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301" r:id="rId6"/>
    <p:sldId id="266" r:id="rId7"/>
    <p:sldId id="263" r:id="rId8"/>
    <p:sldId id="262" r:id="rId9"/>
    <p:sldId id="264" r:id="rId10"/>
    <p:sldId id="267" r:id="rId11"/>
    <p:sldId id="268" r:id="rId12"/>
    <p:sldId id="302" r:id="rId13"/>
    <p:sldId id="283" r:id="rId14"/>
    <p:sldId id="299" r:id="rId15"/>
    <p:sldId id="300" r:id="rId16"/>
    <p:sldId id="303" r:id="rId17"/>
    <p:sldId id="273" r:id="rId18"/>
    <p:sldId id="274" r:id="rId19"/>
    <p:sldId id="277" r:id="rId20"/>
    <p:sldId id="306" r:id="rId21"/>
    <p:sldId id="291" r:id="rId22"/>
    <p:sldId id="292" r:id="rId23"/>
    <p:sldId id="304" r:id="rId24"/>
    <p:sldId id="288" r:id="rId25"/>
    <p:sldId id="295" r:id="rId26"/>
    <p:sldId id="296" r:id="rId27"/>
    <p:sldId id="305" r:id="rId28"/>
    <p:sldId id="298" r:id="rId29"/>
    <p:sldId id="281" r:id="rId30"/>
    <p:sldId id="282" r:id="rId31"/>
    <p:sldId id="293" r:id="rId32"/>
    <p:sldId id="279" r:id="rId33"/>
    <p:sldId id="294" r:id="rId34"/>
    <p:sldId id="28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vice Informatique" initials="SI" lastIdx="18" clrIdx="0"/>
  <p:cmAuthor id="1" name="Carl" initials="C" lastIdx="5" clrIdx="1"/>
  <p:cmAuthor id="2" name="Admin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A50021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043" autoAdjust="0"/>
  </p:normalViewPr>
  <p:slideViewPr>
    <p:cSldViewPr>
      <p:cViewPr>
        <p:scale>
          <a:sx n="90" d="100"/>
          <a:sy n="90" d="100"/>
        </p:scale>
        <p:origin x="-29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22827530949937"/>
          <c:y val="0.25455297431830692"/>
          <c:w val="0.84177172469050066"/>
          <c:h val="0.425616928158817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Sheet1!$C$56</c:f>
              <c:strCache>
                <c:ptCount val="1"/>
                <c:pt idx="0">
                  <c:v>Étudiants : J'apprécie les cours dans lesquels les enseignants me permettent d'utiliser mes propres technologies en classe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Sheet1!$A$57:$A$62</c:f>
              <c:strCache>
                <c:ptCount val="6"/>
                <c:pt idx="0">
                  <c:v>Fortement en désaccord</c:v>
                </c:pt>
                <c:pt idx="1">
                  <c:v>Modérément en désaccord</c:v>
                </c:pt>
                <c:pt idx="2">
                  <c:v>Légèrement en désaccord</c:v>
                </c:pt>
                <c:pt idx="3">
                  <c:v>Légèrement en accord</c:v>
                </c:pt>
                <c:pt idx="4">
                  <c:v>Modérément en accord</c:v>
                </c:pt>
                <c:pt idx="5">
                  <c:v>Fortement en accord</c:v>
                </c:pt>
              </c:strCache>
            </c:strRef>
          </c:cat>
          <c:val>
            <c:numRef>
              <c:f>Sheet1!$C$57:$C$62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0.18</c:v>
                </c:pt>
                <c:pt idx="4">
                  <c:v>0.27</c:v>
                </c:pt>
                <c:pt idx="5">
                  <c:v>0.47</c:v>
                </c:pt>
              </c:numCache>
            </c:numRef>
          </c:val>
        </c:ser>
        <c:ser>
          <c:idx val="2"/>
          <c:order val="1"/>
          <c:tx>
            <c:strRef>
              <c:f>Sheet1!$D$56</c:f>
              <c:strCache>
                <c:ptCount val="1"/>
                <c:pt idx="0">
                  <c:v>Étudiants : Les enseignants me permettent d'utiliser mes propres technologies en classe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Sheet1!$A$57:$A$62</c:f>
              <c:strCache>
                <c:ptCount val="6"/>
                <c:pt idx="0">
                  <c:v>Fortement en désaccord</c:v>
                </c:pt>
                <c:pt idx="1">
                  <c:v>Modérément en désaccord</c:v>
                </c:pt>
                <c:pt idx="2">
                  <c:v>Légèrement en désaccord</c:v>
                </c:pt>
                <c:pt idx="3">
                  <c:v>Légèrement en accord</c:v>
                </c:pt>
                <c:pt idx="4">
                  <c:v>Modérément en accord</c:v>
                </c:pt>
                <c:pt idx="5">
                  <c:v>Fortement en accord</c:v>
                </c:pt>
              </c:strCache>
            </c:strRef>
          </c:cat>
          <c:val>
            <c:numRef>
              <c:f>Sheet1!$D$57:$D$62</c:f>
              <c:numCache>
                <c:formatCode>0%</c:formatCode>
                <c:ptCount val="6"/>
                <c:pt idx="0">
                  <c:v>0.17</c:v>
                </c:pt>
                <c:pt idx="1">
                  <c:v>0.14000000000000001</c:v>
                </c:pt>
                <c:pt idx="2">
                  <c:v>0.18</c:v>
                </c:pt>
                <c:pt idx="3">
                  <c:v>0.18</c:v>
                </c:pt>
                <c:pt idx="4">
                  <c:v>0.25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497920"/>
        <c:axId val="40499456"/>
      </c:barChart>
      <c:catAx>
        <c:axId val="40497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0499456"/>
        <c:crosses val="autoZero"/>
        <c:auto val="1"/>
        <c:lblAlgn val="ctr"/>
        <c:lblOffset val="100"/>
        <c:noMultiLvlLbl val="0"/>
      </c:catAx>
      <c:valAx>
        <c:axId val="40499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0497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024853931581998"/>
          <c:y val="3.2644042105155618E-2"/>
          <c:w val="0.66678042587625119"/>
          <c:h val="0.4022022776524192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764931893955363E-2"/>
          <c:y val="0.16890591560670301"/>
          <c:w val="0.92323506810604461"/>
          <c:h val="0.6311786747900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Sheet1!$B$56</c:f>
              <c:strCache>
                <c:ptCount val="1"/>
                <c:pt idx="0">
                  <c:v>Enseignants nominés : Permet aux étudiants d'utiliser leurs propres technologies en classe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Sheet1!$A$57:$A$62</c:f>
              <c:strCache>
                <c:ptCount val="6"/>
                <c:pt idx="0">
                  <c:v>Fortement en désaccord</c:v>
                </c:pt>
                <c:pt idx="1">
                  <c:v>Modérément en désaccord</c:v>
                </c:pt>
                <c:pt idx="2">
                  <c:v>Légèrement en désaccord</c:v>
                </c:pt>
                <c:pt idx="3">
                  <c:v>Légèrement en accord</c:v>
                </c:pt>
                <c:pt idx="4">
                  <c:v>Modérément en accord</c:v>
                </c:pt>
                <c:pt idx="5">
                  <c:v>Fortement en accord</c:v>
                </c:pt>
              </c:strCache>
            </c:strRef>
          </c:cat>
          <c:val>
            <c:numRef>
              <c:f>Sheet1!$B$57:$B$62</c:f>
              <c:numCache>
                <c:formatCode>0%</c:formatCode>
                <c:ptCount val="6"/>
                <c:pt idx="0">
                  <c:v>0.1</c:v>
                </c:pt>
                <c:pt idx="1">
                  <c:v>0.04</c:v>
                </c:pt>
                <c:pt idx="2">
                  <c:v>0.03</c:v>
                </c:pt>
                <c:pt idx="3">
                  <c:v>0.1</c:v>
                </c:pt>
                <c:pt idx="4">
                  <c:v>0.25</c:v>
                </c:pt>
                <c:pt idx="5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Sheet1!$C$56</c:f>
              <c:strCache>
                <c:ptCount val="1"/>
                <c:pt idx="0">
                  <c:v>Étudiants : J'apprécie les cours dans lesquels les enseignants me permettent d'utiliser mes propres technologies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Sheet1!$A$57:$A$62</c:f>
              <c:strCache>
                <c:ptCount val="6"/>
                <c:pt idx="0">
                  <c:v>Fortement en désaccord</c:v>
                </c:pt>
                <c:pt idx="1">
                  <c:v>Modérément en désaccord</c:v>
                </c:pt>
                <c:pt idx="2">
                  <c:v>Légèrement en désaccord</c:v>
                </c:pt>
                <c:pt idx="3">
                  <c:v>Légèrement en accord</c:v>
                </c:pt>
                <c:pt idx="4">
                  <c:v>Modérément en accord</c:v>
                </c:pt>
                <c:pt idx="5">
                  <c:v>Fortement en accord</c:v>
                </c:pt>
              </c:strCache>
            </c:strRef>
          </c:cat>
          <c:val>
            <c:numRef>
              <c:f>Sheet1!$C$57:$C$62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0.18</c:v>
                </c:pt>
                <c:pt idx="4">
                  <c:v>0.27</c:v>
                </c:pt>
                <c:pt idx="5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4351616"/>
        <c:axId val="104353152"/>
      </c:barChart>
      <c:catAx>
        <c:axId val="104351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4353152"/>
        <c:crosses val="autoZero"/>
        <c:auto val="1"/>
        <c:lblAlgn val="ctr"/>
        <c:lblOffset val="100"/>
        <c:noMultiLvlLbl val="0"/>
      </c:catAx>
      <c:valAx>
        <c:axId val="104353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4351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8348157869155244E-2"/>
          <c:y val="0"/>
          <c:w val="0.90910919121220957"/>
          <c:h val="0.2418804790487108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D9F3F-50D8-4D30-A0F3-117D65A24B26}" type="datetimeFigureOut">
              <a:rPr lang="fr-CA" smtClean="0"/>
              <a:t>2017-10-17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41CBC-5649-490D-BDCC-67123623E18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13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C87BF94-D8AF-44D9-81EF-3A430C5658D0}" type="slidenum">
              <a:rPr lang="fr-CA" altLang="fr-FR" smtClean="0">
                <a:solidFill>
                  <a:prstClr val="black"/>
                </a:solidFill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88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42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4534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398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81297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0B76A-D795-4519-B3AD-EDA822F61C22}" type="slidenum">
              <a:rPr lang="fr-CA" altLang="fr-FR" sz="1200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CA" altLang="fr-FR" sz="120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24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0B76A-D795-4519-B3AD-EDA822F61C22}" type="slidenum">
              <a:rPr lang="fr-CA" altLang="fr-FR" sz="1200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CA" altLang="fr-FR" sz="120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6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8886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9443" indent="-272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145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803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461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40119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777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435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1093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0B76A-D795-4519-B3AD-EDA822F61C22}" type="slidenum">
              <a:rPr lang="fr-CA" altLang="fr-FR" sz="1200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fr-CA" altLang="fr-FR" sz="120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8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9443" indent="-272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145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803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461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40119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777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435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1093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0B76A-D795-4519-B3AD-EDA822F61C22}" type="slidenum">
              <a:rPr lang="fr-CA" altLang="fr-FR" sz="1200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fr-CA" altLang="fr-FR" sz="120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8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070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30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83371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 smtClean="0"/>
              <a:t>AL </a:t>
            </a:r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6496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1031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5348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2091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1059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171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b="1" dirty="0" smtClean="0">
                <a:solidFill>
                  <a:srgbClr val="002060"/>
                </a:solidFill>
              </a:rPr>
              <a:t>LK </a:t>
            </a:r>
            <a:r>
              <a:rPr lang="fr-CA" dirty="0" smtClean="0">
                <a:solidFill>
                  <a:srgbClr val="002060"/>
                </a:solidFill>
              </a:rPr>
              <a:t>Seulement deux cégeps</a:t>
            </a:r>
          </a:p>
          <a:p>
            <a:pPr lvl="1"/>
            <a:r>
              <a:rPr lang="fr-CA" dirty="0" smtClean="0">
                <a:solidFill>
                  <a:srgbClr val="002060"/>
                </a:solidFill>
              </a:rPr>
              <a:t>Deux cégeps à Montréal</a:t>
            </a:r>
          </a:p>
          <a:p>
            <a:pPr lvl="1"/>
            <a:r>
              <a:rPr lang="fr-CA" dirty="0" smtClean="0">
                <a:solidFill>
                  <a:srgbClr val="002060"/>
                </a:solidFill>
              </a:rPr>
              <a:t>Critères définis pour l’échantillon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1748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0B76A-D795-4519-B3AD-EDA822F61C22}" type="slidenum">
              <a:rPr lang="fr-CA" altLang="fr-FR" sz="1200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fr-CA" altLang="fr-FR" sz="120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88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baseline="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0B76A-D795-4519-B3AD-EDA822F61C22}" type="slidenum">
              <a:rPr lang="fr-CA" altLang="fr-FR" sz="1200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fr-CA" altLang="fr-FR" sz="120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3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73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9443" indent="-272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145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803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461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40119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777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435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1093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0B76A-D795-4519-B3AD-EDA822F61C22}" type="slidenum">
              <a:rPr lang="fr-CA" altLang="fr-FR" sz="1200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fr-CA" altLang="fr-FR" sz="120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8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2500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966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0250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34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1045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0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944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061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62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694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7156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7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F0D0-9B52-4DAC-9FAE-95A5440E5A6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394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  <a:endParaRPr lang="en-US" altLang="fr-FR" dirty="0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242852"/>
              </a:solidFill>
              <a:latin typeface="Tahoma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242852"/>
              </a:solidFill>
              <a:latin typeface="Tahom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CC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790F5-85A2-41CB-9E76-BDB4D013E3A4}" type="slidenum">
              <a:rPr lang="fr-FR" alt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>
              <a:cs typeface="Arial" charset="0"/>
            </a:endParaRPr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king@claurendeau.qc.c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5938" y="332657"/>
            <a:ext cx="8112125" cy="14401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CA" sz="4000" dirty="0" smtClean="0">
                <a:solidFill>
                  <a:srgbClr val="0033CC"/>
                </a:solidFill>
              </a:rPr>
              <a:t>Des enseignants inspirants dans leur utilisation des TIC</a:t>
            </a:r>
            <a:r>
              <a:rPr lang="fr-FR" sz="3600" dirty="0">
                <a:effectLst/>
              </a:rPr>
              <a:t/>
            </a:r>
            <a:br>
              <a:rPr lang="fr-FR" sz="3600" dirty="0">
                <a:effectLst/>
              </a:rPr>
            </a:b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61527" y="2564904"/>
            <a:ext cx="842094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rgbClr val="072C6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rgbClr val="072C6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rgbClr val="072C6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rgbClr val="072C6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en-US" sz="2200" dirty="0" smtClean="0">
                <a:solidFill>
                  <a:schemeClr val="tx1"/>
                </a:solidFill>
              </a:rPr>
              <a:t>en collaboration avec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Jorgensen, Alice Havel, Catherine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Fichten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Cristina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Vitouchanskaia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Evelyne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Marcil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Jillian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 et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Schaffer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CA" altLang="en-US" sz="2200" dirty="0">
              <a:solidFill>
                <a:srgbClr val="24285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en-US" sz="2200" dirty="0" smtClean="0">
                <a:solidFill>
                  <a:srgbClr val="242852"/>
                </a:solidFill>
              </a:rPr>
              <a:t>Présentation au Congrès de l’AQPC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en-US" sz="2200" dirty="0"/>
              <a:t>9</a:t>
            </a:r>
            <a:r>
              <a:rPr lang="fr-FR" altLang="en-US" sz="2200" dirty="0" smtClean="0"/>
              <a:t> </a:t>
            </a:r>
            <a:r>
              <a:rPr lang="en-US" altLang="en-US" sz="2200" dirty="0" err="1" smtClean="0">
                <a:solidFill>
                  <a:srgbClr val="242852"/>
                </a:solidFill>
              </a:rPr>
              <a:t>juin</a:t>
            </a:r>
            <a:r>
              <a:rPr lang="en-US" altLang="en-US" sz="2200" dirty="0" smtClean="0">
                <a:solidFill>
                  <a:srgbClr val="242852"/>
                </a:solidFill>
              </a:rPr>
              <a:t> 2016 13h45 à 15h00, Québec, Québec</a:t>
            </a:r>
            <a:endParaRPr lang="en-US" altLang="en-US" sz="2200" dirty="0">
              <a:solidFill>
                <a:srgbClr val="24285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>
              <a:solidFill>
                <a:srgbClr val="242852"/>
              </a:solidFill>
            </a:endParaRPr>
          </a:p>
        </p:txBody>
      </p:sp>
      <p:sp>
        <p:nvSpPr>
          <p:cNvPr id="4100" name="Connecteur droit 28"/>
          <p:cNvSpPr>
            <a:spLocks noChangeShapeType="1"/>
          </p:cNvSpPr>
          <p:nvPr/>
        </p:nvSpPr>
        <p:spPr bwMode="auto">
          <a:xfrm>
            <a:off x="698500" y="2492896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56" y="6092825"/>
            <a:ext cx="17684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59" y="6165850"/>
            <a:ext cx="12604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06" y="5326507"/>
            <a:ext cx="204946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2" y="6186487"/>
            <a:ext cx="13890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8" y="6319837"/>
            <a:ext cx="118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25" y="6054725"/>
            <a:ext cx="5651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logo CRISPES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52" y="6056418"/>
            <a:ext cx="1760145" cy="63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539" y="1844824"/>
            <a:ext cx="795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et Alex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Lussier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Ministère de l'éducation, de l'enseignement supérieur et de la recherche (MEESR) logo. Copyright is https://prod.mels.gouv.qc.ca/srdj/simulateur.do?methode=acceder" title="Ministère de l'éducation, de l'enseignement supérieur et de la recherche (MEESR)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06" y="5112399"/>
            <a:ext cx="241561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reative Commons License symbol for Attribution - Non Commercia l- No Derivatives 4.0 International. Copyright is &#10;http://creativecommons.org/about &#10;" title="Creative Commons License symbo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92" y="4729403"/>
            <a:ext cx="1101114" cy="38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3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213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Exemples</a:t>
            </a:r>
            <a:r>
              <a:rPr lang="en-US" dirty="0" smtClean="0">
                <a:effectLst/>
              </a:rPr>
              <a:t> de questions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 lvl="1"/>
            <a:r>
              <a:rPr lang="fr-FR" dirty="0" smtClean="0"/>
              <a:t>Qu’est-ce </a:t>
            </a:r>
            <a:r>
              <a:rPr lang="fr-FR" dirty="0"/>
              <a:t>qui vous aide à utiliser les technologies </a:t>
            </a:r>
            <a:r>
              <a:rPr lang="fr-FR" dirty="0" smtClean="0"/>
              <a:t>informatiques </a:t>
            </a:r>
            <a:r>
              <a:rPr lang="fr-FR" dirty="0"/>
              <a:t>efficacement dans votre enseignement? </a:t>
            </a:r>
            <a:endParaRPr lang="fr-FR" dirty="0" smtClean="0"/>
          </a:p>
          <a:p>
            <a:pPr marL="274637" lvl="1" indent="0">
              <a:buNone/>
            </a:pPr>
            <a:endParaRPr lang="fr-FR" sz="1200" dirty="0" smtClean="0"/>
          </a:p>
          <a:p>
            <a:pPr lvl="1"/>
            <a:r>
              <a:rPr lang="fr-FR" dirty="0" smtClean="0"/>
              <a:t>Est-ce </a:t>
            </a:r>
            <a:r>
              <a:rPr lang="fr-FR" dirty="0"/>
              <a:t>qu’il y a une sorte de technologie informatique que vous aimeriez utiliser dans vos </a:t>
            </a:r>
            <a:r>
              <a:rPr lang="fr-FR" dirty="0" smtClean="0"/>
              <a:t>cours?</a:t>
            </a:r>
          </a:p>
          <a:p>
            <a:pPr lvl="1"/>
            <a:r>
              <a:rPr lang="fr-CA" dirty="0"/>
              <a:t>Laissez-vous vos étudiants utiliser leurs technologies personnelles en classe?</a:t>
            </a:r>
          </a:p>
          <a:p>
            <a:pPr lvl="1"/>
            <a:endParaRPr lang="fr-FR" dirty="0" smtClean="0"/>
          </a:p>
          <a:p>
            <a:pPr marL="274637" lvl="1" indent="0">
              <a:buNone/>
            </a:pPr>
            <a:endParaRPr lang="fr-FR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62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Liste</a:t>
            </a:r>
            <a:r>
              <a:rPr lang="en-US" dirty="0" smtClean="0">
                <a:effectLst/>
              </a:rPr>
              <a:t> des technologies </a:t>
            </a:r>
            <a:r>
              <a:rPr lang="en-US" dirty="0" err="1" smtClean="0">
                <a:effectLst/>
              </a:rPr>
              <a:t>utilisées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Remplie</a:t>
            </a:r>
            <a:r>
              <a:rPr lang="en-US" dirty="0" smtClean="0"/>
              <a:t> par les </a:t>
            </a:r>
            <a:r>
              <a:rPr lang="en-US" dirty="0" err="1" smtClean="0"/>
              <a:t>enseignants</a:t>
            </a:r>
            <a:r>
              <a:rPr lang="en-US" dirty="0" smtClean="0"/>
              <a:t> après </a:t>
            </a:r>
            <a:r>
              <a:rPr lang="en-US" dirty="0" err="1" smtClean="0"/>
              <a:t>l’entrevue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Les </a:t>
            </a:r>
            <a:r>
              <a:rPr lang="en-US" dirty="0" err="1" smtClean="0"/>
              <a:t>enseignants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coché</a:t>
            </a:r>
            <a:r>
              <a:rPr lang="en-US" dirty="0" smtClean="0"/>
              <a:t> </a:t>
            </a:r>
            <a:r>
              <a:rPr lang="en-US" dirty="0" err="1" smtClean="0"/>
              <a:t>quelles</a:t>
            </a:r>
            <a:r>
              <a:rPr lang="en-US" dirty="0" smtClean="0"/>
              <a:t> TIC </a:t>
            </a:r>
            <a:r>
              <a:rPr lang="en-US" dirty="0" err="1" smtClean="0"/>
              <a:t>ils</a:t>
            </a:r>
            <a:r>
              <a:rPr lang="en-US" dirty="0"/>
              <a:t> </a:t>
            </a:r>
            <a:r>
              <a:rPr lang="en-US" dirty="0" err="1" smtClean="0"/>
              <a:t>utilisaient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5" name="Picture 5" descr="Picture of a cartoon man checking off items on a checklist." title="Checking of items on a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09120"/>
            <a:ext cx="1999013" cy="138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0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000" dirty="0">
                <a:solidFill>
                  <a:srgbClr val="A50021"/>
                </a:solidFill>
              </a:rPr>
              <a:t>Résultats : </a:t>
            </a:r>
            <a:r>
              <a:rPr lang="fr-CA" sz="4000" dirty="0" smtClean="0">
                <a:solidFill>
                  <a:srgbClr val="A50021"/>
                </a:solidFill>
              </a:rPr>
              <a:t>Technologies utilisées </a:t>
            </a:r>
            <a:endParaRPr lang="en-CA" sz="40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9650" y="6353175"/>
            <a:ext cx="514350" cy="385763"/>
          </a:xfrm>
        </p:spPr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04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9025"/>
          </a:xfrm>
        </p:spPr>
        <p:txBody>
          <a:bodyPr/>
          <a:lstStyle/>
          <a:p>
            <a:pPr>
              <a:defRPr/>
            </a:pPr>
            <a:r>
              <a:rPr lang="fr-CA" sz="3600" dirty="0" smtClean="0"/>
              <a:t>Rappel : J’aime </a:t>
            </a:r>
            <a:r>
              <a:rPr lang="fr-CA" sz="3600" dirty="0"/>
              <a:t>les cours où les professeurs utilisent des </a:t>
            </a:r>
            <a:r>
              <a:rPr lang="fr-CA" sz="3600" dirty="0" smtClean="0"/>
              <a:t>TIC</a:t>
            </a:r>
            <a:endParaRPr lang="en-US" sz="3600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7AC8A10-73D5-402E-85D6-96BC17998A36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13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12292" name="Picture 5" descr="Fortement en désaccord : 1%&#10;Modérément en désaccord : 1%&#10;Légèrement en désaccord : 2%&#10;Légèrement en accord : 20%&#10;Modérément en accord :42%&#10;Fortement en accord : 34%" title="Graphiqu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69" y="1341438"/>
            <a:ext cx="7993063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4213"/>
          </a:xfrm>
        </p:spPr>
        <p:txBody>
          <a:bodyPr/>
          <a:lstStyle/>
          <a:p>
            <a:r>
              <a:rPr lang="en-US" altLang="en-US" sz="3800" dirty="0" smtClean="0">
                <a:effectLst/>
                <a:latin typeface="Arial" charset="0"/>
                <a:cs typeface="Arial" charset="0"/>
              </a:rPr>
              <a:t>Technologies </a:t>
            </a:r>
            <a:r>
              <a:rPr lang="en-US" altLang="en-US" sz="3800" dirty="0" err="1" smtClean="0">
                <a:effectLst/>
                <a:latin typeface="Arial" charset="0"/>
                <a:cs typeface="Arial" charset="0"/>
              </a:rPr>
              <a:t>fréquemment</a:t>
            </a:r>
            <a:r>
              <a:rPr lang="en-US" altLang="en-US" sz="38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altLang="en-US" sz="3800" dirty="0" err="1" smtClean="0">
                <a:effectLst/>
                <a:latin typeface="Arial" charset="0"/>
                <a:cs typeface="Arial" charset="0"/>
              </a:rPr>
              <a:t>utilisées</a:t>
            </a:r>
            <a:r>
              <a:rPr lang="en-US" altLang="en-US" sz="3800" dirty="0" smtClean="0">
                <a:effectLst/>
                <a:latin typeface="Arial" charset="0"/>
                <a:cs typeface="Arial" charset="0"/>
              </a:rPr>
              <a:t> par les </a:t>
            </a:r>
            <a:r>
              <a:rPr lang="en-US" altLang="en-US" sz="3800" dirty="0" err="1" smtClean="0">
                <a:effectLst/>
                <a:latin typeface="Arial" charset="0"/>
                <a:cs typeface="Arial" charset="0"/>
              </a:rPr>
              <a:t>enseignants</a:t>
            </a:r>
            <a:endParaRPr lang="en-US" altLang="en-US" sz="3800" dirty="0" smtClean="0"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8052245"/>
              </p:ext>
            </p:extLst>
          </p:nvPr>
        </p:nvGraphicFramePr>
        <p:xfrm>
          <a:off x="215106" y="1484784"/>
          <a:ext cx="8713788" cy="454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285"/>
                <a:gridCol w="3196503"/>
              </a:tblGrid>
              <a:tr h="1183040">
                <a:tc>
                  <a:txBody>
                    <a:bodyPr/>
                    <a:lstStyle/>
                    <a:p>
                      <a:r>
                        <a:rPr lang="fr-CA" sz="2600" dirty="0" smtClean="0"/>
                        <a:t>Technologies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600" dirty="0" smtClean="0"/>
                        <a:t>% des enseignants qui les</a:t>
                      </a:r>
                      <a:r>
                        <a:rPr lang="fr-CA" sz="2600" baseline="0" dirty="0" smtClean="0"/>
                        <a:t> utilisent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65432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Plan de </a:t>
                      </a:r>
                      <a:r>
                        <a:rPr lang="en-US" sz="2600" dirty="0" err="1" smtClean="0"/>
                        <a:t>cours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disponible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en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ligne</a:t>
                      </a: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/>
                        <a:t>Courriels</a:t>
                      </a:r>
                      <a:r>
                        <a:rPr lang="en-US" sz="2600" dirty="0" smtClean="0"/>
                        <a:t> (</a:t>
                      </a:r>
                      <a:r>
                        <a:rPr lang="en-US" sz="2600" dirty="0" err="1" smtClean="0"/>
                        <a:t>incluant</a:t>
                      </a:r>
                      <a:r>
                        <a:rPr lang="en-US" sz="2600" dirty="0" smtClean="0"/>
                        <a:t> MIO)</a:t>
                      </a: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800" dirty="0" smtClean="0"/>
                    </a:p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7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/>
                        <a:t>Résultats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scolaires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disponibles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en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ligne</a:t>
                      </a:r>
                      <a:endParaRPr lang="en-US" sz="2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8763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Logiciel</a:t>
                      </a:r>
                      <a:r>
                        <a:rPr lang="en-US" sz="2600" baseline="0" dirty="0" smtClean="0"/>
                        <a:t> de </a:t>
                      </a:r>
                      <a:r>
                        <a:rPr lang="en-US" sz="2600" baseline="0" dirty="0" err="1" smtClean="0"/>
                        <a:t>présentation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3B1164-9C08-4B4A-81ED-E36D22917047}" type="slidenum">
              <a:rPr lang="fr-FR" altLang="fr-FR" sz="1400" smtClean="0">
                <a:solidFill>
                  <a:srgbClr val="0033C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1400" smtClean="0">
              <a:solidFill>
                <a:srgbClr val="0033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32240" y="2947200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7749" y="5644710"/>
            <a:ext cx="853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749" y="4831814"/>
            <a:ext cx="853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7749" y="3942698"/>
            <a:ext cx="853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84213"/>
          </a:xfrm>
        </p:spPr>
        <p:txBody>
          <a:bodyPr/>
          <a:lstStyle/>
          <a:p>
            <a:r>
              <a:rPr lang="en-US" altLang="en-US" sz="3800" dirty="0" smtClean="0">
                <a:effectLst/>
                <a:latin typeface="Arial" charset="0"/>
                <a:cs typeface="Arial" charset="0"/>
              </a:rPr>
              <a:t>Les technologies les </a:t>
            </a:r>
            <a:r>
              <a:rPr lang="en-US" altLang="en-US" sz="3800" dirty="0" err="1" smtClean="0">
                <a:effectLst/>
                <a:latin typeface="Arial" charset="0"/>
                <a:cs typeface="Arial" charset="0"/>
              </a:rPr>
              <a:t>moins</a:t>
            </a:r>
            <a:r>
              <a:rPr lang="en-US" altLang="en-US" sz="38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altLang="en-US" sz="3800" dirty="0" err="1" smtClean="0">
                <a:effectLst/>
                <a:latin typeface="Arial" charset="0"/>
                <a:cs typeface="Arial" charset="0"/>
              </a:rPr>
              <a:t>utilisées</a:t>
            </a:r>
            <a:r>
              <a:rPr lang="en-US" altLang="en-US" sz="3800" dirty="0" smtClean="0">
                <a:effectLst/>
                <a:latin typeface="Arial" charset="0"/>
                <a:cs typeface="Arial" charset="0"/>
              </a:rPr>
              <a:t> par les </a:t>
            </a:r>
            <a:r>
              <a:rPr lang="en-US" altLang="en-US" sz="3800" dirty="0" err="1" smtClean="0">
                <a:effectLst/>
                <a:latin typeface="Arial" charset="0"/>
                <a:cs typeface="Arial" charset="0"/>
              </a:rPr>
              <a:t>enseignants</a:t>
            </a:r>
            <a:endParaRPr lang="en-US" altLang="en-US" sz="3800" dirty="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3B1164-9C08-4B4A-81ED-E36D22917047}" type="slidenum">
              <a:rPr lang="fr-FR" altLang="fr-FR" sz="1400" smtClean="0">
                <a:solidFill>
                  <a:srgbClr val="0033C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z="1400" smtClean="0">
              <a:solidFill>
                <a:srgbClr val="0033CC"/>
              </a:solidFill>
            </a:endParaRPr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6808595"/>
              </p:ext>
            </p:extLst>
          </p:nvPr>
        </p:nvGraphicFramePr>
        <p:xfrm>
          <a:off x="215106" y="1340768"/>
          <a:ext cx="871378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990"/>
                <a:gridCol w="3492798"/>
              </a:tblGrid>
              <a:tr h="1152093">
                <a:tc>
                  <a:txBody>
                    <a:bodyPr/>
                    <a:lstStyle/>
                    <a:p>
                      <a:r>
                        <a:rPr lang="fr-CA" sz="2600" dirty="0" smtClean="0"/>
                        <a:t>Technologies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600" dirty="0" smtClean="0"/>
                        <a:t>% des enseignants qui les</a:t>
                      </a:r>
                      <a:r>
                        <a:rPr lang="fr-CA" sz="2600" baseline="0" dirty="0" smtClean="0"/>
                        <a:t> utilisent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1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11%</a:t>
                      </a: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6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11%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9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10%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7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8%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1017" y="4581128"/>
            <a:ext cx="26532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Téléconférences</a:t>
            </a:r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17" y="3933056"/>
            <a:ext cx="11665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17" y="3212976"/>
            <a:ext cx="33025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Cartes conceptuelles</a:t>
            </a:r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564903"/>
            <a:ext cx="1314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Forums</a:t>
            </a:r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3648074"/>
            <a:ext cx="8208911" cy="1228726"/>
          </a:xfrm>
        </p:spPr>
        <p:txBody>
          <a:bodyPr/>
          <a:lstStyle/>
          <a:p>
            <a:r>
              <a:rPr lang="fr-CA" sz="4000" dirty="0">
                <a:solidFill>
                  <a:srgbClr val="A50021"/>
                </a:solidFill>
              </a:rPr>
              <a:t>Résultats : difficultés, solutions et souhaits</a:t>
            </a:r>
            <a:endParaRPr lang="en-CA" sz="4000" dirty="0">
              <a:solidFill>
                <a:srgbClr val="A5002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29650" y="6469063"/>
            <a:ext cx="514350" cy="269875"/>
          </a:xfrm>
        </p:spPr>
        <p:txBody>
          <a:bodyPr/>
          <a:lstStyle/>
          <a:p>
            <a:fld id="{F20E6D83-4CEC-487E-8C1A-6B6CD7FF6AE9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1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4213"/>
          </a:xfrm>
        </p:spPr>
        <p:txBody>
          <a:bodyPr/>
          <a:lstStyle/>
          <a:p>
            <a:r>
              <a:rPr lang="en-US" altLang="en-US" sz="3800" dirty="0" err="1">
                <a:latin typeface="Arial" charset="0"/>
                <a:cs typeface="Arial" charset="0"/>
              </a:rPr>
              <a:t>P</a:t>
            </a:r>
            <a:r>
              <a:rPr lang="en-US" altLang="en-US" sz="3800" dirty="0" err="1" smtClean="0">
                <a:latin typeface="Arial" charset="0"/>
                <a:cs typeface="Arial" charset="0"/>
              </a:rPr>
              <a:t>roblèmes</a:t>
            </a:r>
            <a:r>
              <a:rPr lang="en-US" altLang="en-US" sz="3800" dirty="0" smtClean="0">
                <a:latin typeface="Arial" charset="0"/>
                <a:cs typeface="Arial" charset="0"/>
              </a:rPr>
              <a:t> </a:t>
            </a:r>
            <a:r>
              <a:rPr lang="en-US" altLang="en-US" sz="3800" dirty="0" err="1" smtClean="0">
                <a:latin typeface="Arial" charset="0"/>
                <a:cs typeface="Arial" charset="0"/>
              </a:rPr>
              <a:t>rencontrés</a:t>
            </a:r>
            <a:r>
              <a:rPr lang="en-US" altLang="en-US" sz="3800" dirty="0" smtClean="0">
                <a:latin typeface="Arial" charset="0"/>
                <a:cs typeface="Arial" charset="0"/>
              </a:rPr>
              <a:t> par les </a:t>
            </a:r>
            <a:r>
              <a:rPr lang="en-US" altLang="en-US" sz="3800" dirty="0" err="1" smtClean="0">
                <a:latin typeface="Arial" charset="0"/>
                <a:cs typeface="Arial" charset="0"/>
              </a:rPr>
              <a:t>enseignants</a:t>
            </a:r>
            <a:r>
              <a:rPr lang="en-US" altLang="en-US" sz="38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88200"/>
          </a:xfrm>
        </p:spPr>
        <p:txBody>
          <a:bodyPr/>
          <a:lstStyle/>
          <a:p>
            <a:pPr lvl="1"/>
            <a:r>
              <a:rPr lang="fr-CA" dirty="0">
                <a:sym typeface="Wingdings" panose="05000000000000000000" pitchFamily="2" charset="2"/>
              </a:rPr>
              <a:t>Problèmes techniques</a:t>
            </a:r>
          </a:p>
          <a:p>
            <a:pPr lvl="2"/>
            <a:r>
              <a:rPr lang="fr-CA" dirty="0" smtClean="0">
                <a:sym typeface="Wingdings" panose="05000000000000000000" pitchFamily="2" charset="2"/>
              </a:rPr>
              <a:t>Lenteur des ordinateurs, plateforme de gestion de cours en panne</a:t>
            </a:r>
          </a:p>
          <a:p>
            <a:pPr marL="593725" lvl="2" indent="0">
              <a:buNone/>
            </a:pPr>
            <a:endParaRPr lang="fr-CA" sz="600" dirty="0" smtClean="0">
              <a:sym typeface="Wingdings" panose="05000000000000000000" pitchFamily="2" charset="2"/>
            </a:endParaRPr>
          </a:p>
          <a:p>
            <a:pPr lvl="1"/>
            <a:r>
              <a:rPr lang="en-CA" dirty="0" err="1"/>
              <a:t>Problèmes</a:t>
            </a:r>
            <a:r>
              <a:rPr lang="en-CA" dirty="0"/>
              <a:t> </a:t>
            </a:r>
            <a:r>
              <a:rPr lang="en-CA" dirty="0" err="1"/>
              <a:t>institutionnels</a:t>
            </a:r>
            <a:endParaRPr lang="fr-CA" dirty="0">
              <a:sym typeface="Wingdings" panose="05000000000000000000" pitchFamily="2" charset="2"/>
            </a:endParaRPr>
          </a:p>
          <a:p>
            <a:pPr lvl="2"/>
            <a:r>
              <a:rPr lang="fr-CA" dirty="0" smtClean="0">
                <a:sym typeface="Wingdings" panose="05000000000000000000" pitchFamily="2" charset="2"/>
              </a:rPr>
              <a:t>Lenteur du réseau, non-renouvellement des </a:t>
            </a:r>
            <a:r>
              <a:rPr lang="fr-CA" dirty="0" err="1" smtClean="0">
                <a:sym typeface="Wingdings" panose="05000000000000000000" pitchFamily="2" charset="2"/>
              </a:rPr>
              <a:t>licenses</a:t>
            </a:r>
            <a:r>
              <a:rPr lang="fr-CA" dirty="0" smtClean="0">
                <a:sym typeface="Wingdings" panose="05000000000000000000" pitchFamily="2" charset="2"/>
              </a:rPr>
              <a:t> de certains programmes</a:t>
            </a:r>
          </a:p>
          <a:p>
            <a:pPr marL="593725" lvl="2" indent="0">
              <a:buNone/>
            </a:pPr>
            <a:endParaRPr lang="fr-CA" sz="600" dirty="0" smtClean="0">
              <a:sym typeface="Wingdings" panose="05000000000000000000" pitchFamily="2" charset="2"/>
            </a:endParaRPr>
          </a:p>
          <a:p>
            <a:pPr lvl="1"/>
            <a:r>
              <a:rPr lang="en-CA" dirty="0" err="1" smtClean="0"/>
              <a:t>Défis</a:t>
            </a:r>
            <a:r>
              <a:rPr lang="en-CA" dirty="0" smtClean="0"/>
              <a:t> </a:t>
            </a:r>
            <a:r>
              <a:rPr lang="en-CA" dirty="0" err="1" smtClean="0"/>
              <a:t>liés</a:t>
            </a:r>
            <a:r>
              <a:rPr lang="en-CA" dirty="0" smtClean="0"/>
              <a:t> </a:t>
            </a:r>
            <a:r>
              <a:rPr lang="en-CA" dirty="0"/>
              <a:t>aux </a:t>
            </a:r>
            <a:r>
              <a:rPr lang="en-CA" dirty="0" err="1"/>
              <a:t>étudiants</a:t>
            </a:r>
            <a:endParaRPr lang="en-CA" dirty="0"/>
          </a:p>
          <a:p>
            <a:pPr lvl="2"/>
            <a:r>
              <a:rPr lang="fr-CA" dirty="0" smtClean="0">
                <a:sym typeface="Wingdings" panose="05000000000000000000" pitchFamily="2" charset="2"/>
              </a:rPr>
              <a:t>Différents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  <a:r>
              <a:rPr lang="en-CA" dirty="0" err="1" smtClean="0">
                <a:sym typeface="Wingdings" panose="05000000000000000000" pitchFamily="2" charset="2"/>
              </a:rPr>
              <a:t>niveaux</a:t>
            </a:r>
            <a:r>
              <a:rPr lang="en-CA" dirty="0" smtClean="0">
                <a:sym typeface="Wingdings" panose="05000000000000000000" pitchFamily="2" charset="2"/>
              </a:rPr>
              <a:t> de </a:t>
            </a:r>
            <a:r>
              <a:rPr lang="en-CA" dirty="0" err="1" smtClean="0">
                <a:sym typeface="Wingdings" panose="05000000000000000000" pitchFamily="2" charset="2"/>
              </a:rPr>
              <a:t>connaissances</a:t>
            </a:r>
            <a:r>
              <a:rPr lang="en-CA" dirty="0" smtClean="0">
                <a:sym typeface="Wingdings" panose="05000000000000000000" pitchFamily="2" charset="2"/>
              </a:rPr>
              <a:t>, utilisation de </a:t>
            </a:r>
            <a:r>
              <a:rPr lang="en-CA" dirty="0" err="1" smtClean="0">
                <a:sym typeface="Wingdings" panose="05000000000000000000" pitchFamily="2" charset="2"/>
              </a:rPr>
              <a:t>leurs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  <a:r>
              <a:rPr lang="en-CA" dirty="0" err="1" smtClean="0">
                <a:sym typeface="Wingdings" panose="05000000000000000000" pitchFamily="2" charset="2"/>
              </a:rPr>
              <a:t>propres</a:t>
            </a:r>
            <a:r>
              <a:rPr lang="en-CA" dirty="0" smtClean="0">
                <a:sym typeface="Wingdings" panose="05000000000000000000" pitchFamily="2" charset="2"/>
              </a:rPr>
              <a:t> technologies</a:t>
            </a:r>
            <a:endParaRPr lang="fr-CA" dirty="0" smtClean="0">
              <a:sym typeface="Wingdings" panose="05000000000000000000" pitchFamily="2" charset="2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3B1164-9C08-4B4A-81ED-E36D22917047}" type="slidenum">
              <a:rPr lang="fr-FR" altLang="fr-FR" sz="1400" smtClean="0">
                <a:solidFill>
                  <a:srgbClr val="0033C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40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84213"/>
          </a:xfrm>
        </p:spPr>
        <p:txBody>
          <a:bodyPr/>
          <a:lstStyle/>
          <a:p>
            <a:r>
              <a:rPr lang="en-US" altLang="en-US" sz="3600" dirty="0" smtClean="0">
                <a:latin typeface="Arial" charset="0"/>
                <a:cs typeface="Arial" charset="0"/>
              </a:rPr>
              <a:t>Solutions aux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problèmes</a:t>
            </a:r>
            <a:endParaRPr lang="en-US" alt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03548" y="1340768"/>
            <a:ext cx="8136904" cy="4888200"/>
          </a:xfrm>
        </p:spPr>
        <p:txBody>
          <a:bodyPr/>
          <a:lstStyle/>
          <a:p>
            <a:pPr lvl="1"/>
            <a:r>
              <a:rPr lang="fr-CA" dirty="0" smtClean="0">
                <a:sym typeface="Wingdings" panose="05000000000000000000" pitchFamily="2" charset="2"/>
              </a:rPr>
              <a:t>Résolution du problème par l’enseignant lui-même</a:t>
            </a:r>
          </a:p>
          <a:p>
            <a:pPr marL="274637" lvl="1" indent="0">
              <a:buNone/>
            </a:pPr>
            <a:endParaRPr lang="fr-CA" sz="1600" dirty="0" smtClean="0">
              <a:sym typeface="Wingdings" panose="05000000000000000000" pitchFamily="2" charset="2"/>
            </a:endParaRPr>
          </a:p>
          <a:p>
            <a:pPr lvl="1"/>
            <a:r>
              <a:rPr lang="fr-CA" dirty="0" smtClean="0">
                <a:solidFill>
                  <a:schemeClr val="tx2"/>
                </a:solidFill>
                <a:sym typeface="Wingdings" panose="05000000000000000000" pitchFamily="2" charset="2"/>
              </a:rPr>
              <a:t>Résolution du problème par le personnel du cégep ( techniciens informatiques, ressources matérielles, collègues, etc.)</a:t>
            </a:r>
          </a:p>
          <a:p>
            <a:pPr marL="274637" lvl="1" indent="0">
              <a:buNone/>
            </a:pPr>
            <a:endParaRPr lang="fr-CA" sz="1600" dirty="0">
              <a:sym typeface="Wingdings" panose="05000000000000000000" pitchFamily="2" charset="2"/>
            </a:endParaRPr>
          </a:p>
          <a:p>
            <a:pPr lvl="1"/>
            <a:r>
              <a:rPr lang="fr-CA" dirty="0" smtClean="0">
                <a:solidFill>
                  <a:schemeClr val="tx2"/>
                </a:solidFill>
                <a:sym typeface="Wingdings" panose="05000000000000000000" pitchFamily="2" charset="2"/>
              </a:rPr>
              <a:t>Utilisation de technologies alternatives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3B1164-9C08-4B4A-81ED-E36D22917047}" type="slidenum">
              <a:rPr lang="fr-FR" altLang="fr-FR" sz="1400" smtClean="0">
                <a:solidFill>
                  <a:srgbClr val="0033C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40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84213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Acquisition de </a:t>
            </a:r>
            <a:r>
              <a:rPr lang="en-US" sz="3600" dirty="0" err="1">
                <a:effectLst/>
              </a:rPr>
              <a:t>c</a:t>
            </a:r>
            <a:r>
              <a:rPr lang="en-US" sz="3600" dirty="0" err="1" smtClean="0">
                <a:effectLst/>
              </a:rPr>
              <a:t>ompétences</a:t>
            </a:r>
            <a:r>
              <a:rPr lang="en-US" sz="3600" dirty="0" smtClean="0">
                <a:effectLst/>
              </a:rPr>
              <a:t> techniques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888200"/>
          </a:xfrm>
        </p:spPr>
        <p:txBody>
          <a:bodyPr/>
          <a:lstStyle/>
          <a:p>
            <a:r>
              <a:rPr lang="fr-FR" dirty="0"/>
              <a:t>Le professeur apprend par </a:t>
            </a:r>
            <a:r>
              <a:rPr lang="fr-FR" dirty="0" smtClean="0"/>
              <a:t>lui-même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/>
              <a:t>Expérience antérieure avec </a:t>
            </a:r>
            <a:r>
              <a:rPr lang="fr-FR" dirty="0" smtClean="0"/>
              <a:t>les technologies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/>
              <a:t>Aide de collègues ou du personnel </a:t>
            </a:r>
            <a:r>
              <a:rPr lang="fr-FR" dirty="0" smtClean="0"/>
              <a:t>de soutien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/>
              <a:t>Formations offertes par le collège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1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É</a:t>
            </a:r>
            <a:r>
              <a:rPr lang="fr-CA" dirty="0" err="1" smtClean="0"/>
              <a:t>quipe</a:t>
            </a:r>
            <a:endParaRPr lang="en-US" sz="4400" dirty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5365178-89C4-4F07-A7EF-85A9DD12FCCC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2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12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59920"/>
          </a:xfrm>
        </p:spPr>
        <p:txBody>
          <a:bodyPr/>
          <a:lstStyle/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Font typeface="Arial" charset="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Rhonda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Amsel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Université McGill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Font typeface="Arial" charset="0"/>
              <a:buNone/>
            </a:pP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Tiiu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Poldma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Université de Montréal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Jennison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Asuncion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Réseau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de recherche Adaptech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Marie-Jeanne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Carriere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APOP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Robert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Cassidy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Dawson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Elizabeth Charles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SALTISE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Alexandre Chauvin 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Réseau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de recherche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Adaptech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Tali</a:t>
            </a: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Heiman</a:t>
            </a: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Open </a:t>
            </a:r>
            <a:r>
              <a:rPr lang="fr-CA" altLang="en-US" sz="2400" i="1" dirty="0" err="1">
                <a:solidFill>
                  <a:schemeClr val="tx2"/>
                </a:solidFill>
                <a:latin typeface="Arial" charset="0"/>
                <a:cs typeface="Arial" charset="0"/>
              </a:rPr>
              <a:t>University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 of </a:t>
            </a:r>
            <a:r>
              <a:rPr lang="fr-CA" altLang="en-US" sz="2400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Israel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Maureen Hewlett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Mount Royal </a:t>
            </a:r>
            <a:r>
              <a:rPr lang="fr-CA" altLang="en-US" sz="2400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College</a:t>
            </a:r>
            <a:endParaRPr lang="fr-CA" altLang="en-US" sz="24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Shirley Jorgensen  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Dawson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Isabelle Laplante :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Centre de documentation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collégiale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Catherine </a:t>
            </a:r>
            <a:r>
              <a:rPr lang="fr-CA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Loiselle</a:t>
            </a: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CRISPESH</a:t>
            </a:r>
          </a:p>
          <a:p>
            <a:pPr marL="0" indent="0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endParaRPr lang="fr-CA" altLang="en-US" sz="2400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endParaRPr lang="fr-CA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None/>
            </a:pPr>
            <a:endParaRPr lang="fr-CA" altLang="en-US" sz="20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None/>
            </a:pPr>
            <a:endParaRPr lang="fr-CA" altLang="en-US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Font typeface="Arial" charset="0"/>
              <a:buNone/>
            </a:pPr>
            <a:endParaRPr lang="fr-CA" altLang="en-US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0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2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84213"/>
          </a:xfrm>
        </p:spPr>
        <p:txBody>
          <a:bodyPr/>
          <a:lstStyle/>
          <a:p>
            <a:r>
              <a:rPr lang="en-US" sz="3800" dirty="0" smtClean="0">
                <a:latin typeface="Arial" charset="0"/>
                <a:cs typeface="Arial" charset="0"/>
              </a:rPr>
              <a:t>À ne pas </a:t>
            </a:r>
            <a:r>
              <a:rPr lang="en-US" sz="3800" dirty="0" err="1" smtClean="0">
                <a:latin typeface="Arial" charset="0"/>
                <a:cs typeface="Arial" charset="0"/>
              </a:rPr>
              <a:t>oublier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</a:pPr>
            <a:r>
              <a:rPr lang="fr-CA" dirty="0" smtClean="0"/>
              <a:t>Inquiétudes</a:t>
            </a:r>
            <a:r>
              <a:rPr lang="en-US" dirty="0" smtClean="0"/>
              <a:t> des </a:t>
            </a:r>
            <a:r>
              <a:rPr lang="en-US" dirty="0" err="1" smtClean="0"/>
              <a:t>enseignants</a:t>
            </a:r>
            <a:endParaRPr lang="en-US" dirty="0"/>
          </a:p>
          <a:p>
            <a:pPr marL="630936" lvl="2" indent="-356616">
              <a:lnSpc>
                <a:spcPct val="200000"/>
              </a:lnSpc>
            </a:pPr>
            <a:r>
              <a:rPr lang="en-US" sz="3200" dirty="0" err="1" smtClean="0"/>
              <a:t>Manque</a:t>
            </a:r>
            <a:r>
              <a:rPr lang="en-US" sz="3200" dirty="0" smtClean="0"/>
              <a:t> de temps</a:t>
            </a:r>
            <a:endParaRPr lang="en-US" sz="3200" dirty="0"/>
          </a:p>
          <a:p>
            <a:pPr marL="630936" lvl="2" indent="-356616">
              <a:lnSpc>
                <a:spcPct val="200000"/>
              </a:lnSpc>
            </a:pPr>
            <a:r>
              <a:rPr lang="fr-CA" sz="3200" dirty="0" smtClean="0"/>
              <a:t>Manque</a:t>
            </a:r>
            <a:r>
              <a:rPr lang="en-US" sz="3200" dirty="0" smtClean="0"/>
              <a:t> de </a:t>
            </a:r>
            <a:r>
              <a:rPr lang="fr-CA" sz="3200" dirty="0" smtClean="0"/>
              <a:t>connaissances</a:t>
            </a:r>
          </a:p>
          <a:p>
            <a:pPr marL="630936" lvl="2" indent="-356616">
              <a:lnSpc>
                <a:spcPct val="200000"/>
              </a:lnSpc>
            </a:pPr>
            <a:r>
              <a:rPr lang="fr-CA" sz="3200" dirty="0" smtClean="0"/>
              <a:t>Surutilisation des technologies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6" name="AutoShape 2" descr="Image result for picture of students using technology in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4213"/>
          </a:xfrm>
        </p:spPr>
        <p:txBody>
          <a:bodyPr/>
          <a:lstStyle/>
          <a:p>
            <a:r>
              <a:rPr lang="en-US" sz="3800" dirty="0" err="1" smtClean="0">
                <a:effectLst/>
              </a:rPr>
              <a:t>Souhaits</a:t>
            </a:r>
            <a:r>
              <a:rPr lang="en-US" sz="3800" dirty="0" smtClean="0">
                <a:effectLst/>
              </a:rPr>
              <a:t> des </a:t>
            </a:r>
            <a:r>
              <a:rPr lang="en-US" sz="3800" dirty="0" err="1" smtClean="0">
                <a:effectLst/>
              </a:rPr>
              <a:t>enseignants</a:t>
            </a:r>
            <a:r>
              <a:rPr lang="en-US" sz="3800" dirty="0" smtClean="0">
                <a:effectLst/>
              </a:rPr>
              <a:t> : </a:t>
            </a:r>
            <a:br>
              <a:rPr lang="en-US" sz="3800" dirty="0" smtClean="0">
                <a:effectLst/>
              </a:rPr>
            </a:br>
            <a:r>
              <a:rPr lang="en-US" sz="3800" dirty="0" err="1" smtClean="0">
                <a:effectLst/>
              </a:rPr>
              <a:t>Matériel</a:t>
            </a:r>
            <a:r>
              <a:rPr lang="en-US" sz="3800" dirty="0" smtClean="0">
                <a:effectLst/>
              </a:rPr>
              <a:t> / </a:t>
            </a:r>
            <a:r>
              <a:rPr lang="en-US" sz="3800" dirty="0" err="1" smtClean="0">
                <a:effectLst/>
              </a:rPr>
              <a:t>Logiciels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Tableau blanc </a:t>
            </a:r>
            <a:r>
              <a:rPr lang="en-US" dirty="0" err="1" smtClean="0"/>
              <a:t>interactif</a:t>
            </a: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dirty="0" err="1"/>
              <a:t>Télévoteurs</a:t>
            </a:r>
            <a:r>
              <a:rPr lang="en-US" dirty="0"/>
              <a:t>, </a:t>
            </a:r>
            <a:r>
              <a:rPr lang="en-US" dirty="0" smtClean="0"/>
              <a:t>applications de vote</a:t>
            </a: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dirty="0" err="1" smtClean="0"/>
              <a:t>Autres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Plus de MACs au </a:t>
            </a:r>
            <a:r>
              <a:rPr lang="en-US" dirty="0" err="1" smtClean="0"/>
              <a:t>Cégep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 smtClean="0"/>
              <a:t>Un </a:t>
            </a:r>
            <a:r>
              <a:rPr lang="en-US" dirty="0" err="1" smtClean="0"/>
              <a:t>meilleur</a:t>
            </a:r>
            <a:r>
              <a:rPr lang="en-US" dirty="0" smtClean="0"/>
              <a:t> </a:t>
            </a:r>
            <a:r>
              <a:rPr lang="en-US" dirty="0" err="1" smtClean="0"/>
              <a:t>accès</a:t>
            </a:r>
            <a:r>
              <a:rPr lang="en-US" dirty="0" smtClean="0"/>
              <a:t> aux </a:t>
            </a:r>
            <a:r>
              <a:rPr lang="en-US" dirty="0" err="1" smtClean="0"/>
              <a:t>laboratoires</a:t>
            </a:r>
            <a:r>
              <a:rPr lang="en-US" dirty="0" smtClean="0"/>
              <a:t> </a:t>
            </a:r>
            <a:r>
              <a:rPr lang="en-US" dirty="0" err="1" smtClean="0"/>
              <a:t>d’ordinateurs</a:t>
            </a:r>
            <a:r>
              <a:rPr lang="en-US" dirty="0" smtClean="0"/>
              <a:t> pour les </a:t>
            </a:r>
            <a:r>
              <a:rPr lang="en-US" dirty="0" err="1" smtClean="0"/>
              <a:t>cours</a:t>
            </a:r>
            <a:endParaRPr lang="en-US" dirty="0"/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Demandes</a:t>
            </a:r>
            <a:r>
              <a:rPr lang="en-US" dirty="0" smtClean="0"/>
              <a:t> </a:t>
            </a:r>
            <a:r>
              <a:rPr lang="en-US" dirty="0" err="1" smtClean="0"/>
              <a:t>reliées</a:t>
            </a:r>
            <a:r>
              <a:rPr lang="en-US" dirty="0" smtClean="0"/>
              <a:t> à des </a:t>
            </a:r>
            <a:r>
              <a:rPr lang="en-US" dirty="0" err="1" smtClean="0"/>
              <a:t>logiciels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endParaRPr lang="en-US" dirty="0" smtClean="0"/>
          </a:p>
          <a:p>
            <a:pPr marL="274637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19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2" y="476672"/>
            <a:ext cx="9036496" cy="684213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Souhaits</a:t>
            </a:r>
            <a:r>
              <a:rPr lang="en-US" sz="3600" dirty="0" smtClean="0"/>
              <a:t> des </a:t>
            </a:r>
            <a:r>
              <a:rPr lang="en-US" sz="3600" dirty="0" err="1" smtClean="0"/>
              <a:t>enseignants</a:t>
            </a:r>
            <a:r>
              <a:rPr lang="en-US" sz="3600" dirty="0" smtClean="0"/>
              <a:t> </a:t>
            </a:r>
            <a:r>
              <a:rPr lang="en-US" sz="3600" dirty="0" smtClean="0">
                <a:effectLst/>
              </a:rPr>
              <a:t>: </a:t>
            </a:r>
            <a:r>
              <a:rPr lang="en-US" sz="3600" dirty="0" smtClean="0"/>
              <a:t>Savoir comment </a:t>
            </a:r>
            <a:r>
              <a:rPr lang="en-US" sz="3600" dirty="0" err="1" smtClean="0"/>
              <a:t>utiliser</a:t>
            </a:r>
            <a:r>
              <a:rPr lang="en-US" sz="3600" dirty="0" smtClean="0"/>
              <a:t> les technologies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Formations offertes par le collège</a:t>
            </a:r>
            <a:endParaRPr lang="en-US" dirty="0" smtClean="0">
              <a:ea typeface="Calibri"/>
            </a:endParaRPr>
          </a:p>
          <a:p>
            <a:pPr marL="274637" lvl="1" indent="0">
              <a:buNone/>
            </a:pPr>
            <a:endParaRPr lang="en-US" sz="1200" dirty="0" smtClean="0">
              <a:latin typeface="Calibri"/>
              <a:ea typeface="Calibri"/>
              <a:cs typeface="Times New Roman"/>
            </a:endParaRPr>
          </a:p>
          <a:p>
            <a:r>
              <a:rPr lang="en-CA" dirty="0" err="1"/>
              <a:t>Développement</a:t>
            </a:r>
            <a:r>
              <a:rPr lang="en-CA" dirty="0"/>
              <a:t> </a:t>
            </a:r>
            <a:r>
              <a:rPr lang="en-CA" dirty="0" err="1"/>
              <a:t>professionnel</a:t>
            </a:r>
            <a:endParaRPr lang="en-US" dirty="0" smtClean="0">
              <a:ea typeface="Calibri"/>
            </a:endParaRPr>
          </a:p>
          <a:p>
            <a:pPr lvl="1"/>
            <a:r>
              <a:rPr lang="en-US" dirty="0" smtClean="0">
                <a:ea typeface="Calibri"/>
              </a:rPr>
              <a:t>Tableau </a:t>
            </a:r>
            <a:r>
              <a:rPr lang="en-US" dirty="0">
                <a:ea typeface="Calibri"/>
              </a:rPr>
              <a:t>blanc </a:t>
            </a:r>
            <a:r>
              <a:rPr lang="en-US" dirty="0" err="1">
                <a:ea typeface="Calibri"/>
              </a:rPr>
              <a:t>interactif</a:t>
            </a:r>
            <a:endParaRPr lang="en-US" dirty="0" smtClean="0">
              <a:ea typeface="Calibri"/>
            </a:endParaRPr>
          </a:p>
          <a:p>
            <a:pPr lvl="1"/>
            <a:r>
              <a:rPr lang="en-US" dirty="0" smtClean="0"/>
              <a:t>Moodle</a:t>
            </a:r>
          </a:p>
          <a:p>
            <a:pPr lvl="1"/>
            <a:r>
              <a:rPr lang="en-US" dirty="0" err="1"/>
              <a:t>Télévoteurs</a:t>
            </a:r>
            <a:r>
              <a:rPr lang="en-US" dirty="0"/>
              <a:t>, applications de vote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  <p:pic>
        <p:nvPicPr>
          <p:cNvPr id="8" name="Picture 3" descr="Moodle logo. Copyright is https://www.sehs.sa.edu.au/moodle" title="Moodle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157192"/>
            <a:ext cx="2590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3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dirty="0" err="1">
                <a:solidFill>
                  <a:srgbClr val="A50021"/>
                </a:solidFill>
              </a:rPr>
              <a:t>Résultats</a:t>
            </a:r>
            <a:r>
              <a:rPr lang="en-CA" sz="4000" dirty="0">
                <a:solidFill>
                  <a:srgbClr val="A50021"/>
                </a:solidFill>
              </a:rPr>
              <a:t> : Avant-</a:t>
            </a:r>
            <a:r>
              <a:rPr lang="en-CA" sz="4000" dirty="0" err="1">
                <a:solidFill>
                  <a:srgbClr val="A50021"/>
                </a:solidFill>
              </a:rPr>
              <a:t>goût</a:t>
            </a:r>
            <a:r>
              <a:rPr lang="en-CA" sz="4000" dirty="0">
                <a:solidFill>
                  <a:srgbClr val="A50021"/>
                </a:solidFill>
              </a:rPr>
              <a:t> des </a:t>
            </a:r>
            <a:r>
              <a:rPr lang="en-CA" sz="4000" dirty="0" err="1">
                <a:solidFill>
                  <a:srgbClr val="A50021"/>
                </a:solidFill>
              </a:rPr>
              <a:t>comparaisons</a:t>
            </a:r>
            <a:endParaRPr lang="en-CA" sz="40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9650" y="6353175"/>
            <a:ext cx="514350" cy="385763"/>
          </a:xfrm>
        </p:spPr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36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84213"/>
          </a:xfrm>
        </p:spPr>
        <p:txBody>
          <a:bodyPr/>
          <a:lstStyle/>
          <a:p>
            <a:r>
              <a:rPr lang="en-US" sz="3000" dirty="0" smtClean="0"/>
              <a:t>Les </a:t>
            </a:r>
            <a:r>
              <a:rPr lang="en-US" sz="3000" dirty="0" err="1" smtClean="0"/>
              <a:t>étudiants</a:t>
            </a:r>
            <a:r>
              <a:rPr lang="en-US" sz="3000" dirty="0" smtClean="0"/>
              <a:t> et les </a:t>
            </a:r>
            <a:r>
              <a:rPr lang="en-US" sz="3000" dirty="0" err="1" smtClean="0"/>
              <a:t>enseignants</a:t>
            </a:r>
            <a:r>
              <a:rPr lang="en-US" sz="3000" dirty="0" smtClean="0"/>
              <a:t> ne </a:t>
            </a:r>
            <a:r>
              <a:rPr lang="en-US" sz="3000" dirty="0" err="1" smtClean="0"/>
              <a:t>sont</a:t>
            </a:r>
            <a:r>
              <a:rPr lang="en-US" sz="3000" dirty="0" smtClean="0"/>
              <a:t> pas </a:t>
            </a:r>
            <a:r>
              <a:rPr lang="en-US" sz="3000" dirty="0" err="1" smtClean="0"/>
              <a:t>toujours</a:t>
            </a:r>
            <a:r>
              <a:rPr lang="en-US" sz="3000" dirty="0" smtClean="0"/>
              <a:t> sur la </a:t>
            </a:r>
            <a:r>
              <a:rPr lang="en-US" sz="3000" dirty="0" err="1" smtClean="0"/>
              <a:t>même</a:t>
            </a:r>
            <a:r>
              <a:rPr lang="en-US" sz="3000" dirty="0" smtClean="0"/>
              <a:t> </a:t>
            </a:r>
            <a:r>
              <a:rPr lang="en-US" sz="3000" dirty="0" err="1" smtClean="0"/>
              <a:t>longueur</a:t>
            </a:r>
            <a:r>
              <a:rPr lang="en-US" sz="3000" dirty="0" smtClean="0"/>
              <a:t> </a:t>
            </a:r>
            <a:r>
              <a:rPr lang="en-US" sz="3000" dirty="0" err="1" smtClean="0"/>
              <a:t>d’onde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  <p:graphicFrame>
        <p:nvGraphicFramePr>
          <p:cNvPr id="3" name="Object 2" descr="Percentage of professors that use listed ICTs: 82% course notes available online, 59% attendance record available online, 39% tests / quizzes available online, 17% clickers, 24% Smart Board, 30% virtual office hours&#10;Percentage of students that said ICTs worked well: 97% course notes available online, 90% attendance record available online, 89% tests / quizzes available online, 73% clickers, 78% Smart Board, 86% virtual office hours" title="Students and professors don't always see eye to ey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06449"/>
              </p:ext>
            </p:extLst>
          </p:nvPr>
        </p:nvGraphicFramePr>
        <p:xfrm>
          <a:off x="465138" y="1196975"/>
          <a:ext cx="8213725" cy="501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Worksheet" r:id="rId5" imgW="8572599" imgH="5791023" progId="Excel.Sheet.12">
                  <p:embed/>
                </p:oleObj>
              </mc:Choice>
              <mc:Fallback>
                <p:oleObj name="Worksheet" r:id="rId5" imgW="8572599" imgH="57910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8" y="1196975"/>
                        <a:ext cx="8213725" cy="501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8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84213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Perspective des </a:t>
            </a:r>
            <a:r>
              <a:rPr lang="en-US" sz="3000" dirty="0" err="1" smtClean="0">
                <a:effectLst/>
              </a:rPr>
              <a:t>étudiants</a:t>
            </a:r>
            <a:r>
              <a:rPr lang="en-US" sz="3000" dirty="0" smtClean="0">
                <a:effectLst/>
              </a:rPr>
              <a:t> : </a:t>
            </a:r>
            <a:r>
              <a:rPr lang="en-US" sz="3000" dirty="0" err="1" smtClean="0">
                <a:effectLst/>
              </a:rPr>
              <a:t>l’utilisation</a:t>
            </a:r>
            <a:r>
              <a:rPr lang="en-US" sz="3000" dirty="0" smtClean="0">
                <a:effectLst/>
              </a:rPr>
              <a:t> de </a:t>
            </a:r>
            <a:r>
              <a:rPr lang="en-US" sz="3000" dirty="0" err="1" smtClean="0">
                <a:effectLst/>
              </a:rPr>
              <a:t>leur</a:t>
            </a:r>
            <a:r>
              <a:rPr lang="en-US" sz="3000" dirty="0" smtClean="0">
                <a:effectLst/>
              </a:rPr>
              <a:t> </a:t>
            </a:r>
            <a:r>
              <a:rPr lang="en-US" sz="3000" dirty="0" err="1" smtClean="0">
                <a:effectLst/>
              </a:rPr>
              <a:t>propre</a:t>
            </a:r>
            <a:r>
              <a:rPr lang="en-US" sz="3000" dirty="0" smtClean="0">
                <a:effectLst/>
              </a:rPr>
              <a:t> </a:t>
            </a:r>
            <a:r>
              <a:rPr lang="en-US" sz="3000" dirty="0" err="1" smtClean="0">
                <a:effectLst/>
              </a:rPr>
              <a:t>technologie</a:t>
            </a:r>
            <a:r>
              <a:rPr lang="en-US" sz="3000" dirty="0" smtClean="0">
                <a:effectLst/>
              </a:rPr>
              <a:t> </a:t>
            </a:r>
            <a:r>
              <a:rPr lang="en-US" sz="3000" dirty="0" err="1" smtClean="0">
                <a:effectLst/>
              </a:rPr>
              <a:t>en</a:t>
            </a:r>
            <a:r>
              <a:rPr lang="en-US" sz="3000" dirty="0" smtClean="0">
                <a:effectLst/>
              </a:rPr>
              <a:t> </a:t>
            </a:r>
            <a:r>
              <a:rPr lang="en-US" sz="3000" dirty="0" err="1" smtClean="0">
                <a:effectLst/>
              </a:rPr>
              <a:t>classe</a:t>
            </a:r>
            <a:endParaRPr lang="en-US" sz="3000" dirty="0">
              <a:effectLst/>
            </a:endParaRPr>
          </a:p>
        </p:txBody>
      </p:sp>
      <p:graphicFrame>
        <p:nvGraphicFramePr>
          <p:cNvPr id="5" name="Content Placeholder 4" descr="I like courses in which professors allow use of personal technology in class: 1% strongly disagree, 3% moderately disagree, 4% slightly disagree, 18% slightly disagree, 27% moderately agree, 47% strongly agree;&#10;In general professors allow use of personal technology in class: 17% stronlgy disagree, 14% moderately disagree, 18% slightly disagree, 18% slightly agree, 25% moderately agree, 8% strongly agree" title="Students views: Use of personal technology in class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4659697"/>
              </p:ext>
            </p:extLst>
          </p:nvPr>
        </p:nvGraphicFramePr>
        <p:xfrm>
          <a:off x="-871281" y="908720"/>
          <a:ext cx="1004460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18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84213"/>
          </a:xfrm>
        </p:spPr>
        <p:txBody>
          <a:bodyPr/>
          <a:lstStyle/>
          <a:p>
            <a:r>
              <a:rPr lang="en-US" sz="3200" dirty="0" err="1" smtClean="0">
                <a:effectLst/>
              </a:rPr>
              <a:t>Comparaison</a:t>
            </a:r>
            <a:r>
              <a:rPr lang="en-US" sz="3200" dirty="0" smtClean="0">
                <a:effectLst/>
              </a:rPr>
              <a:t> entre la perspective des </a:t>
            </a:r>
            <a:r>
              <a:rPr lang="en-US" sz="3200" dirty="0" err="1" smtClean="0">
                <a:effectLst/>
              </a:rPr>
              <a:t>étudiants</a:t>
            </a:r>
            <a:r>
              <a:rPr lang="en-US" sz="3200" dirty="0" smtClean="0">
                <a:effectLst/>
              </a:rPr>
              <a:t> et </a:t>
            </a:r>
            <a:r>
              <a:rPr lang="en-US" sz="3200" dirty="0" err="1" smtClean="0">
                <a:effectLst/>
              </a:rPr>
              <a:t>celle</a:t>
            </a:r>
            <a:r>
              <a:rPr lang="en-US" sz="3200" dirty="0" smtClean="0">
                <a:effectLst/>
              </a:rPr>
              <a:t> des </a:t>
            </a:r>
            <a:r>
              <a:rPr lang="en-US" sz="3200" dirty="0" err="1" smtClean="0">
                <a:effectLst/>
              </a:rPr>
              <a:t>enseignants</a:t>
            </a:r>
            <a:endParaRPr lang="en-US" sz="3200" dirty="0">
              <a:effectLst/>
            </a:endParaRPr>
          </a:p>
        </p:txBody>
      </p:sp>
      <p:graphicFrame>
        <p:nvGraphicFramePr>
          <p:cNvPr id="9" name="Content Placeholder 8" descr="Students: I like courses in which professors allow use of personal technology in class:  1% strongly disagree, 3% moderately disagree, 4% slightly disagree, 18% slightly disagree, 27% moderately agree, 47% strongly agree;&#10;Nominated professor: Allows use of personal technology in class: 10% strongly disagree, 4% moderately disagree, 3% slightly disagree, 10% slightly agree; 25% moderately agree; 48% strongly agree" title="Comparison of student and faculty views about the use of personal technology in class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1901901"/>
              </p:ext>
            </p:extLst>
          </p:nvPr>
        </p:nvGraphicFramePr>
        <p:xfrm>
          <a:off x="84772" y="1268760"/>
          <a:ext cx="9036496" cy="504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90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3645024"/>
            <a:ext cx="7836294" cy="1228726"/>
          </a:xfrm>
        </p:spPr>
        <p:txBody>
          <a:bodyPr/>
          <a:lstStyle/>
          <a:p>
            <a:r>
              <a:rPr lang="en-CA" sz="4000" dirty="0" err="1" smtClean="0">
                <a:solidFill>
                  <a:srgbClr val="A50021"/>
                </a:solidFill>
              </a:rPr>
              <a:t>Limites</a:t>
            </a:r>
            <a:r>
              <a:rPr lang="en-CA" sz="4000" dirty="0" smtClean="0">
                <a:solidFill>
                  <a:srgbClr val="A50021"/>
                </a:solidFill>
              </a:rPr>
              <a:t> et </a:t>
            </a:r>
            <a:r>
              <a:rPr lang="en-CA" sz="4000" dirty="0">
                <a:solidFill>
                  <a:srgbClr val="A50021"/>
                </a:solidFill>
              </a:rPr>
              <a:t>c</a:t>
            </a:r>
            <a:r>
              <a:rPr lang="en-CA" sz="4000" dirty="0" smtClean="0">
                <a:solidFill>
                  <a:srgbClr val="A50021"/>
                </a:solidFill>
              </a:rPr>
              <a:t>onclusions</a:t>
            </a:r>
            <a:endParaRPr lang="en-CA" sz="40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9650" y="6353175"/>
            <a:ext cx="514350" cy="385763"/>
          </a:xfrm>
        </p:spPr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85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fr-CA" dirty="0" smtClean="0"/>
              <a:t>Limites de l’étude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4888200"/>
          </a:xfrm>
        </p:spPr>
        <p:txBody>
          <a:bodyPr/>
          <a:lstStyle/>
          <a:p>
            <a:r>
              <a:rPr lang="fr-CA" dirty="0" smtClean="0">
                <a:solidFill>
                  <a:srgbClr val="002060"/>
                </a:solidFill>
              </a:rPr>
              <a:t>Résultats ne sont pas généralisables</a:t>
            </a:r>
          </a:p>
          <a:p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smtClean="0">
                <a:solidFill>
                  <a:srgbClr val="002060"/>
                </a:solidFill>
              </a:rPr>
              <a:t>Échantillon non aléatoire </a:t>
            </a:r>
          </a:p>
          <a:p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smtClean="0">
                <a:solidFill>
                  <a:srgbClr val="002060"/>
                </a:solidFill>
              </a:rPr>
              <a:t>Certaines données ont été difficiles à coder</a:t>
            </a:r>
          </a:p>
          <a:p>
            <a:endParaRPr lang="fr-CA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27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Conclusion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454" y="1341438"/>
            <a:ext cx="8713092" cy="4456112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Ce n’est pas nécessairement la complexité des technologies, mais leur utilisation efficace dans un contexte pédagogique qui fait l’excellence.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3B1164-9C08-4B4A-81ED-E36D22917047}" type="slidenum">
              <a:rPr lang="fr-FR" altLang="fr-FR" sz="1400" smtClean="0">
                <a:solidFill>
                  <a:srgbClr val="0033C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altLang="fr-FR" sz="140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É</a:t>
            </a:r>
            <a:r>
              <a:rPr lang="fr-CA" dirty="0" err="1" smtClean="0"/>
              <a:t>quipe</a:t>
            </a:r>
            <a:endParaRPr lang="en-US" sz="4400" dirty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5365178-89C4-4F07-A7EF-85A9DD12FCCC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3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12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5112915"/>
          </a:xfrm>
        </p:spPr>
        <p:txBody>
          <a:bodyPr/>
          <a:lstStyle/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Hélène Martineau</a:t>
            </a: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APOP</a:t>
            </a:r>
            <a:endParaRPr lang="fr-CA" altLang="en-US" sz="2400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Ryan Moon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Cégep @ Distance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Font typeface="Arial" charset="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Mai Nhu Nguyen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Réseau de recherche Adaptech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Séverine Parent : </a:t>
            </a:r>
            <a:r>
              <a:rPr lang="fr-CA" altLang="en-US" sz="2400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Profweb</a:t>
            </a:r>
            <a:endParaRPr lang="fr-CA" alt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Nicole Perreault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REPTIC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Odette Raymond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Réseau de recherche Adaptech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Louise Ross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Cégep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André-Laurendeau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Rafael Scapin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Dawson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James Sparks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Champlain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Susie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Wileman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Dawson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Christine Vo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Collège Dawson</a:t>
            </a:r>
          </a:p>
          <a:p>
            <a:pPr marL="0" indent="0" algn="just" defTabSz="457200" eaLnBrk="1" hangingPunct="1">
              <a:lnSpc>
                <a:spcPts val="2200"/>
              </a:lnSpc>
              <a:spcBef>
                <a:spcPts val="1400"/>
              </a:spcBef>
              <a:buClr>
                <a:srgbClr val="0034A6"/>
              </a:buClr>
              <a:buSzPct val="100000"/>
              <a:buNone/>
            </a:pPr>
            <a:endParaRPr lang="fr-CA" alt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endParaRPr lang="fr-CA" altLang="en-US" sz="20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0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9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Conclusion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454" y="1341438"/>
            <a:ext cx="8713092" cy="4456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Bien </a:t>
            </a:r>
            <a:r>
              <a:rPr lang="en-US" dirty="0" err="1" smtClean="0"/>
              <a:t>utiliser</a:t>
            </a:r>
            <a:r>
              <a:rPr lang="en-US" dirty="0" smtClean="0"/>
              <a:t> les technologies ne repose pas </a:t>
            </a:r>
            <a:r>
              <a:rPr lang="en-US" dirty="0" err="1" smtClean="0"/>
              <a:t>seulement</a:t>
            </a:r>
            <a:r>
              <a:rPr lang="en-US" dirty="0" smtClean="0"/>
              <a:t> sur les </a:t>
            </a:r>
            <a:r>
              <a:rPr lang="en-US" dirty="0" err="1" smtClean="0"/>
              <a:t>épaules</a:t>
            </a:r>
            <a:r>
              <a:rPr lang="en-US" dirty="0" smtClean="0"/>
              <a:t> des </a:t>
            </a:r>
            <a:r>
              <a:rPr lang="en-US" dirty="0" err="1" smtClean="0"/>
              <a:t>enseignants</a:t>
            </a:r>
            <a:r>
              <a:rPr lang="en-US" dirty="0" smtClean="0"/>
              <a:t>.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étroite</a:t>
            </a:r>
            <a:r>
              <a:rPr lang="en-US" dirty="0" smtClean="0"/>
              <a:t> collaboration entre les </a:t>
            </a:r>
            <a:r>
              <a:rPr lang="en-US" dirty="0" err="1" smtClean="0"/>
              <a:t>différents</a:t>
            </a:r>
            <a:r>
              <a:rPr lang="en-US" dirty="0" smtClean="0"/>
              <a:t> </a:t>
            </a:r>
            <a:r>
              <a:rPr lang="en-US" dirty="0" err="1" smtClean="0"/>
              <a:t>acteurs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primordiale</a:t>
            </a:r>
            <a:r>
              <a:rPr lang="en-US" dirty="0" smtClean="0"/>
              <a:t>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3B1164-9C08-4B4A-81ED-E36D22917047}" type="slidenum">
              <a:rPr lang="fr-FR" altLang="fr-FR" sz="1400" smtClean="0">
                <a:solidFill>
                  <a:srgbClr val="0033C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fr-FR" sz="140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84213"/>
          </a:xfrm>
        </p:spPr>
        <p:txBody>
          <a:bodyPr/>
          <a:lstStyle/>
          <a:p>
            <a:r>
              <a:rPr lang="en-US" altLang="en-US" sz="3800" dirty="0" smtClean="0">
                <a:latin typeface="Arial" charset="0"/>
                <a:cs typeface="Arial" charset="0"/>
              </a:rPr>
              <a:t>Morales de </a:t>
            </a:r>
            <a:r>
              <a:rPr lang="en-US" altLang="en-US" sz="3800" dirty="0" err="1" smtClean="0">
                <a:latin typeface="Arial" charset="0"/>
                <a:cs typeface="Arial" charset="0"/>
              </a:rPr>
              <a:t>l’histoire</a:t>
            </a:r>
            <a:endParaRPr lang="en-US" altLang="en-US" sz="38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-166900" y="1196752"/>
            <a:ext cx="8229600" cy="2376264"/>
          </a:xfrm>
        </p:spPr>
        <p:txBody>
          <a:bodyPr/>
          <a:lstStyle/>
          <a:p>
            <a:pPr lvl="1"/>
            <a:r>
              <a:rPr lang="fr-CA" sz="3000" dirty="0" smtClean="0">
                <a:sym typeface="Wingdings" panose="05000000000000000000" pitchFamily="2" charset="2"/>
              </a:rPr>
              <a:t>La technologie doit être un outil au cœur de votre enseignement, mais ne doit jamais devenir la béquille sans laquelle vous ne pouvez être efficace.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3B1164-9C08-4B4A-81ED-E36D22917047}" type="slidenum">
              <a:rPr lang="fr-FR" altLang="fr-FR" sz="1400" smtClean="0">
                <a:solidFill>
                  <a:srgbClr val="0033C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fr-FR" sz="1400" smtClean="0">
              <a:solidFill>
                <a:srgbClr val="0033CC"/>
              </a:solidFill>
            </a:endParaRPr>
          </a:p>
        </p:txBody>
      </p:sp>
      <p:pic>
        <p:nvPicPr>
          <p:cNvPr id="4098" name="Picture 2" descr="Photo d'Albus Dumbledore assis dans la Grande salle en train de nous lever son verre. http://vignette4.wikia.nocookie.net/harrypotter/images/1/10/Dumblyd.PNG/revision/latest?cb=20071230165823" title="Albus Dumbled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73" y="3610383"/>
            <a:ext cx="1844925" cy="21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3501006"/>
            <a:ext cx="6336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fr-CA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Comme le professeur Dumbledore l’a si bien dit : « Une aide sera toujours apportée à ceux qui en font la demande.»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13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Merci de votre attention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  <p:pic>
        <p:nvPicPr>
          <p:cNvPr id="6146" name="Picture 2" descr="http://pulse-coaching.com/wp-content/uploads/2015/02/mer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7" y="1844824"/>
            <a:ext cx="8029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et commentaires</a:t>
            </a:r>
            <a:endParaRPr lang="fr-CA" dirty="0"/>
          </a:p>
        </p:txBody>
      </p:sp>
      <p:pic>
        <p:nvPicPr>
          <p:cNvPr id="5" name="Picture 3" descr="Picture of a cartoon man leaning on a question mark.Copyright is https://technovation10.wordpress.com/category/general-events/brainstorm/" title="Cartoon man leaning on a question mar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472" y="1412776"/>
            <a:ext cx="39330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2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en-US" altLang="en-US" sz="3200" dirty="0" smtClean="0">
                <a:latin typeface="Arial" charset="0"/>
                <a:cs typeface="Arial" charset="0"/>
              </a:rPr>
              <a:t/>
            </a:r>
            <a:br>
              <a:rPr lang="en-US" altLang="en-US" sz="3200" dirty="0" smtClean="0">
                <a:latin typeface="Arial" charset="0"/>
                <a:cs typeface="Arial" charset="0"/>
              </a:rPr>
            </a:br>
            <a:r>
              <a:rPr lang="en-US" altLang="en-US" sz="3200" dirty="0">
                <a:latin typeface="Arial" charset="0"/>
                <a:cs typeface="Arial" charset="0"/>
              </a:rPr>
              <a:t/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altLang="en-US" sz="3200" dirty="0" smtClean="0">
                <a:latin typeface="Arial" charset="0"/>
                <a:cs typeface="Arial" charset="0"/>
              </a:rPr>
              <a:t/>
            </a:r>
            <a:br>
              <a:rPr lang="en-US" altLang="en-US" sz="3200" dirty="0" smtClean="0">
                <a:latin typeface="Arial" charset="0"/>
                <a:cs typeface="Arial" charset="0"/>
              </a:rPr>
            </a:br>
            <a:r>
              <a:rPr lang="en-US" altLang="en-US" sz="3600" dirty="0" smtClean="0">
                <a:latin typeface="Arial" charset="0"/>
                <a:cs typeface="Arial" charset="0"/>
              </a:rPr>
              <a:t>Pour </a:t>
            </a:r>
            <a:r>
              <a:rPr lang="en-US" altLang="en-US" sz="3600" dirty="0">
                <a:latin typeface="Arial" charset="0"/>
                <a:cs typeface="Arial" charset="0"/>
              </a:rPr>
              <a:t>nous </a:t>
            </a:r>
            <a:r>
              <a:rPr lang="en-US" altLang="en-US" sz="3600" dirty="0" err="1">
                <a:latin typeface="Arial" charset="0"/>
                <a:cs typeface="Arial" charset="0"/>
              </a:rPr>
              <a:t>joindre</a:t>
            </a:r>
            <a:r>
              <a:rPr lang="en-US" altLang="en-US" sz="3600" dirty="0">
                <a:latin typeface="Arial" charset="0"/>
                <a:cs typeface="Arial" charset="0"/>
              </a:rPr>
              <a:t/>
            </a:r>
            <a:br>
              <a:rPr lang="en-US" altLang="en-US" sz="3600" dirty="0">
                <a:latin typeface="Arial" charset="0"/>
                <a:cs typeface="Arial" charset="0"/>
              </a:rPr>
            </a:br>
            <a:r>
              <a:rPr lang="en-US" altLang="en-US" sz="3600" dirty="0">
                <a:latin typeface="Arial" charset="0"/>
                <a:cs typeface="Arial" charset="0"/>
              </a:rPr>
              <a:t>Pour plus </a:t>
            </a:r>
            <a:r>
              <a:rPr lang="en-US" altLang="en-US" sz="3600" dirty="0" err="1">
                <a:latin typeface="Arial" charset="0"/>
                <a:cs typeface="Arial" charset="0"/>
              </a:rPr>
              <a:t>d’information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1412776"/>
            <a:ext cx="86409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Réseau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recherche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Adaptech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800" u="sng" dirty="0" smtClean="0">
                <a:solidFill>
                  <a:srgbClr val="0033CC"/>
                </a:solidFill>
              </a:rPr>
              <a:t>www.adaptech.org</a:t>
            </a:r>
            <a:endParaRPr lang="en-CA" sz="2800" dirty="0">
              <a:solidFill>
                <a:srgbClr val="0033CC"/>
              </a:solidFill>
            </a:endParaRP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CA" sz="2800" dirty="0" smtClean="0"/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sz="2800" dirty="0" smtClean="0"/>
              <a:t>Laura King</a:t>
            </a:r>
            <a:endParaRPr lang="en-CA" sz="2800" u="sng" dirty="0" smtClean="0">
              <a:solidFill>
                <a:srgbClr val="3333FF"/>
              </a:solidFill>
            </a:endParaRP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sz="2800" u="sng" dirty="0" smtClean="0">
                <a:solidFill>
                  <a:srgbClr val="0033CC"/>
                </a:solidFill>
                <a:hlinkClick r:id="rId3"/>
              </a:rPr>
              <a:t>laura.king@claurendeau.qc.ca</a:t>
            </a:r>
            <a:endParaRPr lang="en-CA" sz="2800" u="sng" dirty="0" smtClean="0">
              <a:solidFill>
                <a:srgbClr val="0033CC"/>
              </a:solidFill>
            </a:endParaRP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sz="2800" dirty="0" smtClean="0"/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2800" dirty="0" smtClean="0"/>
              <a:t>    Alex </a:t>
            </a:r>
            <a:r>
              <a:rPr lang="en-CA" sz="2800" dirty="0" err="1" smtClean="0"/>
              <a:t>Lussier</a:t>
            </a:r>
            <a:r>
              <a:rPr lang="en-CA" sz="2800" dirty="0" smtClean="0"/>
              <a:t>	</a:t>
            </a: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2800" u="sng" dirty="0" smtClean="0">
                <a:solidFill>
                  <a:srgbClr val="0033CC"/>
                </a:solidFill>
              </a:rPr>
              <a:t>alex.lussier@umontreal.ca</a:t>
            </a: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CA" sz="3600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08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Ordre</a:t>
            </a:r>
            <a:r>
              <a:rPr lang="en-CA" dirty="0" smtClean="0"/>
              <a:t> </a:t>
            </a:r>
            <a:r>
              <a:rPr lang="en-CA" dirty="0"/>
              <a:t>du jour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354360" y="1268413"/>
            <a:ext cx="8435280" cy="4887912"/>
          </a:xfrm>
        </p:spPr>
        <p:txBody>
          <a:bodyPr/>
          <a:lstStyle/>
          <a:p>
            <a:pPr>
              <a:defRPr/>
            </a:pPr>
            <a:r>
              <a:rPr lang="en-US" altLang="en-US" dirty="0" err="1">
                <a:latin typeface="Arial" charset="0"/>
                <a:cs typeface="Arial" charset="0"/>
              </a:rPr>
              <a:t>M</a:t>
            </a:r>
            <a:r>
              <a:rPr lang="en-US" altLang="en-US" dirty="0" err="1" smtClean="0">
                <a:latin typeface="Arial" charset="0"/>
                <a:cs typeface="Arial" charset="0"/>
              </a:rPr>
              <a:t>éthodologie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Résultats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Technologies </a:t>
            </a:r>
            <a:r>
              <a:rPr lang="en-US" altLang="en-US" dirty="0" err="1" smtClean="0">
                <a:latin typeface="Arial" charset="0"/>
                <a:cs typeface="Arial" charset="0"/>
              </a:rPr>
              <a:t>utilisées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  <a:p>
            <a:pPr lvl="1"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Surmonter</a:t>
            </a:r>
            <a:r>
              <a:rPr lang="en-US" altLang="en-US" dirty="0" smtClean="0">
                <a:latin typeface="Arial" charset="0"/>
                <a:cs typeface="Arial" charset="0"/>
              </a:rPr>
              <a:t> les </a:t>
            </a:r>
            <a:r>
              <a:rPr lang="en-US" altLang="en-US" dirty="0" err="1" smtClean="0">
                <a:latin typeface="Arial" charset="0"/>
                <a:cs typeface="Arial" charset="0"/>
              </a:rPr>
              <a:t>défis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Souhaits</a:t>
            </a:r>
            <a:r>
              <a:rPr lang="en-US" altLang="en-US" dirty="0" smtClean="0">
                <a:latin typeface="Arial" charset="0"/>
                <a:cs typeface="Arial" charset="0"/>
              </a:rPr>
              <a:t> des </a:t>
            </a:r>
            <a:r>
              <a:rPr lang="en-US" altLang="en-US" dirty="0" err="1" smtClean="0">
                <a:latin typeface="Arial" charset="0"/>
                <a:cs typeface="Arial" charset="0"/>
              </a:rPr>
              <a:t>enseignants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Avant-</a:t>
            </a:r>
            <a:r>
              <a:rPr lang="en-US" altLang="en-US" dirty="0" err="1" smtClean="0">
                <a:latin typeface="Arial" charset="0"/>
                <a:cs typeface="Arial" charset="0"/>
              </a:rPr>
              <a:t>goût</a:t>
            </a:r>
            <a:r>
              <a:rPr lang="en-US" altLang="en-US" dirty="0" smtClean="0">
                <a:latin typeface="Arial" charset="0"/>
                <a:cs typeface="Arial" charset="0"/>
              </a:rPr>
              <a:t> des </a:t>
            </a:r>
            <a:r>
              <a:rPr lang="en-US" altLang="en-US" dirty="0" err="1" smtClean="0">
                <a:latin typeface="Arial" charset="0"/>
                <a:cs typeface="Arial" charset="0"/>
              </a:rPr>
              <a:t>comparaisons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Enseignants</a:t>
            </a:r>
            <a:r>
              <a:rPr lang="en-US" altLang="en-US" dirty="0" smtClean="0">
                <a:latin typeface="Arial" charset="0"/>
                <a:cs typeface="Arial" charset="0"/>
              </a:rPr>
              <a:t> c. </a:t>
            </a:r>
            <a:r>
              <a:rPr lang="en-US" altLang="en-US" dirty="0" err="1" smtClean="0">
                <a:latin typeface="Arial" charset="0"/>
                <a:cs typeface="Arial" charset="0"/>
              </a:rPr>
              <a:t>étudiants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Conclusions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0BEA5F8-3312-4A4A-9C33-CB00110FF3A2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4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827584" y="3645024"/>
            <a:ext cx="7836294" cy="1228726"/>
          </a:xfrm>
        </p:spPr>
        <p:txBody>
          <a:bodyPr/>
          <a:lstStyle/>
          <a:p>
            <a:r>
              <a:rPr lang="fr-CA" sz="4000" dirty="0" smtClean="0">
                <a:solidFill>
                  <a:srgbClr val="A50021"/>
                </a:solidFill>
              </a:rPr>
              <a:t>Méthodologie : Notre approche et nos profs</a:t>
            </a:r>
            <a:endParaRPr lang="fr-CA" sz="40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84213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Entrevue</a:t>
            </a:r>
            <a:r>
              <a:rPr lang="en-US" dirty="0" smtClean="0">
                <a:effectLst/>
              </a:rPr>
              <a:t> semi-</a:t>
            </a:r>
            <a:r>
              <a:rPr lang="en-US" dirty="0" err="1" smtClean="0">
                <a:effectLst/>
              </a:rPr>
              <a:t>dirigée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364" y="1268760"/>
            <a:ext cx="8363272" cy="4888200"/>
          </a:xfrm>
        </p:spPr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nseignants</a:t>
            </a:r>
            <a:r>
              <a:rPr lang="en-US" dirty="0" smtClean="0"/>
              <a:t> </a:t>
            </a:r>
            <a:r>
              <a:rPr lang="en-US" dirty="0" err="1" smtClean="0"/>
              <a:t>choisis</a:t>
            </a:r>
            <a:r>
              <a:rPr lang="en-US" dirty="0" smtClean="0"/>
              <a:t> par les </a:t>
            </a:r>
            <a:r>
              <a:rPr lang="en-US" dirty="0" err="1" smtClean="0"/>
              <a:t>étudiants</a:t>
            </a:r>
            <a:r>
              <a:rPr lang="en-US" dirty="0" smtClean="0"/>
              <a:t>  pour </a:t>
            </a:r>
            <a:r>
              <a:rPr lang="en-US" dirty="0" err="1" smtClean="0"/>
              <a:t>leur</a:t>
            </a:r>
            <a:r>
              <a:rPr lang="en-US" dirty="0" smtClean="0"/>
              <a:t> excellence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l’utilisation</a:t>
            </a:r>
            <a:r>
              <a:rPr lang="en-US" dirty="0" smtClean="0"/>
              <a:t> des TIC</a:t>
            </a:r>
          </a:p>
          <a:p>
            <a:pPr marL="274637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637" lvl="1" indent="0">
              <a:buNone/>
            </a:pPr>
            <a:endParaRPr lang="en-US" dirty="0" smtClean="0"/>
          </a:p>
          <a:p>
            <a:pPr marL="274637" lvl="1" indent="0">
              <a:buNone/>
            </a:pPr>
            <a:r>
              <a:rPr lang="en-US" dirty="0" smtClean="0"/>
              <a:t>	</a:t>
            </a:r>
          </a:p>
          <a:p>
            <a:pPr marL="274637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pic>
        <p:nvPicPr>
          <p:cNvPr id="20482" name="Picture 2" descr="Certificat remis aux enseignants pour leur 'excellence dans l'utilisation des TIC dans leurs cou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26802"/>
            <a:ext cx="4608511" cy="32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524" y="476672"/>
            <a:ext cx="8568952" cy="684213"/>
          </a:xfrm>
        </p:spPr>
        <p:txBody>
          <a:bodyPr/>
          <a:lstStyle/>
          <a:p>
            <a:r>
              <a:rPr lang="fr-CA" sz="3800" dirty="0" smtClean="0"/>
              <a:t>Caractéristiques sociodémographiques</a:t>
            </a:r>
            <a:endParaRPr lang="fr-CA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dirty="0"/>
              <a:t>Enseignants dans un programme préuniversitaire / technique</a:t>
            </a:r>
          </a:p>
          <a:p>
            <a:pPr lvl="1">
              <a:spcBef>
                <a:spcPts val="1000"/>
              </a:spcBef>
            </a:pPr>
            <a:r>
              <a:rPr lang="fr-CA" dirty="0"/>
              <a:t>Cégep </a:t>
            </a:r>
            <a:r>
              <a:rPr lang="fr-CA" dirty="0" smtClean="0"/>
              <a:t>anglophone</a:t>
            </a:r>
          </a:p>
          <a:p>
            <a:pPr lvl="2">
              <a:spcBef>
                <a:spcPts val="1000"/>
              </a:spcBef>
            </a:pPr>
            <a:r>
              <a:rPr lang="fr-CA" dirty="0" smtClean="0"/>
              <a:t>Préuniversitaire : n = 31 (50%)</a:t>
            </a:r>
          </a:p>
          <a:p>
            <a:pPr lvl="2">
              <a:spcBef>
                <a:spcPts val="1000"/>
              </a:spcBef>
            </a:pPr>
            <a:r>
              <a:rPr lang="fr-CA" dirty="0" smtClean="0"/>
              <a:t>Technique : n = 31 (50%)</a:t>
            </a:r>
          </a:p>
          <a:p>
            <a:pPr lvl="1">
              <a:spcBef>
                <a:spcPts val="1000"/>
              </a:spcBef>
            </a:pPr>
            <a:r>
              <a:rPr lang="fr-CA" dirty="0" smtClean="0"/>
              <a:t>Cégep francophone</a:t>
            </a:r>
          </a:p>
          <a:p>
            <a:pPr lvl="2">
              <a:spcBef>
                <a:spcPts val="1000"/>
              </a:spcBef>
            </a:pPr>
            <a:r>
              <a:rPr lang="fr-CA" dirty="0" smtClean="0"/>
              <a:t>Préuniversitaire : n = 21 (40%)</a:t>
            </a:r>
          </a:p>
          <a:p>
            <a:pPr lvl="2">
              <a:spcBef>
                <a:spcPts val="1000"/>
              </a:spcBef>
            </a:pPr>
            <a:r>
              <a:rPr lang="fr-CA" dirty="0" smtClean="0"/>
              <a:t>Technique : n = 31 (60%)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86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fr-CA" dirty="0" smtClean="0"/>
              <a:t>Portrait des enseignants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r>
              <a:rPr lang="fr-CA" dirty="0" smtClean="0"/>
              <a:t>Sexe</a:t>
            </a:r>
          </a:p>
          <a:p>
            <a:pPr lvl="1"/>
            <a:r>
              <a:rPr lang="fr-CA" dirty="0" smtClean="0"/>
              <a:t>Hommes: n = 46 </a:t>
            </a:r>
            <a:r>
              <a:rPr lang="fr-CA" dirty="0"/>
              <a:t>(40%) </a:t>
            </a:r>
          </a:p>
          <a:p>
            <a:pPr lvl="1"/>
            <a:r>
              <a:rPr lang="fr-CA" dirty="0" smtClean="0"/>
              <a:t>Femmes: n = 68 </a:t>
            </a:r>
            <a:r>
              <a:rPr lang="fr-CA" dirty="0"/>
              <a:t>(60</a:t>
            </a:r>
            <a:r>
              <a:rPr lang="fr-CA" dirty="0" smtClean="0"/>
              <a:t>%)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dirty="0" smtClean="0"/>
              <a:t>2 Cégeps </a:t>
            </a:r>
          </a:p>
          <a:p>
            <a:pPr lvl="1"/>
            <a:r>
              <a:rPr lang="fr-CA" dirty="0" smtClean="0"/>
              <a:t>Cégep anglophone </a:t>
            </a:r>
            <a:r>
              <a:rPr lang="fr-CA" dirty="0"/>
              <a:t>: n = 62 (54%)</a:t>
            </a:r>
          </a:p>
          <a:p>
            <a:pPr lvl="1"/>
            <a:r>
              <a:rPr lang="fr-CA" dirty="0"/>
              <a:t>Cégep </a:t>
            </a:r>
            <a:r>
              <a:rPr lang="fr-CA" dirty="0" smtClean="0"/>
              <a:t>francophone : </a:t>
            </a:r>
            <a:r>
              <a:rPr lang="fr-CA" dirty="0"/>
              <a:t>n = </a:t>
            </a:r>
            <a:r>
              <a:rPr lang="fr-CA" dirty="0" smtClean="0"/>
              <a:t>52 (46%)</a:t>
            </a:r>
            <a:endParaRPr lang="fr-CA" dirty="0"/>
          </a:p>
          <a:p>
            <a:endParaRPr lang="fr-CA" dirty="0"/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40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effectLst/>
              </a:rPr>
              <a:t>Questions </a:t>
            </a:r>
            <a:r>
              <a:rPr lang="en-CA" dirty="0">
                <a:effectLst/>
              </a:rPr>
              <a:t>de recherche</a:t>
            </a:r>
            <a:endParaRPr lang="en-US" dirty="0">
              <a:effectLst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879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>
                <a:latin typeface="Arial" charset="0"/>
                <a:cs typeface="Arial" charset="0"/>
              </a:rPr>
              <a:t>Questions de </a:t>
            </a:r>
            <a:r>
              <a:rPr lang="en-US" altLang="en-US" dirty="0" err="1" smtClean="0">
                <a:latin typeface="Arial" charset="0"/>
                <a:cs typeface="Arial" charset="0"/>
              </a:rPr>
              <a:t>recherche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portant</a:t>
            </a:r>
            <a:r>
              <a:rPr lang="en-US" altLang="en-US" dirty="0" smtClean="0">
                <a:latin typeface="Arial" charset="0"/>
                <a:cs typeface="Arial" charset="0"/>
              </a:rPr>
              <a:t> sur :</a:t>
            </a:r>
          </a:p>
          <a:p>
            <a:pPr lvl="1">
              <a:spcAft>
                <a:spcPts val="1200"/>
              </a:spcAft>
            </a:pPr>
            <a:r>
              <a:rPr lang="en-US" altLang="en-US" sz="3000" dirty="0">
                <a:latin typeface="Arial" charset="0"/>
                <a:cs typeface="Arial" charset="0"/>
              </a:rPr>
              <a:t>l</a:t>
            </a:r>
            <a:r>
              <a:rPr lang="en-US" altLang="en-US" sz="3000" dirty="0" smtClean="0">
                <a:latin typeface="Arial" charset="0"/>
                <a:cs typeface="Arial" charset="0"/>
              </a:rPr>
              <a:t>es </a:t>
            </a:r>
            <a:r>
              <a:rPr lang="en-US" altLang="en-US" sz="3000" dirty="0" err="1">
                <a:latin typeface="Arial" charset="0"/>
                <a:cs typeface="Arial" charset="0"/>
              </a:rPr>
              <a:t>d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éfis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liés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à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l’utilisation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des technologies</a:t>
            </a:r>
          </a:p>
          <a:p>
            <a:pPr lvl="1">
              <a:spcAft>
                <a:spcPts val="1200"/>
              </a:spcAft>
            </a:pPr>
            <a:r>
              <a:rPr lang="en-US" altLang="en-US" sz="3000" dirty="0">
                <a:latin typeface="Arial" charset="0"/>
                <a:cs typeface="Arial" charset="0"/>
              </a:rPr>
              <a:t>l</a:t>
            </a:r>
            <a:r>
              <a:rPr lang="en-US" altLang="en-US" sz="3000" dirty="0" smtClean="0">
                <a:latin typeface="Arial" charset="0"/>
                <a:cs typeface="Arial" charset="0"/>
              </a:rPr>
              <a:t>es </a:t>
            </a:r>
            <a:r>
              <a:rPr lang="en-US" altLang="en-US" sz="3000" dirty="0" err="1">
                <a:latin typeface="Arial" charset="0"/>
                <a:cs typeface="Arial" charset="0"/>
              </a:rPr>
              <a:t>f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acilitateurs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</a:t>
            </a:r>
            <a:r>
              <a:rPr lang="en-US" altLang="en-US" sz="3000" dirty="0" err="1">
                <a:latin typeface="Arial" charset="0"/>
                <a:cs typeface="Arial" charset="0"/>
              </a:rPr>
              <a:t>liés</a:t>
            </a:r>
            <a:r>
              <a:rPr lang="en-US" altLang="en-US" sz="3000" dirty="0">
                <a:latin typeface="Arial" charset="0"/>
                <a:cs typeface="Arial" charset="0"/>
              </a:rPr>
              <a:t> à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l’utilisation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des technologies</a:t>
            </a:r>
          </a:p>
          <a:p>
            <a:pPr lvl="1">
              <a:spcAft>
                <a:spcPts val="1200"/>
              </a:spcAft>
            </a:pPr>
            <a:r>
              <a:rPr lang="en-US" altLang="en-US" sz="3000" dirty="0">
                <a:latin typeface="Arial" charset="0"/>
                <a:cs typeface="Arial" charset="0"/>
              </a:rPr>
              <a:t>l</a:t>
            </a:r>
            <a:r>
              <a:rPr lang="en-US" altLang="en-US" sz="3000" dirty="0" smtClean="0">
                <a:latin typeface="Arial" charset="0"/>
                <a:cs typeface="Arial" charset="0"/>
              </a:rPr>
              <a:t>es </a:t>
            </a:r>
            <a:r>
              <a:rPr lang="en-US" altLang="en-US" sz="3000" dirty="0" err="1">
                <a:latin typeface="Arial" charset="0"/>
                <a:cs typeface="Arial" charset="0"/>
              </a:rPr>
              <a:t>c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hangements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dans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l’utilisation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des TIC pour les populations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étudiantes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diverses</a:t>
            </a:r>
            <a:endParaRPr lang="en-US" altLang="en-US" sz="3000" dirty="0" smtClean="0">
              <a:latin typeface="Arial" charset="0"/>
              <a:cs typeface="Arial" charset="0"/>
            </a:endParaRPr>
          </a:p>
          <a:p>
            <a:pPr lvl="1">
              <a:spcAft>
                <a:spcPts val="1200"/>
              </a:spcAft>
            </a:pPr>
            <a:r>
              <a:rPr lang="en-US" altLang="en-US" sz="3000" dirty="0" smtClean="0">
                <a:latin typeface="Arial" charset="0"/>
                <a:cs typeface="Arial" charset="0"/>
              </a:rPr>
              <a:t>la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liste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de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souhaits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des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enseignants</a:t>
            </a:r>
            <a:endParaRPr lang="en-US" altLang="en-US" sz="30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08EF413-0464-4DB6-845E-F8EA4CE4EE52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9</a:t>
            </a:fld>
            <a:endParaRPr lang="fr-FR" altLang="fr-FR" sz="1400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917</Words>
  <Application>Microsoft Office PowerPoint</Application>
  <PresentationFormat>On-screen Show (4:3)</PresentationFormat>
  <Paragraphs>260</Paragraphs>
  <Slides>34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Origine</vt:lpstr>
      <vt:lpstr>Worksheet</vt:lpstr>
      <vt:lpstr>Des enseignants inspirants dans leur utilisation des TIC </vt:lpstr>
      <vt:lpstr>Équipe</vt:lpstr>
      <vt:lpstr>Équipe</vt:lpstr>
      <vt:lpstr>Ordre du jour</vt:lpstr>
      <vt:lpstr>Méthodologie : Notre approche et nos profs</vt:lpstr>
      <vt:lpstr>Entrevue semi-dirigée</vt:lpstr>
      <vt:lpstr>Caractéristiques sociodémographiques</vt:lpstr>
      <vt:lpstr>Portrait des enseignants</vt:lpstr>
      <vt:lpstr>Questions de recherche</vt:lpstr>
      <vt:lpstr>Exemples de questions</vt:lpstr>
      <vt:lpstr>Liste des technologies utilisées</vt:lpstr>
      <vt:lpstr>Résultats : Technologies utilisées </vt:lpstr>
      <vt:lpstr>Rappel : J’aime les cours où les professeurs utilisent des TIC</vt:lpstr>
      <vt:lpstr>Technologies fréquemment utilisées par les enseignants</vt:lpstr>
      <vt:lpstr>Les technologies les moins utilisées par les enseignants</vt:lpstr>
      <vt:lpstr>Résultats : difficultés, solutions et souhaits</vt:lpstr>
      <vt:lpstr>Problèmes rencontrés par les enseignants </vt:lpstr>
      <vt:lpstr>Solutions aux problèmes</vt:lpstr>
      <vt:lpstr>Acquisition de compétences techniques</vt:lpstr>
      <vt:lpstr>À ne pas oublier</vt:lpstr>
      <vt:lpstr>Souhaits des enseignants :  Matériel / Logiciels</vt:lpstr>
      <vt:lpstr>  Souhaits des enseignants : Savoir comment utiliser les technologies</vt:lpstr>
      <vt:lpstr>Résultats : Avant-goût des comparaisons</vt:lpstr>
      <vt:lpstr>Les étudiants et les enseignants ne sont pas toujours sur la même longueur d’onde</vt:lpstr>
      <vt:lpstr>Perspective des étudiants : l’utilisation de leur propre technologie en classe</vt:lpstr>
      <vt:lpstr>Comparaison entre la perspective des étudiants et celle des enseignants</vt:lpstr>
      <vt:lpstr>Limites et conclusions</vt:lpstr>
      <vt:lpstr>Limites de l’étude</vt:lpstr>
      <vt:lpstr>Conclusion 1</vt:lpstr>
      <vt:lpstr>Conclusion 2</vt:lpstr>
      <vt:lpstr>Morales de l’histoire</vt:lpstr>
      <vt:lpstr>Merci de votre attention</vt:lpstr>
      <vt:lpstr>Questions et commentaires</vt:lpstr>
      <vt:lpstr>   Pour nous joindre Pour plus d’information</vt:lpstr>
    </vt:vector>
  </TitlesOfParts>
  <Company>Cégep André-Laurendeau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enseignants inspirants dans leur utilisation des TIC</dc:title>
  <dc:creator>Service Informatique</dc:creator>
  <cp:lastModifiedBy>Admin</cp:lastModifiedBy>
  <cp:revision>106</cp:revision>
  <dcterms:created xsi:type="dcterms:W3CDTF">2016-06-07T13:31:00Z</dcterms:created>
  <dcterms:modified xsi:type="dcterms:W3CDTF">2017-10-17T18:47:13Z</dcterms:modified>
</cp:coreProperties>
</file>