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7"/>
  </p:notesMasterIdLst>
  <p:handoutMasterIdLst>
    <p:handoutMasterId r:id="rId8"/>
  </p:handoutMasterIdLst>
  <p:sldIdLst>
    <p:sldId id="354" r:id="rId5"/>
    <p:sldId id="346" r:id="rId6"/>
  </p:sldIdLst>
  <p:sldSz cx="12192000" cy="6858000"/>
  <p:notesSz cx="7010400" cy="9296400"/>
  <p:defaultTextStyle>
    <a:defPPr>
      <a:defRPr lang="fr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ick C. Legault" initials="ACL" lastIdx="1" clrIdx="0">
    <p:extLst>
      <p:ext uri="{19B8F6BF-5375-455C-9EA6-DF929625EA0E}">
        <p15:presenceInfo xmlns:p15="http://schemas.microsoft.com/office/powerpoint/2012/main" userId="S::aclegault@dawsoncollege.qc.ca::416d2180-729d-4e77-9aba-a16c56ca89a9" providerId="AD"/>
      </p:ext>
    </p:extLst>
  </p:cmAuthor>
  <p:cmAuthor id="2" name="Adaptech Research Network" initials="ARN" lastIdx="4" clrIdx="1">
    <p:extLst>
      <p:ext uri="{19B8F6BF-5375-455C-9EA6-DF929625EA0E}">
        <p15:presenceInfo xmlns:p15="http://schemas.microsoft.com/office/powerpoint/2012/main" userId="1d07d7e648b1b8db" providerId="Windows Live"/>
      </p:ext>
    </p:extLst>
  </p:cmAuthor>
  <p:cmAuthor id="3" name="Catherine S. Fichten, Dr." initials="CSFD" lastIdx="1" clrIdx="2">
    <p:extLst>
      <p:ext uri="{19B8F6BF-5375-455C-9EA6-DF929625EA0E}">
        <p15:presenceInfo xmlns:p15="http://schemas.microsoft.com/office/powerpoint/2012/main" userId="Catherine S. Fichten, Dr.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C91103"/>
    <a:srgbClr val="CC6600"/>
    <a:srgbClr val="CC99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854" autoAdjust="0"/>
    <p:restoredTop sz="95872" autoAdjust="0"/>
  </p:normalViewPr>
  <p:slideViewPr>
    <p:cSldViewPr snapToGrid="0">
      <p:cViewPr varScale="1">
        <p:scale>
          <a:sx n="60" d="100"/>
          <a:sy n="60" d="100"/>
        </p:scale>
        <p:origin x="1288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0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1" d="100"/>
        <a:sy n="131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48" y="53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303740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612" y="0"/>
            <a:ext cx="3038595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831584"/>
            <a:ext cx="3037401" cy="46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612" y="8831584"/>
            <a:ext cx="3038595" cy="46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94164601-6281-47D0-921F-0F42C8F89E2C}" type="slidenum">
              <a:rPr lang="fr-CA" altLang="fr-FR"/>
              <a:pPr>
                <a:defRPr/>
              </a:pPr>
              <a:t>‹#›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2501129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303740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002" y="0"/>
            <a:ext cx="303740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405" y="4415791"/>
            <a:ext cx="5141597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31580"/>
            <a:ext cx="303740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002" y="8831580"/>
            <a:ext cx="303740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DAE4E70F-697E-4098-ACB2-62C4FAF0F957}" type="slidenum">
              <a:rPr lang="fr-CA" altLang="fr-FR"/>
              <a:pPr>
                <a:defRPr/>
              </a:pPr>
              <a:t>‹#›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1844553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6288" y="1200150"/>
            <a:ext cx="5762625" cy="3241675"/>
          </a:xfrm>
          <a:ln/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922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47059" indent="-287331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49321" indent="-229865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09049" indent="-229865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068777" indent="-229865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528506" indent="-22986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2988235" indent="-22986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447963" indent="-22986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3907691" indent="-22986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4B4DF015-394A-46E5-868F-5D363B8BD40C}" type="slidenum">
              <a:rPr lang="fr-CA" altLang="fr-FR" smtClean="0">
                <a:latin typeface="Tahoma" pitchFamily="34" charset="0"/>
              </a:rPr>
              <a:pPr>
                <a:spcBef>
                  <a:spcPct val="0"/>
                </a:spcBef>
              </a:pPr>
              <a:t>1</a:t>
            </a:fld>
            <a:endParaRPr lang="fr-CA" altLang="fr-FR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29408-29BC-4338-B6E5-A4E428E05B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24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119717" y="3648080"/>
            <a:ext cx="10447867" cy="1279525"/>
          </a:xfrm>
          <a:prstGeom prst="rect">
            <a:avLst/>
          </a:prstGeom>
          <a:noFill/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120215" y="3648074"/>
            <a:ext cx="10448392" cy="1228726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120217" y="5034508"/>
            <a:ext cx="10448393" cy="685800"/>
          </a:xfrm>
          <a:ln>
            <a:noFill/>
          </a:ln>
        </p:spPr>
        <p:txBody>
          <a:bodyPr/>
          <a:lstStyle>
            <a:lvl1pPr marL="0" indent="0" algn="r">
              <a:buNone/>
              <a:defRPr sz="20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189" indent="0" algn="ctr">
              <a:buNone/>
            </a:lvl2pPr>
            <a:lvl3pPr marL="914377" indent="0" algn="ctr">
              <a:buNone/>
            </a:lvl3pPr>
            <a:lvl4pPr marL="1371566" indent="0" algn="ctr">
              <a:buNone/>
            </a:lvl4pPr>
            <a:lvl5pPr marL="1828754" indent="0" algn="ctr">
              <a:buNone/>
            </a:lvl5pPr>
            <a:lvl6pPr marL="2285943" indent="0" algn="ctr">
              <a:buNone/>
            </a:lvl6pPr>
            <a:lvl7pPr marL="2743131" indent="0" algn="ctr">
              <a:buNone/>
            </a:lvl7pPr>
            <a:lvl8pPr marL="3200320" indent="0" algn="ctr">
              <a:buNone/>
            </a:lvl8pPr>
            <a:lvl9pPr marL="3657509" indent="0" algn="ctr">
              <a:buNone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5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8534400" y="6354763"/>
            <a:ext cx="3048000" cy="36671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037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09600" y="1268760"/>
            <a:ext cx="10972800" cy="4888200"/>
          </a:xfrm>
        </p:spPr>
        <p:txBody>
          <a:bodyPr/>
          <a:lstStyle>
            <a:lvl1pPr marL="361942" indent="-361942">
              <a:buSzPct val="110000"/>
              <a:defRPr/>
            </a:lvl1pPr>
            <a:lvl2pPr marL="628635" indent="-354004">
              <a:buSzPct val="110000"/>
              <a:defRPr sz="3200"/>
            </a:lvl2pPr>
            <a:lvl3pPr marL="895328" indent="-301618">
              <a:buSzPct val="110000"/>
              <a:defRPr sz="2800"/>
            </a:lvl3pPr>
            <a:lvl4pPr marL="1162022" indent="-293681">
              <a:buSzPct val="110000"/>
              <a:defRPr sz="2400"/>
            </a:lvl4pPr>
            <a:lvl5pPr marL="1438239" indent="-295267">
              <a:buSzPct val="110000"/>
              <a:defRPr sz="200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Espace réservé du numéro de diapositive 22"/>
          <p:cNvSpPr>
            <a:spLocks noGrp="1"/>
          </p:cNvSpPr>
          <p:nvPr>
            <p:ph type="sldNum" sz="quarter" idx="11"/>
          </p:nvPr>
        </p:nvSpPr>
        <p:spPr>
          <a:xfrm>
            <a:off x="11506200" y="6353180"/>
            <a:ext cx="685800" cy="3857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281582-CF13-4328-AE52-164E8406DB8F}" type="slidenum">
              <a:rPr lang="fr-FR" altLang="fr-FR"/>
              <a:pPr>
                <a:defRPr/>
              </a:pPr>
              <a:t>‹#›</a:t>
            </a:fld>
            <a:endParaRPr lang="fr-FR" altLang="fr-F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4D1017-E43F-9E7F-D327-8D7223C7DCB5}"/>
              </a:ext>
            </a:extLst>
          </p:cNvPr>
          <p:cNvSpPr txBox="1"/>
          <p:nvPr userDrawn="1"/>
        </p:nvSpPr>
        <p:spPr>
          <a:xfrm>
            <a:off x="4062548" y="6262135"/>
            <a:ext cx="4066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http://wwwadaptechorg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B644A5-9080-062A-4DA7-5B5E398749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003" y="6262135"/>
            <a:ext cx="460052" cy="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17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609600" y="152402"/>
            <a:ext cx="10972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  <a:endParaRPr lang="en-US" altLang="fr-FR"/>
          </a:p>
        </p:txBody>
      </p:sp>
      <p:sp>
        <p:nvSpPr>
          <p:cNvPr id="1027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533400" y="1177863"/>
            <a:ext cx="10972800" cy="4789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Modifiez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  <a:endParaRPr lang="en-US" alt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864704" y="6356355"/>
            <a:ext cx="10546241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1506200" y="6469068"/>
            <a:ext cx="685800" cy="2698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CC"/>
                </a:solidFill>
                <a:latin typeface="Arial" charset="0"/>
              </a:defRPr>
            </a:lvl1pPr>
          </a:lstStyle>
          <a:p>
            <a:pPr>
              <a:defRPr/>
            </a:pPr>
            <a:fld id="{72234017-407F-42B7-9DEE-7B59F45BBA7E}" type="slidenum">
              <a:rPr lang="fr-FR" altLang="fr-FR"/>
              <a:pPr>
                <a:defRPr/>
              </a:pPr>
              <a:t>‹#›</a:t>
            </a:fld>
            <a:endParaRPr lang="fr-FR" altLang="fr-FR" dirty="0"/>
          </a:p>
        </p:txBody>
      </p:sp>
      <p:sp>
        <p:nvSpPr>
          <p:cNvPr id="1031" name="Connecteur droit 27"/>
          <p:cNvSpPr>
            <a:spLocks noChangeShapeType="1"/>
          </p:cNvSpPr>
          <p:nvPr/>
        </p:nvSpPr>
        <p:spPr bwMode="auto">
          <a:xfrm>
            <a:off x="609600" y="6198503"/>
            <a:ext cx="10972800" cy="0"/>
          </a:xfrm>
          <a:prstGeom prst="line">
            <a:avLst/>
          </a:prstGeom>
          <a:noFill/>
          <a:ln w="19050" algn="ctr">
            <a:solidFill>
              <a:srgbClr val="0033C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en-US" sz="2400" dirty="0">
              <a:ln>
                <a:solidFill>
                  <a:schemeClr val="tx1"/>
                </a:solidFill>
                <a:prstDash val="solid"/>
              </a:ln>
            </a:endParaRPr>
          </a:p>
        </p:txBody>
      </p:sp>
      <p:sp>
        <p:nvSpPr>
          <p:cNvPr id="1032" name="Connecteur droit 28"/>
          <p:cNvSpPr>
            <a:spLocks noChangeShapeType="1"/>
          </p:cNvSpPr>
          <p:nvPr userDrawn="1"/>
        </p:nvSpPr>
        <p:spPr bwMode="auto">
          <a:xfrm>
            <a:off x="609600" y="1125538"/>
            <a:ext cx="10972800" cy="0"/>
          </a:xfrm>
          <a:prstGeom prst="line">
            <a:avLst/>
          </a:prstGeom>
          <a:noFill/>
          <a:ln w="19050" algn="ctr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sz="2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0033CC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3CC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3CC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3CC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3CC"/>
          </a:solidFill>
          <a:latin typeface="Arial" charset="0"/>
          <a:cs typeface="Arial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357179" indent="-357179" algn="l" rtl="0" eaLnBrk="0" fontAlgn="base" hangingPunct="0">
        <a:spcBef>
          <a:spcPts val="600"/>
        </a:spcBef>
        <a:spcAft>
          <a:spcPct val="0"/>
        </a:spcAft>
        <a:buClr>
          <a:srgbClr val="0033CC"/>
        </a:buClr>
        <a:buSzPct val="110000"/>
        <a:buFont typeface="Arial" charset="0"/>
        <a:buChar char="•"/>
        <a:defRPr sz="3600" kern="1200">
          <a:solidFill>
            <a:srgbClr val="072C6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2284" indent="-347654" algn="l" rtl="0" eaLnBrk="0" fontAlgn="base" hangingPunct="0">
        <a:spcBef>
          <a:spcPts val="500"/>
        </a:spcBef>
        <a:spcAft>
          <a:spcPct val="0"/>
        </a:spcAft>
        <a:buClr>
          <a:srgbClr val="0033CC"/>
        </a:buClr>
        <a:buSzPct val="110000"/>
        <a:buFont typeface="Arial" charset="0"/>
        <a:buChar char="•"/>
        <a:defRPr sz="3400" kern="1200">
          <a:solidFill>
            <a:srgbClr val="072C6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01677" indent="-307967" algn="l" rtl="0" eaLnBrk="0" fontAlgn="base" hangingPunct="0">
        <a:spcBef>
          <a:spcPts val="500"/>
        </a:spcBef>
        <a:spcAft>
          <a:spcPct val="0"/>
        </a:spcAft>
        <a:buClr>
          <a:srgbClr val="0033CC"/>
        </a:buClr>
        <a:buSzPct val="110000"/>
        <a:buFont typeface="Arial" charset="0"/>
        <a:buChar char="•"/>
        <a:defRPr sz="3200" kern="1200">
          <a:solidFill>
            <a:srgbClr val="072C6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66784" indent="-298443" algn="l" rtl="0" eaLnBrk="0" fontAlgn="base" hangingPunct="0">
        <a:spcBef>
          <a:spcPts val="400"/>
        </a:spcBef>
        <a:spcAft>
          <a:spcPct val="0"/>
        </a:spcAft>
        <a:buClr>
          <a:srgbClr val="0033CC"/>
        </a:buClr>
        <a:buSzPct val="110000"/>
        <a:buFont typeface="Arial" charset="0"/>
        <a:buChar char="•"/>
        <a:defRPr sz="3000" kern="1200">
          <a:solidFill>
            <a:srgbClr val="072C6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431890" indent="-288918" algn="l" rtl="0" eaLnBrk="0" fontAlgn="base" hangingPunct="0">
        <a:spcBef>
          <a:spcPts val="300"/>
        </a:spcBef>
        <a:spcAft>
          <a:spcPct val="0"/>
        </a:spcAft>
        <a:buClr>
          <a:srgbClr val="0033CC"/>
        </a:buClr>
        <a:buSzPct val="110000"/>
        <a:buFont typeface="Arial" charset="0"/>
        <a:buChar char="•"/>
        <a:defRPr sz="2800" kern="1200">
          <a:solidFill>
            <a:srgbClr val="072C6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879" indent="-182875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754" indent="-182875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30" indent="-182875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05" indent="-182875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daptech.org/research/accessible-general-use-technologies-for-faculty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60218" y="797413"/>
            <a:ext cx="11425382" cy="179277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4400" b="0" dirty="0">
                <a:solidFill>
                  <a:srgbClr val="0033CC"/>
                </a:solidFill>
                <a:effectLst/>
              </a:rPr>
              <a:t>Accessible General Use Technologies </a:t>
            </a:r>
            <a:br>
              <a:rPr lang="en-US" sz="4400" b="0" dirty="0">
                <a:solidFill>
                  <a:srgbClr val="0033CC"/>
                </a:solidFill>
                <a:effectLst/>
              </a:rPr>
            </a:br>
            <a:r>
              <a:rPr lang="en-US" sz="4400" b="0" dirty="0">
                <a:solidFill>
                  <a:srgbClr val="0033CC"/>
                </a:solidFill>
                <a:effectLst/>
              </a:rPr>
              <a:t>for Faculty</a:t>
            </a:r>
          </a:p>
        </p:txBody>
      </p:sp>
      <p:sp>
        <p:nvSpPr>
          <p:cNvPr id="7" name="object 4" descr="Logo of Dawson College">
            <a:extLst>
              <a:ext uri="{FF2B5EF4-FFF2-40B4-BE49-F238E27FC236}">
                <a16:creationId xmlns:a16="http://schemas.microsoft.com/office/drawing/2014/main" id="{63B09A1F-0D22-99C1-D055-5328982A09F9}"/>
              </a:ext>
            </a:extLst>
          </p:cNvPr>
          <p:cNvSpPr txBox="1"/>
          <p:nvPr/>
        </p:nvSpPr>
        <p:spPr>
          <a:xfrm>
            <a:off x="134303" y="3015114"/>
            <a:ext cx="11923394" cy="2838854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252095" marR="5080" indent="-3810" algn="ctr">
              <a:lnSpc>
                <a:spcPts val="4000"/>
              </a:lnSpc>
              <a:spcBef>
                <a:spcPts val="500"/>
              </a:spcBef>
            </a:pPr>
            <a:r>
              <a:rPr lang="en-US" sz="2800" spc="-5" dirty="0">
                <a:solidFill>
                  <a:srgbClr val="0033CC"/>
                </a:solidFill>
                <a:latin typeface="Arial"/>
                <a:cs typeface="Arial"/>
              </a:rPr>
              <a:t>SALTISE – JUNE 2024</a:t>
            </a:r>
          </a:p>
          <a:p>
            <a:pPr marL="252095" marR="5080" indent="-3810" algn="ctr">
              <a:lnSpc>
                <a:spcPts val="4000"/>
              </a:lnSpc>
              <a:spcBef>
                <a:spcPts val="500"/>
              </a:spcBef>
            </a:pPr>
            <a:endParaRPr lang="en-US" sz="2800" spc="-5" dirty="0">
              <a:solidFill>
                <a:srgbClr val="0033CC"/>
              </a:solidFill>
              <a:latin typeface="Arial"/>
              <a:cs typeface="Arial"/>
            </a:endParaRPr>
          </a:p>
          <a:p>
            <a:pPr marL="252095" marR="5080" indent="-3810" algn="ctr">
              <a:lnSpc>
                <a:spcPts val="4000"/>
              </a:lnSpc>
              <a:spcBef>
                <a:spcPts val="500"/>
              </a:spcBef>
            </a:pPr>
            <a:r>
              <a:rPr lang="en-US" sz="2800" spc="-5" dirty="0">
                <a:solidFill>
                  <a:srgbClr val="0033CC"/>
                </a:solidFill>
                <a:latin typeface="Arial"/>
                <a:cs typeface="Arial"/>
              </a:rPr>
              <a:t>Roberta Thomson</a:t>
            </a:r>
          </a:p>
          <a:p>
            <a:pPr marL="252095" marR="5080" indent="-3810" algn="ctr">
              <a:lnSpc>
                <a:spcPts val="4000"/>
              </a:lnSpc>
              <a:spcBef>
                <a:spcPts val="500"/>
              </a:spcBef>
            </a:pPr>
            <a:r>
              <a:rPr lang="en-US" sz="2800" spc="-5" dirty="0">
                <a:solidFill>
                  <a:srgbClr val="0033CC"/>
                </a:solidFill>
                <a:latin typeface="Arial"/>
                <a:cs typeface="Arial"/>
              </a:rPr>
              <a:t>Adaptech Research Network</a:t>
            </a:r>
          </a:p>
          <a:p>
            <a:pPr marL="252095" marR="5080" indent="-3810" algn="ctr">
              <a:lnSpc>
                <a:spcPts val="4000"/>
              </a:lnSpc>
              <a:spcBef>
                <a:spcPts val="500"/>
              </a:spcBef>
            </a:pPr>
            <a:r>
              <a:rPr lang="en-US" sz="2800" spc="-5" dirty="0">
                <a:solidFill>
                  <a:srgbClr val="0033CC"/>
                </a:solidFill>
                <a:latin typeface="Arial"/>
                <a:cs typeface="Arial"/>
              </a:rPr>
              <a:t>Funding: Entente Canada Quebec (ECQ)</a:t>
            </a:r>
          </a:p>
        </p:txBody>
      </p:sp>
      <p:pic>
        <p:nvPicPr>
          <p:cNvPr id="16" name="Picture 15" descr="Logo of Dawson College ">
            <a:extLst>
              <a:ext uri="{FF2B5EF4-FFF2-40B4-BE49-F238E27FC236}">
                <a16:creationId xmlns:a16="http://schemas.microsoft.com/office/drawing/2014/main" id="{AE702045-8CF7-4009-243E-8BA33BC91B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0745" y="5981491"/>
            <a:ext cx="1291776" cy="399835"/>
          </a:xfrm>
          <a:prstGeom prst="rect">
            <a:avLst/>
          </a:prstGeom>
        </p:spPr>
      </p:pic>
      <p:pic>
        <p:nvPicPr>
          <p:cNvPr id="11" name="Picture 2" descr="Attribution - Non Commercial- No Derivatives 4.0 Internationa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553" y="6115126"/>
            <a:ext cx="801064" cy="278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Logo of Adaptech Research Lab">
            <a:extLst>
              <a:ext uri="{FF2B5EF4-FFF2-40B4-BE49-F238E27FC236}">
                <a16:creationId xmlns:a16="http://schemas.microsoft.com/office/drawing/2014/main" id="{32EDF248-DF6A-01D5-154F-6DCE0A50963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79" y="5797049"/>
            <a:ext cx="567559" cy="631477"/>
          </a:xfrm>
          <a:prstGeom prst="rect">
            <a:avLst/>
          </a:prstGeom>
        </p:spPr>
      </p:pic>
      <p:sp>
        <p:nvSpPr>
          <p:cNvPr id="4101" name="Connecteur droit 28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708920"/>
            <a:ext cx="8229600" cy="0"/>
          </a:xfrm>
          <a:prstGeom prst="line">
            <a:avLst/>
          </a:prstGeom>
          <a:noFill/>
          <a:ln w="19050" algn="ctr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4303" y="75721"/>
            <a:ext cx="119368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Thomson, R. (2024, June 3-4). </a:t>
            </a:r>
            <a:r>
              <a:rPr lang="en-CA" i="1" dirty="0" smtClean="0"/>
              <a:t>Accessible general use technologies for faculty </a:t>
            </a:r>
            <a:r>
              <a:rPr lang="en-CA" dirty="0" smtClean="0"/>
              <a:t>[</a:t>
            </a:r>
            <a:r>
              <a:rPr lang="en-CA" dirty="0"/>
              <a:t>Conference presentation</a:t>
            </a:r>
            <a:r>
              <a:rPr lang="en-CA" dirty="0" smtClean="0"/>
              <a:t>]. 13th </a:t>
            </a:r>
            <a:r>
              <a:rPr lang="en-CA" dirty="0"/>
              <a:t>Annual SALTISE Conference, Montreal, QC, Canada.</a:t>
            </a:r>
          </a:p>
        </p:txBody>
      </p:sp>
    </p:spTree>
    <p:extLst>
      <p:ext uri="{BB962C8B-B14F-4D97-AF65-F5344CB8AC3E}">
        <p14:creationId xmlns:p14="http://schemas.microsoft.com/office/powerpoint/2010/main" val="625583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A5FA5-84CB-4555-B0AE-FE5D7C129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603" y="299952"/>
            <a:ext cx="10932795" cy="615553"/>
          </a:xfrm>
        </p:spPr>
        <p:txBody>
          <a:bodyPr/>
          <a:lstStyle/>
          <a:p>
            <a:pPr algn="ctr"/>
            <a:r>
              <a:rPr lang="en-US" sz="3600" b="0" dirty="0">
                <a:solidFill>
                  <a:srgbClr val="0033CC"/>
                </a:solidFill>
                <a:effectLst/>
              </a:rPr>
              <a:t>Accessible General Use Technologies for Faculty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D2F79-5719-4C9C-9C18-70EB849FF2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3138" y="1335628"/>
            <a:ext cx="11432947" cy="3139321"/>
          </a:xfrm>
        </p:spPr>
        <p:txBody>
          <a:bodyPr/>
          <a:lstStyle/>
          <a:p>
            <a:pPr marL="355600" indent="-355600" algn="l" rtl="0">
              <a:spcBef>
                <a:spcPts val="1200"/>
              </a:spcBef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en-US" sz="3200" kern="12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Adaptech Webpage Videos </a:t>
            </a:r>
            <a:endParaRPr lang="en-US" sz="2400" kern="1200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  <a:p>
            <a:pPr marL="622293" lvl="1" indent="-3556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Dictate in Microsoft Word, </a:t>
            </a:r>
          </a:p>
          <a:p>
            <a:pPr marL="622293" lvl="1" indent="-3556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Using Alt Text and Check Accessibility in PowerPoint</a:t>
            </a:r>
          </a:p>
          <a:p>
            <a:pPr marL="622293" lvl="1" indent="-3556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Making Tables Accessible in Excel</a:t>
            </a:r>
          </a:p>
          <a:p>
            <a:pPr marL="622293" lvl="1" indent="-3556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How to use Live Captions and Transcripts in Teams</a:t>
            </a:r>
          </a:p>
          <a:p>
            <a:pPr marL="622293" lvl="1" indent="-3556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Using Google Docs (coming)</a:t>
            </a:r>
          </a:p>
          <a:p>
            <a:pPr marL="622293" lvl="1" indent="-3556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  <a:hlinkClick r:id="rId3"/>
              </a:rPr>
              <a:t>https://adaptech.org/research/accessible-general-use-technologies-for-faculty/</a:t>
            </a:r>
            <a:r>
              <a:rPr lang="en-US" sz="2400" kern="1200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 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  <a:p>
            <a:pPr marL="266693" lvl="1" indent="0">
              <a:spcBef>
                <a:spcPts val="1200"/>
              </a:spcBef>
              <a:buNone/>
            </a:pPr>
            <a:endParaRPr lang="en-US" sz="2800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  <a:p>
            <a:pPr marL="622293" lvl="1" indent="-3556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  <a:p>
            <a:pPr marL="622293" lvl="1" indent="-3556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700" kern="1200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C8DBC-6B3D-4841-9E11-396EFEA57B4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712575" y="6398589"/>
            <a:ext cx="287020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rgbClr val="0033CC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lang="en-US" smtClean="0"/>
              <a:pPr marL="38100">
                <a:lnSpc>
                  <a:spcPts val="1650"/>
                </a:lnSpc>
              </a:pPr>
              <a:t>2</a:t>
            </a:fld>
            <a:endParaRPr lang="en-US" dirty="0"/>
          </a:p>
        </p:txBody>
      </p:sp>
      <p:pic>
        <p:nvPicPr>
          <p:cNvPr id="5" name="Picture 4" descr="A qr code on a cell phone&#10;&#10;Description automatically generated">
            <a:extLst>
              <a:ext uri="{FF2B5EF4-FFF2-40B4-BE49-F238E27FC236}">
                <a16:creationId xmlns:a16="http://schemas.microsoft.com/office/drawing/2014/main" id="{3956AF16-8CEB-ED63-28E5-493E4F48BC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3060" y="1629470"/>
            <a:ext cx="2225802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311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Custom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0000CC"/>
      </a:hlink>
      <a:folHlink>
        <a:srgbClr val="002060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BEC438ED757447A57579AC5E5F1F0C" ma:contentTypeVersion="12" ma:contentTypeDescription="Create a new document." ma:contentTypeScope="" ma:versionID="ed44fe23b9abc7c5a786b7b835f2ba14">
  <xsd:schema xmlns:xsd="http://www.w3.org/2001/XMLSchema" xmlns:xs="http://www.w3.org/2001/XMLSchema" xmlns:p="http://schemas.microsoft.com/office/2006/metadata/properties" xmlns:ns3="fd79ccea-c56a-4b5a-a863-7af2507e7d95" xmlns:ns4="d1994694-7c99-4c82-a9b8-e1354ba12f8b" targetNamespace="http://schemas.microsoft.com/office/2006/metadata/properties" ma:root="true" ma:fieldsID="931a8fabbe48a0132cdf93644cb6d8f3" ns3:_="" ns4:_="">
    <xsd:import namespace="fd79ccea-c56a-4b5a-a863-7af2507e7d95"/>
    <xsd:import namespace="d1994694-7c99-4c82-a9b8-e1354ba12f8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79ccea-c56a-4b5a-a863-7af2507e7d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994694-7c99-4c82-a9b8-e1354ba12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5F0A80-8836-4D10-AF9F-F911C8865F3A}">
  <ds:schemaRefs>
    <ds:schemaRef ds:uri="http://purl.org/dc/dcmitype/"/>
    <ds:schemaRef ds:uri="http://schemas.microsoft.com/office/2006/documentManagement/types"/>
    <ds:schemaRef ds:uri="d1994694-7c99-4c82-a9b8-e1354ba12f8b"/>
    <ds:schemaRef ds:uri="http://purl.org/dc/elements/1.1/"/>
    <ds:schemaRef ds:uri="http://schemas.microsoft.com/office/2006/metadata/properties"/>
    <ds:schemaRef ds:uri="fd79ccea-c56a-4b5a-a863-7af2507e7d95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277AB8-3A45-4BDA-805B-04166E3774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4F0BE6-9EFA-4D47-A572-453078308A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79ccea-c56a-4b5a-a863-7af2507e7d95"/>
    <ds:schemaRef ds:uri="d1994694-7c99-4c82-a9b8-e1354ba12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12417</TotalTime>
  <Words>104</Words>
  <Application>Microsoft Office PowerPoint</Application>
  <PresentationFormat>Widescreen</PresentationFormat>
  <Paragraphs>19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Bookman Old Style</vt:lpstr>
      <vt:lpstr>Gill Sans MT</vt:lpstr>
      <vt:lpstr>Tahoma</vt:lpstr>
      <vt:lpstr>Times New Roman</vt:lpstr>
      <vt:lpstr>Wingdings 3</vt:lpstr>
      <vt:lpstr>Origine</vt:lpstr>
      <vt:lpstr>Accessible General Use Technologies  for Faculty</vt:lpstr>
      <vt:lpstr>Accessible General Use Technologies for Faculty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Inclusive Design:  Making Face-to-face and Online Courses Accessible to ALL Students, with or Without Disabilities</dc:title>
  <dc:creator>Catherine</dc:creator>
  <cp:lastModifiedBy>Adaptech Research Network</cp:lastModifiedBy>
  <cp:revision>941</cp:revision>
  <cp:lastPrinted>2021-03-18T20:01:37Z</cp:lastPrinted>
  <dcterms:created xsi:type="dcterms:W3CDTF">2020-11-13T18:45:37Z</dcterms:created>
  <dcterms:modified xsi:type="dcterms:W3CDTF">2024-06-21T01:42:10Z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0x010100A0BEC438ED757447A57579AC5E5F1F0C</vt:lpwstr>
  </property>
</Properties>
</file>