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83" r:id="rId2"/>
    <p:sldId id="371" r:id="rId3"/>
    <p:sldId id="402" r:id="rId4"/>
    <p:sldId id="403" r:id="rId5"/>
    <p:sldId id="404" r:id="rId6"/>
    <p:sldId id="405" r:id="rId7"/>
    <p:sldId id="406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29" r:id="rId24"/>
  </p:sldIdLst>
  <p:sldSz cx="12192000" cy="6858000"/>
  <p:notesSz cx="7010400" cy="9236075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ck C. Legault" initials="ACL" lastIdx="1" clrIdx="0">
    <p:extLst>
      <p:ext uri="{19B8F6BF-5375-455C-9EA6-DF929625EA0E}">
        <p15:presenceInfo xmlns:p15="http://schemas.microsoft.com/office/powerpoint/2012/main" userId="S::aclegault@dawsoncollege.qc.ca::416d2180-729d-4e77-9aba-a16c56ca89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25"/>
  </p:normalViewPr>
  <p:slideViewPr>
    <p:cSldViewPr snapToGrid="0">
      <p:cViewPr varScale="1">
        <p:scale>
          <a:sx n="62" d="100"/>
          <a:sy n="62" d="100"/>
        </p:scale>
        <p:origin x="80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740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11" y="0"/>
            <a:ext cx="3038595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774275"/>
            <a:ext cx="3037401" cy="45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11" y="8774275"/>
            <a:ext cx="3038595" cy="45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4164601-6281-47D0-921F-0F42C8F89E2C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50112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740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001" y="0"/>
            <a:ext cx="303740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7038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4" y="4387136"/>
            <a:ext cx="5141597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774271"/>
            <a:ext cx="303740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001" y="8774271"/>
            <a:ext cx="303740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AE4E70F-697E-4098-ACB2-62C4FAF0F957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8445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1154113"/>
            <a:ext cx="5537200" cy="3116262"/>
          </a:xfrm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9859" indent="-288408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53629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15081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76534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37985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99437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60889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22340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861CFD-ECC4-4857-B9A2-9B12CBA1AF94}" type="slidenum">
              <a:rPr lang="fr-CA" altLang="fr-FR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7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CA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5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600">
                <a:solidFill>
                  <a:srgbClr val="0033CC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800">
                <a:solidFill>
                  <a:srgbClr val="0033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3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>
                <a:effectLst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 sz="4000"/>
            </a:lvl1pPr>
            <a:lvl2pPr marL="628635" indent="-354004">
              <a:buSzPct val="110000"/>
              <a:defRPr sz="3600"/>
            </a:lvl2pPr>
            <a:lvl3pPr marL="895328" indent="-301618">
              <a:buSzPct val="110000"/>
              <a:defRPr sz="3200"/>
            </a:lvl3pPr>
            <a:lvl4pPr marL="1162022" indent="-293681">
              <a:buSzPct val="110000"/>
              <a:defRPr sz="2800"/>
            </a:lvl4pPr>
            <a:lvl5pPr marL="1438239" indent="-295267">
              <a:buSzPct val="110000"/>
              <a:defRPr sz="24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781054" y="6353180"/>
            <a:ext cx="1054955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40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en-US" alt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" y="6291910"/>
            <a:ext cx="440263" cy="44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1871663" y="439918"/>
            <a:ext cx="8448675" cy="2212975"/>
          </a:xfrm>
        </p:spPr>
        <p:txBody>
          <a:bodyPr anchor="ctr"/>
          <a:lstStyle/>
          <a:p>
            <a:pPr algn="ctr"/>
            <a:r>
              <a:rPr lang="en-CA" dirty="0" smtClean="0">
                <a:latin typeface="Arial" charset="0"/>
                <a:cs typeface="Arial" charset="0"/>
              </a:rPr>
              <a:t>Discovering Qualitative Research</a:t>
            </a:r>
            <a:r>
              <a:rPr lang="en-CA" dirty="0">
                <a:latin typeface="Arial" charset="0"/>
                <a:cs typeface="Arial" charset="0"/>
              </a:rPr>
              <a:t> </a:t>
            </a:r>
            <a:r>
              <a:rPr lang="en-CA" dirty="0" smtClean="0">
                <a:latin typeface="Arial" charset="0"/>
                <a:cs typeface="Arial" charset="0"/>
              </a:rPr>
              <a:t>Through a Graduate Methods of Inquiry </a:t>
            </a:r>
            <a:r>
              <a:rPr lang="en-CA" dirty="0" smtClean="0">
                <a:latin typeface="Arial" charset="0"/>
                <a:cs typeface="Arial" charset="0"/>
              </a:rPr>
              <a:t>Course</a:t>
            </a:r>
            <a:endParaRPr lang="en-US" altLang="en-US" sz="3600" dirty="0">
              <a:solidFill>
                <a:srgbClr val="0033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00" name="Connecteur droit 28" descr="blue separator line" title="blue separator line"/>
          <p:cNvSpPr>
            <a:spLocks noChangeShapeType="1"/>
          </p:cNvSpPr>
          <p:nvPr/>
        </p:nvSpPr>
        <p:spPr bwMode="auto">
          <a:xfrm>
            <a:off x="1981199" y="282461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41DEF88A-E397-4803-8234-C1B5836649E9}"/>
              </a:ext>
            </a:extLst>
          </p:cNvPr>
          <p:cNvSpPr txBox="1">
            <a:spLocks/>
          </p:cNvSpPr>
          <p:nvPr/>
        </p:nvSpPr>
        <p:spPr bwMode="auto">
          <a:xfrm>
            <a:off x="1737447" y="2789677"/>
            <a:ext cx="8717107" cy="239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r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3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None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Jorgensen</a:t>
            </a:r>
            <a:endParaRPr lang="en-US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Adaptech Research Network and </a:t>
            </a:r>
            <a:r>
              <a:rPr lang="en-US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Athabasca University</a:t>
            </a:r>
            <a:endParaRPr lang="en-US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1950" y="5174378"/>
            <a:ext cx="8928100" cy="449797"/>
          </a:xfrm>
        </p:spPr>
        <p:txBody>
          <a:bodyPr>
            <a:norm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r>
              <a:rPr lang="en-US" sz="2400" dirty="0" smtClean="0"/>
              <a:t>December </a:t>
            </a:r>
            <a:r>
              <a:rPr lang="en-US" sz="2400" dirty="0" smtClean="0"/>
              <a:t>7</a:t>
            </a:r>
            <a:r>
              <a:rPr lang="en-US" sz="2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endParaRPr lang="en-US" sz="19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endParaRPr lang="en-US" sz="19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1" name="Picture 25" descr="Adaptech Research Network logo. Copyright is http://www.adaptech.org/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020" y="5854593"/>
            <a:ext cx="631825" cy="70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reative Commons License symbol for Attribution - Non Commercial- No Derivatives 4.0 International. Copyright is &#10;http://creativecommons.org/about &#10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02" y="6069264"/>
            <a:ext cx="792088" cy="27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Athabascca University logo. Copyright is https://www.athabascau.ca/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6248" y="5854769"/>
            <a:ext cx="1272010" cy="7044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3838" y="72301"/>
            <a:ext cx="11630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Jorgensen, M. (2020). Discovering qualitative research through a graduate methods of inquiry course [PowerPoint slides]. Adaptech Research Network.  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4595"/>
            <a:ext cx="10972800" cy="684213"/>
          </a:xfrm>
        </p:spPr>
        <p:txBody>
          <a:bodyPr/>
          <a:lstStyle/>
          <a:p>
            <a:r>
              <a:rPr lang="en-CA" dirty="0" smtClean="0"/>
              <a:t>Group / Individual Interviews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CA" sz="3600" dirty="0" smtClean="0"/>
              <a:t>Important considerations during interview</a:t>
            </a:r>
            <a:r>
              <a:rPr lang="en-CA" dirty="0" smtClean="0"/>
              <a:t>:</a:t>
            </a:r>
          </a:p>
          <a:p>
            <a:pPr lvl="1">
              <a:spcAft>
                <a:spcPts val="400"/>
              </a:spcAft>
            </a:pPr>
            <a:r>
              <a:rPr lang="en-CA" sz="3200" dirty="0" smtClean="0"/>
              <a:t>Sequence questions from general to specific</a:t>
            </a:r>
          </a:p>
          <a:p>
            <a:pPr lvl="1">
              <a:spcAft>
                <a:spcPts val="400"/>
              </a:spcAft>
            </a:pPr>
            <a:r>
              <a:rPr lang="en-CA" sz="3200" dirty="0" smtClean="0"/>
              <a:t>Use a constructive framework to ask for criticism</a:t>
            </a:r>
          </a:p>
          <a:p>
            <a:pPr lvl="1">
              <a:spcAft>
                <a:spcPts val="400"/>
              </a:spcAft>
            </a:pPr>
            <a:r>
              <a:rPr lang="en-CA" sz="3200" dirty="0" smtClean="0"/>
              <a:t>Avoid ‘why’ questions</a:t>
            </a:r>
          </a:p>
          <a:p>
            <a:pPr lvl="2">
              <a:spcAft>
                <a:spcPts val="400"/>
              </a:spcAft>
            </a:pPr>
            <a:r>
              <a:rPr lang="en-CA" sz="2800" dirty="0" smtClean="0"/>
              <a:t>Some people may become defensive</a:t>
            </a:r>
          </a:p>
          <a:p>
            <a:pPr lvl="1">
              <a:spcAft>
                <a:spcPts val="400"/>
              </a:spcAft>
            </a:pPr>
            <a:r>
              <a:rPr lang="en-CA" sz="3200" dirty="0" smtClean="0"/>
              <a:t>Try to use role play or simulation questions</a:t>
            </a:r>
          </a:p>
          <a:p>
            <a:pPr lvl="1">
              <a:spcAft>
                <a:spcPts val="400"/>
              </a:spcAft>
            </a:pPr>
            <a:r>
              <a:rPr lang="en-CA" sz="3200" dirty="0" smtClean="0"/>
              <a:t>At end of interview:</a:t>
            </a:r>
          </a:p>
          <a:p>
            <a:pPr lvl="2">
              <a:spcAft>
                <a:spcPts val="400"/>
              </a:spcAft>
            </a:pPr>
            <a:r>
              <a:rPr lang="en-CA" sz="2800" dirty="0" smtClean="0"/>
              <a:t>Explain what you plan to do with the data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38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5692"/>
            <a:ext cx="10972800" cy="684213"/>
          </a:xfrm>
        </p:spPr>
        <p:txBody>
          <a:bodyPr/>
          <a:lstStyle/>
          <a:p>
            <a:r>
              <a:rPr lang="en-CA" dirty="0" smtClean="0"/>
              <a:t>Observation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 sz="3600" dirty="0" smtClean="0"/>
              <a:t>Researcher’s different degrees of involvement:</a:t>
            </a:r>
          </a:p>
          <a:p>
            <a:pPr lvl="1">
              <a:spcAft>
                <a:spcPts val="600"/>
              </a:spcAft>
            </a:pPr>
            <a:r>
              <a:rPr lang="en-CA" sz="3200" dirty="0" smtClean="0"/>
              <a:t>Complete observer</a:t>
            </a:r>
          </a:p>
          <a:p>
            <a:pPr lvl="2">
              <a:spcAft>
                <a:spcPts val="600"/>
              </a:spcAft>
            </a:pPr>
            <a:r>
              <a:rPr lang="en-CA" sz="2800" dirty="0" smtClean="0"/>
              <a:t>Researcher ‘fly-on the wall’ </a:t>
            </a:r>
          </a:p>
          <a:p>
            <a:pPr lvl="1">
              <a:spcAft>
                <a:spcPts val="600"/>
              </a:spcAft>
            </a:pPr>
            <a:r>
              <a:rPr lang="en-CA" sz="3200" dirty="0" smtClean="0"/>
              <a:t>Observer-as-participant</a:t>
            </a:r>
          </a:p>
          <a:p>
            <a:pPr lvl="2">
              <a:spcAft>
                <a:spcPts val="600"/>
              </a:spcAft>
            </a:pPr>
            <a:r>
              <a:rPr lang="en-CA" sz="2800" dirty="0" smtClean="0"/>
              <a:t>Researcher’s primary role = observer, but engages with participants</a:t>
            </a:r>
          </a:p>
          <a:p>
            <a:pPr lvl="1">
              <a:spcAft>
                <a:spcPts val="600"/>
              </a:spcAft>
            </a:pPr>
            <a:r>
              <a:rPr lang="en-CA" sz="3200" dirty="0" smtClean="0"/>
              <a:t>Participant-as-observer</a:t>
            </a:r>
          </a:p>
          <a:p>
            <a:pPr lvl="2">
              <a:spcAft>
                <a:spcPts val="600"/>
              </a:spcAft>
            </a:pPr>
            <a:r>
              <a:rPr lang="en-CA" sz="2800" dirty="0" smtClean="0"/>
              <a:t>Researcher participates in activities with participants</a:t>
            </a:r>
          </a:p>
          <a:p>
            <a:pPr marL="593710" lvl="2" indent="0">
              <a:spcAft>
                <a:spcPts val="600"/>
              </a:spcAft>
              <a:buNone/>
            </a:pP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17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4321"/>
            <a:ext cx="10972800" cy="684213"/>
          </a:xfrm>
        </p:spPr>
        <p:txBody>
          <a:bodyPr/>
          <a:lstStyle/>
          <a:p>
            <a:r>
              <a:rPr lang="en-CA" dirty="0" smtClean="0"/>
              <a:t>Observation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1241" y="1268760"/>
            <a:ext cx="11349519" cy="4888200"/>
          </a:xfrm>
        </p:spPr>
        <p:txBody>
          <a:bodyPr/>
          <a:lstStyle/>
          <a:p>
            <a:r>
              <a:rPr lang="en-CA" sz="3600" dirty="0" smtClean="0"/>
              <a:t>What researchers should observe:</a:t>
            </a:r>
          </a:p>
          <a:p>
            <a:pPr lvl="1"/>
            <a:r>
              <a:rPr lang="en-CA" sz="3200" dirty="0" smtClean="0"/>
              <a:t>The physical environment</a:t>
            </a:r>
          </a:p>
          <a:p>
            <a:pPr lvl="2"/>
            <a:r>
              <a:rPr lang="en-CA" sz="2800" dirty="0" smtClean="0"/>
              <a:t>Color and measurements of room and placement of furniture</a:t>
            </a:r>
          </a:p>
          <a:p>
            <a:pPr lvl="1"/>
            <a:r>
              <a:rPr lang="en-CA" sz="3200" dirty="0" smtClean="0"/>
              <a:t>Human and social environment</a:t>
            </a:r>
          </a:p>
          <a:p>
            <a:pPr lvl="2"/>
            <a:r>
              <a:rPr lang="en-CA" sz="2800" dirty="0" smtClean="0"/>
              <a:t>How people organize themselves in groups and patterns and frequencies of interactions</a:t>
            </a:r>
          </a:p>
          <a:p>
            <a:pPr lvl="1"/>
            <a:r>
              <a:rPr lang="en-CA" sz="3200" dirty="0" smtClean="0"/>
              <a:t>Notes should include exact language used by participants</a:t>
            </a:r>
          </a:p>
          <a:p>
            <a:pPr lvl="1"/>
            <a:r>
              <a:rPr lang="en-CA" sz="3200" dirty="0" smtClean="0"/>
              <a:t>Nonverbal communication</a:t>
            </a:r>
          </a:p>
          <a:p>
            <a:pPr lvl="1"/>
            <a:r>
              <a:rPr lang="en-CA" sz="3200" dirty="0" smtClean="0"/>
              <a:t>What does not happen</a:t>
            </a:r>
          </a:p>
          <a:p>
            <a:pPr lvl="2"/>
            <a:endParaRPr lang="en-CA" sz="2800" dirty="0" smtClean="0"/>
          </a:p>
          <a:p>
            <a:pPr lvl="1"/>
            <a:endParaRPr lang="en-CA" sz="3200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74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5692"/>
            <a:ext cx="10972800" cy="684213"/>
          </a:xfrm>
        </p:spPr>
        <p:txBody>
          <a:bodyPr/>
          <a:lstStyle/>
          <a:p>
            <a:r>
              <a:rPr lang="en-CA" dirty="0" smtClean="0"/>
              <a:t>Discussion Boards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3434" y="1078877"/>
            <a:ext cx="11185133" cy="4888200"/>
          </a:xfrm>
        </p:spPr>
        <p:txBody>
          <a:bodyPr/>
          <a:lstStyle/>
          <a:p>
            <a:r>
              <a:rPr lang="en-CA" sz="3600" dirty="0" smtClean="0"/>
              <a:t>Each participant can contribute to a discussion forum when convenient</a:t>
            </a:r>
          </a:p>
          <a:p>
            <a:r>
              <a:rPr lang="en-CA" sz="3600" dirty="0" smtClean="0"/>
              <a:t>Advantages</a:t>
            </a:r>
          </a:p>
          <a:p>
            <a:pPr lvl="1"/>
            <a:r>
              <a:rPr lang="en-CA" sz="3200" dirty="0" smtClean="0"/>
              <a:t>Participants from many different locations can participate</a:t>
            </a:r>
          </a:p>
          <a:p>
            <a:pPr lvl="1"/>
            <a:r>
              <a:rPr lang="en-CA" sz="3200" dirty="0" smtClean="0"/>
              <a:t>No need for transcription of data</a:t>
            </a:r>
          </a:p>
          <a:p>
            <a:r>
              <a:rPr lang="en-CA" sz="3600" dirty="0" smtClean="0"/>
              <a:t>Disadvantages</a:t>
            </a:r>
          </a:p>
          <a:p>
            <a:pPr lvl="1"/>
            <a:r>
              <a:rPr lang="en-CA" sz="3200" dirty="0" smtClean="0"/>
              <a:t>Participants can go off topic</a:t>
            </a:r>
          </a:p>
          <a:p>
            <a:pPr lvl="1"/>
            <a:r>
              <a:rPr lang="en-CA" sz="3200" dirty="0" smtClean="0"/>
              <a:t>Discussion may be dominated by a subset of individuals</a:t>
            </a:r>
          </a:p>
          <a:p>
            <a:pPr lvl="1"/>
            <a:r>
              <a:rPr lang="en-CA" sz="3200" dirty="0" smtClean="0"/>
              <a:t>Participants may not contribute after reading other posts</a:t>
            </a:r>
          </a:p>
          <a:p>
            <a:pPr lvl="1"/>
            <a:endParaRPr lang="en-CA" sz="3200" dirty="0" smtClean="0"/>
          </a:p>
          <a:p>
            <a:pPr lvl="1"/>
            <a:endParaRPr lang="en-CA" sz="3200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761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4596"/>
            <a:ext cx="10972800" cy="684213"/>
          </a:xfrm>
        </p:spPr>
        <p:txBody>
          <a:bodyPr/>
          <a:lstStyle/>
          <a:p>
            <a:r>
              <a:rPr lang="en-CA" sz="4000" dirty="0" smtClean="0"/>
              <a:t>Critically Analyzing Qualitative Research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r>
              <a:rPr lang="en-CA" sz="3600" dirty="0" smtClean="0"/>
              <a:t>Credibility (similar to internal validity)</a:t>
            </a:r>
          </a:p>
          <a:p>
            <a:r>
              <a:rPr lang="en-CA" sz="3600" dirty="0" smtClean="0"/>
              <a:t>Transferability (similar to external validity)</a:t>
            </a:r>
          </a:p>
          <a:p>
            <a:r>
              <a:rPr lang="en-CA" sz="3600" dirty="0" smtClean="0"/>
              <a:t>Dependability (similar to reliability)</a:t>
            </a:r>
          </a:p>
          <a:p>
            <a:r>
              <a:rPr lang="en-CA" sz="3600" dirty="0" smtClean="0"/>
              <a:t>Confirmability</a:t>
            </a:r>
          </a:p>
          <a:p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47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9492"/>
            <a:ext cx="10972800" cy="684213"/>
          </a:xfrm>
        </p:spPr>
        <p:txBody>
          <a:bodyPr/>
          <a:lstStyle/>
          <a:p>
            <a:r>
              <a:rPr lang="en-CA" dirty="0" smtClean="0"/>
              <a:t>Credibility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50797"/>
            <a:ext cx="10972800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 sz="3200" dirty="0" smtClean="0"/>
              <a:t>Researcher must be in field long enough to get a full and accurate picture</a:t>
            </a:r>
          </a:p>
          <a:p>
            <a:pPr>
              <a:spcAft>
                <a:spcPts val="600"/>
              </a:spcAft>
            </a:pPr>
            <a:r>
              <a:rPr lang="en-CA" sz="3200" dirty="0" smtClean="0"/>
              <a:t>Researcher must use member checks to verify interpretations of findings</a:t>
            </a:r>
          </a:p>
          <a:p>
            <a:pPr lvl="1">
              <a:spcAft>
                <a:spcPts val="600"/>
              </a:spcAft>
            </a:pPr>
            <a:r>
              <a:rPr lang="en-CA" sz="3200" dirty="0" smtClean="0"/>
              <a:t>Types of member checks</a:t>
            </a:r>
          </a:p>
          <a:p>
            <a:pPr lvl="2">
              <a:spcAft>
                <a:spcPts val="600"/>
              </a:spcAft>
            </a:pPr>
            <a:r>
              <a:rPr lang="en-CA" dirty="0" smtClean="0"/>
              <a:t>T</a:t>
            </a:r>
            <a:r>
              <a:rPr lang="en-CA" sz="2800" dirty="0" smtClean="0"/>
              <a:t>echnical (focuses on accuracy)</a:t>
            </a:r>
          </a:p>
          <a:p>
            <a:pPr lvl="2">
              <a:spcAft>
                <a:spcPts val="600"/>
              </a:spcAft>
            </a:pPr>
            <a:r>
              <a:rPr lang="en-CA" sz="2800" dirty="0" smtClean="0"/>
              <a:t>Ongoing (Multiple verification meetings with participants)</a:t>
            </a:r>
          </a:p>
          <a:p>
            <a:pPr lvl="2">
              <a:spcAft>
                <a:spcPts val="600"/>
              </a:spcAft>
            </a:pPr>
            <a:r>
              <a:rPr lang="en-CA" sz="2800" dirty="0" smtClean="0"/>
              <a:t>Reflexive (Collaborative verification meetings)</a:t>
            </a:r>
          </a:p>
          <a:p>
            <a:pPr lvl="2">
              <a:spcAft>
                <a:spcPts val="600"/>
              </a:spcAft>
            </a:pPr>
            <a:endParaRPr lang="en-C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29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5692"/>
            <a:ext cx="10972800" cy="684213"/>
          </a:xfrm>
        </p:spPr>
        <p:txBody>
          <a:bodyPr/>
          <a:lstStyle/>
          <a:p>
            <a:r>
              <a:rPr lang="en-CA" dirty="0" smtClean="0"/>
              <a:t>Credibility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r>
              <a:rPr lang="en-CA" sz="3600" dirty="0" smtClean="0"/>
              <a:t>Progressive subjectivity</a:t>
            </a:r>
          </a:p>
          <a:p>
            <a:pPr lvl="1"/>
            <a:r>
              <a:rPr lang="en-CA" sz="3200" dirty="0" smtClean="0"/>
              <a:t>Researchers must keep a journal or ‘paper trail’ of their developing constructions</a:t>
            </a:r>
          </a:p>
          <a:p>
            <a:pPr lvl="2"/>
            <a:r>
              <a:rPr lang="en-CA" sz="2800" dirty="0" smtClean="0"/>
              <a:t>Must be done throughout entire study to document any changes</a:t>
            </a:r>
            <a:endParaRPr lang="en-CA" sz="2400" dirty="0" smtClean="0"/>
          </a:p>
          <a:p>
            <a:r>
              <a:rPr lang="en-CA" sz="3600" dirty="0" smtClean="0"/>
              <a:t>Triangulation</a:t>
            </a:r>
          </a:p>
          <a:p>
            <a:pPr lvl="1"/>
            <a:r>
              <a:rPr lang="en-CA" sz="3200" dirty="0" smtClean="0"/>
              <a:t>Checking for consistency among information from different sources</a:t>
            </a:r>
          </a:p>
          <a:p>
            <a:pPr lvl="1"/>
            <a:r>
              <a:rPr lang="en-CA" sz="3200" dirty="0" smtClean="0"/>
              <a:t>Recommended for factual data, not subjective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77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6240"/>
            <a:ext cx="10972800" cy="684213"/>
          </a:xfrm>
        </p:spPr>
        <p:txBody>
          <a:bodyPr/>
          <a:lstStyle/>
          <a:p>
            <a:r>
              <a:rPr lang="en-CA" dirty="0" smtClean="0"/>
              <a:t>Transferability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CA" sz="3600" dirty="0" smtClean="0"/>
              <a:t>Research must provide sufficient context/detail to:</a:t>
            </a:r>
          </a:p>
          <a:p>
            <a:pPr lvl="1">
              <a:spcAft>
                <a:spcPts val="1000"/>
              </a:spcAft>
            </a:pPr>
            <a:r>
              <a:rPr lang="en-CA" sz="3200" dirty="0" smtClean="0"/>
              <a:t>Provide a thick description </a:t>
            </a:r>
          </a:p>
          <a:p>
            <a:pPr lvl="2">
              <a:spcAft>
                <a:spcPts val="1000"/>
              </a:spcAft>
            </a:pPr>
            <a:r>
              <a:rPr lang="en-CA" sz="2800" dirty="0" smtClean="0"/>
              <a:t>Including time, place, context, and culture in which data is gathered</a:t>
            </a:r>
          </a:p>
          <a:p>
            <a:pPr lvl="2">
              <a:spcAft>
                <a:spcPts val="1000"/>
              </a:spcAft>
            </a:pPr>
            <a:r>
              <a:rPr lang="en-CA" sz="2800" dirty="0" smtClean="0"/>
              <a:t>Allowing readers to decide to what degree the context of the study applies to their own research study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69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4321"/>
            <a:ext cx="10972800" cy="684213"/>
          </a:xfrm>
        </p:spPr>
        <p:txBody>
          <a:bodyPr/>
          <a:lstStyle/>
          <a:p>
            <a:r>
              <a:rPr lang="en-CA" dirty="0" smtClean="0"/>
              <a:t>Dependability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9596" y="1227663"/>
            <a:ext cx="11472809" cy="4888200"/>
          </a:xfrm>
        </p:spPr>
        <p:txBody>
          <a:bodyPr/>
          <a:lstStyle/>
          <a:p>
            <a:r>
              <a:rPr lang="en-CA" sz="3600" dirty="0" smtClean="0"/>
              <a:t>Researchers need to provide a ‘paper trail’ of changes in methodology throughout the study</a:t>
            </a:r>
          </a:p>
          <a:p>
            <a:r>
              <a:rPr lang="en-CA" sz="3600" dirty="0" smtClean="0"/>
              <a:t>An objective peer can conduct a dependability audit</a:t>
            </a:r>
          </a:p>
          <a:p>
            <a:pPr lvl="1"/>
            <a:r>
              <a:rPr lang="en-CA" sz="3200" dirty="0" smtClean="0"/>
              <a:t>Attests to the quality and appropriateness of the inquiry process</a:t>
            </a:r>
          </a:p>
          <a:p>
            <a:pPr lvl="1"/>
            <a:r>
              <a:rPr lang="en-CA" sz="3200" dirty="0"/>
              <a:t>Researchers provide memos or journals detailing each step in the </a:t>
            </a:r>
            <a:r>
              <a:rPr lang="en-CA" sz="3200" dirty="0" smtClean="0"/>
              <a:t>process</a:t>
            </a:r>
          </a:p>
          <a:p>
            <a:pPr lvl="1"/>
            <a:r>
              <a:rPr lang="en-CA" sz="3200" dirty="0" smtClean="0"/>
              <a:t>The peer can determine if the degree of change was acceptable</a:t>
            </a:r>
            <a:endParaRPr lang="en-CA" sz="3200" dirty="0"/>
          </a:p>
          <a:p>
            <a:pPr lvl="1"/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79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6514"/>
            <a:ext cx="10972800" cy="684213"/>
          </a:xfrm>
        </p:spPr>
        <p:txBody>
          <a:bodyPr/>
          <a:lstStyle/>
          <a:p>
            <a:r>
              <a:rPr lang="en-CA" dirty="0" smtClean="0"/>
              <a:t>Confirmability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 sz="3600" dirty="0" smtClean="0"/>
              <a:t>Qualitative data = can be traced back to participants </a:t>
            </a:r>
          </a:p>
          <a:p>
            <a:pPr>
              <a:spcAft>
                <a:spcPts val="600"/>
              </a:spcAft>
            </a:pPr>
            <a:r>
              <a:rPr lang="en-CA" sz="3600" dirty="0" smtClean="0"/>
              <a:t>Researchers must explain rationale for logic used to interpret data</a:t>
            </a:r>
          </a:p>
          <a:p>
            <a:pPr>
              <a:spcAft>
                <a:spcPts val="600"/>
              </a:spcAft>
            </a:pPr>
            <a:r>
              <a:rPr lang="en-CA" sz="3600" dirty="0" smtClean="0"/>
              <a:t>The conclusions need to be supported by the data</a:t>
            </a:r>
          </a:p>
          <a:p>
            <a:pPr lvl="1">
              <a:spcAft>
                <a:spcPts val="600"/>
              </a:spcAft>
            </a:pPr>
            <a:r>
              <a:rPr lang="en-CA" sz="3200" dirty="0" smtClean="0"/>
              <a:t>Supportive evidence required throughout data interpretation process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18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2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44688" y="332658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Types of Qualitative Research</a:t>
            </a:r>
            <a:endParaRPr lang="en-US" noProof="0" dirty="0">
              <a:effectLst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86353" y="1628272"/>
            <a:ext cx="11019295" cy="457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>
                <a:solidFill>
                  <a:srgbClr val="002060"/>
                </a:solidFill>
              </a:rPr>
              <a:t>Ethnographic research</a:t>
            </a:r>
            <a:endParaRPr lang="en-US" sz="35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>
                <a:solidFill>
                  <a:srgbClr val="002060"/>
                </a:solidFill>
              </a:rPr>
              <a:t>Case study</a:t>
            </a:r>
            <a:endParaRPr lang="en-US" sz="35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>
                <a:solidFill>
                  <a:srgbClr val="002060"/>
                </a:solidFill>
              </a:rPr>
              <a:t>Phenomenological research</a:t>
            </a:r>
            <a:endParaRPr lang="en-US" sz="35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>
                <a:solidFill>
                  <a:srgbClr val="002060"/>
                </a:solidFill>
              </a:rPr>
              <a:t>Grounded theory</a:t>
            </a:r>
            <a:endParaRPr lang="en-US" sz="35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>
                <a:solidFill>
                  <a:srgbClr val="002060"/>
                </a:solidFill>
              </a:rPr>
              <a:t>Participatory action research</a:t>
            </a:r>
            <a:endParaRPr lang="en-US" sz="35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392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4869"/>
            <a:ext cx="10972800" cy="684213"/>
          </a:xfrm>
        </p:spPr>
        <p:txBody>
          <a:bodyPr/>
          <a:lstStyle/>
          <a:p>
            <a:r>
              <a:rPr lang="en-CA" dirty="0" smtClean="0"/>
              <a:t>Tips for Writing </a:t>
            </a:r>
            <a:r>
              <a:rPr lang="en-CA" dirty="0" smtClean="0"/>
              <a:t>up </a:t>
            </a:r>
            <a:r>
              <a:rPr lang="en-CA" dirty="0" smtClean="0"/>
              <a:t>Qualitative Findings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CA" sz="3600" dirty="0" smtClean="0"/>
              <a:t>Include a description of the researcher (including their demographic information)</a:t>
            </a:r>
          </a:p>
          <a:p>
            <a:pPr>
              <a:spcAft>
                <a:spcPts val="1200"/>
              </a:spcAft>
            </a:pPr>
            <a:r>
              <a:rPr lang="en-CA" sz="3600" dirty="0" smtClean="0"/>
              <a:t>Include reflections on possible researcher bias</a:t>
            </a:r>
          </a:p>
          <a:p>
            <a:pPr>
              <a:spcAft>
                <a:spcPts val="1200"/>
              </a:spcAft>
            </a:pPr>
            <a:r>
              <a:rPr lang="en-CA" sz="3600" dirty="0" smtClean="0"/>
              <a:t>Indicate the context in which data was gathered:</a:t>
            </a:r>
          </a:p>
          <a:p>
            <a:pPr lvl="1">
              <a:spcAft>
                <a:spcPts val="1200"/>
              </a:spcAft>
            </a:pPr>
            <a:r>
              <a:rPr lang="en-CA" sz="3200" dirty="0" smtClean="0"/>
              <a:t>Including social, cultural, and political contexts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9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5144"/>
            <a:ext cx="10972800" cy="684213"/>
          </a:xfrm>
        </p:spPr>
        <p:txBody>
          <a:bodyPr/>
          <a:lstStyle/>
          <a:p>
            <a:r>
              <a:rPr lang="en-CA" sz="4000" dirty="0" smtClean="0"/>
              <a:t>Ways of Writing </a:t>
            </a:r>
            <a:r>
              <a:rPr lang="en-CA" sz="4000" dirty="0" smtClean="0"/>
              <a:t>up </a:t>
            </a:r>
            <a:r>
              <a:rPr lang="en-CA" sz="4000" dirty="0" smtClean="0"/>
              <a:t>Qualitative Results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r>
              <a:rPr lang="en-CA" sz="3600" dirty="0" smtClean="0"/>
              <a:t>Present events in chronological order, as they occurred during data collection</a:t>
            </a:r>
          </a:p>
          <a:p>
            <a:r>
              <a:rPr lang="en-CA" sz="3600" dirty="0" smtClean="0"/>
              <a:t>Use progressive focusing</a:t>
            </a:r>
          </a:p>
          <a:p>
            <a:pPr lvl="1"/>
            <a:r>
              <a:rPr lang="en-CA" sz="3200" dirty="0" smtClean="0"/>
              <a:t>Start by describing a broader context and then focus on the details of a particular case</a:t>
            </a:r>
          </a:p>
          <a:p>
            <a:r>
              <a:rPr lang="en-CA" sz="3600" dirty="0" smtClean="0"/>
              <a:t>Present events as a ‘day-in-the-life’ description in the ‘real world’</a:t>
            </a:r>
          </a:p>
          <a:p>
            <a:r>
              <a:rPr lang="en-CA" sz="3600" dirty="0" smtClean="0"/>
              <a:t>Focus on one or two critical events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99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3721"/>
            <a:ext cx="10972800" cy="684213"/>
          </a:xfrm>
        </p:spPr>
        <p:txBody>
          <a:bodyPr/>
          <a:lstStyle/>
          <a:p>
            <a:r>
              <a:rPr lang="en-CA" sz="3900" dirty="0" smtClean="0"/>
              <a:t>Ways of Writing </a:t>
            </a:r>
            <a:r>
              <a:rPr lang="en-CA" sz="3900" dirty="0"/>
              <a:t>u</a:t>
            </a:r>
            <a:r>
              <a:rPr lang="en-CA" sz="3900" dirty="0" smtClean="0"/>
              <a:t>p </a:t>
            </a:r>
            <a:r>
              <a:rPr lang="en-CA" sz="3900" dirty="0"/>
              <a:t>Qualitative </a:t>
            </a:r>
            <a:r>
              <a:rPr lang="en-CA" sz="3900" dirty="0" smtClean="0"/>
              <a:t>Results (cont’d)</a:t>
            </a:r>
            <a:endParaRPr lang="en-CA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78878"/>
            <a:ext cx="10972800" cy="4888200"/>
          </a:xfrm>
        </p:spPr>
        <p:txBody>
          <a:bodyPr/>
          <a:lstStyle/>
          <a:p>
            <a:r>
              <a:rPr lang="en-CA" sz="3600" dirty="0" smtClean="0"/>
              <a:t>Introduce the main characters and then tell a story</a:t>
            </a:r>
          </a:p>
          <a:p>
            <a:r>
              <a:rPr lang="en-CA" sz="3600" dirty="0" smtClean="0"/>
              <a:t>Describe the main groups and how they interact with each other</a:t>
            </a:r>
          </a:p>
          <a:p>
            <a:r>
              <a:rPr lang="en-CA" sz="3600" dirty="0" smtClean="0"/>
              <a:t>Tell the story from the perspective of several different stakeholders</a:t>
            </a:r>
          </a:p>
          <a:p>
            <a:r>
              <a:rPr lang="en-CA" sz="3600" dirty="0" smtClean="0"/>
              <a:t>Present the research problem as a mystery to be solved</a:t>
            </a:r>
          </a:p>
          <a:p>
            <a:pPr lvl="1"/>
            <a:r>
              <a:rPr lang="en-CA" sz="3200" dirty="0" smtClean="0"/>
              <a:t>Then solve the mystery by bringing the pieces of data into the story 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22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39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600" dirty="0" smtClean="0"/>
              <a:t>All of the material was taken from:</a:t>
            </a:r>
          </a:p>
          <a:p>
            <a:pPr lvl="1"/>
            <a:r>
              <a:rPr lang="en-CA" sz="2800" dirty="0" err="1"/>
              <a:t>Mertens</a:t>
            </a:r>
            <a:r>
              <a:rPr lang="en-CA" sz="2800" dirty="0"/>
              <a:t>, D. M. (2020). </a:t>
            </a:r>
            <a:r>
              <a:rPr lang="en-CA" sz="2800" i="1" dirty="0"/>
              <a:t>Research and evaluation in education and psychology: Integrating diversity with quantitative, qualitative, and mixed methods </a:t>
            </a:r>
            <a:r>
              <a:rPr lang="en-CA" sz="2800" dirty="0"/>
              <a:t>(5th ed.). </a:t>
            </a:r>
            <a:r>
              <a:rPr lang="en-CA" sz="2800" dirty="0" smtClean="0"/>
              <a:t>Sage.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69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5144"/>
            <a:ext cx="10972800" cy="684213"/>
          </a:xfrm>
        </p:spPr>
        <p:txBody>
          <a:bodyPr/>
          <a:lstStyle/>
          <a:p>
            <a:r>
              <a:rPr lang="en-CA" dirty="0" smtClean="0"/>
              <a:t>Ethnographic Research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CA" sz="3600" dirty="0" smtClean="0"/>
              <a:t>Long-term observation in the ‘real world’</a:t>
            </a:r>
          </a:p>
          <a:p>
            <a:pPr lvl="1">
              <a:spcAft>
                <a:spcPts val="400"/>
              </a:spcAft>
            </a:pPr>
            <a:r>
              <a:rPr lang="en-CA" sz="3200" dirty="0" smtClean="0"/>
              <a:t>Researcher interacts with people in their daily lives</a:t>
            </a:r>
          </a:p>
          <a:p>
            <a:pPr>
              <a:spcAft>
                <a:spcPts val="400"/>
              </a:spcAft>
            </a:pPr>
            <a:r>
              <a:rPr lang="en-CA" sz="3600" dirty="0" smtClean="0"/>
              <a:t>Main features of ethnography:</a:t>
            </a:r>
          </a:p>
          <a:p>
            <a:pPr lvl="1">
              <a:spcAft>
                <a:spcPts val="400"/>
              </a:spcAft>
            </a:pPr>
            <a:r>
              <a:rPr lang="en-CA" sz="3200" dirty="0" smtClean="0"/>
              <a:t>Collection &amp; analysis of empirical data drawn from the ‘real world’ contexts</a:t>
            </a:r>
          </a:p>
          <a:p>
            <a:pPr lvl="1">
              <a:spcAft>
                <a:spcPts val="400"/>
              </a:spcAft>
            </a:pPr>
            <a:r>
              <a:rPr lang="en-CA" sz="3200" dirty="0" smtClean="0"/>
              <a:t>Make sense of events from participants’ perspective</a:t>
            </a:r>
          </a:p>
          <a:p>
            <a:pPr lvl="1">
              <a:spcAft>
                <a:spcPts val="400"/>
              </a:spcAft>
            </a:pPr>
            <a:r>
              <a:rPr lang="en-CA" sz="3200" dirty="0" smtClean="0"/>
              <a:t>Data gathered from many sources (e.g. observations and informal conversations)</a:t>
            </a:r>
          </a:p>
          <a:p>
            <a:pPr marL="274631" lvl="1" indent="0">
              <a:buNone/>
            </a:pPr>
            <a:endParaRPr lang="en-CA" sz="3200" dirty="0" smtClean="0"/>
          </a:p>
          <a:p>
            <a:pPr lvl="1"/>
            <a:endParaRPr lang="en-CA" sz="3200" dirty="0" smtClean="0"/>
          </a:p>
          <a:p>
            <a:pPr lvl="1"/>
            <a:endParaRPr lang="en-CA" sz="3200" dirty="0" smtClean="0"/>
          </a:p>
          <a:p>
            <a:pPr marL="274631" lvl="1" indent="0"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21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9492"/>
            <a:ext cx="10972800" cy="684213"/>
          </a:xfrm>
        </p:spPr>
        <p:txBody>
          <a:bodyPr/>
          <a:lstStyle/>
          <a:p>
            <a:r>
              <a:rPr lang="en-CA" dirty="0"/>
              <a:t>Ethnographic </a:t>
            </a:r>
            <a:r>
              <a:rPr lang="en-CA" dirty="0" smtClean="0"/>
              <a:t>Research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50797"/>
            <a:ext cx="10972800" cy="4888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CA" sz="3600" dirty="0" smtClean="0"/>
              <a:t>Photoethnogrpahy</a:t>
            </a:r>
            <a:r>
              <a:rPr lang="en-CA" sz="3200" dirty="0" smtClean="0"/>
              <a:t> </a:t>
            </a:r>
          </a:p>
          <a:p>
            <a:pPr lvl="2">
              <a:spcAft>
                <a:spcPts val="400"/>
              </a:spcAft>
            </a:pPr>
            <a:r>
              <a:rPr lang="en-CA" dirty="0" smtClean="0"/>
              <a:t>Pictures taken by researcher or participant are used as sources</a:t>
            </a:r>
          </a:p>
          <a:p>
            <a:pPr lvl="3">
              <a:spcAft>
                <a:spcPts val="400"/>
              </a:spcAft>
            </a:pPr>
            <a:r>
              <a:rPr lang="en-CA" dirty="0" smtClean="0"/>
              <a:t>If participant takes pictures = follow-up interview with researcher</a:t>
            </a:r>
          </a:p>
          <a:p>
            <a:pPr>
              <a:spcAft>
                <a:spcPts val="400"/>
              </a:spcAft>
            </a:pPr>
            <a:r>
              <a:rPr lang="en-CA" sz="3600" dirty="0" smtClean="0"/>
              <a:t>Interesting presentation of </a:t>
            </a:r>
            <a:r>
              <a:rPr lang="en-CA" sz="3600" dirty="0" smtClean="0"/>
              <a:t>results</a:t>
            </a:r>
            <a:endParaRPr lang="en-CA" sz="3600" dirty="0" smtClean="0"/>
          </a:p>
          <a:p>
            <a:pPr lvl="1">
              <a:spcAft>
                <a:spcPts val="400"/>
              </a:spcAft>
            </a:pPr>
            <a:r>
              <a:rPr lang="en-CA" sz="3200" dirty="0" smtClean="0"/>
              <a:t>Performance ethnography</a:t>
            </a:r>
          </a:p>
          <a:p>
            <a:pPr lvl="2">
              <a:spcAft>
                <a:spcPts val="400"/>
              </a:spcAft>
            </a:pPr>
            <a:r>
              <a:rPr lang="en-CA" sz="2800" dirty="0" smtClean="0"/>
              <a:t>A play based on a script informed by the data provides an engaging and informative dissemination option</a:t>
            </a:r>
          </a:p>
          <a:p>
            <a:pPr lvl="2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95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684213"/>
          </a:xfrm>
        </p:spPr>
        <p:txBody>
          <a:bodyPr/>
          <a:lstStyle/>
          <a:p>
            <a:r>
              <a:rPr lang="en-CA" dirty="0" smtClean="0"/>
              <a:t>Case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r>
              <a:rPr lang="en-CA" dirty="0" smtClean="0"/>
              <a:t>Can be an individual, group of individuals, or event</a:t>
            </a:r>
          </a:p>
          <a:p>
            <a:r>
              <a:rPr lang="en-CA" dirty="0" smtClean="0"/>
              <a:t>Suggested information to collect: </a:t>
            </a:r>
          </a:p>
          <a:p>
            <a:pPr lvl="1"/>
            <a:r>
              <a:rPr lang="en-CA" dirty="0" smtClean="0"/>
              <a:t>Physical setting</a:t>
            </a:r>
          </a:p>
          <a:p>
            <a:pPr lvl="1"/>
            <a:r>
              <a:rPr lang="en-CA" dirty="0" smtClean="0"/>
              <a:t>Historical background</a:t>
            </a:r>
          </a:p>
          <a:p>
            <a:pPr lvl="1"/>
            <a:r>
              <a:rPr lang="en-CA" dirty="0" smtClean="0"/>
              <a:t>Other contexts (e.g. social, economic, and political)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03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5500"/>
            <a:ext cx="10972800" cy="684213"/>
          </a:xfrm>
        </p:spPr>
        <p:txBody>
          <a:bodyPr/>
          <a:lstStyle/>
          <a:p>
            <a:r>
              <a:rPr lang="en-CA" dirty="0"/>
              <a:t>Phenomenological </a:t>
            </a:r>
            <a:r>
              <a:rPr lang="en-CA" dirty="0" smtClean="0"/>
              <a:t>research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94100"/>
            <a:ext cx="10972800" cy="4888200"/>
          </a:xfrm>
        </p:spPr>
        <p:txBody>
          <a:bodyPr/>
          <a:lstStyle/>
          <a:p>
            <a:r>
              <a:rPr lang="en-CA" sz="3600" dirty="0" smtClean="0"/>
              <a:t>Focus = individuals’ perception / meaning of a phenomenon or experience</a:t>
            </a:r>
          </a:p>
          <a:p>
            <a:r>
              <a:rPr lang="en-CA" sz="3600" dirty="0" smtClean="0"/>
              <a:t>Two approaches to data analysis:</a:t>
            </a:r>
          </a:p>
          <a:p>
            <a:pPr lvl="1"/>
            <a:r>
              <a:rPr lang="en-CA" sz="3200" dirty="0" smtClean="0"/>
              <a:t>Ethnomethodology</a:t>
            </a:r>
          </a:p>
          <a:p>
            <a:pPr lvl="2"/>
            <a:r>
              <a:rPr lang="en-CA" sz="2800" dirty="0" smtClean="0"/>
              <a:t>Describes how individuals recognize, describe, explain, and account for their daily lives</a:t>
            </a:r>
          </a:p>
          <a:p>
            <a:pPr lvl="1"/>
            <a:r>
              <a:rPr lang="en-CA" sz="3200" dirty="0" smtClean="0"/>
              <a:t>Conversational analysis</a:t>
            </a:r>
          </a:p>
          <a:p>
            <a:pPr lvl="2"/>
            <a:r>
              <a:rPr lang="en-CA" sz="2800" dirty="0" smtClean="0"/>
              <a:t>Examines the sequential organization of topics, management of turn taking, and practices related to opening, sustaining, and closing a conversation</a:t>
            </a:r>
          </a:p>
          <a:p>
            <a:pPr lvl="2"/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475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5417"/>
            <a:ext cx="10972800" cy="684213"/>
          </a:xfrm>
        </p:spPr>
        <p:txBody>
          <a:bodyPr/>
          <a:lstStyle/>
          <a:p>
            <a:r>
              <a:rPr lang="en-CA" dirty="0" smtClean="0"/>
              <a:t>Grounded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0692" y="1268760"/>
            <a:ext cx="11390616" cy="488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 sz="3600" dirty="0" smtClean="0"/>
              <a:t>Data are simultaneously collected and analyzed to identify emerging themes to guide future data collection</a:t>
            </a:r>
          </a:p>
          <a:p>
            <a:pPr lvl="1">
              <a:spcAft>
                <a:spcPts val="600"/>
              </a:spcAft>
            </a:pPr>
            <a:r>
              <a:rPr lang="en-CA" sz="3200" dirty="0" smtClean="0"/>
              <a:t>Theory emerges out of the data, not prior to data collection</a:t>
            </a:r>
          </a:p>
          <a:p>
            <a:pPr lvl="2">
              <a:spcAft>
                <a:spcPts val="600"/>
              </a:spcAft>
            </a:pPr>
            <a:r>
              <a:rPr lang="en-CA" sz="2800" dirty="0" smtClean="0"/>
              <a:t>Goal = Develop theory based on empirical data</a:t>
            </a:r>
          </a:p>
          <a:p>
            <a:pPr>
              <a:spcAft>
                <a:spcPts val="600"/>
              </a:spcAft>
            </a:pPr>
            <a:r>
              <a:rPr lang="en-CA" sz="3600" dirty="0" smtClean="0"/>
              <a:t>The researcher needs to constantly interact with the data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73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4869"/>
            <a:ext cx="10972800" cy="684213"/>
          </a:xfrm>
        </p:spPr>
        <p:txBody>
          <a:bodyPr/>
          <a:lstStyle/>
          <a:p>
            <a:r>
              <a:rPr lang="en-CA" dirty="0" smtClean="0"/>
              <a:t>Data Collection Methods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r>
              <a:rPr lang="en-CA" sz="3600" dirty="0" smtClean="0"/>
              <a:t>Personal interviews</a:t>
            </a:r>
          </a:p>
          <a:p>
            <a:r>
              <a:rPr lang="en-CA" sz="3600" dirty="0" smtClean="0"/>
              <a:t>Observation</a:t>
            </a:r>
          </a:p>
          <a:p>
            <a:r>
              <a:rPr lang="en-CA" sz="3600" dirty="0" smtClean="0"/>
              <a:t>Discussion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89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4595"/>
            <a:ext cx="10972800" cy="684213"/>
          </a:xfrm>
        </p:spPr>
        <p:txBody>
          <a:bodyPr/>
          <a:lstStyle/>
          <a:p>
            <a:r>
              <a:rPr lang="en-CA" dirty="0" smtClean="0"/>
              <a:t>Group / Individual Interviews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50797"/>
            <a:ext cx="11582400" cy="4888200"/>
          </a:xfrm>
        </p:spPr>
        <p:txBody>
          <a:bodyPr/>
          <a:lstStyle/>
          <a:p>
            <a:r>
              <a:rPr lang="en-CA" dirty="0" smtClean="0"/>
              <a:t>Important considerations for </a:t>
            </a:r>
            <a:r>
              <a:rPr lang="en-CA" dirty="0" smtClean="0"/>
              <a:t>preparation:</a:t>
            </a:r>
            <a:endParaRPr lang="en-CA" dirty="0" smtClean="0"/>
          </a:p>
          <a:p>
            <a:pPr lvl="1"/>
            <a:r>
              <a:rPr lang="en-CA" dirty="0" smtClean="0"/>
              <a:t>Hold an introductory meeting to discuss the purpose of the study and confidentiality concerns</a:t>
            </a:r>
          </a:p>
          <a:p>
            <a:pPr lvl="1"/>
            <a:r>
              <a:rPr lang="en-CA" dirty="0" smtClean="0"/>
              <a:t>Learn the language / terms used by the participants</a:t>
            </a:r>
          </a:p>
          <a:p>
            <a:pPr lvl="1"/>
            <a:r>
              <a:rPr lang="en-CA" dirty="0" smtClean="0"/>
              <a:t>Make an interview guide (general or specific) </a:t>
            </a:r>
          </a:p>
          <a:p>
            <a:pPr lvl="1"/>
            <a:r>
              <a:rPr lang="en-CA" dirty="0" smtClean="0"/>
              <a:t>Train interviewers by:</a:t>
            </a:r>
          </a:p>
          <a:p>
            <a:pPr lvl="2"/>
            <a:r>
              <a:rPr lang="en-CA" dirty="0"/>
              <a:t>A</a:t>
            </a:r>
            <a:r>
              <a:rPr lang="en-CA" dirty="0" smtClean="0"/>
              <a:t>sking them to read the guide </a:t>
            </a:r>
          </a:p>
          <a:p>
            <a:pPr lvl="2"/>
            <a:r>
              <a:rPr lang="en-CA" dirty="0" smtClean="0"/>
              <a:t>Giving feedback on practice interviews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86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2d60883-fc35-413a-a897-e3fc17a97e3c&quot;,&quot;TimeStamp&quot;:&quot;2020-08-08T16:58:44.9142256-04:00&quot;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3107</TotalTime>
  <Words>1051</Words>
  <Application>Microsoft Office PowerPoint</Application>
  <PresentationFormat>Widescreen</PresentationFormat>
  <Paragraphs>176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Bookman Old Style</vt:lpstr>
      <vt:lpstr>Gill Sans MT</vt:lpstr>
      <vt:lpstr>Tahoma</vt:lpstr>
      <vt:lpstr>Times New Roman</vt:lpstr>
      <vt:lpstr>Wingdings 3</vt:lpstr>
      <vt:lpstr>Origine</vt:lpstr>
      <vt:lpstr>Discovering Qualitative Research Through a Graduate Methods of Inquiry Course</vt:lpstr>
      <vt:lpstr> Types of Qualitative Research</vt:lpstr>
      <vt:lpstr>Ethnographic Research</vt:lpstr>
      <vt:lpstr>Ethnographic Research (cont’d)</vt:lpstr>
      <vt:lpstr>Case Study</vt:lpstr>
      <vt:lpstr>Phenomenological research</vt:lpstr>
      <vt:lpstr>Grounded Theory</vt:lpstr>
      <vt:lpstr>Data Collection Methods</vt:lpstr>
      <vt:lpstr>Group / Individual Interviews</vt:lpstr>
      <vt:lpstr>Group / Individual Interviews (cont’d)</vt:lpstr>
      <vt:lpstr>Observation</vt:lpstr>
      <vt:lpstr>Observation (cont’d)</vt:lpstr>
      <vt:lpstr>Discussion Boards</vt:lpstr>
      <vt:lpstr>Critically Analyzing Qualitative Research</vt:lpstr>
      <vt:lpstr>Credibility </vt:lpstr>
      <vt:lpstr>Credibility (cont’d)</vt:lpstr>
      <vt:lpstr>Transferability</vt:lpstr>
      <vt:lpstr>Dependability</vt:lpstr>
      <vt:lpstr>Confirmability</vt:lpstr>
      <vt:lpstr>Tips for Writing up Qualitative Findings</vt:lpstr>
      <vt:lpstr>Ways of Writing up Qualitative Results</vt:lpstr>
      <vt:lpstr>Ways of Writing up Qualitative Results (cont’d)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Design:  Making Face-to-face and Online Courses Accessible to ALL Students, with or Without Disabilities</dc:title>
  <dc:creator>Anick C. Legault</dc:creator>
  <cp:lastModifiedBy>Adaptech Research Network</cp:lastModifiedBy>
  <cp:revision>143</cp:revision>
  <dcterms:created xsi:type="dcterms:W3CDTF">2020-11-13T18:45:37Z</dcterms:created>
  <dcterms:modified xsi:type="dcterms:W3CDTF">2020-12-07T19:02:06Z</dcterms:modified>
</cp:coreProperties>
</file>