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83" r:id="rId2"/>
    <p:sldId id="313" r:id="rId3"/>
    <p:sldId id="319" r:id="rId4"/>
    <p:sldId id="309" r:id="rId5"/>
    <p:sldId id="325" r:id="rId6"/>
    <p:sldId id="322" r:id="rId7"/>
    <p:sldId id="337" r:id="rId8"/>
    <p:sldId id="308" r:id="rId9"/>
    <p:sldId id="338" r:id="rId10"/>
    <p:sldId id="323" r:id="rId11"/>
    <p:sldId id="331" r:id="rId12"/>
    <p:sldId id="332" r:id="rId13"/>
    <p:sldId id="334" r:id="rId14"/>
    <p:sldId id="350" r:id="rId15"/>
    <p:sldId id="349" r:id="rId16"/>
    <p:sldId id="343" r:id="rId17"/>
    <p:sldId id="345" r:id="rId18"/>
    <p:sldId id="346" r:id="rId19"/>
    <p:sldId id="351" r:id="rId20"/>
    <p:sldId id="352" r:id="rId21"/>
    <p:sldId id="354" r:id="rId22"/>
    <p:sldId id="339" r:id="rId23"/>
    <p:sldId id="328" r:id="rId24"/>
    <p:sldId id="330" r:id="rId25"/>
    <p:sldId id="353" r:id="rId26"/>
    <p:sldId id="329" r:id="rId27"/>
    <p:sldId id="335" r:id="rId28"/>
    <p:sldId id="355" r:id="rId29"/>
    <p:sldId id="356" r:id="rId30"/>
    <p:sldId id="294" r:id="rId31"/>
  </p:sldIdLst>
  <p:sldSz cx="9144000" cy="6858000" type="screen4x3"/>
  <p:notesSz cx="6858000" cy="92964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F" initials="CF" lastIdx="4" clrIdx="0"/>
  <p:cmAuthor id="1" name="Carl" initials="C" lastIdx="2" clrIdx="1"/>
  <p:cmAuthor id="2" name="Service Informatique" initials="SI" lastIdx="1" clrIdx="2"/>
  <p:cmAuthor id="3" name="Evelyne Marcil" initials="EM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3333FF"/>
    <a:srgbClr val="C91103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2" autoAdjust="0"/>
    <p:restoredTop sz="90664" autoAdjust="0"/>
  </p:normalViewPr>
  <p:slideViewPr>
    <p:cSldViewPr>
      <p:cViewPr>
        <p:scale>
          <a:sx n="86" d="100"/>
          <a:sy n="86" d="100"/>
        </p:scale>
        <p:origin x="-111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494518211151236E-2"/>
          <c:y val="0.18922459927392607"/>
          <c:w val="0.90395683695103524"/>
          <c:h val="0.68139590770107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Étudiants : J’aime les cours où les professeurs me permettent d’utiliser mes propres technologies en classe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Sheet1!$A$22:$A$27</c:f>
              <c:strCache>
                <c:ptCount val="6"/>
                <c:pt idx="0">
                  <c:v>Fortement en désaccord </c:v>
                </c:pt>
                <c:pt idx="1">
                  <c:v>Modérément en désaccord </c:v>
                </c:pt>
                <c:pt idx="2">
                  <c:v>Légèrement en désaccord </c:v>
                </c:pt>
                <c:pt idx="3">
                  <c:v>Légèrement en accord </c:v>
                </c:pt>
                <c:pt idx="4">
                  <c:v>Modérément en accord </c:v>
                </c:pt>
                <c:pt idx="5">
                  <c:v>Fortement en accord </c:v>
                </c:pt>
              </c:strCache>
            </c:strRef>
          </c:cat>
          <c:val>
            <c:numRef>
              <c:f>Sheet1!$B$22:$B$27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0.18</c:v>
                </c:pt>
                <c:pt idx="4">
                  <c:v>0.27</c:v>
                </c:pt>
                <c:pt idx="5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Étudiants : Les enseignants me permettent d’utiliser ma technologie personnelle en classe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Sheet1!$A$22:$A$27</c:f>
              <c:strCache>
                <c:ptCount val="6"/>
                <c:pt idx="0">
                  <c:v>Fortement en désaccord </c:v>
                </c:pt>
                <c:pt idx="1">
                  <c:v>Modérément en désaccord </c:v>
                </c:pt>
                <c:pt idx="2">
                  <c:v>Légèrement en désaccord </c:v>
                </c:pt>
                <c:pt idx="3">
                  <c:v>Légèrement en accord </c:v>
                </c:pt>
                <c:pt idx="4">
                  <c:v>Modérément en accord </c:v>
                </c:pt>
                <c:pt idx="5">
                  <c:v>Fortement en accord </c:v>
                </c:pt>
              </c:strCache>
            </c:strRef>
          </c:cat>
          <c:val>
            <c:numRef>
              <c:f>Sheet1!$C$22:$C$27</c:f>
              <c:numCache>
                <c:formatCode>0%</c:formatCode>
                <c:ptCount val="6"/>
                <c:pt idx="0">
                  <c:v>0.17</c:v>
                </c:pt>
                <c:pt idx="1">
                  <c:v>0.14000000000000001</c:v>
                </c:pt>
                <c:pt idx="2">
                  <c:v>0.18</c:v>
                </c:pt>
                <c:pt idx="3">
                  <c:v>0.18</c:v>
                </c:pt>
                <c:pt idx="4">
                  <c:v>0.25</c:v>
                </c:pt>
                <c:pt idx="5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4632704"/>
        <c:axId val="64634240"/>
      </c:barChart>
      <c:catAx>
        <c:axId val="6463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4634240"/>
        <c:crosses val="autoZero"/>
        <c:auto val="1"/>
        <c:lblAlgn val="ctr"/>
        <c:lblOffset val="100"/>
        <c:noMultiLvlLbl val="0"/>
      </c:catAx>
      <c:valAx>
        <c:axId val="646342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4632704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9.4633195026080655E-2"/>
          <c:y val="3.0735715355298687E-2"/>
          <c:w val="0.74396617488381556"/>
          <c:h val="0.2949268408024299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21300677938581"/>
          <c:y val="0.20263225118250594"/>
          <c:w val="0.89778695388299368"/>
          <c:h val="0.68202209859751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PowerPoint]Sheet1'!$B$56</c:f>
              <c:strCache>
                <c:ptCount val="1"/>
                <c:pt idx="0">
                  <c:v>Enseignants nominés : Permettent l’utilisation de la technologie personnelle en classe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'[Chart in Microsoft PowerPoint]Sheet1'!$A$57:$A$62</c:f>
              <c:strCache>
                <c:ptCount val="6"/>
                <c:pt idx="0">
                  <c:v>Fortement en désaccord </c:v>
                </c:pt>
                <c:pt idx="1">
                  <c:v>Modérément en désaccord </c:v>
                </c:pt>
                <c:pt idx="2">
                  <c:v>Légèrement en désaccord </c:v>
                </c:pt>
                <c:pt idx="3">
                  <c:v>Légèrement en accord </c:v>
                </c:pt>
                <c:pt idx="4">
                  <c:v>Modérément en accord </c:v>
                </c:pt>
                <c:pt idx="5">
                  <c:v>Fortement en accord </c:v>
                </c:pt>
              </c:strCache>
            </c:strRef>
          </c:cat>
          <c:val>
            <c:numRef>
              <c:f>'[Chart in Microsoft PowerPoint]Sheet1'!$B$57:$B$62</c:f>
              <c:numCache>
                <c:formatCode>0%</c:formatCode>
                <c:ptCount val="6"/>
                <c:pt idx="0">
                  <c:v>0.1</c:v>
                </c:pt>
                <c:pt idx="1">
                  <c:v>0.04</c:v>
                </c:pt>
                <c:pt idx="2">
                  <c:v>0.03</c:v>
                </c:pt>
                <c:pt idx="3">
                  <c:v>0.1</c:v>
                </c:pt>
                <c:pt idx="4">
                  <c:v>0.25</c:v>
                </c:pt>
                <c:pt idx="5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PowerPoint]Sheet1'!$C$56</c:f>
              <c:strCache>
                <c:ptCount val="1"/>
                <c:pt idx="0">
                  <c:v>Étudiants : J’aime les cours où les enseignants me permettent d’utiliser mes propres technologies en classe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'[Chart in Microsoft PowerPoint]Sheet1'!$A$57:$A$62</c:f>
              <c:strCache>
                <c:ptCount val="6"/>
                <c:pt idx="0">
                  <c:v>Fortement en désaccord </c:v>
                </c:pt>
                <c:pt idx="1">
                  <c:v>Modérément en désaccord </c:v>
                </c:pt>
                <c:pt idx="2">
                  <c:v>Légèrement en désaccord </c:v>
                </c:pt>
                <c:pt idx="3">
                  <c:v>Légèrement en accord </c:v>
                </c:pt>
                <c:pt idx="4">
                  <c:v>Modérément en accord </c:v>
                </c:pt>
                <c:pt idx="5">
                  <c:v>Fortement en accord </c:v>
                </c:pt>
              </c:strCache>
            </c:strRef>
          </c:cat>
          <c:val>
            <c:numRef>
              <c:f>'[Chart in Microsoft PowerPoint]Sheet1'!$C$57:$C$62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0.18</c:v>
                </c:pt>
                <c:pt idx="4">
                  <c:v>0.27</c:v>
                </c:pt>
                <c:pt idx="5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6070784"/>
        <c:axId val="66076672"/>
      </c:barChart>
      <c:catAx>
        <c:axId val="6607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6076672"/>
        <c:crosses val="autoZero"/>
        <c:auto val="1"/>
        <c:lblAlgn val="ctr"/>
        <c:lblOffset val="100"/>
        <c:noMultiLvlLbl val="0"/>
      </c:catAx>
      <c:valAx>
        <c:axId val="66076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6070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259558289927477"/>
          <c:y val="1.56128024980484E-2"/>
          <c:w val="0.71444282029419304"/>
          <c:h val="0.37054122333069023"/>
        </c:manualLayout>
      </c:layout>
      <c:overlay val="0"/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3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01" y="0"/>
            <a:ext cx="2972821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60"/>
            <a:ext cx="2971643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01" y="8831160"/>
            <a:ext cx="2972821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C9F4C71-03B5-46E0-BFFB-DCA3C0F8586D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2931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3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358" y="0"/>
            <a:ext cx="2971643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536" y="4416633"/>
            <a:ext cx="5030929" cy="41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61"/>
            <a:ext cx="2971643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358" y="8831161"/>
            <a:ext cx="2971643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0D08F7-0A18-484A-AB15-A0B7FE19C275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70164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C87BF94-D8AF-44D9-81EF-3A430C5658D0}" type="slidenum">
              <a:rPr lang="fr-CA" altLang="fr-FR" smtClean="0"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88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Encouragent les étudiants à utiliser les heures de disponibilité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16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8111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Point </a:t>
            </a:r>
            <a:r>
              <a:rPr lang="fr-FR" dirty="0" smtClean="0"/>
              <a:t>1: mais leur utilisation efficace dans un contexte pédagogique qui fait l’excellence </a:t>
            </a:r>
          </a:p>
          <a:p>
            <a:r>
              <a:rPr lang="fr-FR" dirty="0" smtClean="0"/>
              <a:t>Point 2: Une étroite collaboration entre l’institution, les enseignants et les étudiants est primordiale.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23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6826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Diffusion de resultat:</a:t>
            </a:r>
            <a:r>
              <a:rPr lang="en-US" baseline="0" smtClean="0"/>
              <a:t> International conference, peer-reviewed, vulgarization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27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21728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361DA81F-D7B3-412F-856A-50A93B8A7921}" type="slidenum">
              <a:rPr lang="fr-CA" altLang="fr-FR" sz="1200" smtClean="0"/>
              <a:pPr/>
              <a:t>30</a:t>
            </a:fld>
            <a:endParaRPr lang="fr-CA" altLang="fr-FR" sz="1200" smtClean="0"/>
          </a:p>
        </p:txBody>
      </p:sp>
    </p:spTree>
    <p:extLst>
      <p:ext uri="{BB962C8B-B14F-4D97-AF65-F5344CB8AC3E}">
        <p14:creationId xmlns:p14="http://schemas.microsoft.com/office/powerpoint/2010/main" val="175949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5553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1397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66602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If needed</a:t>
            </a:r>
            <a:r>
              <a:rPr lang="en-US" baseline="0" smtClean="0"/>
              <a:t> contacted back-up teachers who had less nominations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5252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mtClean="0">
                <a:latin typeface="Arial" charset="0"/>
                <a:cs typeface="Arial" charset="0"/>
              </a:rPr>
              <a:t>Types de technologies utilisés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7156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Other questions: </a:t>
            </a:r>
            <a:r>
              <a:rPr lang="fr-CA" dirty="0" smtClean="0"/>
              <a:t>How </a:t>
            </a:r>
            <a:r>
              <a:rPr lang="fr-CA" dirty="0" err="1" smtClean="0"/>
              <a:t>comfortable</a:t>
            </a:r>
            <a:r>
              <a:rPr lang="fr-CA" dirty="0" smtClean="0"/>
              <a:t> / </a:t>
            </a:r>
            <a:r>
              <a:rPr lang="fr-CA" dirty="0" err="1" smtClean="0"/>
              <a:t>knowledgeable</a:t>
            </a:r>
            <a:r>
              <a:rPr lang="fr-CA" dirty="0" smtClean="0"/>
              <a:t> are </a:t>
            </a:r>
            <a:r>
              <a:rPr lang="fr-CA" dirty="0" err="1" smtClean="0"/>
              <a:t>you</a:t>
            </a:r>
            <a:r>
              <a:rPr lang="fr-CA" dirty="0" smtClean="0"/>
              <a:t> in </a:t>
            </a:r>
            <a:r>
              <a:rPr lang="fr-CA" dirty="0" err="1" smtClean="0"/>
              <a:t>using</a:t>
            </a:r>
            <a:r>
              <a:rPr lang="fr-CA" dirty="0" smtClean="0"/>
              <a:t> computer </a:t>
            </a:r>
            <a:r>
              <a:rPr lang="fr-CA" dirty="0" err="1" smtClean="0"/>
              <a:t>technology</a:t>
            </a:r>
            <a:r>
              <a:rPr lang="fr-CA" dirty="0" smtClean="0"/>
              <a:t>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10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4534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Simulations / </a:t>
            </a:r>
            <a:r>
              <a:rPr lang="en-CA" dirty="0" err="1" smtClean="0"/>
              <a:t>expériences</a:t>
            </a:r>
            <a:r>
              <a:rPr lang="en-CA" dirty="0" smtClean="0"/>
              <a:t> </a:t>
            </a:r>
            <a:r>
              <a:rPr lang="en-CA" dirty="0" err="1" smtClean="0"/>
              <a:t>virtuelles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11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8945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Après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avoir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énuméré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certains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exemples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mentionner</a:t>
            </a:r>
            <a:r>
              <a:rPr lang="en-US" altLang="en-US" baseline="0" dirty="0" smtClean="0"/>
              <a:t> que tout </a:t>
            </a:r>
            <a:r>
              <a:rPr lang="en-US" altLang="en-US" baseline="0" dirty="0" err="1" smtClean="0"/>
              <a:t>n’était</a:t>
            </a:r>
            <a:r>
              <a:rPr lang="en-US" altLang="en-US" baseline="0" dirty="0" smtClean="0"/>
              <a:t> pas </a:t>
            </a:r>
            <a:r>
              <a:rPr lang="en-US" altLang="en-US" baseline="0" dirty="0" err="1" smtClean="0"/>
              <a:t>négatif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dans</a:t>
            </a:r>
            <a:r>
              <a:rPr lang="en-US" altLang="en-US" baseline="0" dirty="0" smtClean="0"/>
              <a:t> les </a:t>
            </a:r>
            <a:r>
              <a:rPr lang="en-US" altLang="en-US" baseline="0" dirty="0" err="1" smtClean="0"/>
              <a:t>commentaires</a:t>
            </a:r>
            <a:r>
              <a:rPr lang="en-US" altLang="en-US" baseline="0" dirty="0" smtClean="0"/>
              <a:t> des profs. </a:t>
            </a:r>
            <a:r>
              <a:rPr lang="en-US" altLang="en-US" baseline="0" dirty="0" err="1" smtClean="0"/>
              <a:t>Ils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mentionnaient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aussi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qu’ils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arrivaient</a:t>
            </a:r>
            <a:r>
              <a:rPr lang="en-US" altLang="en-US" baseline="0" dirty="0" smtClean="0"/>
              <a:t> à </a:t>
            </a:r>
            <a:r>
              <a:rPr lang="en-US" altLang="en-US" baseline="0" dirty="0" err="1" smtClean="0"/>
              <a:t>régler</a:t>
            </a:r>
            <a:r>
              <a:rPr lang="en-US" altLang="en-US" baseline="0" dirty="0" smtClean="0"/>
              <a:t> les problems, que </a:t>
            </a:r>
            <a:r>
              <a:rPr lang="en-US" altLang="en-US" baseline="0" dirty="0" err="1" smtClean="0"/>
              <a:t>ce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soir</a:t>
            </a:r>
            <a:r>
              <a:rPr lang="en-US" altLang="en-US" baseline="0" dirty="0" smtClean="0"/>
              <a:t> avec </a:t>
            </a:r>
            <a:r>
              <a:rPr lang="en-US" altLang="en-US" baseline="0" dirty="0" err="1" smtClean="0"/>
              <a:t>l’aide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leurs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collègues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en</a:t>
            </a:r>
            <a:r>
              <a:rPr lang="en-US" altLang="en-US" baseline="0" dirty="0" smtClean="0"/>
              <a:t> participant à </a:t>
            </a:r>
            <a:r>
              <a:rPr lang="en-US" altLang="en-US" baseline="0" dirty="0" err="1" smtClean="0"/>
              <a:t>une</a:t>
            </a:r>
            <a:r>
              <a:rPr lang="en-US" altLang="en-US" baseline="0" dirty="0" smtClean="0"/>
              <a:t> formation </a:t>
            </a:r>
            <a:r>
              <a:rPr lang="en-US" altLang="en-US" baseline="0" dirty="0" err="1" smtClean="0"/>
              <a:t>ou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trouvantune</a:t>
            </a:r>
            <a:r>
              <a:rPr lang="en-US" altLang="en-US" baseline="0" dirty="0" smtClean="0"/>
              <a:t> alternative plus </a:t>
            </a:r>
            <a:r>
              <a:rPr lang="en-US" altLang="en-US" baseline="0" dirty="0" err="1" smtClean="0"/>
              <a:t>efficace</a:t>
            </a:r>
            <a:r>
              <a:rPr lang="en-US" altLang="en-US" baseline="0" smtClean="0"/>
              <a:t>. 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9443" indent="-27286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145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803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4611" indent="-2182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40119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777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435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10932" indent="-2182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30B76A-D795-4519-B3AD-EDA822F61C22}" type="slidenum">
              <a:rPr lang="fr-CA" altLang="fr-FR" sz="1200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fr-CA" altLang="fr-FR" sz="120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8" y="3648075"/>
            <a:ext cx="7835900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840161" y="3648074"/>
            <a:ext cx="7836294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840160" y="5034508"/>
            <a:ext cx="7836295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59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>
            <a:lvl1pPr marL="361950" indent="-361950">
              <a:buSzPct val="110000"/>
              <a:defRPr/>
            </a:lvl1pPr>
            <a:lvl2pPr marL="628650" indent="-354013">
              <a:buSzPct val="110000"/>
              <a:defRPr sz="3200"/>
            </a:lvl2pPr>
            <a:lvl3pPr marL="895350" indent="-301625">
              <a:buSzPct val="110000"/>
              <a:defRPr sz="2800"/>
            </a:lvl3pPr>
            <a:lvl4pPr marL="1162050" indent="-293688">
              <a:buSzPct val="110000"/>
              <a:defRPr sz="2400"/>
            </a:lvl4pPr>
            <a:lvl5pPr marL="1438275" indent="-295275">
              <a:buSzPct val="110000"/>
              <a:defRPr sz="2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8629650" y="6353175"/>
            <a:ext cx="514350" cy="385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F0D0-9B52-4DAC-9FAE-95A5440E5A6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117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  <a:endParaRPr lang="en-US" altLang="fr-FR" dirty="0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85788" y="6353175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29650" y="6469063"/>
            <a:ext cx="51435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6A3790F5-85A2-41CB-9E76-BDB4D013E3A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457200" y="112553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388100"/>
            <a:ext cx="301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88" indent="-357188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300" indent="-347663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700" indent="-307975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98450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925" indent="-288925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therine.fichten@mcgill.ca" TargetMode="External"/><Relationship Id="rId4" Type="http://schemas.openxmlformats.org/officeDocument/2006/relationships/hyperlink" Target="mailto:laura.king@claurendeau.qc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5938" y="332656"/>
            <a:ext cx="8112125" cy="23034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CA" sz="3600" dirty="0">
                <a:solidFill>
                  <a:srgbClr val="0033CC"/>
                </a:solidFill>
                <a:effectLst/>
              </a:rPr>
              <a:t>Les perspectives des étudiants et des professeurs sur l’excellence dans l’utilisation des TIC et du </a:t>
            </a:r>
            <a:r>
              <a:rPr lang="fr-CA" sz="3600" dirty="0" err="1">
                <a:solidFill>
                  <a:srgbClr val="0033CC"/>
                </a:solidFill>
                <a:effectLst/>
              </a:rPr>
              <a:t>cyberapprentissage</a:t>
            </a:r>
            <a:r>
              <a:rPr lang="fr-CA" sz="3600" dirty="0">
                <a:solidFill>
                  <a:srgbClr val="0033CC"/>
                </a:solidFill>
                <a:effectLst/>
              </a:rPr>
              <a:t> au </a:t>
            </a:r>
            <a:r>
              <a:rPr lang="fr-CA" sz="3600" dirty="0" smtClean="0">
                <a:solidFill>
                  <a:srgbClr val="0033CC"/>
                </a:solidFill>
                <a:effectLst/>
              </a:rPr>
              <a:t>collégial</a:t>
            </a:r>
            <a:r>
              <a:rPr lang="fr-FR" sz="3600" dirty="0">
                <a:effectLst/>
              </a:rPr>
              <a:t/>
            </a:r>
            <a:br>
              <a:rPr lang="fr-FR" sz="3600" dirty="0">
                <a:effectLst/>
              </a:rPr>
            </a:br>
            <a:r>
              <a:rPr lang="fr-FR" sz="3600" dirty="0" smtClean="0">
                <a:effectLst/>
              </a:rPr>
              <a:t/>
            </a:r>
            <a:br>
              <a:rPr lang="fr-FR" sz="3600" dirty="0" smtClean="0">
                <a:effectLst/>
              </a:rPr>
            </a:b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87338" y="3312989"/>
            <a:ext cx="85693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rgbClr val="072C6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rgbClr val="072C6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rgbClr val="072C6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rgbClr val="072C6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en-US" sz="2000" dirty="0">
                <a:solidFill>
                  <a:schemeClr val="tx2"/>
                </a:solidFill>
              </a:rPr>
              <a:t>en collaboration avec </a:t>
            </a:r>
            <a:r>
              <a:rPr lang="fr-CA" altLang="en-US" sz="2000" dirty="0" smtClean="0">
                <a:solidFill>
                  <a:schemeClr val="tx2"/>
                </a:solidFill>
              </a:rPr>
              <a:t>Catherine </a:t>
            </a:r>
            <a:r>
              <a:rPr lang="fr-CA" altLang="en-US" sz="2000" dirty="0" err="1" smtClean="0">
                <a:solidFill>
                  <a:schemeClr val="tx2"/>
                </a:solidFill>
              </a:rPr>
              <a:t>Fichten</a:t>
            </a:r>
            <a:r>
              <a:rPr lang="fr-CA" altLang="en-US" sz="2000" dirty="0" smtClean="0">
                <a:solidFill>
                  <a:schemeClr val="tx2"/>
                </a:solidFill>
              </a:rPr>
              <a:t>, </a:t>
            </a:r>
            <a:r>
              <a:rPr lang="fr-CA" altLang="en-US" sz="2000" dirty="0">
                <a:solidFill>
                  <a:schemeClr val="tx2"/>
                </a:solidFill>
              </a:rPr>
              <a:t>Alice Havel, </a:t>
            </a:r>
            <a:r>
              <a:rPr lang="fr-CA" altLang="en-US" sz="2000" dirty="0" smtClean="0">
                <a:solidFill>
                  <a:schemeClr val="tx2"/>
                </a:solidFill>
              </a:rPr>
              <a:t>Alex Lussier, </a:t>
            </a:r>
            <a:r>
              <a:rPr lang="fr-CA" altLang="en-US" sz="2000" dirty="0">
                <a:solidFill>
                  <a:schemeClr val="tx2"/>
                </a:solidFill>
              </a:rPr>
              <a:t>Cristina </a:t>
            </a:r>
            <a:r>
              <a:rPr lang="fr-CA" altLang="en-US" sz="2000" dirty="0" err="1">
                <a:solidFill>
                  <a:schemeClr val="tx2"/>
                </a:solidFill>
              </a:rPr>
              <a:t>Vitouchanskaia</a:t>
            </a:r>
            <a:r>
              <a:rPr lang="fr-CA" altLang="en-US" sz="2000" dirty="0">
                <a:solidFill>
                  <a:schemeClr val="tx2"/>
                </a:solidFill>
              </a:rPr>
              <a:t>, Evelyne Marcil, </a:t>
            </a:r>
            <a:r>
              <a:rPr lang="fr-CA" altLang="en-US" sz="2000" dirty="0" err="1">
                <a:solidFill>
                  <a:schemeClr val="tx2"/>
                </a:solidFill>
              </a:rPr>
              <a:t>Jillian</a:t>
            </a:r>
            <a:r>
              <a:rPr lang="fr-CA" altLang="en-US" sz="2000" dirty="0">
                <a:solidFill>
                  <a:schemeClr val="tx2"/>
                </a:solidFill>
              </a:rPr>
              <a:t> </a:t>
            </a:r>
            <a:r>
              <a:rPr lang="fr-CA" altLang="en-US" sz="2000" dirty="0" err="1">
                <a:solidFill>
                  <a:schemeClr val="tx2"/>
                </a:solidFill>
              </a:rPr>
              <a:t>Budd</a:t>
            </a:r>
            <a:r>
              <a:rPr lang="fr-CA" altLang="en-US" sz="2000" dirty="0">
                <a:solidFill>
                  <a:schemeClr val="tx2"/>
                </a:solidFill>
              </a:rPr>
              <a:t> et Laura </a:t>
            </a:r>
            <a:r>
              <a:rPr lang="fr-CA" altLang="en-US" sz="2000" dirty="0" err="1">
                <a:solidFill>
                  <a:schemeClr val="tx2"/>
                </a:solidFill>
              </a:rPr>
              <a:t>Schaffer</a:t>
            </a:r>
            <a:endParaRPr lang="fr-CA" altLang="en-US" sz="20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en-US" sz="2000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en-US" sz="2000" dirty="0" smtClean="0">
                <a:solidFill>
                  <a:schemeClr val="tx2"/>
                </a:solidFill>
              </a:rPr>
              <a:t>Rencontre de suivi 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en-US" sz="2000" dirty="0" smtClean="0">
                <a:solidFill>
                  <a:schemeClr val="tx2"/>
                </a:solidFill>
              </a:rPr>
              <a:t>Actions concertées, Persévérance et réussite scolaires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dirty="0" smtClean="0"/>
              <a:t>17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juin</a:t>
            </a:r>
            <a:r>
              <a:rPr lang="en-US" altLang="en-US" sz="2000" dirty="0" smtClean="0">
                <a:solidFill>
                  <a:schemeClr val="tx2"/>
                </a:solidFill>
              </a:rPr>
              <a:t> 2016, Québec, Québec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tx2"/>
                </a:solidFill>
              </a:rPr>
              <a:t>  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  <p:sp>
        <p:nvSpPr>
          <p:cNvPr id="4100" name="Connecteur droit 28"/>
          <p:cNvSpPr>
            <a:spLocks noChangeShapeType="1"/>
          </p:cNvSpPr>
          <p:nvPr/>
        </p:nvSpPr>
        <p:spPr bwMode="auto">
          <a:xfrm>
            <a:off x="457200" y="3281363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56" y="6170707"/>
            <a:ext cx="17684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59" y="6243732"/>
            <a:ext cx="12604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65" y="5444210"/>
            <a:ext cx="204946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2" y="6264369"/>
            <a:ext cx="13890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8" y="6397719"/>
            <a:ext cx="118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25" y="6132607"/>
            <a:ext cx="5651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logo CRISPES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52" y="6134300"/>
            <a:ext cx="1760145" cy="63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2216" y="2748419"/>
            <a:ext cx="45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Laura King et Mary Jorgensen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logo of the ministère de l'Éducation et de l'Enseignement supérieur du Québe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01" y="5367216"/>
            <a:ext cx="20097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reative Commons License symbol for Attribution - Non Commercia l- No Derivatives 4.0 International. Copyright is &#10;http://creativecommons.org/about &#10;" title="Creative Commons License symbo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23" y="5308699"/>
            <a:ext cx="924211" cy="32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4213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Liste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88200"/>
          </a:xfrm>
        </p:spPr>
        <p:txBody>
          <a:bodyPr/>
          <a:lstStyle/>
          <a:p>
            <a:r>
              <a:rPr lang="en-US" dirty="0" err="1" smtClean="0"/>
              <a:t>Remplie</a:t>
            </a:r>
            <a:r>
              <a:rPr lang="en-US" dirty="0" smtClean="0"/>
              <a:t> par les </a:t>
            </a:r>
            <a:r>
              <a:rPr lang="en-US" dirty="0" err="1" smtClean="0"/>
              <a:t>professeurs</a:t>
            </a:r>
            <a:r>
              <a:rPr lang="en-US" dirty="0" smtClean="0"/>
              <a:t> après </a:t>
            </a:r>
            <a:r>
              <a:rPr lang="en-US" dirty="0" err="1" smtClean="0"/>
              <a:t>l’entrevue</a:t>
            </a: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Les </a:t>
            </a:r>
            <a:r>
              <a:rPr lang="en-US" dirty="0" err="1" smtClean="0"/>
              <a:t>professeurs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coché</a:t>
            </a:r>
            <a:r>
              <a:rPr lang="en-US" dirty="0" smtClean="0"/>
              <a:t> les TIC </a:t>
            </a:r>
            <a:r>
              <a:rPr lang="en-US" dirty="0" err="1" smtClean="0"/>
              <a:t>qu’ils</a:t>
            </a:r>
            <a:r>
              <a:rPr lang="en-US" dirty="0" smtClean="0"/>
              <a:t> </a:t>
            </a:r>
            <a:r>
              <a:rPr lang="en-US" dirty="0" err="1" smtClean="0"/>
              <a:t>utilisaient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fr-CA" dirty="0" smtClean="0"/>
              <a:t>Autres questions</a:t>
            </a:r>
          </a:p>
          <a:p>
            <a:pPr lvl="1"/>
            <a:r>
              <a:rPr lang="fr-CA" dirty="0" smtClean="0"/>
              <a:t>Laissez-vous vos étudiants utiliser leurs technologies personnelles en classe?</a:t>
            </a:r>
          </a:p>
          <a:p>
            <a:pPr marL="0" indent="0">
              <a:buNone/>
            </a:pPr>
            <a:endParaRPr lang="fr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68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543"/>
            <a:ext cx="9144000" cy="800845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Liste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Exemples</a:t>
            </a:r>
            <a:r>
              <a:rPr lang="en-US" dirty="0" smtClean="0">
                <a:effectLst/>
              </a:rPr>
              <a:t> de TIC </a:t>
            </a:r>
            <a:r>
              <a:rPr lang="en-US" dirty="0" err="1" smtClean="0">
                <a:effectLst/>
              </a:rPr>
              <a:t>citées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2935" y="1196752"/>
            <a:ext cx="8378130" cy="4104456"/>
          </a:xfrm>
        </p:spPr>
        <p:txBody>
          <a:bodyPr/>
          <a:lstStyle/>
          <a:p>
            <a:r>
              <a:rPr lang="fr-CA" dirty="0" smtClean="0"/>
              <a:t>Travaux scolaires disponibles en ligne</a:t>
            </a:r>
          </a:p>
          <a:p>
            <a:pPr marL="0" indent="0">
              <a:buNone/>
            </a:pPr>
            <a:endParaRPr lang="fr-CA" sz="300" dirty="0" smtClean="0"/>
          </a:p>
          <a:p>
            <a:pPr lvl="0"/>
            <a:r>
              <a:rPr lang="fr-CA" dirty="0" smtClean="0"/>
              <a:t>Tests / quiz en ligne</a:t>
            </a:r>
          </a:p>
          <a:p>
            <a:pPr marL="0" lvl="0" indent="0">
              <a:buNone/>
            </a:pPr>
            <a:endParaRPr lang="fr-CA" sz="300" dirty="0" smtClean="0"/>
          </a:p>
          <a:p>
            <a:r>
              <a:rPr lang="fr-CA" dirty="0" smtClean="0"/>
              <a:t>Baladodiffusion (« podcasts »)</a:t>
            </a:r>
          </a:p>
          <a:p>
            <a:endParaRPr lang="en-CA" sz="300" dirty="0" smtClean="0"/>
          </a:p>
          <a:p>
            <a:pPr lvl="0"/>
            <a:r>
              <a:rPr lang="fr-CA" dirty="0" err="1" smtClean="0"/>
              <a:t>Télévoteurs</a:t>
            </a:r>
            <a:r>
              <a:rPr lang="fr-CA" dirty="0" smtClean="0"/>
              <a:t> (« </a:t>
            </a:r>
            <a:r>
              <a:rPr lang="fr-CA" dirty="0" err="1" smtClean="0"/>
              <a:t>clickers</a:t>
            </a:r>
            <a:r>
              <a:rPr lang="fr-CA" dirty="0" smtClean="0"/>
              <a:t> ») </a:t>
            </a:r>
          </a:p>
          <a:p>
            <a:pPr lvl="0"/>
            <a:endParaRPr lang="fr-CA" sz="300" dirty="0" smtClean="0"/>
          </a:p>
          <a:p>
            <a:pPr lvl="0"/>
            <a:r>
              <a:rPr lang="fr-CA" dirty="0" smtClean="0"/>
              <a:t>Tableau blanc interactif / Smart </a:t>
            </a:r>
            <a:r>
              <a:rPr lang="fr-CA" dirty="0" err="1" smtClean="0"/>
              <a:t>Board</a:t>
            </a:r>
            <a:endParaRPr lang="fr-CA" dirty="0" smtClean="0"/>
          </a:p>
          <a:p>
            <a:pPr lvl="0"/>
            <a:endParaRPr lang="fr-CA" sz="300" dirty="0" smtClean="0"/>
          </a:p>
          <a:p>
            <a:r>
              <a:rPr lang="fr-CA" dirty="0" smtClean="0"/>
              <a:t>Heures de disponibilité virtuelle</a:t>
            </a:r>
          </a:p>
          <a:p>
            <a:endParaRPr lang="en-CA" sz="300" dirty="0" smtClean="0"/>
          </a:p>
          <a:p>
            <a:pPr lvl="0"/>
            <a:r>
              <a:rPr lang="en-CA" dirty="0" smtClean="0"/>
              <a:t>Facebook</a:t>
            </a:r>
          </a:p>
          <a:p>
            <a:pPr marL="0" lvl="0" indent="0">
              <a:buNone/>
            </a:pPr>
            <a:endParaRPr lang="en-CA" dirty="0" smtClean="0"/>
          </a:p>
          <a:p>
            <a:endParaRPr lang="fr-CA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163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272" y="260649"/>
            <a:ext cx="9468544" cy="648072"/>
          </a:xfrm>
        </p:spPr>
        <p:txBody>
          <a:bodyPr/>
          <a:lstStyle/>
          <a:p>
            <a:r>
              <a:rPr lang="fr-CA" sz="3600" dirty="0" smtClean="0">
                <a:effectLst/>
              </a:rPr>
              <a:t>Caractéristiques </a:t>
            </a:r>
            <a:r>
              <a:rPr lang="fr-CA" sz="3600" dirty="0">
                <a:effectLst/>
              </a:rPr>
              <a:t>sociodémographiques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176464"/>
          </a:xfrm>
        </p:spPr>
        <p:txBody>
          <a:bodyPr/>
          <a:lstStyle/>
          <a:p>
            <a:pPr lvl="0"/>
            <a:r>
              <a:rPr lang="en-US" altLang="en-US" dirty="0" err="1">
                <a:latin typeface="Arial" charset="0"/>
                <a:cs typeface="Arial" charset="0"/>
              </a:rPr>
              <a:t>Sexe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marL="630936" lvl="2"/>
            <a:r>
              <a:rPr lang="en-US" altLang="en-US" sz="3200" dirty="0">
                <a:latin typeface="Arial" charset="0"/>
                <a:cs typeface="Arial" charset="0"/>
              </a:rPr>
              <a:t>Femmes : n = </a:t>
            </a:r>
            <a:r>
              <a:rPr lang="en-US" altLang="en-US" sz="3200" dirty="0" smtClean="0">
                <a:latin typeface="Arial" charset="0"/>
                <a:cs typeface="Arial" charset="0"/>
              </a:rPr>
              <a:t>46 (40 %)</a:t>
            </a:r>
            <a:endParaRPr lang="en-US" altLang="en-US" sz="3200" dirty="0">
              <a:latin typeface="Arial" charset="0"/>
              <a:cs typeface="Arial" charset="0"/>
            </a:endParaRPr>
          </a:p>
          <a:p>
            <a:pPr marL="630936" lvl="2"/>
            <a:r>
              <a:rPr lang="en-US" altLang="en-US" sz="3200" dirty="0">
                <a:latin typeface="Arial" charset="0"/>
                <a:cs typeface="Arial" charset="0"/>
              </a:rPr>
              <a:t>Hommes : n = </a:t>
            </a:r>
            <a:r>
              <a:rPr lang="en-US" altLang="en-US" sz="3200" dirty="0" smtClean="0">
                <a:latin typeface="Arial" charset="0"/>
                <a:cs typeface="Arial" charset="0"/>
              </a:rPr>
              <a:t>68 (60 %)</a:t>
            </a:r>
          </a:p>
          <a:p>
            <a:pPr marL="593725" lvl="2" indent="0">
              <a:buNone/>
            </a:pPr>
            <a:endParaRPr lang="en-US" altLang="en-US" sz="1200" dirty="0" smtClean="0">
              <a:latin typeface="Arial" charset="0"/>
              <a:cs typeface="Arial" charset="0"/>
            </a:endParaRPr>
          </a:p>
          <a:p>
            <a:pPr lvl="0">
              <a:defRPr/>
            </a:pPr>
            <a:r>
              <a:rPr lang="fr-CA" dirty="0" smtClean="0"/>
              <a:t>Cégep d’appartenance</a:t>
            </a:r>
          </a:p>
          <a:p>
            <a:pPr lvl="1">
              <a:defRPr/>
            </a:pPr>
            <a:r>
              <a:rPr lang="fr-CA" dirty="0" smtClean="0"/>
              <a:t>Cégep anglophone : n = 62 (54 %)</a:t>
            </a:r>
          </a:p>
          <a:p>
            <a:pPr lvl="1">
              <a:defRPr/>
            </a:pPr>
            <a:r>
              <a:rPr lang="fr-CA" dirty="0" smtClean="0"/>
              <a:t>Cegep francophone : n = 52 (46 %)</a:t>
            </a:r>
          </a:p>
          <a:p>
            <a:pPr marL="0" lvl="0" indent="0">
              <a:buNone/>
              <a:defRPr/>
            </a:pPr>
            <a:endParaRPr lang="fr-CA" sz="3200" dirty="0" smtClean="0"/>
          </a:p>
          <a:p>
            <a:pPr marL="274637" lvl="1" indent="0">
              <a:buNone/>
              <a:defRPr/>
            </a:pPr>
            <a:endParaRPr lang="fr-CA" sz="2800" dirty="0" smtClean="0"/>
          </a:p>
          <a:p>
            <a:pPr lvl="1">
              <a:defRPr/>
            </a:pPr>
            <a:endParaRPr lang="en-US" altLang="en-US" sz="2800" dirty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388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36412"/>
          </a:xfrm>
        </p:spPr>
        <p:txBody>
          <a:bodyPr/>
          <a:lstStyle/>
          <a:p>
            <a:r>
              <a:rPr lang="en-US" sz="3600" dirty="0" err="1" smtClean="0">
                <a:effectLst/>
              </a:rPr>
              <a:t>Caract</a:t>
            </a:r>
            <a:r>
              <a:rPr lang="en-US" altLang="en-US" sz="3600" dirty="0" err="1" smtClean="0">
                <a:effectLst/>
              </a:rPr>
              <a:t>éristiques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err="1" smtClean="0">
                <a:effectLst/>
              </a:rPr>
              <a:t>sociod</a:t>
            </a:r>
            <a:r>
              <a:rPr lang="en-US" altLang="en-US" sz="3600" dirty="0" err="1" smtClean="0">
                <a:effectLst/>
              </a:rPr>
              <a:t>émographiques</a:t>
            </a:r>
            <a:endParaRPr lang="en-US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24536"/>
          </a:xfrm>
        </p:spPr>
        <p:txBody>
          <a:bodyPr/>
          <a:lstStyle/>
          <a:p>
            <a:pPr lvl="0">
              <a:lnSpc>
                <a:spcPct val="114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Professeurs des </a:t>
            </a:r>
            <a:r>
              <a:rPr lang="en-US" altLang="en-US" dirty="0" err="1">
                <a:latin typeface="Arial" charset="0"/>
                <a:cs typeface="Arial" charset="0"/>
              </a:rPr>
              <a:t>programmes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préuniversitaires</a:t>
            </a:r>
            <a:r>
              <a:rPr lang="en-US" altLang="en-US" dirty="0">
                <a:latin typeface="Arial" charset="0"/>
                <a:cs typeface="Arial" charset="0"/>
              </a:rPr>
              <a:t> / techniques</a:t>
            </a:r>
          </a:p>
          <a:p>
            <a:pPr lvl="1">
              <a:lnSpc>
                <a:spcPct val="114000"/>
              </a:lnSpc>
            </a:pPr>
            <a:r>
              <a:rPr lang="fr-CA" dirty="0"/>
              <a:t>Cégep anglophone </a:t>
            </a:r>
            <a:endParaRPr lang="fr-CA" dirty="0" smtClean="0"/>
          </a:p>
          <a:p>
            <a:pPr lvl="2">
              <a:lnSpc>
                <a:spcPct val="114000"/>
              </a:lnSpc>
            </a:pPr>
            <a:r>
              <a:rPr lang="en-US" altLang="en-US" dirty="0" err="1" smtClean="0">
                <a:latin typeface="Arial" charset="0"/>
                <a:cs typeface="Arial" charset="0"/>
              </a:rPr>
              <a:t>préuniversitaire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: n = </a:t>
            </a:r>
            <a:r>
              <a:rPr lang="en-US" altLang="en-US" dirty="0" smtClean="0">
                <a:latin typeface="Arial" charset="0"/>
                <a:cs typeface="Arial" charset="0"/>
              </a:rPr>
              <a:t>31 (50 </a:t>
            </a:r>
            <a:r>
              <a:rPr lang="en-US" altLang="en-US" dirty="0">
                <a:latin typeface="Arial" charset="0"/>
                <a:cs typeface="Arial" charset="0"/>
              </a:rPr>
              <a:t>%)</a:t>
            </a:r>
          </a:p>
          <a:p>
            <a:pPr lvl="2">
              <a:lnSpc>
                <a:spcPct val="114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technique </a:t>
            </a:r>
            <a:r>
              <a:rPr lang="en-US" altLang="en-US" dirty="0">
                <a:latin typeface="Arial" charset="0"/>
                <a:cs typeface="Arial" charset="0"/>
              </a:rPr>
              <a:t>: n = </a:t>
            </a:r>
            <a:r>
              <a:rPr lang="en-US" altLang="en-US" dirty="0" smtClean="0">
                <a:latin typeface="Arial" charset="0"/>
                <a:cs typeface="Arial" charset="0"/>
              </a:rPr>
              <a:t>31 (50 </a:t>
            </a:r>
            <a:r>
              <a:rPr lang="en-US" altLang="en-US" dirty="0">
                <a:latin typeface="Arial" charset="0"/>
                <a:cs typeface="Arial" charset="0"/>
              </a:rPr>
              <a:t>%)</a:t>
            </a:r>
          </a:p>
          <a:p>
            <a:pPr lvl="1">
              <a:lnSpc>
                <a:spcPct val="114000"/>
              </a:lnSpc>
            </a:pPr>
            <a:r>
              <a:rPr lang="fr-CA" dirty="0"/>
              <a:t>Cégep </a:t>
            </a:r>
            <a:r>
              <a:rPr lang="fr-CA" dirty="0" smtClean="0"/>
              <a:t>francophone </a:t>
            </a:r>
          </a:p>
          <a:p>
            <a:pPr lvl="2">
              <a:lnSpc>
                <a:spcPct val="114000"/>
              </a:lnSpc>
            </a:pPr>
            <a:r>
              <a:rPr lang="en-US" altLang="en-US" dirty="0" err="1" smtClean="0">
                <a:latin typeface="Arial" charset="0"/>
                <a:cs typeface="Arial" charset="0"/>
              </a:rPr>
              <a:t>préuniversitaire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: n = </a:t>
            </a:r>
            <a:r>
              <a:rPr lang="en-US" altLang="en-US" dirty="0" smtClean="0">
                <a:latin typeface="Arial" charset="0"/>
                <a:cs typeface="Arial" charset="0"/>
              </a:rPr>
              <a:t>31 (60 </a:t>
            </a:r>
            <a:r>
              <a:rPr lang="en-US" altLang="en-US" dirty="0">
                <a:latin typeface="Arial" charset="0"/>
                <a:cs typeface="Arial" charset="0"/>
              </a:rPr>
              <a:t>%)</a:t>
            </a:r>
          </a:p>
          <a:p>
            <a:pPr lvl="2">
              <a:lnSpc>
                <a:spcPct val="114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technique </a:t>
            </a:r>
            <a:r>
              <a:rPr lang="en-US" altLang="en-US" dirty="0">
                <a:latin typeface="Arial" charset="0"/>
                <a:cs typeface="Arial" charset="0"/>
              </a:rPr>
              <a:t>: n = </a:t>
            </a:r>
            <a:r>
              <a:rPr lang="en-US" altLang="en-US" dirty="0" smtClean="0">
                <a:latin typeface="Arial" charset="0"/>
                <a:cs typeface="Arial" charset="0"/>
              </a:rPr>
              <a:t>21 (40 %)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71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84213"/>
          </a:xfrm>
        </p:spPr>
        <p:txBody>
          <a:bodyPr/>
          <a:lstStyle/>
          <a:p>
            <a:r>
              <a:rPr lang="en-US" altLang="en-US" sz="3600" dirty="0" err="1">
                <a:effectLst/>
                <a:latin typeface="Arial" charset="0"/>
                <a:cs typeface="Arial" charset="0"/>
              </a:rPr>
              <a:t>P</a:t>
            </a:r>
            <a:r>
              <a:rPr lang="en-US" altLang="en-US" sz="3600" dirty="0" err="1" smtClean="0">
                <a:effectLst/>
                <a:latin typeface="Arial" charset="0"/>
                <a:cs typeface="Arial" charset="0"/>
              </a:rPr>
              <a:t>roblèmes</a:t>
            </a:r>
            <a:r>
              <a:rPr lang="en-US" altLang="en-US" sz="36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altLang="en-US" sz="3600" dirty="0" err="1" smtClean="0">
                <a:effectLst/>
                <a:latin typeface="Arial" charset="0"/>
                <a:cs typeface="Arial" charset="0"/>
              </a:rPr>
              <a:t>rencontrés</a:t>
            </a:r>
            <a:r>
              <a:rPr lang="en-US" altLang="en-US" sz="3600" dirty="0" smtClean="0">
                <a:effectLst/>
                <a:latin typeface="Arial" charset="0"/>
                <a:cs typeface="Arial" charset="0"/>
              </a:rPr>
              <a:t> par les </a:t>
            </a:r>
            <a:r>
              <a:rPr lang="en-US" altLang="en-US" sz="3600" dirty="0" err="1" smtClean="0">
                <a:effectLst/>
                <a:latin typeface="Arial" charset="0"/>
                <a:cs typeface="Arial" charset="0"/>
              </a:rPr>
              <a:t>professeurs</a:t>
            </a:r>
            <a:endParaRPr lang="en-US" altLang="en-US" sz="3600" dirty="0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C3B1164-9C08-4B4A-81ED-E36D22917047}" type="slidenum">
              <a:rPr lang="fr-FR" altLang="fr-FR" sz="1400" smtClean="0">
                <a:solidFill>
                  <a:srgbClr val="0033CC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fr-FR" sz="1400" smtClean="0">
              <a:solidFill>
                <a:srgbClr val="0033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88200"/>
          </a:xfrm>
        </p:spPr>
        <p:txBody>
          <a:bodyPr/>
          <a:lstStyle/>
          <a:p>
            <a:pPr marL="365760" lvl="1"/>
            <a:r>
              <a:rPr lang="fr-CA" dirty="0">
                <a:sym typeface="Wingdings" panose="05000000000000000000" pitchFamily="2" charset="2"/>
              </a:rPr>
              <a:t>Problèmes techniques</a:t>
            </a:r>
          </a:p>
          <a:p>
            <a:pPr marL="630936" lvl="2"/>
            <a:r>
              <a:rPr lang="fr-CA" dirty="0" smtClean="0">
                <a:sym typeface="Wingdings" panose="05000000000000000000" pitchFamily="2" charset="2"/>
              </a:rPr>
              <a:t>Lenteur des ordinateurs, plateforme de gestion de cours en panne</a:t>
            </a:r>
          </a:p>
          <a:p>
            <a:pPr marL="593725" lvl="2" indent="0">
              <a:buNone/>
            </a:pPr>
            <a:endParaRPr lang="fr-CA" sz="600" dirty="0" smtClean="0">
              <a:sym typeface="Wingdings" panose="05000000000000000000" pitchFamily="2" charset="2"/>
            </a:endParaRPr>
          </a:p>
          <a:p>
            <a:pPr marL="365760" lvl="1"/>
            <a:r>
              <a:rPr lang="en-CA" dirty="0" err="1"/>
              <a:t>Problèmes</a:t>
            </a:r>
            <a:r>
              <a:rPr lang="en-CA" dirty="0"/>
              <a:t> </a:t>
            </a:r>
            <a:r>
              <a:rPr lang="en-CA" dirty="0" err="1"/>
              <a:t>institutionnels</a:t>
            </a:r>
            <a:endParaRPr lang="fr-CA" dirty="0">
              <a:sym typeface="Wingdings" panose="05000000000000000000" pitchFamily="2" charset="2"/>
            </a:endParaRPr>
          </a:p>
          <a:p>
            <a:pPr marL="630936" lvl="2"/>
            <a:r>
              <a:rPr lang="fr-CA" dirty="0" smtClean="0">
                <a:sym typeface="Wingdings" panose="05000000000000000000" pitchFamily="2" charset="2"/>
              </a:rPr>
              <a:t>Lenteur du réseau, non-renouvellement des </a:t>
            </a:r>
            <a:r>
              <a:rPr lang="fr-CA" dirty="0" err="1" smtClean="0">
                <a:sym typeface="Wingdings" panose="05000000000000000000" pitchFamily="2" charset="2"/>
              </a:rPr>
              <a:t>licenses</a:t>
            </a:r>
            <a:r>
              <a:rPr lang="fr-CA" dirty="0" smtClean="0">
                <a:sym typeface="Wingdings" panose="05000000000000000000" pitchFamily="2" charset="2"/>
              </a:rPr>
              <a:t> de certains programmes</a:t>
            </a:r>
          </a:p>
          <a:p>
            <a:pPr marL="593725" lvl="2" indent="0">
              <a:buNone/>
            </a:pPr>
            <a:endParaRPr lang="fr-CA" sz="600" dirty="0" smtClean="0">
              <a:sym typeface="Wingdings" panose="05000000000000000000" pitchFamily="2" charset="2"/>
            </a:endParaRPr>
          </a:p>
          <a:p>
            <a:pPr marL="365760" lvl="1"/>
            <a:r>
              <a:rPr lang="en-CA" dirty="0" err="1" smtClean="0"/>
              <a:t>Défis</a:t>
            </a:r>
            <a:r>
              <a:rPr lang="en-CA" dirty="0" smtClean="0"/>
              <a:t> </a:t>
            </a:r>
            <a:r>
              <a:rPr lang="en-CA" dirty="0" err="1" smtClean="0"/>
              <a:t>associés</a:t>
            </a:r>
            <a:r>
              <a:rPr lang="en-CA" dirty="0" smtClean="0"/>
              <a:t> </a:t>
            </a:r>
            <a:r>
              <a:rPr lang="en-CA" dirty="0"/>
              <a:t>aux </a:t>
            </a:r>
            <a:r>
              <a:rPr lang="en-CA" dirty="0" err="1"/>
              <a:t>étudiants</a:t>
            </a:r>
            <a:endParaRPr lang="en-CA" dirty="0"/>
          </a:p>
          <a:p>
            <a:pPr marL="630936" lvl="2"/>
            <a:r>
              <a:rPr lang="fr-CA" dirty="0" smtClean="0">
                <a:sym typeface="Wingdings" panose="05000000000000000000" pitchFamily="2" charset="2"/>
              </a:rPr>
              <a:t>Différents</a:t>
            </a:r>
            <a:r>
              <a:rPr lang="en-CA" dirty="0" smtClean="0">
                <a:sym typeface="Wingdings" panose="05000000000000000000" pitchFamily="2" charset="2"/>
              </a:rPr>
              <a:t> </a:t>
            </a:r>
            <a:r>
              <a:rPr lang="en-CA" dirty="0" err="1" smtClean="0">
                <a:sym typeface="Wingdings" panose="05000000000000000000" pitchFamily="2" charset="2"/>
              </a:rPr>
              <a:t>niveaux</a:t>
            </a:r>
            <a:r>
              <a:rPr lang="en-CA" dirty="0" smtClean="0">
                <a:sym typeface="Wingdings" panose="05000000000000000000" pitchFamily="2" charset="2"/>
              </a:rPr>
              <a:t> de </a:t>
            </a:r>
            <a:r>
              <a:rPr lang="en-CA" dirty="0" err="1" smtClean="0">
                <a:sym typeface="Wingdings" panose="05000000000000000000" pitchFamily="2" charset="2"/>
              </a:rPr>
              <a:t>connaissances</a:t>
            </a:r>
            <a:r>
              <a:rPr lang="en-CA" dirty="0" smtClean="0">
                <a:sym typeface="Wingdings" panose="05000000000000000000" pitchFamily="2" charset="2"/>
              </a:rPr>
              <a:t>, utilisation de </a:t>
            </a:r>
            <a:r>
              <a:rPr lang="en-CA" dirty="0" err="1" smtClean="0">
                <a:sym typeface="Wingdings" panose="05000000000000000000" pitchFamily="2" charset="2"/>
              </a:rPr>
              <a:t>leurs</a:t>
            </a:r>
            <a:r>
              <a:rPr lang="en-CA" dirty="0" smtClean="0">
                <a:sym typeface="Wingdings" panose="05000000000000000000" pitchFamily="2" charset="2"/>
              </a:rPr>
              <a:t> </a:t>
            </a:r>
            <a:r>
              <a:rPr lang="en-CA" dirty="0" err="1" smtClean="0">
                <a:sym typeface="Wingdings" panose="05000000000000000000" pitchFamily="2" charset="2"/>
              </a:rPr>
              <a:t>propres</a:t>
            </a:r>
            <a:r>
              <a:rPr lang="en-CA" dirty="0" smtClean="0">
                <a:sym typeface="Wingdings" panose="05000000000000000000" pitchFamily="2" charset="2"/>
              </a:rPr>
              <a:t> technologies</a:t>
            </a:r>
            <a:endParaRPr lang="fr-CA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00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300"/>
            <a:ext cx="9144000" cy="684213"/>
          </a:xfrm>
        </p:spPr>
        <p:txBody>
          <a:bodyPr/>
          <a:lstStyle/>
          <a:p>
            <a:r>
              <a:rPr lang="en-US" sz="3800" dirty="0" err="1" smtClean="0">
                <a:effectLst/>
              </a:rPr>
              <a:t>Facilitateurs</a:t>
            </a:r>
            <a:r>
              <a:rPr lang="en-US" sz="3800" dirty="0" smtClean="0">
                <a:effectLst/>
              </a:rPr>
              <a:t> de </a:t>
            </a:r>
            <a:r>
              <a:rPr lang="en-US" sz="3800" dirty="0" err="1" smtClean="0">
                <a:effectLst/>
              </a:rPr>
              <a:t>l’utilisation</a:t>
            </a:r>
            <a:r>
              <a:rPr lang="en-US" sz="3800" dirty="0" smtClean="0">
                <a:effectLst/>
              </a:rPr>
              <a:t> des TIC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176464"/>
          </a:xfrm>
        </p:spPr>
        <p:txBody>
          <a:bodyPr/>
          <a:lstStyle/>
          <a:p>
            <a:r>
              <a:rPr lang="fr-FR" dirty="0"/>
              <a:t>Le professeur apprend par </a:t>
            </a:r>
            <a:r>
              <a:rPr lang="fr-FR" dirty="0" smtClean="0"/>
              <a:t>lui-même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/>
              <a:t>Expérience </a:t>
            </a:r>
            <a:r>
              <a:rPr lang="fr-FR" dirty="0" smtClean="0"/>
              <a:t>passée </a:t>
            </a:r>
            <a:r>
              <a:rPr lang="fr-FR" dirty="0"/>
              <a:t>avec </a:t>
            </a:r>
            <a:r>
              <a:rPr lang="fr-FR" dirty="0" smtClean="0"/>
              <a:t>les TIC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/>
              <a:t>Aide de collègues ou du personnel </a:t>
            </a:r>
            <a:r>
              <a:rPr lang="fr-FR" dirty="0" smtClean="0"/>
              <a:t>de soutien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/>
              <a:t>Formations offertes par le </a:t>
            </a:r>
            <a:r>
              <a:rPr lang="fr-FR" dirty="0" smtClean="0"/>
              <a:t>cégep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8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684213"/>
          </a:xfrm>
        </p:spPr>
        <p:txBody>
          <a:bodyPr/>
          <a:lstStyle/>
          <a:p>
            <a:r>
              <a:rPr lang="en-US" sz="3600" dirty="0" err="1" smtClean="0">
                <a:effectLst/>
              </a:rPr>
              <a:t>Étudiants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err="1" smtClean="0">
                <a:effectLst/>
              </a:rPr>
              <a:t>en</a:t>
            </a:r>
            <a:r>
              <a:rPr lang="en-US" sz="3600" dirty="0" smtClean="0">
                <a:effectLst/>
              </a:rPr>
              <a:t> situation de handicap et </a:t>
            </a:r>
            <a:r>
              <a:rPr lang="en-US" sz="3600" dirty="0" err="1" smtClean="0">
                <a:effectLst/>
              </a:rPr>
              <a:t>apprenants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err="1" smtClean="0">
                <a:effectLst/>
              </a:rPr>
              <a:t>d’une</a:t>
            </a:r>
            <a:r>
              <a:rPr lang="en-US" sz="3600" dirty="0" smtClean="0">
                <a:effectLst/>
              </a:rPr>
              <a:t> langue </a:t>
            </a:r>
            <a:r>
              <a:rPr lang="en-US" sz="3600" dirty="0" err="1" smtClean="0">
                <a:effectLst/>
              </a:rPr>
              <a:t>seconde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 smtClean="0"/>
              <a:t>Peu de </a:t>
            </a:r>
            <a:r>
              <a:rPr lang="en-US" dirty="0" err="1" smtClean="0"/>
              <a:t>changements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l’utilisation</a:t>
            </a:r>
            <a:r>
              <a:rPr lang="en-US" dirty="0" smtClean="0"/>
              <a:t> des TIC</a:t>
            </a:r>
          </a:p>
          <a:p>
            <a:pPr lvl="1">
              <a:lnSpc>
                <a:spcPct val="114000"/>
              </a:lnSpc>
            </a:pPr>
            <a:r>
              <a:rPr lang="en-US" dirty="0" err="1" smtClean="0"/>
              <a:t>Allouent</a:t>
            </a:r>
            <a:r>
              <a:rPr lang="en-US" dirty="0" smtClean="0"/>
              <a:t> du temps </a:t>
            </a:r>
            <a:r>
              <a:rPr lang="en-US" dirty="0" err="1" smtClean="0"/>
              <a:t>supplémentaire</a:t>
            </a:r>
            <a:r>
              <a:rPr lang="en-US" dirty="0" smtClean="0"/>
              <a:t> pour les </a:t>
            </a:r>
            <a:r>
              <a:rPr lang="en-US" dirty="0" err="1" smtClean="0"/>
              <a:t>examens</a:t>
            </a:r>
            <a:r>
              <a:rPr lang="en-US" dirty="0" smtClean="0"/>
              <a:t> et les </a:t>
            </a:r>
            <a:r>
              <a:rPr lang="en-US" dirty="0" err="1" smtClean="0"/>
              <a:t>laboratoires</a:t>
            </a:r>
            <a:endParaRPr lang="en-US" dirty="0" smtClean="0"/>
          </a:p>
          <a:p>
            <a:pPr marL="274637" lvl="1" indent="0">
              <a:lnSpc>
                <a:spcPct val="114000"/>
              </a:lnSpc>
              <a:buNone/>
            </a:pPr>
            <a:endParaRPr lang="en-US" sz="600" dirty="0" smtClean="0"/>
          </a:p>
          <a:p>
            <a:pPr lvl="1">
              <a:lnSpc>
                <a:spcPct val="114000"/>
              </a:lnSpc>
            </a:pPr>
            <a:r>
              <a:rPr lang="en-US" dirty="0" err="1" smtClean="0"/>
              <a:t>Reformulent</a:t>
            </a:r>
            <a:r>
              <a:rPr lang="en-US" dirty="0" smtClean="0"/>
              <a:t> les </a:t>
            </a:r>
            <a:r>
              <a:rPr lang="en-US" dirty="0" err="1" smtClean="0"/>
              <a:t>idées</a:t>
            </a:r>
            <a:r>
              <a:rPr lang="en-US" dirty="0" smtClean="0"/>
              <a:t> et les concepts</a:t>
            </a:r>
          </a:p>
          <a:p>
            <a:pPr marL="274637" lvl="1" indent="0">
              <a:lnSpc>
                <a:spcPct val="114000"/>
              </a:lnSpc>
              <a:buNone/>
            </a:pPr>
            <a:endParaRPr lang="en-US" sz="600" dirty="0" smtClean="0"/>
          </a:p>
          <a:p>
            <a:pPr lvl="1">
              <a:lnSpc>
                <a:spcPct val="114000"/>
              </a:lnSpc>
            </a:pPr>
            <a:r>
              <a:rPr lang="en-US" dirty="0" err="1" smtClean="0"/>
              <a:t>Encouragent</a:t>
            </a:r>
            <a:r>
              <a:rPr lang="en-US" dirty="0" smtClean="0"/>
              <a:t> les </a:t>
            </a:r>
            <a:r>
              <a:rPr lang="en-US" dirty="0" err="1" smtClean="0"/>
              <a:t>étudiants</a:t>
            </a:r>
            <a:r>
              <a:rPr lang="en-US" dirty="0" smtClean="0"/>
              <a:t> à </a:t>
            </a:r>
            <a:r>
              <a:rPr lang="en-US" dirty="0" err="1" smtClean="0"/>
              <a:t>utiliser</a:t>
            </a:r>
            <a:r>
              <a:rPr lang="en-US" dirty="0" smtClean="0"/>
              <a:t> les services </a:t>
            </a:r>
            <a:r>
              <a:rPr lang="en-US" dirty="0" err="1" smtClean="0"/>
              <a:t>disponibles</a:t>
            </a:r>
            <a:r>
              <a:rPr lang="en-US" dirty="0" smtClean="0"/>
              <a:t> sur le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83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r>
              <a:rPr lang="fr-FR" dirty="0"/>
              <a:t>Pas de changement : </a:t>
            </a:r>
            <a:r>
              <a:rPr lang="fr-FR" dirty="0" smtClean="0"/>
              <a:t>tout </a:t>
            </a:r>
            <a:r>
              <a:rPr lang="fr-FR" dirty="0"/>
              <a:t>est </a:t>
            </a:r>
            <a:r>
              <a:rPr lang="fr-FR" dirty="0" smtClean="0"/>
              <a:t>déjà accessible </a:t>
            </a:r>
            <a:r>
              <a:rPr lang="fr-FR" dirty="0"/>
              <a:t>à tous</a:t>
            </a:r>
            <a:endParaRPr lang="en-US" dirty="0" smtClean="0"/>
          </a:p>
          <a:p>
            <a:pPr lvl="1"/>
            <a:r>
              <a:rPr lang="en-US" dirty="0" smtClean="0"/>
              <a:t>Conception </a:t>
            </a:r>
            <a:r>
              <a:rPr lang="en-US" dirty="0" err="1" smtClean="0"/>
              <a:t>universelle</a:t>
            </a:r>
            <a:endParaRPr lang="en-US" dirty="0" smtClean="0"/>
          </a:p>
          <a:p>
            <a:pPr lvl="1"/>
            <a:r>
              <a:rPr lang="en-US" dirty="0" err="1" smtClean="0"/>
              <a:t>Flexibilité</a:t>
            </a:r>
            <a:endParaRPr lang="en-US" dirty="0" smtClean="0"/>
          </a:p>
          <a:p>
            <a:pPr lvl="1"/>
            <a:r>
              <a:rPr lang="en-US" dirty="0" smtClean="0"/>
              <a:t>Notes de </a:t>
            </a:r>
            <a:r>
              <a:rPr lang="en-US" dirty="0" err="1" smtClean="0"/>
              <a:t>cours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ligne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684213"/>
          </a:xfrm>
        </p:spPr>
        <p:txBody>
          <a:bodyPr/>
          <a:lstStyle/>
          <a:p>
            <a:r>
              <a:rPr lang="en-US" sz="3600" dirty="0" err="1">
                <a:effectLst/>
              </a:rPr>
              <a:t>Étudiants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en</a:t>
            </a:r>
            <a:r>
              <a:rPr lang="en-US" sz="3600" dirty="0">
                <a:effectLst/>
              </a:rPr>
              <a:t> situation de handicap et </a:t>
            </a:r>
            <a:r>
              <a:rPr lang="en-US" sz="3600" dirty="0" err="1">
                <a:effectLst/>
              </a:rPr>
              <a:t>apprenants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d’une</a:t>
            </a:r>
            <a:r>
              <a:rPr lang="en-US" sz="3600" dirty="0">
                <a:effectLst/>
              </a:rPr>
              <a:t> langue </a:t>
            </a:r>
            <a:r>
              <a:rPr lang="en-US" sz="3600" dirty="0" err="1">
                <a:effectLst/>
              </a:rPr>
              <a:t>seconde</a:t>
            </a:r>
            <a:endParaRPr lang="en-US" sz="3600" dirty="0">
              <a:effectLst/>
            </a:endParaRPr>
          </a:p>
        </p:txBody>
      </p:sp>
      <p:pic>
        <p:nvPicPr>
          <p:cNvPr id="23554" name="Picture 2" descr="Picture of a calendar with a pen and the dates 17, 23 and 31 circ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83" y="4437112"/>
            <a:ext cx="2139067" cy="15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476672"/>
            <a:ext cx="8856984" cy="684213"/>
          </a:xfrm>
        </p:spPr>
        <p:txBody>
          <a:bodyPr/>
          <a:lstStyle/>
          <a:p>
            <a:r>
              <a:rPr lang="en-US" sz="3600" dirty="0" err="1">
                <a:effectLst/>
              </a:rPr>
              <a:t>Étudiants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en</a:t>
            </a:r>
            <a:r>
              <a:rPr lang="en-US" sz="3600" dirty="0">
                <a:effectLst/>
              </a:rPr>
              <a:t> situation de handicap et </a:t>
            </a:r>
            <a:r>
              <a:rPr lang="en-US" sz="3600" dirty="0" err="1">
                <a:effectLst/>
              </a:rPr>
              <a:t>apprenants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d’une</a:t>
            </a:r>
            <a:r>
              <a:rPr lang="en-US" sz="3600" dirty="0">
                <a:effectLst/>
              </a:rPr>
              <a:t> langue </a:t>
            </a:r>
            <a:r>
              <a:rPr lang="en-US" sz="3600" dirty="0" err="1">
                <a:effectLst/>
              </a:rPr>
              <a:t>seconde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 lvl="0"/>
            <a:r>
              <a:rPr lang="en-US" dirty="0" err="1" smtClean="0"/>
              <a:t>Changements</a:t>
            </a:r>
            <a:r>
              <a:rPr lang="en-US" dirty="0" smtClean="0"/>
              <a:t> </a:t>
            </a:r>
            <a:r>
              <a:rPr lang="en-US" dirty="0" err="1" smtClean="0"/>
              <a:t>liés</a:t>
            </a:r>
            <a:r>
              <a:rPr lang="en-US" dirty="0" smtClean="0"/>
              <a:t> aux TIC</a:t>
            </a:r>
            <a:endParaRPr lang="en-US" dirty="0"/>
          </a:p>
          <a:p>
            <a:pPr lvl="1"/>
            <a:r>
              <a:rPr lang="en-US" dirty="0" err="1" smtClean="0"/>
              <a:t>Permettent</a:t>
            </a:r>
            <a:r>
              <a:rPr lang="en-US" dirty="0" smtClean="0"/>
              <a:t> </a:t>
            </a:r>
            <a:r>
              <a:rPr lang="fr-CA" dirty="0" smtClean="0"/>
              <a:t>l’utilisation des technologies </a:t>
            </a:r>
            <a:r>
              <a:rPr lang="fr-CA" dirty="0"/>
              <a:t>personnelles en classe</a:t>
            </a:r>
            <a:endParaRPr lang="en-US" dirty="0" smtClean="0"/>
          </a:p>
          <a:p>
            <a:pPr lvl="1"/>
            <a:r>
              <a:rPr lang="en-US" dirty="0" err="1" smtClean="0"/>
              <a:t>Donnent</a:t>
            </a:r>
            <a:r>
              <a:rPr lang="en-US" dirty="0" smtClean="0"/>
              <a:t> </a:t>
            </a:r>
            <a:r>
              <a:rPr lang="en-US" dirty="0" err="1" smtClean="0"/>
              <a:t>accès</a:t>
            </a:r>
            <a:r>
              <a:rPr lang="en-US" dirty="0" smtClean="0"/>
              <a:t> aux notes de </a:t>
            </a:r>
            <a:r>
              <a:rPr lang="en-US" dirty="0" err="1" smtClean="0"/>
              <a:t>cours</a:t>
            </a:r>
            <a:r>
              <a:rPr lang="en-US" dirty="0" smtClean="0"/>
              <a:t> du </a:t>
            </a:r>
            <a:r>
              <a:rPr lang="en-US" dirty="0" err="1" smtClean="0"/>
              <a:t>professeur</a:t>
            </a:r>
            <a:endParaRPr lang="en-US" dirty="0"/>
          </a:p>
          <a:p>
            <a:pPr lvl="1"/>
            <a:r>
              <a:rPr lang="en-US" dirty="0" err="1" smtClean="0"/>
              <a:t>Ajoutent</a:t>
            </a:r>
            <a:r>
              <a:rPr lang="en-US" dirty="0" smtClean="0"/>
              <a:t> des sous-</a:t>
            </a:r>
            <a:r>
              <a:rPr lang="en-US" dirty="0" err="1" smtClean="0"/>
              <a:t>titres</a:t>
            </a:r>
            <a:r>
              <a:rPr lang="en-US" dirty="0" smtClean="0"/>
              <a:t> aux </a:t>
            </a:r>
            <a:r>
              <a:rPr lang="en-US" dirty="0" err="1" smtClean="0"/>
              <a:t>vidéos</a:t>
            </a:r>
            <a:endParaRPr lang="en-US" dirty="0"/>
          </a:p>
          <a:p>
            <a:pPr marL="27463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463120" cy="152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8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84213"/>
          </a:xfrm>
        </p:spPr>
        <p:txBody>
          <a:bodyPr/>
          <a:lstStyle/>
          <a:p>
            <a:r>
              <a:rPr lang="en-US" sz="3800" dirty="0" err="1" smtClean="0">
                <a:effectLst/>
              </a:rPr>
              <a:t>Liste</a:t>
            </a:r>
            <a:r>
              <a:rPr lang="en-US" sz="3800" dirty="0" smtClean="0">
                <a:effectLst/>
              </a:rPr>
              <a:t> de </a:t>
            </a:r>
            <a:r>
              <a:rPr lang="en-US" sz="3800" dirty="0" err="1" smtClean="0">
                <a:effectLst/>
              </a:rPr>
              <a:t>souhaits</a:t>
            </a:r>
            <a:r>
              <a:rPr lang="en-US" sz="3800" dirty="0" smtClean="0">
                <a:effectLst/>
              </a:rPr>
              <a:t> : </a:t>
            </a:r>
            <a:br>
              <a:rPr lang="en-US" sz="3800" dirty="0" smtClean="0">
                <a:effectLst/>
              </a:rPr>
            </a:br>
            <a:r>
              <a:rPr lang="en-US" sz="3800" dirty="0" err="1" smtClean="0">
                <a:effectLst/>
              </a:rPr>
              <a:t>Matériel</a:t>
            </a:r>
            <a:r>
              <a:rPr lang="en-US" sz="3800" dirty="0" smtClean="0">
                <a:effectLst/>
              </a:rPr>
              <a:t> </a:t>
            </a:r>
            <a:r>
              <a:rPr lang="en-US" sz="3800" dirty="0" err="1" smtClean="0">
                <a:effectLst/>
              </a:rPr>
              <a:t>informatique</a:t>
            </a:r>
            <a:r>
              <a:rPr lang="en-US" sz="3800" dirty="0" smtClean="0">
                <a:effectLst/>
              </a:rPr>
              <a:t> / </a:t>
            </a:r>
            <a:r>
              <a:rPr lang="en-US" sz="3800" dirty="0" err="1" smtClean="0">
                <a:effectLst/>
              </a:rPr>
              <a:t>Logiciels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/>
              <a:t>Tableau blanc </a:t>
            </a:r>
            <a:r>
              <a:rPr lang="en-US" dirty="0" err="1"/>
              <a:t>interactif</a:t>
            </a:r>
            <a:endParaRPr lang="en-US" dirty="0"/>
          </a:p>
          <a:p>
            <a:pPr>
              <a:lnSpc>
                <a:spcPct val="114000"/>
              </a:lnSpc>
            </a:pPr>
            <a:r>
              <a:rPr lang="en-US" dirty="0" err="1" smtClean="0"/>
              <a:t>Télévoteurs</a:t>
            </a:r>
            <a:r>
              <a:rPr lang="en-US" dirty="0"/>
              <a:t>, applications </a:t>
            </a:r>
            <a:r>
              <a:rPr lang="en-US" dirty="0" smtClean="0"/>
              <a:t>pour voter</a:t>
            </a:r>
            <a:endParaRPr lang="en-US" sz="1600" dirty="0" smtClean="0"/>
          </a:p>
          <a:p>
            <a:pPr>
              <a:lnSpc>
                <a:spcPct val="114000"/>
              </a:lnSpc>
            </a:pPr>
            <a:r>
              <a:rPr lang="en-US" dirty="0" err="1" smtClean="0"/>
              <a:t>Autres</a:t>
            </a:r>
            <a:endParaRPr lang="en-US" dirty="0" smtClean="0"/>
          </a:p>
          <a:p>
            <a:pPr lvl="1">
              <a:lnSpc>
                <a:spcPct val="114000"/>
              </a:lnSpc>
            </a:pPr>
            <a:r>
              <a:rPr lang="en-US" dirty="0" smtClean="0"/>
              <a:t>Plus de Mac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cégeps</a:t>
            </a:r>
            <a:endParaRPr lang="en-US" dirty="0" smtClean="0"/>
          </a:p>
          <a:p>
            <a:pPr lvl="1">
              <a:lnSpc>
                <a:spcPct val="114000"/>
              </a:lnSpc>
            </a:pPr>
            <a:r>
              <a:rPr lang="en-US" dirty="0" err="1" smtClean="0"/>
              <a:t>Meilleur</a:t>
            </a:r>
            <a:r>
              <a:rPr lang="en-US" dirty="0" smtClean="0"/>
              <a:t> </a:t>
            </a:r>
            <a:r>
              <a:rPr lang="en-US" dirty="0" err="1" smtClean="0"/>
              <a:t>accès</a:t>
            </a:r>
            <a:r>
              <a:rPr lang="en-US" dirty="0" smtClean="0"/>
              <a:t> aux </a:t>
            </a:r>
            <a:r>
              <a:rPr lang="en-US" dirty="0" err="1" smtClean="0"/>
              <a:t>laboratoires</a:t>
            </a:r>
            <a:r>
              <a:rPr lang="en-US" dirty="0"/>
              <a:t> </a:t>
            </a:r>
            <a:r>
              <a:rPr lang="en-US" dirty="0" err="1" smtClean="0"/>
              <a:t>informatiques</a:t>
            </a:r>
            <a:r>
              <a:rPr lang="en-US" dirty="0" smtClean="0"/>
              <a:t> pour les </a:t>
            </a:r>
            <a:r>
              <a:rPr lang="en-US" dirty="0" err="1" smtClean="0"/>
              <a:t>cours</a:t>
            </a:r>
            <a:endParaRPr lang="en-US" dirty="0"/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Logiciels</a:t>
            </a:r>
            <a:r>
              <a:rPr lang="en-US" dirty="0" smtClean="0"/>
              <a:t> </a:t>
            </a:r>
            <a:r>
              <a:rPr lang="en-US" dirty="0" err="1" smtClean="0"/>
              <a:t>spécifiques</a:t>
            </a:r>
            <a:r>
              <a:rPr lang="en-US" dirty="0" smtClean="0"/>
              <a:t> au </a:t>
            </a:r>
            <a:br>
              <a:rPr lang="en-US" dirty="0" smtClean="0"/>
            </a:br>
            <a:r>
              <a:rPr lang="en-US" dirty="0" err="1" smtClean="0"/>
              <a:t>domaine</a:t>
            </a:r>
            <a:r>
              <a:rPr lang="en-US" dirty="0" smtClean="0"/>
              <a:t> </a:t>
            </a:r>
            <a:r>
              <a:rPr lang="en-US" dirty="0" err="1" smtClean="0"/>
              <a:t>d’enseignement</a:t>
            </a:r>
            <a:endParaRPr lang="en-US" dirty="0" smtClean="0"/>
          </a:p>
          <a:p>
            <a:pPr marL="274637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pic>
        <p:nvPicPr>
          <p:cNvPr id="4098" name="Picture 2" descr="Picture of students using clickers in class. https://educ6040fall10.wikispaces.com/Clickers" title="Students using cl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088232" cy="13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2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4213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effectLst/>
              </a:rPr>
              <a:t>É</a:t>
            </a:r>
            <a:r>
              <a:rPr lang="fr-CA" dirty="0" err="1" smtClean="0">
                <a:effectLst/>
              </a:rPr>
              <a:t>quipe</a:t>
            </a:r>
            <a:endParaRPr lang="en-US" sz="4400" dirty="0">
              <a:effectLst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5365178-89C4-4F07-A7EF-85A9DD12FCCC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2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"/>
          </p:nvPr>
        </p:nvSpPr>
        <p:spPr bwMode="auto">
          <a:xfrm>
            <a:off x="457200" y="1268760"/>
            <a:ext cx="82296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Font typeface="Arial" charset="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Rhonda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Amsel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Université McGill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Font typeface="Arial" charset="0"/>
              <a:buNone/>
            </a:pP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Tiiu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Poldma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Université de Montréal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Jennison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Asuncion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Réseau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de recherche Adaptech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Marie-Jeanne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Carriere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APOP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Robert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Cassidy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Collège Dawson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Elizabeth Charles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SALTISE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Alexandre Chauvin 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Réseau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de recherche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Adaptech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err="1">
                <a:solidFill>
                  <a:schemeClr val="tx2"/>
                </a:solidFill>
                <a:latin typeface="Arial" charset="0"/>
                <a:cs typeface="Arial" charset="0"/>
              </a:rPr>
              <a:t>Tali</a:t>
            </a: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CA" altLang="en-US" sz="2400" dirty="0" err="1">
                <a:solidFill>
                  <a:schemeClr val="tx2"/>
                </a:solidFill>
                <a:latin typeface="Arial" charset="0"/>
                <a:cs typeface="Arial" charset="0"/>
              </a:rPr>
              <a:t>Heiman</a:t>
            </a: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Open </a:t>
            </a:r>
            <a:r>
              <a:rPr lang="fr-CA" altLang="en-US" sz="2400" i="1" dirty="0" err="1">
                <a:solidFill>
                  <a:schemeClr val="tx2"/>
                </a:solidFill>
                <a:latin typeface="Arial" charset="0"/>
                <a:cs typeface="Arial" charset="0"/>
              </a:rPr>
              <a:t>University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 of </a:t>
            </a:r>
            <a:r>
              <a:rPr lang="fr-CA" altLang="en-US" sz="2400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Israel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Maureen Hewlett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Mount Royal </a:t>
            </a:r>
            <a:r>
              <a:rPr lang="fr-CA" altLang="en-US" sz="2400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College</a:t>
            </a:r>
            <a:endParaRPr lang="fr-CA" altLang="en-US" sz="2400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Shirley Jorgensen  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Collège Dawson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Isabelle Laplante :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Centre de documentation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collégiale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Catherine </a:t>
            </a:r>
            <a:r>
              <a:rPr lang="fr-CA" altLang="en-US" sz="2400" dirty="0" err="1">
                <a:solidFill>
                  <a:schemeClr val="tx2"/>
                </a:solidFill>
                <a:latin typeface="Arial" charset="0"/>
                <a:cs typeface="Arial" charset="0"/>
              </a:rPr>
              <a:t>Loiselle</a:t>
            </a: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CRISPESH</a:t>
            </a:r>
          </a:p>
          <a:p>
            <a:pPr marL="0" indent="0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endParaRPr lang="fr-CA" altLang="en-US" sz="2400" i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defTabSz="457200" eaLnBrk="1" hangingPunct="1">
              <a:lnSpc>
                <a:spcPts val="2200"/>
              </a:lnSpc>
              <a:spcBef>
                <a:spcPts val="1000"/>
              </a:spcBef>
              <a:buClr>
                <a:srgbClr val="0034A6"/>
              </a:buClr>
              <a:buSzPct val="100000"/>
              <a:buNone/>
            </a:pPr>
            <a:endParaRPr lang="fr-CA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None/>
            </a:pPr>
            <a:endParaRPr lang="fr-CA" altLang="en-US" sz="2000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None/>
            </a:pPr>
            <a:endParaRPr lang="fr-CA" altLang="en-US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Font typeface="Arial" charset="0"/>
              <a:buNone/>
            </a:pPr>
            <a:endParaRPr lang="fr-CA" altLang="en-US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r>
              <a:rPr lang="fr-CA" altLang="en-US" sz="20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84213"/>
          </a:xfrm>
        </p:spPr>
        <p:txBody>
          <a:bodyPr/>
          <a:lstStyle/>
          <a:p>
            <a:r>
              <a:rPr lang="en-US" sz="3800" dirty="0" err="1" smtClean="0">
                <a:effectLst/>
              </a:rPr>
              <a:t>Liste</a:t>
            </a:r>
            <a:r>
              <a:rPr lang="en-US" sz="3800" dirty="0" smtClean="0">
                <a:effectLst/>
              </a:rPr>
              <a:t> de </a:t>
            </a:r>
            <a:r>
              <a:rPr lang="en-US" sz="3800" dirty="0" err="1" smtClean="0">
                <a:effectLst/>
              </a:rPr>
              <a:t>souhaits</a:t>
            </a:r>
            <a:r>
              <a:rPr lang="en-US" sz="3800" dirty="0" smtClean="0">
                <a:effectLst/>
              </a:rPr>
              <a:t> : </a:t>
            </a:r>
            <a:br>
              <a:rPr lang="en-US" sz="3800" dirty="0" smtClean="0">
                <a:effectLst/>
              </a:rPr>
            </a:br>
            <a:r>
              <a:rPr lang="en-US" sz="3800" dirty="0" smtClean="0">
                <a:effectLst/>
              </a:rPr>
              <a:t>Savoir comment </a:t>
            </a:r>
            <a:r>
              <a:rPr lang="en-US" sz="3800" dirty="0" err="1" smtClean="0">
                <a:effectLst/>
              </a:rPr>
              <a:t>utiliser</a:t>
            </a:r>
            <a:r>
              <a:rPr lang="en-US" sz="3800" dirty="0" smtClean="0">
                <a:effectLst/>
              </a:rPr>
              <a:t> les TIC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364" y="1268760"/>
            <a:ext cx="8363272" cy="4888200"/>
          </a:xfrm>
        </p:spPr>
        <p:txBody>
          <a:bodyPr/>
          <a:lstStyle/>
          <a:p>
            <a:r>
              <a:rPr lang="fr-FR" dirty="0"/>
              <a:t>Formations offertes par le </a:t>
            </a:r>
            <a:r>
              <a:rPr lang="fr-FR" dirty="0" smtClean="0"/>
              <a:t>cégep</a:t>
            </a:r>
            <a:endParaRPr lang="en-US" dirty="0" smtClean="0">
              <a:ea typeface="Calibri"/>
            </a:endParaRPr>
          </a:p>
          <a:p>
            <a:pPr lvl="1"/>
            <a:r>
              <a:rPr lang="en-US" dirty="0" err="1" smtClean="0">
                <a:ea typeface="Calibri"/>
              </a:rPr>
              <a:t>Journées</a:t>
            </a:r>
            <a:r>
              <a:rPr lang="en-US" dirty="0" smtClean="0">
                <a:ea typeface="Calibri"/>
              </a:rPr>
              <a:t> </a:t>
            </a:r>
            <a:r>
              <a:rPr lang="en-US" dirty="0" err="1" smtClean="0">
                <a:ea typeface="Calibri"/>
              </a:rPr>
              <a:t>pédagogiques</a:t>
            </a:r>
            <a:r>
              <a:rPr lang="en-US" dirty="0" smtClean="0">
                <a:ea typeface="Calibri"/>
              </a:rPr>
              <a:t> </a:t>
            </a:r>
            <a:r>
              <a:rPr lang="en-US" dirty="0" err="1" smtClean="0">
                <a:ea typeface="Calibri"/>
              </a:rPr>
              <a:t>planifiées</a:t>
            </a:r>
            <a:r>
              <a:rPr lang="en-US" dirty="0" smtClean="0">
                <a:ea typeface="Calibri"/>
              </a:rPr>
              <a:t> à un bon moment et du </a:t>
            </a:r>
            <a:r>
              <a:rPr lang="en-US" dirty="0" err="1" smtClean="0">
                <a:ea typeface="Calibri"/>
              </a:rPr>
              <a:t>contenu</a:t>
            </a:r>
            <a:r>
              <a:rPr lang="en-US" dirty="0" smtClean="0">
                <a:ea typeface="Calibri"/>
              </a:rPr>
              <a:t> pour </a:t>
            </a:r>
            <a:r>
              <a:rPr lang="en-US" dirty="0" err="1" smtClean="0">
                <a:ea typeface="Calibri"/>
              </a:rPr>
              <a:t>différents</a:t>
            </a:r>
            <a:r>
              <a:rPr lang="en-US" dirty="0" smtClean="0">
                <a:ea typeface="Calibri"/>
              </a:rPr>
              <a:t> </a:t>
            </a:r>
            <a:r>
              <a:rPr lang="en-US" dirty="0" err="1" smtClean="0">
                <a:ea typeface="Calibri"/>
              </a:rPr>
              <a:t>niveaux</a:t>
            </a:r>
            <a:r>
              <a:rPr lang="en-US" dirty="0" smtClean="0">
                <a:ea typeface="Calibri"/>
              </a:rPr>
              <a:t> de </a:t>
            </a:r>
            <a:r>
              <a:rPr lang="en-US" dirty="0" err="1" smtClean="0">
                <a:ea typeface="Calibri"/>
              </a:rPr>
              <a:t>maîtrise</a:t>
            </a:r>
            <a:r>
              <a:rPr lang="en-US" dirty="0" smtClean="0">
                <a:ea typeface="Calibri"/>
              </a:rPr>
              <a:t> des TIC</a:t>
            </a:r>
          </a:p>
          <a:p>
            <a:pPr lvl="1"/>
            <a:r>
              <a:rPr lang="en-US" dirty="0" err="1" smtClean="0">
                <a:ea typeface="Calibri"/>
              </a:rPr>
              <a:t>Vidéos</a:t>
            </a:r>
            <a:r>
              <a:rPr lang="en-US" dirty="0" smtClean="0">
                <a:ea typeface="Calibri"/>
              </a:rPr>
              <a:t> et </a:t>
            </a:r>
            <a:r>
              <a:rPr lang="en-US" dirty="0" err="1" smtClean="0">
                <a:ea typeface="Calibri"/>
              </a:rPr>
              <a:t>tutoriels</a:t>
            </a:r>
            <a:r>
              <a:rPr lang="en-US" dirty="0" smtClean="0">
                <a:ea typeface="Calibri"/>
              </a:rPr>
              <a:t> </a:t>
            </a:r>
            <a:r>
              <a:rPr lang="en-US" dirty="0" err="1" smtClean="0">
                <a:ea typeface="Calibri"/>
              </a:rPr>
              <a:t>en</a:t>
            </a:r>
            <a:r>
              <a:rPr lang="en-US" dirty="0" smtClean="0">
                <a:ea typeface="Calibri"/>
              </a:rPr>
              <a:t> </a:t>
            </a:r>
            <a:r>
              <a:rPr lang="en-US" dirty="0" err="1" smtClean="0">
                <a:ea typeface="Calibri"/>
              </a:rPr>
              <a:t>ligne</a:t>
            </a:r>
            <a:endParaRPr lang="en-US" dirty="0" smtClean="0">
              <a:ea typeface="Calibri"/>
            </a:endParaRPr>
          </a:p>
          <a:p>
            <a:pPr marL="274637" lvl="1" indent="0">
              <a:buNone/>
            </a:pPr>
            <a:endParaRPr lang="en-US" sz="600" dirty="0" smtClean="0">
              <a:latin typeface="Calibri"/>
              <a:ea typeface="Calibri"/>
              <a:cs typeface="Times New Roman"/>
            </a:endParaRPr>
          </a:p>
          <a:p>
            <a:r>
              <a:rPr lang="en-CA" dirty="0" err="1"/>
              <a:t>Développement</a:t>
            </a:r>
            <a:r>
              <a:rPr lang="en-CA" dirty="0"/>
              <a:t> </a:t>
            </a:r>
            <a:r>
              <a:rPr lang="en-CA" dirty="0" err="1"/>
              <a:t>professionnel</a:t>
            </a:r>
            <a:endParaRPr lang="en-US" dirty="0" smtClean="0">
              <a:ea typeface="Calibri"/>
            </a:endParaRPr>
          </a:p>
          <a:p>
            <a:pPr lvl="1"/>
            <a:r>
              <a:rPr lang="en-US" dirty="0" smtClean="0">
                <a:ea typeface="Calibri"/>
              </a:rPr>
              <a:t>Tableau </a:t>
            </a:r>
            <a:r>
              <a:rPr lang="en-US" dirty="0">
                <a:ea typeface="Calibri"/>
              </a:rPr>
              <a:t>blanc </a:t>
            </a:r>
            <a:r>
              <a:rPr lang="en-US" dirty="0" err="1">
                <a:ea typeface="Calibri"/>
              </a:rPr>
              <a:t>interactif</a:t>
            </a:r>
            <a:endParaRPr lang="en-US" dirty="0" smtClean="0">
              <a:ea typeface="Calibri"/>
            </a:endParaRPr>
          </a:p>
          <a:p>
            <a:pPr lvl="1"/>
            <a:r>
              <a:rPr lang="en-US" dirty="0" smtClean="0"/>
              <a:t>Moodle</a:t>
            </a:r>
          </a:p>
          <a:p>
            <a:pPr lvl="1"/>
            <a:r>
              <a:rPr lang="en-US" dirty="0" err="1"/>
              <a:t>Télévoteurs</a:t>
            </a:r>
            <a:r>
              <a:rPr lang="en-US" dirty="0"/>
              <a:t>, applications </a:t>
            </a:r>
            <a:r>
              <a:rPr lang="en-US" dirty="0" smtClean="0"/>
              <a:t>pour voter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  <p:pic>
        <p:nvPicPr>
          <p:cNvPr id="8" name="Picture 3" descr="Moodle logo. Copyright is https://www.sehs.sa.edu.au/moodle" title="Moodle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9672" y="4653136"/>
            <a:ext cx="2590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4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84213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Points de </a:t>
            </a:r>
            <a:r>
              <a:rPr lang="en-US" sz="3200" dirty="0" err="1" smtClean="0">
                <a:effectLst/>
              </a:rPr>
              <a:t>vue</a:t>
            </a:r>
            <a:r>
              <a:rPr lang="en-US" sz="3200" dirty="0" smtClean="0">
                <a:effectLst/>
              </a:rPr>
              <a:t> des </a:t>
            </a:r>
            <a:r>
              <a:rPr lang="en-US" sz="3200" dirty="0" err="1" smtClean="0">
                <a:effectLst/>
              </a:rPr>
              <a:t>étudiants</a:t>
            </a:r>
            <a:r>
              <a:rPr lang="en-US" sz="3200" dirty="0" smtClean="0">
                <a:effectLst/>
              </a:rPr>
              <a:t> : </a:t>
            </a:r>
            <a:r>
              <a:rPr lang="en-US" sz="3200" dirty="0" err="1" smtClean="0">
                <a:effectLst/>
              </a:rPr>
              <a:t>Utilisation</a:t>
            </a:r>
            <a:r>
              <a:rPr lang="en-US" sz="3200" dirty="0" smtClean="0">
                <a:effectLst/>
              </a:rPr>
              <a:t> des technologies </a:t>
            </a:r>
            <a:r>
              <a:rPr lang="en-US" sz="3200" dirty="0" err="1" smtClean="0">
                <a:effectLst/>
              </a:rPr>
              <a:t>personnelles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en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classe</a:t>
            </a:r>
            <a:endParaRPr lang="en-US" sz="3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24069506"/>
              </p:ext>
            </p:extLst>
          </p:nvPr>
        </p:nvGraphicFramePr>
        <p:xfrm>
          <a:off x="215516" y="1268760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32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84213"/>
          </a:xfrm>
        </p:spPr>
        <p:txBody>
          <a:bodyPr/>
          <a:lstStyle/>
          <a:p>
            <a:r>
              <a:rPr lang="en-US" sz="3200" dirty="0" err="1" smtClean="0">
                <a:effectLst/>
              </a:rPr>
              <a:t>Comparaison</a:t>
            </a:r>
            <a:r>
              <a:rPr lang="en-US" sz="3200" dirty="0" smtClean="0">
                <a:effectLst/>
              </a:rPr>
              <a:t> des points de </a:t>
            </a:r>
            <a:r>
              <a:rPr lang="en-US" sz="3200" dirty="0" err="1" smtClean="0">
                <a:effectLst/>
              </a:rPr>
              <a:t>vue</a:t>
            </a:r>
            <a:r>
              <a:rPr lang="en-US" sz="3200" dirty="0" smtClean="0">
                <a:effectLst/>
              </a:rPr>
              <a:t> des </a:t>
            </a:r>
            <a:br>
              <a:rPr lang="en-US" sz="3200" dirty="0" smtClean="0">
                <a:effectLst/>
              </a:rPr>
            </a:br>
            <a:r>
              <a:rPr lang="en-US" sz="3200" dirty="0" err="1" smtClean="0">
                <a:effectLst/>
              </a:rPr>
              <a:t>étudiants</a:t>
            </a:r>
            <a:r>
              <a:rPr lang="en-US" sz="3200" dirty="0" smtClean="0">
                <a:effectLst/>
              </a:rPr>
              <a:t> et des </a:t>
            </a:r>
            <a:r>
              <a:rPr lang="en-US" sz="3200" dirty="0" err="1" smtClean="0">
                <a:effectLst/>
              </a:rPr>
              <a:t>professeurs</a:t>
            </a:r>
            <a:r>
              <a:rPr lang="en-US" sz="3200" dirty="0" smtClean="0">
                <a:effectLst/>
              </a:rPr>
              <a:t> </a:t>
            </a:r>
            <a:endParaRPr lang="en-US" sz="3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6043999"/>
              </p:ext>
            </p:extLst>
          </p:nvPr>
        </p:nvGraphicFramePr>
        <p:xfrm>
          <a:off x="215516" y="1268760"/>
          <a:ext cx="8712968" cy="488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7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r>
              <a:rPr lang="fr-CA" dirty="0" smtClean="0">
                <a:effectLst/>
              </a:rPr>
              <a:t>Retombées</a:t>
            </a:r>
            <a:endParaRPr lang="fr-CA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fr-FR" dirty="0" smtClean="0"/>
              <a:t>Ce </a:t>
            </a:r>
            <a:r>
              <a:rPr lang="fr-FR" dirty="0"/>
              <a:t>n’est pas nécessairement la complexité des </a:t>
            </a:r>
            <a:r>
              <a:rPr lang="fr-FR" dirty="0" smtClean="0"/>
              <a:t>TIC qui fait l’excellence</a:t>
            </a:r>
          </a:p>
          <a:p>
            <a:pPr marL="274637" lvl="1" indent="0">
              <a:buNone/>
            </a:pPr>
            <a:endParaRPr lang="fr-FR" sz="1200" dirty="0" smtClean="0"/>
          </a:p>
          <a:p>
            <a:pPr>
              <a:lnSpc>
                <a:spcPct val="114000"/>
              </a:lnSpc>
            </a:pPr>
            <a:r>
              <a:rPr lang="fr-FR" dirty="0"/>
              <a:t>Bien utiliser les </a:t>
            </a:r>
            <a:r>
              <a:rPr lang="fr-FR" dirty="0" smtClean="0"/>
              <a:t>TIC </a:t>
            </a:r>
            <a:r>
              <a:rPr lang="fr-FR" dirty="0"/>
              <a:t>ne repose pas seulement sur les épaules des </a:t>
            </a:r>
            <a:r>
              <a:rPr lang="fr-FR" dirty="0" smtClean="0"/>
              <a:t>professeurs</a:t>
            </a:r>
          </a:p>
          <a:p>
            <a:endParaRPr lang="fr-FR" sz="3200" dirty="0" smtClean="0"/>
          </a:p>
          <a:p>
            <a:endParaRPr lang="fr-FR" sz="3200" dirty="0"/>
          </a:p>
          <a:p>
            <a:endParaRPr lang="fr-CA" sz="3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42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752" y="1"/>
            <a:ext cx="9036496" cy="980728"/>
          </a:xfrm>
        </p:spPr>
        <p:txBody>
          <a:bodyPr/>
          <a:lstStyle/>
          <a:p>
            <a:r>
              <a:rPr lang="fr-CA" sz="3800" dirty="0" smtClean="0">
                <a:effectLst/>
              </a:rPr>
              <a:t>Retombées – Diffusion des résultats</a:t>
            </a:r>
            <a:endParaRPr lang="fr-CA" sz="3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18356" y="1268760"/>
            <a:ext cx="8507288" cy="4888200"/>
          </a:xfrm>
        </p:spPr>
        <p:txBody>
          <a:bodyPr/>
          <a:lstStyle/>
          <a:p>
            <a:r>
              <a:rPr lang="fr-FR" dirty="0" smtClean="0"/>
              <a:t>Présentations (affiches et conférences)</a:t>
            </a:r>
          </a:p>
          <a:p>
            <a:pPr lvl="1"/>
            <a:r>
              <a:rPr lang="fr-FR" dirty="0" smtClean="0"/>
              <a:t>AQPC</a:t>
            </a:r>
          </a:p>
          <a:p>
            <a:pPr lvl="1"/>
            <a:r>
              <a:rPr lang="fr-FR" dirty="0" smtClean="0"/>
              <a:t>SALTISE (2)</a:t>
            </a:r>
          </a:p>
          <a:p>
            <a:pPr lvl="1"/>
            <a:r>
              <a:rPr lang="fr-FR" dirty="0" smtClean="0"/>
              <a:t>ARC – ACFAS (2)</a:t>
            </a:r>
          </a:p>
          <a:p>
            <a:pPr lvl="1"/>
            <a:r>
              <a:rPr lang="fr-FR" dirty="0" smtClean="0"/>
              <a:t>Journée pédagogique au </a:t>
            </a:r>
            <a:r>
              <a:rPr lang="fr-FR" dirty="0"/>
              <a:t>Cégep </a:t>
            </a:r>
            <a:r>
              <a:rPr lang="fr-FR" dirty="0" smtClean="0"/>
              <a:t>André-</a:t>
            </a:r>
            <a:r>
              <a:rPr lang="fr-FR" dirty="0" err="1" smtClean="0"/>
              <a:t>Laurendeau</a:t>
            </a:r>
            <a:endParaRPr lang="fr-FR" sz="1200" dirty="0"/>
          </a:p>
          <a:p>
            <a:pPr lvl="1"/>
            <a:r>
              <a:rPr lang="fr-FR" dirty="0" smtClean="0"/>
              <a:t>Conférence Impact </a:t>
            </a:r>
            <a:r>
              <a:rPr lang="fr-FR" dirty="0"/>
              <a:t>UDL </a:t>
            </a:r>
            <a:endParaRPr lang="fr-FR" dirty="0" smtClean="0"/>
          </a:p>
          <a:p>
            <a:pPr lvl="1"/>
            <a:r>
              <a:rPr lang="fr-FR" dirty="0" smtClean="0"/>
              <a:t>Journée </a:t>
            </a:r>
            <a:r>
              <a:rPr lang="fr-FR" dirty="0"/>
              <a:t>pédagogique </a:t>
            </a:r>
            <a:r>
              <a:rPr lang="fr-FR" dirty="0" smtClean="0"/>
              <a:t>au Collège Dawson</a:t>
            </a:r>
          </a:p>
          <a:p>
            <a:pPr lvl="1"/>
            <a:r>
              <a:rPr lang="fr-FR" dirty="0" err="1" smtClean="0"/>
              <a:t>Accessing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Ground (soumission)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68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4213"/>
          </a:xfrm>
        </p:spPr>
        <p:txBody>
          <a:bodyPr/>
          <a:lstStyle/>
          <a:p>
            <a:r>
              <a:rPr lang="fr-CA" sz="3800" dirty="0">
                <a:effectLst/>
              </a:rPr>
              <a:t>Retombées – Diffusion des résultats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 lvl="0"/>
            <a:r>
              <a:rPr lang="fr-FR" dirty="0"/>
              <a:t>Publications </a:t>
            </a:r>
          </a:p>
          <a:p>
            <a:pPr lvl="1"/>
            <a:r>
              <a:rPr lang="fr-FR" dirty="0"/>
              <a:t>Manuel de </a:t>
            </a:r>
            <a:r>
              <a:rPr lang="fr-FR" dirty="0" smtClean="0"/>
              <a:t>codage : </a:t>
            </a:r>
            <a:r>
              <a:rPr lang="en-CA" dirty="0" err="1" smtClean="0"/>
              <a:t>entrevues</a:t>
            </a:r>
            <a:r>
              <a:rPr lang="en-CA" dirty="0" smtClean="0"/>
              <a:t> des </a:t>
            </a:r>
            <a:r>
              <a:rPr lang="fr-CA" dirty="0" smtClean="0"/>
              <a:t>professeurs</a:t>
            </a:r>
            <a:endParaRPr lang="fr-FR" dirty="0"/>
          </a:p>
          <a:p>
            <a:pPr lvl="1"/>
            <a:r>
              <a:rPr lang="en-US" dirty="0"/>
              <a:t>International Journal of Learning, Teaching and Educational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 err="1" smtClean="0"/>
              <a:t>Profweb</a:t>
            </a:r>
            <a:r>
              <a:rPr lang="en-US" dirty="0" smtClean="0"/>
              <a:t> (2)</a:t>
            </a:r>
          </a:p>
          <a:p>
            <a:pPr lvl="1"/>
            <a:r>
              <a:rPr lang="en-US" dirty="0" err="1" smtClean="0"/>
              <a:t>Découvrir</a:t>
            </a:r>
            <a:endParaRPr lang="en-US" dirty="0" smtClean="0"/>
          </a:p>
          <a:p>
            <a:pPr lvl="1"/>
            <a:r>
              <a:rPr lang="en-US" dirty="0" err="1" smtClean="0"/>
              <a:t>Pédagogie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ollégiale</a:t>
            </a:r>
            <a:r>
              <a:rPr lang="en-US" dirty="0" smtClean="0"/>
              <a:t> (</a:t>
            </a:r>
            <a:r>
              <a:rPr lang="en-US" dirty="0" err="1" smtClean="0"/>
              <a:t>soumission</a:t>
            </a:r>
            <a:r>
              <a:rPr lang="en-US" dirty="0" smtClean="0"/>
              <a:t>)</a:t>
            </a:r>
            <a:endParaRPr lang="fr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5860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r>
              <a:rPr lang="fr-CA" dirty="0" smtClean="0">
                <a:effectLst/>
              </a:rPr>
              <a:t>Limites de l’étude</a:t>
            </a:r>
            <a:endParaRPr lang="fr-CA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68052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fr-CA" dirty="0" smtClean="0">
                <a:solidFill>
                  <a:srgbClr val="002060"/>
                </a:solidFill>
              </a:rPr>
              <a:t>Résultats ne sont pas généralisables</a:t>
            </a:r>
          </a:p>
          <a:p>
            <a:pPr lvl="1">
              <a:lnSpc>
                <a:spcPct val="114000"/>
              </a:lnSpc>
            </a:pPr>
            <a:r>
              <a:rPr lang="fr-CA" dirty="0" smtClean="0">
                <a:solidFill>
                  <a:srgbClr val="002060"/>
                </a:solidFill>
              </a:rPr>
              <a:t>Seulement deux cégeps</a:t>
            </a:r>
          </a:p>
          <a:p>
            <a:pPr lvl="1">
              <a:lnSpc>
                <a:spcPct val="114000"/>
              </a:lnSpc>
            </a:pPr>
            <a:r>
              <a:rPr lang="fr-CA" dirty="0" smtClean="0">
                <a:solidFill>
                  <a:srgbClr val="002060"/>
                </a:solidFill>
              </a:rPr>
              <a:t>À Montréal</a:t>
            </a:r>
          </a:p>
          <a:p>
            <a:pPr lvl="1">
              <a:lnSpc>
                <a:spcPct val="114000"/>
              </a:lnSpc>
            </a:pPr>
            <a:r>
              <a:rPr lang="fr-CA" dirty="0" smtClean="0">
                <a:solidFill>
                  <a:srgbClr val="002060"/>
                </a:solidFill>
              </a:rPr>
              <a:t>Critères définis pour l’échantillon</a:t>
            </a:r>
          </a:p>
          <a:p>
            <a:pPr>
              <a:lnSpc>
                <a:spcPct val="114000"/>
              </a:lnSpc>
            </a:pPr>
            <a:r>
              <a:rPr lang="fr-CA" dirty="0" smtClean="0">
                <a:solidFill>
                  <a:srgbClr val="002060"/>
                </a:solidFill>
              </a:rPr>
              <a:t>Échantillon non aléatoire (échantillon déterminé par quotas)</a:t>
            </a:r>
          </a:p>
          <a:p>
            <a:pPr>
              <a:lnSpc>
                <a:spcPct val="114000"/>
              </a:lnSpc>
            </a:pPr>
            <a:r>
              <a:rPr lang="fr-CA" dirty="0" smtClean="0">
                <a:solidFill>
                  <a:srgbClr val="002060"/>
                </a:solidFill>
              </a:rPr>
              <a:t>Certaines données difficiles à coder</a:t>
            </a:r>
          </a:p>
          <a:p>
            <a:endParaRPr lang="fr-CA" dirty="0" smtClean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37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Prochaines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étapes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364" y="1268760"/>
            <a:ext cx="8363272" cy="4888200"/>
          </a:xfrm>
        </p:spPr>
        <p:txBody>
          <a:bodyPr/>
          <a:lstStyle/>
          <a:p>
            <a:r>
              <a:rPr lang="en-US" dirty="0" err="1" smtClean="0"/>
              <a:t>Comparaisons</a:t>
            </a:r>
            <a:r>
              <a:rPr lang="en-US" dirty="0" smtClean="0"/>
              <a:t> plus </a:t>
            </a:r>
            <a:r>
              <a:rPr lang="en-US" dirty="0" err="1" smtClean="0"/>
              <a:t>poussées</a:t>
            </a:r>
            <a:r>
              <a:rPr lang="en-US" dirty="0" smtClean="0"/>
              <a:t> entre les </a:t>
            </a:r>
            <a:r>
              <a:rPr lang="en-US" dirty="0" err="1" smtClean="0"/>
              <a:t>données</a:t>
            </a:r>
            <a:r>
              <a:rPr lang="en-US" dirty="0" smtClean="0"/>
              <a:t> des </a:t>
            </a:r>
            <a:r>
              <a:rPr lang="en-US" dirty="0" err="1" smtClean="0"/>
              <a:t>étudiants</a:t>
            </a:r>
            <a:r>
              <a:rPr lang="en-US" dirty="0" smtClean="0"/>
              <a:t> et des </a:t>
            </a:r>
            <a:r>
              <a:rPr lang="en-US" dirty="0" err="1" smtClean="0"/>
              <a:t>professeurs</a:t>
            </a:r>
            <a:endParaRPr lang="en-US" dirty="0" smtClean="0"/>
          </a:p>
          <a:p>
            <a:r>
              <a:rPr lang="en-US" dirty="0" smtClean="0"/>
              <a:t>Diffusion des </a:t>
            </a:r>
            <a:r>
              <a:rPr lang="en-US" dirty="0" err="1" smtClean="0"/>
              <a:t>résultats</a:t>
            </a:r>
            <a:endParaRPr lang="en-US" dirty="0" smtClean="0"/>
          </a:p>
          <a:p>
            <a:r>
              <a:rPr lang="en-US" dirty="0" smtClean="0"/>
              <a:t>Formations pour des </a:t>
            </a:r>
            <a:r>
              <a:rPr lang="en-US" dirty="0" err="1" smtClean="0"/>
              <a:t>manuels</a:t>
            </a:r>
            <a:r>
              <a:rPr lang="en-US" dirty="0" smtClean="0"/>
              <a:t> de </a:t>
            </a:r>
            <a:r>
              <a:rPr lang="en-US" dirty="0" err="1" smtClean="0"/>
              <a:t>codage</a:t>
            </a:r>
            <a:r>
              <a:rPr lang="en-US" dirty="0" smtClean="0"/>
              <a:t> et des questionnaires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Base de </a:t>
            </a:r>
            <a:r>
              <a:rPr lang="en-US" dirty="0" err="1" smtClean="0">
                <a:solidFill>
                  <a:srgbClr val="002060"/>
                </a:solidFill>
              </a:rPr>
              <a:t>données</a:t>
            </a:r>
            <a:r>
              <a:rPr lang="en-US" dirty="0">
                <a:solidFill>
                  <a:srgbClr val="002060"/>
                </a:solidFill>
              </a:rPr>
              <a:t> / </a:t>
            </a:r>
            <a:r>
              <a:rPr lang="en-US" dirty="0" err="1">
                <a:solidFill>
                  <a:srgbClr val="002060"/>
                </a:solidFill>
              </a:rPr>
              <a:t>boîte</a:t>
            </a:r>
            <a:r>
              <a:rPr lang="en-US" dirty="0">
                <a:solidFill>
                  <a:srgbClr val="002060"/>
                </a:solidFill>
              </a:rPr>
              <a:t> à </a:t>
            </a:r>
            <a:r>
              <a:rPr lang="en-US" dirty="0" err="1">
                <a:solidFill>
                  <a:srgbClr val="002060"/>
                </a:solidFill>
              </a:rPr>
              <a:t>outils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pour les </a:t>
            </a:r>
            <a:r>
              <a:rPr lang="en-US" dirty="0" err="1" smtClean="0">
                <a:solidFill>
                  <a:srgbClr val="002060"/>
                </a:solidFill>
              </a:rPr>
              <a:t>professeurs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4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0544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fr-CA" dirty="0" smtClean="0">
                <a:effectLst/>
              </a:rPr>
              <a:t>Remerciements</a:t>
            </a:r>
            <a:endParaRPr lang="fr-CA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28600" y="1412776"/>
            <a:ext cx="8686800" cy="4752528"/>
          </a:xfrm>
        </p:spPr>
        <p:txBody>
          <a:bodyPr/>
          <a:lstStyle/>
          <a:p>
            <a:r>
              <a:rPr lang="fr-CA" dirty="0" smtClean="0"/>
              <a:t>Merci aux deux organismes qui ont financé ce projet</a:t>
            </a:r>
          </a:p>
          <a:p>
            <a:pPr lvl="1"/>
            <a:r>
              <a:rPr lang="fr-CA" sz="2800" dirty="0"/>
              <a:t>Fonds de recherche du Québec – Société et culture (</a:t>
            </a:r>
            <a:r>
              <a:rPr lang="fr-CA" sz="2800" dirty="0" smtClean="0"/>
              <a:t>FRQSC)</a:t>
            </a:r>
          </a:p>
          <a:p>
            <a:pPr lvl="1"/>
            <a:r>
              <a:rPr lang="fr-FR" sz="2800" dirty="0"/>
              <a:t>Ministère de l'Éducation et de l'Enseignement </a:t>
            </a:r>
            <a:r>
              <a:rPr lang="fr-FR" sz="2800" dirty="0" smtClean="0"/>
              <a:t>supérieur (MEES)</a:t>
            </a:r>
            <a:endParaRPr lang="fr-CA" sz="2800" dirty="0" smtClean="0"/>
          </a:p>
          <a:p>
            <a:r>
              <a:rPr lang="fr-CA" dirty="0" smtClean="0"/>
              <a:t>Merci aux deux cégeps participants</a:t>
            </a:r>
          </a:p>
          <a:p>
            <a:pPr lvl="1"/>
            <a:r>
              <a:rPr lang="fr-CA" sz="2800" dirty="0" smtClean="0"/>
              <a:t>Collège Dawson</a:t>
            </a:r>
          </a:p>
          <a:p>
            <a:pPr lvl="1"/>
            <a:r>
              <a:rPr lang="fr-CA" sz="2800" dirty="0" smtClean="0"/>
              <a:t>Cégep André-</a:t>
            </a:r>
            <a:r>
              <a:rPr lang="fr-CA" sz="2800" dirty="0" err="1" smtClean="0"/>
              <a:t>Laurendeau</a:t>
            </a:r>
            <a:endParaRPr lang="fr-CA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9065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r>
              <a:rPr lang="fr-CA" sz="6000" dirty="0" smtClean="0">
                <a:effectLst/>
              </a:rPr>
              <a:t>Questions?</a:t>
            </a:r>
            <a:endParaRPr lang="fr-CA" sz="6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29</a:t>
            </a:fld>
            <a:endParaRPr lang="fr-FR" altLang="fr-FR"/>
          </a:p>
        </p:txBody>
      </p:sp>
      <p:pic>
        <p:nvPicPr>
          <p:cNvPr id="5" name="Picture 4" descr="Picture of a cartoon man leaning on a question mark.Copyright is https://technovation10.wordpress.com/category/general-events/brainstorm/" title="Cartoon man leaning on a question mark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472" y="1412776"/>
            <a:ext cx="39330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7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effectLst/>
              </a:rPr>
              <a:t>É</a:t>
            </a:r>
            <a:r>
              <a:rPr lang="fr-CA" dirty="0" err="1" smtClean="0">
                <a:effectLst/>
              </a:rPr>
              <a:t>quipe</a:t>
            </a:r>
            <a:endParaRPr lang="en-US" sz="4400" dirty="0">
              <a:effectLst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5365178-89C4-4F07-A7EF-85A9DD12FCCC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3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"/>
          </p:nvPr>
        </p:nvSpPr>
        <p:spPr bwMode="auto">
          <a:xfrm>
            <a:off x="457200" y="1412776"/>
            <a:ext cx="82296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Hélène Martineau</a:t>
            </a:r>
            <a:r>
              <a:rPr lang="fr-CA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APOP</a:t>
            </a:r>
            <a:endParaRPr lang="fr-CA" altLang="en-US" sz="2400" i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Ryan Moon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Cégep @ Distance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Font typeface="Arial" charset="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Mai Nhu Nguyen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Réseau de recherche Adaptech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Séverine Parent : </a:t>
            </a:r>
            <a:r>
              <a:rPr lang="fr-CA" altLang="en-US" sz="2400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Profweb</a:t>
            </a:r>
            <a:endParaRPr lang="fr-CA" alt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Nicole Perreault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REPTIC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Odette Raymond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Réseau de recherche Adaptech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Louise Ross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Cégep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André-Laurendeau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Rafael Scapin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Collège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Dawson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James Sparks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Collège Champlain</a:t>
            </a:r>
            <a:endParaRPr lang="fr-CA" alt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Susie </a:t>
            </a:r>
            <a:r>
              <a:rPr lang="fr-CA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Wileman</a:t>
            </a: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: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Collège Dawson</a:t>
            </a:r>
          </a:p>
          <a:p>
            <a:pPr marL="0" indent="0" algn="ctr" defTabSz="457200" eaLnBrk="1" hangingPunct="1">
              <a:lnSpc>
                <a:spcPts val="2200"/>
              </a:lnSpc>
              <a:spcBef>
                <a:spcPts val="1200"/>
              </a:spcBef>
              <a:buClr>
                <a:srgbClr val="0034A6"/>
              </a:buClr>
              <a:buSzPct val="100000"/>
              <a:buNone/>
            </a:pPr>
            <a:r>
              <a:rPr lang="fr-CA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Christine Vo </a:t>
            </a:r>
            <a:r>
              <a:rPr lang="fr-CA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fr-CA" altLang="en-US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Collège Dawson</a:t>
            </a:r>
          </a:p>
          <a:p>
            <a:pPr marL="0" indent="0" algn="just" defTabSz="457200" eaLnBrk="1" hangingPunct="1">
              <a:lnSpc>
                <a:spcPts val="2200"/>
              </a:lnSpc>
              <a:spcBef>
                <a:spcPts val="1400"/>
              </a:spcBef>
              <a:buClr>
                <a:srgbClr val="0034A6"/>
              </a:buClr>
              <a:buSzPct val="100000"/>
              <a:buNone/>
            </a:pPr>
            <a:endParaRPr lang="fr-CA" alt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endParaRPr lang="fr-CA" altLang="en-US" sz="2000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defTabSz="457200" eaLnBrk="1" hangingPunct="1">
              <a:lnSpc>
                <a:spcPts val="2200"/>
              </a:lnSpc>
              <a:spcBef>
                <a:spcPct val="20000"/>
              </a:spcBef>
              <a:buClr>
                <a:srgbClr val="0034A6"/>
              </a:buClr>
              <a:buSzPct val="100000"/>
              <a:buFont typeface="Wingdings" pitchFamily="2" charset="2"/>
              <a:buNone/>
            </a:pPr>
            <a:r>
              <a:rPr lang="fr-CA" altLang="en-US" sz="20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01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-100012"/>
            <a:ext cx="8229600" cy="1247330"/>
          </a:xfrm>
        </p:spPr>
        <p:txBody>
          <a:bodyPr/>
          <a:lstStyle/>
          <a:p>
            <a:pPr>
              <a:defRPr/>
            </a:pPr>
            <a:r>
              <a:rPr lang="en-US" altLang="en-US" sz="3600" dirty="0" smtClean="0">
                <a:effectLst/>
                <a:latin typeface="Arial" charset="0"/>
                <a:cs typeface="Arial" charset="0"/>
              </a:rPr>
              <a:t>Pour nous </a:t>
            </a:r>
            <a:r>
              <a:rPr lang="en-US" altLang="en-US" sz="3600" dirty="0" err="1" smtClean="0">
                <a:effectLst/>
                <a:latin typeface="Arial" charset="0"/>
                <a:cs typeface="Arial" charset="0"/>
              </a:rPr>
              <a:t>joindre</a:t>
            </a:r>
            <a:r>
              <a:rPr lang="en-US" altLang="en-US" sz="3600" dirty="0">
                <a:effectLst/>
                <a:latin typeface="Arial" charset="0"/>
                <a:cs typeface="Arial" charset="0"/>
              </a:rPr>
              <a:t/>
            </a:r>
            <a:br>
              <a:rPr lang="en-US" altLang="en-US" sz="3600" dirty="0">
                <a:effectLst/>
                <a:latin typeface="Arial" charset="0"/>
                <a:cs typeface="Arial" charset="0"/>
              </a:rPr>
            </a:br>
            <a:r>
              <a:rPr lang="en-US" altLang="en-US" sz="3600" dirty="0" smtClean="0">
                <a:effectLst/>
                <a:latin typeface="Arial" charset="0"/>
                <a:cs typeface="Arial" charset="0"/>
              </a:rPr>
              <a:t>Pour plus </a:t>
            </a:r>
            <a:r>
              <a:rPr lang="en-US" altLang="en-US" sz="3600" dirty="0" err="1" smtClean="0">
                <a:effectLst/>
                <a:latin typeface="Arial" charset="0"/>
                <a:cs typeface="Arial" charset="0"/>
              </a:rPr>
              <a:t>d’information</a:t>
            </a:r>
            <a:endParaRPr lang="en-US" altLang="en-US" sz="3600" dirty="0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28" y="1340768"/>
            <a:ext cx="8157344" cy="4890964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Réseau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recherche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Adaptech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www.adaptech.org</a:t>
            </a:r>
            <a:endParaRPr lang="en-US" sz="2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57188" lvl="1" indent="0" algn="ctr">
              <a:buNone/>
              <a:defRPr/>
            </a:pPr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Laura King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CA" sz="2400" u="sng" dirty="0">
                <a:hlinkClick r:id="rId4"/>
              </a:rPr>
              <a:t>laura.king@claurendeau.qc.ca</a:t>
            </a:r>
            <a:endParaRPr lang="en-CA" sz="2400" u="sng" dirty="0"/>
          </a:p>
          <a:p>
            <a:pPr marL="0" indent="0" algn="ctr">
              <a:spcAft>
                <a:spcPts val="0"/>
              </a:spcAft>
              <a:buNone/>
              <a:defRPr/>
            </a:pPr>
            <a:endParaRPr lang="en-CA" sz="1600" dirty="0" smtClean="0"/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CA" sz="2800" dirty="0" smtClean="0"/>
              <a:t>Mary Jorgensen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CA" sz="2400" u="sng" dirty="0">
                <a:solidFill>
                  <a:srgbClr val="0000FF"/>
                </a:solidFill>
              </a:rPr>
              <a:t>mjorgensen07@ubishops.ca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endParaRPr lang="en-CA" sz="1600" dirty="0"/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Catherine Fichten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catherine.fichten@mcgill.ca</a:t>
            </a:r>
            <a:endParaRPr lang="en-US" sz="2400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rgbClr val="072C6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rgbClr val="072C6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rgbClr val="072C6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rgbClr val="072C6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06B33E-309E-4877-984F-99AB690F1E92}" type="slidenum">
              <a:rPr lang="fr-CA" altLang="en-US" sz="1400" smtClean="0">
                <a:solidFill>
                  <a:srgbClr val="0033CC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CA" altLang="en-US" sz="140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pPr>
              <a:defRPr/>
            </a:pPr>
            <a:r>
              <a:rPr lang="en-CA" dirty="0" err="1" smtClean="0">
                <a:effectLst/>
              </a:rPr>
              <a:t>Ordre</a:t>
            </a:r>
            <a:r>
              <a:rPr lang="en-CA" dirty="0" smtClean="0">
                <a:effectLst/>
              </a:rPr>
              <a:t> </a:t>
            </a:r>
            <a:r>
              <a:rPr lang="en-CA" dirty="0">
                <a:effectLst/>
              </a:rPr>
              <a:t>du jour</a:t>
            </a:r>
            <a:endParaRPr lang="en-US" dirty="0">
              <a:effectLst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354360" y="1268413"/>
            <a:ext cx="8435280" cy="4887912"/>
          </a:xfrm>
        </p:spPr>
        <p:txBody>
          <a:bodyPr/>
          <a:lstStyle/>
          <a:p>
            <a:pPr>
              <a:defRPr/>
            </a:pPr>
            <a:r>
              <a:rPr lang="en-US" altLang="en-US" dirty="0" err="1" smtClean="0">
                <a:latin typeface="Arial" charset="0"/>
                <a:cs typeface="Arial" charset="0"/>
              </a:rPr>
              <a:t>Objectifs</a:t>
            </a:r>
            <a:r>
              <a:rPr lang="en-US" altLang="en-US" dirty="0" smtClean="0">
                <a:latin typeface="Arial" charset="0"/>
                <a:cs typeface="Arial" charset="0"/>
              </a:rPr>
              <a:t> du </a:t>
            </a:r>
            <a:r>
              <a:rPr lang="en-US" altLang="en-US" dirty="0" err="1" smtClean="0">
                <a:latin typeface="Arial" charset="0"/>
                <a:cs typeface="Arial" charset="0"/>
              </a:rPr>
              <a:t>projet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en-US" dirty="0" err="1" smtClean="0">
                <a:latin typeface="Arial" charset="0"/>
                <a:cs typeface="Arial" charset="0"/>
              </a:rPr>
              <a:t>Entrevues</a:t>
            </a:r>
            <a:r>
              <a:rPr lang="en-US" altLang="en-US" dirty="0" smtClean="0">
                <a:latin typeface="Arial" charset="0"/>
                <a:cs typeface="Arial" charset="0"/>
              </a:rPr>
              <a:t> semi-</a:t>
            </a:r>
            <a:r>
              <a:rPr lang="en-US" altLang="en-US" dirty="0" err="1" smtClean="0">
                <a:latin typeface="Arial" charset="0"/>
                <a:cs typeface="Arial" charset="0"/>
              </a:rPr>
              <a:t>structurées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auprès</a:t>
            </a:r>
            <a:r>
              <a:rPr lang="en-US" altLang="en-US" dirty="0" smtClean="0">
                <a:latin typeface="Arial" charset="0"/>
                <a:cs typeface="Arial" charset="0"/>
              </a:rPr>
              <a:t> des </a:t>
            </a:r>
            <a:r>
              <a:rPr lang="en-US" altLang="en-US" dirty="0" err="1" smtClean="0">
                <a:latin typeface="Arial" charset="0"/>
                <a:cs typeface="Arial" charset="0"/>
              </a:rPr>
              <a:t>professeurs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altLang="en-US" dirty="0" err="1" smtClean="0">
                <a:latin typeface="Arial" charset="0"/>
                <a:cs typeface="Arial" charset="0"/>
              </a:rPr>
              <a:t>Résultats</a:t>
            </a:r>
            <a:r>
              <a:rPr lang="en-US" altLang="en-US" dirty="0" smtClean="0">
                <a:latin typeface="Arial" charset="0"/>
                <a:cs typeface="Arial" charset="0"/>
              </a:rPr>
              <a:t> du </a:t>
            </a:r>
            <a:r>
              <a:rPr lang="en-US" altLang="en-US" dirty="0" err="1" smtClean="0">
                <a:latin typeface="Arial" charset="0"/>
                <a:cs typeface="Arial" charset="0"/>
              </a:rPr>
              <a:t>codage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US" altLang="en-US" dirty="0" err="1" smtClean="0">
                <a:latin typeface="Arial" charset="0"/>
                <a:cs typeface="Arial" charset="0"/>
              </a:rPr>
              <a:t>Liste</a:t>
            </a:r>
            <a:r>
              <a:rPr lang="en-US" altLang="en-US" dirty="0" smtClean="0">
                <a:latin typeface="Arial" charset="0"/>
                <a:cs typeface="Arial" charset="0"/>
              </a:rPr>
              <a:t> des TIC pour les </a:t>
            </a:r>
            <a:r>
              <a:rPr lang="en-US" altLang="en-US" dirty="0" err="1" smtClean="0">
                <a:latin typeface="Arial" charset="0"/>
                <a:cs typeface="Arial" charset="0"/>
              </a:rPr>
              <a:t>professeurs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en-US" smtClean="0">
                <a:latin typeface="Arial" charset="0"/>
                <a:cs typeface="Arial" charset="0"/>
              </a:rPr>
              <a:t>Retombées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en-US" dirty="0" err="1" smtClean="0">
                <a:latin typeface="Arial" charset="0"/>
                <a:cs typeface="Arial" charset="0"/>
              </a:rPr>
              <a:t>Prochaines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étapes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0BEA5F8-3312-4A4A-9C33-CB00110FF3A2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4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202873" cy="152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4213"/>
          </a:xfrm>
        </p:spPr>
        <p:txBody>
          <a:bodyPr/>
          <a:lstStyle/>
          <a:p>
            <a:r>
              <a:rPr lang="fr-CA" dirty="0" smtClean="0">
                <a:effectLst/>
              </a:rPr>
              <a:t>Objectifs</a:t>
            </a:r>
            <a:endParaRPr lang="fr-CA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8882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CA" dirty="0"/>
              <a:t>P</a:t>
            </a:r>
            <a:r>
              <a:rPr lang="fr-CA" dirty="0" smtClean="0"/>
              <a:t>ratiques </a:t>
            </a:r>
            <a:r>
              <a:rPr lang="fr-CA" dirty="0"/>
              <a:t>exemplaires </a:t>
            </a:r>
            <a:r>
              <a:rPr lang="fr-CA" dirty="0" smtClean="0"/>
              <a:t>de </a:t>
            </a:r>
            <a:r>
              <a:rPr lang="fr-CA" dirty="0"/>
              <a:t>l’utilisation des </a:t>
            </a:r>
            <a:r>
              <a:rPr lang="fr-CA" dirty="0" smtClean="0"/>
              <a:t>TIC par les professeurs </a:t>
            </a:r>
            <a:r>
              <a:rPr lang="fr-CA" dirty="0"/>
              <a:t>au collégial </a:t>
            </a:r>
            <a:endParaRPr lang="fr-CA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fr-CA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 smtClean="0"/>
              <a:t>Portrait </a:t>
            </a:r>
            <a:r>
              <a:rPr lang="fr-CA" dirty="0"/>
              <a:t>représentatif des </a:t>
            </a:r>
            <a:r>
              <a:rPr lang="fr-CA" dirty="0" smtClean="0"/>
              <a:t>professeurs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CA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/>
              <a:t>Comparaison des perspectives </a:t>
            </a:r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73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4213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Entrevues</a:t>
            </a:r>
            <a:r>
              <a:rPr lang="en-US" dirty="0" smtClean="0">
                <a:effectLst/>
              </a:rPr>
              <a:t> semi-</a:t>
            </a:r>
            <a:r>
              <a:rPr lang="en-US" dirty="0" err="1" smtClean="0">
                <a:effectLst/>
              </a:rPr>
              <a:t>structurées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364" y="1268760"/>
            <a:ext cx="8363272" cy="4888200"/>
          </a:xfrm>
        </p:spPr>
        <p:txBody>
          <a:bodyPr/>
          <a:lstStyle/>
          <a:p>
            <a:r>
              <a:rPr lang="fr-FR" dirty="0"/>
              <a:t>Cégep francophone et Cégep </a:t>
            </a:r>
            <a:r>
              <a:rPr lang="fr-FR" dirty="0" smtClean="0"/>
              <a:t>anglophone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Professeurs </a:t>
            </a:r>
            <a:r>
              <a:rPr lang="en-US" dirty="0" err="1" smtClean="0"/>
              <a:t>nominés</a:t>
            </a:r>
            <a:r>
              <a:rPr lang="en-US" dirty="0" smtClean="0"/>
              <a:t> par les </a:t>
            </a:r>
            <a:r>
              <a:rPr lang="en-US" dirty="0" err="1" smtClean="0"/>
              <a:t>étudiants</a:t>
            </a:r>
            <a:endParaRPr lang="en-US" dirty="0" smtClean="0"/>
          </a:p>
          <a:p>
            <a:pPr lvl="1"/>
            <a:r>
              <a:rPr lang="fr-CA" dirty="0" smtClean="0"/>
              <a:t>Répartition égale </a:t>
            </a:r>
            <a:r>
              <a:rPr lang="fr-CA" dirty="0"/>
              <a:t>entre les </a:t>
            </a:r>
            <a:r>
              <a:rPr lang="fr-CA" dirty="0" smtClean="0"/>
              <a:t>programmes techniques </a:t>
            </a:r>
            <a:r>
              <a:rPr lang="fr-CA" dirty="0"/>
              <a:t>et </a:t>
            </a:r>
            <a:r>
              <a:rPr lang="fr-CA" dirty="0" err="1" smtClean="0"/>
              <a:t>préuniversitaires</a:t>
            </a:r>
            <a:endParaRPr lang="fr-CA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es </a:t>
            </a:r>
            <a:r>
              <a:rPr lang="en-US" dirty="0" err="1" smtClean="0"/>
              <a:t>professeurs</a:t>
            </a:r>
            <a:r>
              <a:rPr lang="en-US" dirty="0" smtClean="0"/>
              <a:t> les plus </a:t>
            </a:r>
            <a:r>
              <a:rPr lang="en-US" dirty="0" err="1" smtClean="0"/>
              <a:t>souvent</a:t>
            </a:r>
            <a:r>
              <a:rPr lang="en-US" dirty="0" smtClean="0"/>
              <a:t> </a:t>
            </a:r>
            <a:r>
              <a:rPr lang="en-US" dirty="0" err="1" smtClean="0"/>
              <a:t>nominés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catégorie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sélectionnés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74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43"/>
            <a:ext cx="8229600" cy="684213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Entrevues</a:t>
            </a:r>
            <a:r>
              <a:rPr lang="en-US" dirty="0" smtClean="0">
                <a:effectLst/>
              </a:rPr>
              <a:t> semi-</a:t>
            </a:r>
            <a:r>
              <a:rPr lang="en-US" dirty="0" err="1" smtClean="0">
                <a:effectLst/>
              </a:rPr>
              <a:t>structurées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364" y="1268760"/>
            <a:ext cx="8363272" cy="4888200"/>
          </a:xfrm>
        </p:spPr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professeurs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contactés</a:t>
            </a:r>
            <a:r>
              <a:rPr lang="en-US" dirty="0" smtClean="0"/>
              <a:t> par </a:t>
            </a:r>
            <a:r>
              <a:rPr lang="en-US" dirty="0" err="1" smtClean="0"/>
              <a:t>courriel</a:t>
            </a:r>
            <a:endParaRPr lang="en-US" dirty="0" smtClean="0"/>
          </a:p>
          <a:p>
            <a:pPr lvl="1"/>
            <a:r>
              <a:rPr lang="en-US" dirty="0" smtClean="0"/>
              <a:t>Un </a:t>
            </a:r>
            <a:r>
              <a:rPr lang="en-US" dirty="0" err="1" smtClean="0"/>
              <a:t>certificat</a:t>
            </a:r>
            <a:r>
              <a:rPr lang="en-US" dirty="0" smtClean="0"/>
              <a:t> a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envoyé</a:t>
            </a:r>
            <a:r>
              <a:rPr lang="en-US" dirty="0" smtClean="0"/>
              <a:t> avec le </a:t>
            </a:r>
            <a:r>
              <a:rPr lang="en-US" dirty="0" err="1" smtClean="0"/>
              <a:t>courriel</a:t>
            </a:r>
            <a:endParaRPr lang="en-US" dirty="0" smtClean="0"/>
          </a:p>
          <a:p>
            <a:pPr lvl="1"/>
            <a:endParaRPr lang="en-US" dirty="0"/>
          </a:p>
          <a:p>
            <a:pPr marL="274637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74637" lvl="1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Taux</a:t>
            </a:r>
            <a:r>
              <a:rPr lang="en-US" dirty="0" smtClean="0"/>
              <a:t> de </a:t>
            </a:r>
            <a:r>
              <a:rPr lang="en-US" dirty="0" err="1" smtClean="0"/>
              <a:t>réponse</a:t>
            </a:r>
            <a:r>
              <a:rPr lang="en-US" dirty="0" smtClean="0"/>
              <a:t> = 87 %</a:t>
            </a:r>
          </a:p>
          <a:p>
            <a:pPr marL="274637" lvl="1" indent="0">
              <a:buNone/>
            </a:pPr>
            <a:r>
              <a:rPr lang="en-US" dirty="0" smtClean="0"/>
              <a:t>	</a:t>
            </a:r>
          </a:p>
          <a:p>
            <a:pPr marL="274637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pic>
        <p:nvPicPr>
          <p:cNvPr id="20482" name="Picture 2" descr="Certificat remis aux enseignants pour leur 'excellence dans l'utilisation des TIC dans leurs cou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27042"/>
            <a:ext cx="3744416" cy="26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3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1815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effectLst/>
              </a:rPr>
              <a:t>Questions </a:t>
            </a:r>
            <a:r>
              <a:rPr lang="en-CA" dirty="0">
                <a:effectLst/>
              </a:rPr>
              <a:t>de recherche</a:t>
            </a:r>
            <a:endParaRPr lang="en-US" dirty="0">
              <a:effectLst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313184" y="1268760"/>
            <a:ext cx="8517632" cy="4887912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altLang="en-US" sz="3600" dirty="0" err="1" smtClean="0">
                <a:latin typeface="Arial" charset="0"/>
                <a:cs typeface="Arial" charset="0"/>
              </a:rPr>
              <a:t>Défis</a:t>
            </a:r>
            <a:r>
              <a:rPr lang="en-US" altLang="en-US" sz="3600" dirty="0" smtClean="0">
                <a:latin typeface="Arial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  <a:cs typeface="Arial" charset="0"/>
              </a:rPr>
              <a:t>liés</a:t>
            </a:r>
            <a:r>
              <a:rPr lang="en-US" altLang="en-US" sz="3600" dirty="0" smtClean="0">
                <a:latin typeface="Arial" charset="0"/>
                <a:cs typeface="Arial" charset="0"/>
              </a:rPr>
              <a:t> à </a:t>
            </a:r>
            <a:r>
              <a:rPr lang="en-US" altLang="en-US" sz="3600" dirty="0" err="1" smtClean="0">
                <a:latin typeface="Arial" charset="0"/>
                <a:cs typeface="Arial" charset="0"/>
              </a:rPr>
              <a:t>l’utilisation</a:t>
            </a:r>
            <a:r>
              <a:rPr lang="en-US" altLang="en-US" sz="3600" dirty="0" smtClean="0">
                <a:latin typeface="Arial" charset="0"/>
                <a:cs typeface="Arial" charset="0"/>
              </a:rPr>
              <a:t> des TIC</a:t>
            </a:r>
          </a:p>
          <a:p>
            <a:pPr marL="274637" lvl="1" indent="0">
              <a:spcAft>
                <a:spcPts val="1200"/>
              </a:spcAft>
              <a:buNone/>
            </a:pPr>
            <a:endParaRPr lang="en-US" altLang="en-US" sz="600" dirty="0" smtClean="0">
              <a:latin typeface="Arial" charset="0"/>
              <a:cs typeface="Arial" charset="0"/>
            </a:endParaRPr>
          </a:p>
          <a:p>
            <a:pPr lvl="1">
              <a:spcAft>
                <a:spcPts val="1200"/>
              </a:spcAft>
            </a:pPr>
            <a:r>
              <a:rPr lang="en-US" altLang="en-US" sz="3600" dirty="0" err="1" smtClean="0">
                <a:latin typeface="Arial" charset="0"/>
                <a:cs typeface="Arial" charset="0"/>
              </a:rPr>
              <a:t>Facilitateurs</a:t>
            </a:r>
            <a:r>
              <a:rPr lang="en-US" altLang="en-US" sz="3600" dirty="0" smtClean="0">
                <a:latin typeface="Arial" charset="0"/>
                <a:cs typeface="Arial" charset="0"/>
              </a:rPr>
              <a:t> </a:t>
            </a:r>
            <a:r>
              <a:rPr lang="en-US" altLang="en-US" sz="3600" dirty="0" err="1">
                <a:latin typeface="Arial" charset="0"/>
                <a:cs typeface="Arial" charset="0"/>
              </a:rPr>
              <a:t>liés</a:t>
            </a:r>
            <a:r>
              <a:rPr lang="en-US" altLang="en-US" sz="3600" dirty="0">
                <a:latin typeface="Arial" charset="0"/>
                <a:cs typeface="Arial" charset="0"/>
              </a:rPr>
              <a:t> à </a:t>
            </a:r>
            <a:r>
              <a:rPr lang="en-US" altLang="en-US" sz="3600" dirty="0" err="1" smtClean="0">
                <a:latin typeface="Arial" charset="0"/>
                <a:cs typeface="Arial" charset="0"/>
              </a:rPr>
              <a:t>l’utilisation</a:t>
            </a:r>
            <a:r>
              <a:rPr lang="en-US" altLang="en-US" sz="3600" dirty="0" smtClean="0">
                <a:latin typeface="Arial" charset="0"/>
                <a:cs typeface="Arial" charset="0"/>
              </a:rPr>
              <a:t> des TIC</a:t>
            </a:r>
          </a:p>
          <a:p>
            <a:pPr marL="274637" lvl="1" indent="0">
              <a:spcAft>
                <a:spcPts val="1200"/>
              </a:spcAft>
              <a:buNone/>
            </a:pPr>
            <a:endParaRPr lang="en-US" altLang="en-US" sz="600" dirty="0" smtClean="0">
              <a:latin typeface="Arial" charset="0"/>
              <a:cs typeface="Arial" charset="0"/>
            </a:endParaRPr>
          </a:p>
          <a:p>
            <a:pPr lvl="1">
              <a:spcAft>
                <a:spcPts val="1200"/>
              </a:spcAft>
            </a:pPr>
            <a:r>
              <a:rPr lang="en-US" altLang="en-US" sz="3600" dirty="0" err="1" smtClean="0">
                <a:latin typeface="Arial" charset="0"/>
                <a:cs typeface="Arial" charset="0"/>
              </a:rPr>
              <a:t>Changements</a:t>
            </a:r>
            <a:r>
              <a:rPr lang="en-US" altLang="en-US" sz="3600" dirty="0" smtClean="0">
                <a:latin typeface="Arial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  <a:cs typeface="Arial" charset="0"/>
              </a:rPr>
              <a:t>dans</a:t>
            </a:r>
            <a:r>
              <a:rPr lang="en-US" altLang="en-US" sz="3600" dirty="0" smtClean="0">
                <a:latin typeface="Arial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  <a:cs typeface="Arial" charset="0"/>
              </a:rPr>
              <a:t>l’utilisation</a:t>
            </a:r>
            <a:r>
              <a:rPr lang="en-US" altLang="en-US" sz="3600" dirty="0" smtClean="0">
                <a:latin typeface="Arial" charset="0"/>
                <a:cs typeface="Arial" charset="0"/>
              </a:rPr>
              <a:t> des TIC pour les </a:t>
            </a:r>
            <a:r>
              <a:rPr lang="en-US" altLang="en-US" sz="3600" dirty="0" err="1" smtClean="0">
                <a:latin typeface="Arial" charset="0"/>
                <a:cs typeface="Arial" charset="0"/>
              </a:rPr>
              <a:t>diverses</a:t>
            </a:r>
            <a:r>
              <a:rPr lang="en-US" altLang="en-US" sz="3600" dirty="0" smtClean="0">
                <a:latin typeface="Arial" charset="0"/>
                <a:cs typeface="Arial" charset="0"/>
              </a:rPr>
              <a:t> populations </a:t>
            </a:r>
            <a:r>
              <a:rPr lang="en-US" altLang="en-US" sz="3600" dirty="0" err="1" smtClean="0">
                <a:latin typeface="Arial" charset="0"/>
                <a:cs typeface="Arial" charset="0"/>
              </a:rPr>
              <a:t>étudiantes</a:t>
            </a:r>
            <a:endParaRPr lang="en-US" altLang="en-US" sz="3600" dirty="0" smtClean="0">
              <a:latin typeface="Arial" charset="0"/>
              <a:cs typeface="Arial" charset="0"/>
            </a:endParaRPr>
          </a:p>
          <a:p>
            <a:pPr marL="274637" lvl="1" indent="0">
              <a:spcAft>
                <a:spcPts val="1200"/>
              </a:spcAft>
              <a:buNone/>
            </a:pPr>
            <a:endParaRPr lang="en-US" altLang="en-US" sz="600" dirty="0" smtClean="0">
              <a:latin typeface="Arial" charset="0"/>
              <a:cs typeface="Arial" charset="0"/>
            </a:endParaRPr>
          </a:p>
          <a:p>
            <a:pPr lvl="1">
              <a:spcAft>
                <a:spcPts val="1200"/>
              </a:spcAft>
            </a:pPr>
            <a:r>
              <a:rPr lang="en-US" altLang="en-US" sz="3600" dirty="0" err="1" smtClean="0">
                <a:latin typeface="Arial" charset="0"/>
                <a:cs typeface="Arial" charset="0"/>
              </a:rPr>
              <a:t>Liste</a:t>
            </a:r>
            <a:r>
              <a:rPr lang="en-US" altLang="en-US" sz="3600" dirty="0" smtClean="0">
                <a:latin typeface="Arial" charset="0"/>
                <a:cs typeface="Arial" charset="0"/>
              </a:rPr>
              <a:t> de </a:t>
            </a:r>
            <a:r>
              <a:rPr lang="en-US" altLang="en-US" sz="3600" dirty="0" err="1" smtClean="0">
                <a:latin typeface="Arial" charset="0"/>
                <a:cs typeface="Arial" charset="0"/>
              </a:rPr>
              <a:t>souhaits</a:t>
            </a:r>
            <a:r>
              <a:rPr lang="en-US" altLang="en-US" sz="36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08EF413-0464-4DB6-845E-F8EA4CE4EE52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8</a:t>
            </a:fld>
            <a:endParaRPr lang="fr-FR" altLang="fr-FR" sz="1400" dirty="0" smtClean="0">
              <a:solidFill>
                <a:srgbClr val="00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Exemples</a:t>
            </a:r>
            <a:r>
              <a:rPr lang="en-US" dirty="0" smtClean="0">
                <a:effectLst/>
              </a:rPr>
              <a:t> de questions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360" y="1268760"/>
            <a:ext cx="8435280" cy="4888200"/>
          </a:xfrm>
        </p:spPr>
        <p:txBody>
          <a:bodyPr/>
          <a:lstStyle/>
          <a:p>
            <a:pPr lvl="1"/>
            <a:r>
              <a:rPr lang="fr-FR" dirty="0" smtClean="0"/>
              <a:t>Qu’est-ce </a:t>
            </a:r>
            <a:r>
              <a:rPr lang="fr-FR" dirty="0"/>
              <a:t>qui vous aide à utiliser les technologies </a:t>
            </a:r>
            <a:r>
              <a:rPr lang="fr-FR" dirty="0" smtClean="0"/>
              <a:t>informatiques </a:t>
            </a:r>
            <a:r>
              <a:rPr lang="fr-FR" dirty="0"/>
              <a:t>efficacement dans votre enseignement? </a:t>
            </a:r>
            <a:endParaRPr lang="fr-FR" dirty="0" smtClean="0"/>
          </a:p>
          <a:p>
            <a:pPr marL="274637" lvl="1" indent="0">
              <a:buNone/>
            </a:pPr>
            <a:endParaRPr lang="fr-FR" sz="1200" dirty="0" smtClean="0"/>
          </a:p>
          <a:p>
            <a:pPr lvl="1"/>
            <a:r>
              <a:rPr lang="fr-FR" dirty="0" smtClean="0"/>
              <a:t>Est-ce </a:t>
            </a:r>
            <a:r>
              <a:rPr lang="fr-FR" dirty="0"/>
              <a:t>qu’il y a une sorte de technologie informatique que vous aimeriez utiliser dans vos </a:t>
            </a:r>
            <a:r>
              <a:rPr lang="fr-FR" dirty="0" smtClean="0"/>
              <a:t>cours?</a:t>
            </a:r>
          </a:p>
          <a:p>
            <a:pPr marL="274637" lvl="1" indent="0">
              <a:buNone/>
            </a:pPr>
            <a:endParaRPr lang="fr-FR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pic>
        <p:nvPicPr>
          <p:cNvPr id="5" name="Picture 3" descr="Picture of a cartoon man leaning on a question mar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21088"/>
            <a:ext cx="1843666" cy="17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815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8732</TotalTime>
  <Words>1148</Words>
  <Application>Microsoft Office PowerPoint</Application>
  <PresentationFormat>On-screen Show (4:3)</PresentationFormat>
  <Paragraphs>280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Origine</vt:lpstr>
      <vt:lpstr>Les perspectives des étudiants et des professeurs sur l’excellence dans l’utilisation des TIC et du cyberapprentissage au collégial  </vt:lpstr>
      <vt:lpstr>Équipe</vt:lpstr>
      <vt:lpstr>Équipe</vt:lpstr>
      <vt:lpstr>Ordre du jour</vt:lpstr>
      <vt:lpstr>Objectifs</vt:lpstr>
      <vt:lpstr>Entrevues semi-structurées</vt:lpstr>
      <vt:lpstr>Entrevues semi-structurées</vt:lpstr>
      <vt:lpstr>Questions de recherche</vt:lpstr>
      <vt:lpstr>Exemples de questions</vt:lpstr>
      <vt:lpstr>Liste</vt:lpstr>
      <vt:lpstr>Liste – Exemples de TIC citées</vt:lpstr>
      <vt:lpstr>Caractéristiques sociodémographiques</vt:lpstr>
      <vt:lpstr>Caractéristiques sociodémographiques</vt:lpstr>
      <vt:lpstr>Problèmes rencontrés par les professeurs</vt:lpstr>
      <vt:lpstr>Facilitateurs de l’utilisation des TIC</vt:lpstr>
      <vt:lpstr>Étudiants en situation de handicap et apprenants d’une langue seconde</vt:lpstr>
      <vt:lpstr>Étudiants en situation de handicap et apprenants d’une langue seconde</vt:lpstr>
      <vt:lpstr>Étudiants en situation de handicap et apprenants d’une langue seconde</vt:lpstr>
      <vt:lpstr>Liste de souhaits :  Matériel informatique / Logiciels</vt:lpstr>
      <vt:lpstr>Liste de souhaits :  Savoir comment utiliser les TIC</vt:lpstr>
      <vt:lpstr>Points de vue des étudiants : Utilisation des technologies personnelles en classe</vt:lpstr>
      <vt:lpstr>Comparaison des points de vue des  étudiants et des professeurs </vt:lpstr>
      <vt:lpstr>Retombées</vt:lpstr>
      <vt:lpstr>Retombées – Diffusion des résultats</vt:lpstr>
      <vt:lpstr>Retombées – Diffusion des résultats</vt:lpstr>
      <vt:lpstr>Limites de l’étude</vt:lpstr>
      <vt:lpstr>Prochaines étapes</vt:lpstr>
      <vt:lpstr>Remerciements</vt:lpstr>
      <vt:lpstr>Questions?</vt:lpstr>
      <vt:lpstr>Pour nous joindre Pour plus d’information</vt:lpstr>
    </vt:vector>
  </TitlesOfParts>
  <Company>TRADINTEK - Services linguistiques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TRA6053 - Méthodologie et outils de la localisation II</dc:title>
  <dc:creator>Christian Mayer</dc:creator>
  <cp:lastModifiedBy>Admin</cp:lastModifiedBy>
  <cp:revision>777</cp:revision>
  <cp:lastPrinted>2015-06-11T19:15:19Z</cp:lastPrinted>
  <dcterms:created xsi:type="dcterms:W3CDTF">2002-08-29T15:31:57Z</dcterms:created>
  <dcterms:modified xsi:type="dcterms:W3CDTF">2017-10-23T16:28:53Z</dcterms:modified>
</cp:coreProperties>
</file>