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76" r:id="rId2"/>
    <p:sldMasterId id="2147483782" r:id="rId3"/>
  </p:sldMasterIdLst>
  <p:notesMasterIdLst>
    <p:notesMasterId r:id="rId19"/>
  </p:notesMasterIdLst>
  <p:handoutMasterIdLst>
    <p:handoutMasterId r:id="rId20"/>
  </p:handoutMasterIdLst>
  <p:sldIdLst>
    <p:sldId id="353" r:id="rId4"/>
    <p:sldId id="387" r:id="rId5"/>
    <p:sldId id="388" r:id="rId6"/>
    <p:sldId id="380" r:id="rId7"/>
    <p:sldId id="421" r:id="rId8"/>
    <p:sldId id="390" r:id="rId9"/>
    <p:sldId id="422" r:id="rId10"/>
    <p:sldId id="419" r:id="rId11"/>
    <p:sldId id="423" r:id="rId12"/>
    <p:sldId id="418" r:id="rId13"/>
    <p:sldId id="424" r:id="rId14"/>
    <p:sldId id="401" r:id="rId15"/>
    <p:sldId id="425" r:id="rId16"/>
    <p:sldId id="405" r:id="rId17"/>
    <p:sldId id="420" r:id="rId18"/>
  </p:sldIdLst>
  <p:sldSz cx="9144000" cy="6858000" type="screen4x3"/>
  <p:notesSz cx="6858000" cy="92964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6" clrIdx="0"/>
  <p:cmAuthor id="1" name="Laura King" initials="LK" lastIdx="14" clrIdx="1"/>
  <p:cmAuthor id="2" name="L and E" initials="LaE"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BF9"/>
    <a:srgbClr val="3333FF"/>
    <a:srgbClr val="0033CC"/>
    <a:srgbClr val="FF3300"/>
    <a:srgbClr val="C91103"/>
    <a:srgbClr val="CC66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3" autoAdjust="0"/>
    <p:restoredTop sz="90091" autoAdjust="0"/>
  </p:normalViewPr>
  <p:slideViewPr>
    <p:cSldViewPr>
      <p:cViewPr>
        <p:scale>
          <a:sx n="109" d="100"/>
          <a:sy n="109" d="100"/>
        </p:scale>
        <p:origin x="-40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45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187024661720878"/>
          <c:y val="0.26671643821315932"/>
          <c:w val="0.90472633097964505"/>
          <c:h val="0.52823250500418173"/>
        </c:manualLayout>
      </c:layout>
      <c:barChart>
        <c:barDir val="col"/>
        <c:grouping val="clustered"/>
        <c:varyColors val="0"/>
        <c:ser>
          <c:idx val="1"/>
          <c:order val="0"/>
          <c:tx>
            <c:strRef>
              <c:f>Sheet1!$C$56</c:f>
              <c:strCache>
                <c:ptCount val="1"/>
                <c:pt idx="0">
                  <c:v>Students: I like courses in which teachers allow use of personal technology in class </c:v>
                </c:pt>
              </c:strCache>
            </c:strRef>
          </c:tx>
          <c:invertIfNegative val="0"/>
          <c:dLbls>
            <c:txPr>
              <a:bodyPr/>
              <a:lstStyle/>
              <a:p>
                <a:pPr>
                  <a:defRPr sz="1800" b="1"/>
                </a:pPr>
                <a:endParaRPr lang="en-US"/>
              </a:p>
            </c:txPr>
            <c:showLegendKey val="0"/>
            <c:showVal val="1"/>
            <c:showCatName val="0"/>
            <c:showSerName val="0"/>
            <c:showPercent val="0"/>
            <c:showBubbleSize val="0"/>
            <c:showLeaderLines val="0"/>
          </c:dLbls>
          <c:cat>
            <c:strRef>
              <c:f>Sheet1!$A$57:$A$62</c:f>
              <c:strCache>
                <c:ptCount val="6"/>
                <c:pt idx="0">
                  <c:v>Strongly Disagree</c:v>
                </c:pt>
                <c:pt idx="1">
                  <c:v>Moderately Disagree</c:v>
                </c:pt>
                <c:pt idx="2">
                  <c:v>Slightly Disagree</c:v>
                </c:pt>
                <c:pt idx="3">
                  <c:v>Slightly Agree</c:v>
                </c:pt>
                <c:pt idx="4">
                  <c:v>Moderately Agree</c:v>
                </c:pt>
                <c:pt idx="5">
                  <c:v>Strongly Agree</c:v>
                </c:pt>
              </c:strCache>
            </c:strRef>
          </c:cat>
          <c:val>
            <c:numRef>
              <c:f>Sheet1!$C$57:$C$62</c:f>
              <c:numCache>
                <c:formatCode>0%</c:formatCode>
                <c:ptCount val="6"/>
                <c:pt idx="0">
                  <c:v>0.01</c:v>
                </c:pt>
                <c:pt idx="1">
                  <c:v>0.03</c:v>
                </c:pt>
                <c:pt idx="2">
                  <c:v>0.04</c:v>
                </c:pt>
                <c:pt idx="3">
                  <c:v>0.18</c:v>
                </c:pt>
                <c:pt idx="4">
                  <c:v>0.27</c:v>
                </c:pt>
                <c:pt idx="5">
                  <c:v>0.47</c:v>
                </c:pt>
              </c:numCache>
            </c:numRef>
          </c:val>
        </c:ser>
        <c:ser>
          <c:idx val="2"/>
          <c:order val="1"/>
          <c:tx>
            <c:strRef>
              <c:f>Sheet1!$D$56</c:f>
              <c:strCache>
                <c:ptCount val="1"/>
                <c:pt idx="0">
                  <c:v>Students: In general teachers allow use of personal technology in class </c:v>
                </c:pt>
              </c:strCache>
            </c:strRef>
          </c:tx>
          <c:invertIfNegative val="0"/>
          <c:dLbls>
            <c:txPr>
              <a:bodyPr/>
              <a:lstStyle/>
              <a:p>
                <a:pPr>
                  <a:defRPr sz="1800" b="1"/>
                </a:pPr>
                <a:endParaRPr lang="en-US"/>
              </a:p>
            </c:txPr>
            <c:showLegendKey val="0"/>
            <c:showVal val="1"/>
            <c:showCatName val="0"/>
            <c:showSerName val="0"/>
            <c:showPercent val="0"/>
            <c:showBubbleSize val="0"/>
            <c:showLeaderLines val="0"/>
          </c:dLbls>
          <c:cat>
            <c:strRef>
              <c:f>Sheet1!$A$57:$A$62</c:f>
              <c:strCache>
                <c:ptCount val="6"/>
                <c:pt idx="0">
                  <c:v>Strongly Disagree</c:v>
                </c:pt>
                <c:pt idx="1">
                  <c:v>Moderately Disagree</c:v>
                </c:pt>
                <c:pt idx="2">
                  <c:v>Slightly Disagree</c:v>
                </c:pt>
                <c:pt idx="3">
                  <c:v>Slightly Agree</c:v>
                </c:pt>
                <c:pt idx="4">
                  <c:v>Moderately Agree</c:v>
                </c:pt>
                <c:pt idx="5">
                  <c:v>Strongly Agree</c:v>
                </c:pt>
              </c:strCache>
            </c:strRef>
          </c:cat>
          <c:val>
            <c:numRef>
              <c:f>Sheet1!$D$57:$D$62</c:f>
              <c:numCache>
                <c:formatCode>0%</c:formatCode>
                <c:ptCount val="6"/>
                <c:pt idx="0">
                  <c:v>0.17</c:v>
                </c:pt>
                <c:pt idx="1">
                  <c:v>0.14000000000000001</c:v>
                </c:pt>
                <c:pt idx="2">
                  <c:v>0.18</c:v>
                </c:pt>
                <c:pt idx="3">
                  <c:v>0.18</c:v>
                </c:pt>
                <c:pt idx="4">
                  <c:v>0.25</c:v>
                </c:pt>
                <c:pt idx="5">
                  <c:v>0.08</c:v>
                </c:pt>
              </c:numCache>
            </c:numRef>
          </c:val>
        </c:ser>
        <c:dLbls>
          <c:showLegendKey val="0"/>
          <c:showVal val="0"/>
          <c:showCatName val="0"/>
          <c:showSerName val="0"/>
          <c:showPercent val="0"/>
          <c:showBubbleSize val="0"/>
        </c:dLbls>
        <c:gapWidth val="70"/>
        <c:axId val="114120576"/>
        <c:axId val="114122112"/>
      </c:barChart>
      <c:catAx>
        <c:axId val="114120576"/>
        <c:scaling>
          <c:orientation val="minMax"/>
        </c:scaling>
        <c:delete val="0"/>
        <c:axPos val="b"/>
        <c:majorTickMark val="out"/>
        <c:minorTickMark val="none"/>
        <c:tickLblPos val="nextTo"/>
        <c:txPr>
          <a:bodyPr/>
          <a:lstStyle/>
          <a:p>
            <a:pPr>
              <a:defRPr sz="2000"/>
            </a:pPr>
            <a:endParaRPr lang="en-US"/>
          </a:p>
        </c:txPr>
        <c:crossAx val="114122112"/>
        <c:crosses val="autoZero"/>
        <c:auto val="1"/>
        <c:lblAlgn val="ctr"/>
        <c:lblOffset val="100"/>
        <c:noMultiLvlLbl val="0"/>
      </c:catAx>
      <c:valAx>
        <c:axId val="114122112"/>
        <c:scaling>
          <c:orientation val="minMax"/>
        </c:scaling>
        <c:delete val="0"/>
        <c:axPos val="l"/>
        <c:majorGridlines>
          <c:spPr>
            <a:ln>
              <a:noFill/>
            </a:ln>
          </c:spPr>
        </c:majorGridlines>
        <c:numFmt formatCode="0%" sourceLinked="1"/>
        <c:majorTickMark val="out"/>
        <c:minorTickMark val="none"/>
        <c:tickLblPos val="nextTo"/>
        <c:txPr>
          <a:bodyPr/>
          <a:lstStyle/>
          <a:p>
            <a:pPr>
              <a:defRPr sz="2000"/>
            </a:pPr>
            <a:endParaRPr lang="en-US"/>
          </a:p>
        </c:txPr>
        <c:crossAx val="114120576"/>
        <c:crosses val="autoZero"/>
        <c:crossBetween val="between"/>
      </c:valAx>
    </c:plotArea>
    <c:legend>
      <c:legendPos val="t"/>
      <c:layout>
        <c:manualLayout>
          <c:xMode val="edge"/>
          <c:yMode val="edge"/>
          <c:x val="0.10534934869252455"/>
          <c:y val="2.575864704601883E-2"/>
          <c:w val="0.74011328193629811"/>
          <c:h val="0.30863808690580347"/>
        </c:manualLayout>
      </c:layout>
      <c:overlay val="0"/>
      <c:txPr>
        <a:bodyPr/>
        <a:lstStyle/>
        <a:p>
          <a:pPr>
            <a:defRPr sz="2000"/>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1" y="0"/>
            <a:ext cx="2971372" cy="464820"/>
          </a:xfrm>
          <a:prstGeom prst="rect">
            <a:avLst/>
          </a:prstGeom>
          <a:noFill/>
          <a:ln w="9525">
            <a:noFill/>
            <a:miter lim="800000"/>
            <a:headEnd/>
            <a:tailEnd/>
          </a:ln>
          <a:effectLst/>
        </p:spPr>
        <p:txBody>
          <a:bodyPr vert="horz" wrap="square" lIns="92357" tIns="46178" rIns="92357" bIns="46178"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3884291" y="0"/>
            <a:ext cx="2972540" cy="464820"/>
          </a:xfrm>
          <a:prstGeom prst="rect">
            <a:avLst/>
          </a:prstGeom>
          <a:noFill/>
          <a:ln w="9525">
            <a:noFill/>
            <a:miter lim="800000"/>
            <a:headEnd/>
            <a:tailEnd/>
          </a:ln>
          <a:effectLst/>
        </p:spPr>
        <p:txBody>
          <a:bodyPr vert="horz" wrap="square" lIns="92357" tIns="46178" rIns="92357" bIns="46178"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1" y="8831583"/>
            <a:ext cx="2971372" cy="462667"/>
          </a:xfrm>
          <a:prstGeom prst="rect">
            <a:avLst/>
          </a:prstGeom>
          <a:noFill/>
          <a:ln w="9525">
            <a:noFill/>
            <a:miter lim="800000"/>
            <a:headEnd/>
            <a:tailEnd/>
          </a:ln>
          <a:effectLst/>
        </p:spPr>
        <p:txBody>
          <a:bodyPr vert="horz" wrap="square" lIns="92357" tIns="46178" rIns="92357" bIns="46178"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3884291" y="8831583"/>
            <a:ext cx="2972540" cy="462667"/>
          </a:xfrm>
          <a:prstGeom prst="rect">
            <a:avLst/>
          </a:prstGeom>
          <a:noFill/>
          <a:ln w="9525">
            <a:noFill/>
            <a:miter lim="800000"/>
            <a:headEnd/>
            <a:tailEnd/>
          </a:ln>
          <a:effectLst/>
        </p:spPr>
        <p:txBody>
          <a:bodyPr vert="horz" wrap="square" lIns="92357" tIns="46178" rIns="92357" bIns="46178" numCol="1" anchor="b" anchorCtr="0" compatLnSpc="1">
            <a:prstTxWarp prst="textNoShape">
              <a:avLst/>
            </a:prstTxWarp>
          </a:bodyPr>
          <a:lstStyle>
            <a:lvl1pPr algn="r" eaLnBrk="1" hangingPunct="1">
              <a:defRPr sz="1200">
                <a:latin typeface="Times New Roman" pitchFamily="18" charset="0"/>
              </a:defRPr>
            </a:lvl1pPr>
          </a:lstStyle>
          <a:p>
            <a:pPr>
              <a:defRPr/>
            </a:pPr>
            <a:fld id="{8098D794-27F6-40F0-9C60-7F78BE284514}" type="slidenum">
              <a:rPr lang="fr-CA" altLang="fr-FR"/>
              <a:pPr>
                <a:defRPr/>
              </a:pPr>
              <a:t>‹#›</a:t>
            </a:fld>
            <a:endParaRPr lang="fr-CA" altLang="fr-FR"/>
          </a:p>
        </p:txBody>
      </p:sp>
    </p:spTree>
    <p:extLst>
      <p:ext uri="{BB962C8B-B14F-4D97-AF65-F5344CB8AC3E}">
        <p14:creationId xmlns:p14="http://schemas.microsoft.com/office/powerpoint/2010/main" val="990104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71372" cy="464820"/>
          </a:xfrm>
          <a:prstGeom prst="rect">
            <a:avLst/>
          </a:prstGeom>
          <a:noFill/>
          <a:ln w="9525">
            <a:noFill/>
            <a:miter lim="800000"/>
            <a:headEnd/>
            <a:tailEnd/>
          </a:ln>
          <a:effectLst/>
        </p:spPr>
        <p:txBody>
          <a:bodyPr vert="horz" wrap="square" lIns="92357" tIns="46178" rIns="92357" bIns="46178"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3886629" y="0"/>
            <a:ext cx="2971372" cy="464820"/>
          </a:xfrm>
          <a:prstGeom prst="rect">
            <a:avLst/>
          </a:prstGeom>
          <a:noFill/>
          <a:ln w="9525">
            <a:noFill/>
            <a:miter lim="800000"/>
            <a:headEnd/>
            <a:tailEnd/>
          </a:ln>
          <a:effectLst/>
        </p:spPr>
        <p:txBody>
          <a:bodyPr vert="horz" wrap="square" lIns="92357" tIns="46178" rIns="92357" bIns="46178"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8196" name="Rectangle 4"/>
          <p:cNvSpPr>
            <a:spLocks noGrp="1" noRot="1" noChangeAspect="1" noChangeArrowheads="1" noTextEdit="1"/>
          </p:cNvSpPr>
          <p:nvPr>
            <p:ph type="sldImg" idx="2"/>
          </p:nvPr>
        </p:nvSpPr>
        <p:spPr bwMode="auto">
          <a:xfrm>
            <a:off x="1108075"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090" y="4415791"/>
            <a:ext cx="5029823" cy="4183380"/>
          </a:xfrm>
          <a:prstGeom prst="rect">
            <a:avLst/>
          </a:prstGeom>
          <a:noFill/>
          <a:ln w="9525">
            <a:noFill/>
            <a:miter lim="800000"/>
            <a:headEnd/>
            <a:tailEnd/>
          </a:ln>
          <a:effectLst/>
        </p:spPr>
        <p:txBody>
          <a:bodyPr vert="horz" wrap="square" lIns="92357" tIns="46178" rIns="92357" bIns="46178"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6150" name="Rectangle 6"/>
          <p:cNvSpPr>
            <a:spLocks noGrp="1" noChangeArrowheads="1"/>
          </p:cNvSpPr>
          <p:nvPr>
            <p:ph type="ftr" sz="quarter" idx="4"/>
          </p:nvPr>
        </p:nvSpPr>
        <p:spPr bwMode="auto">
          <a:xfrm>
            <a:off x="1" y="8831580"/>
            <a:ext cx="2971372" cy="464820"/>
          </a:xfrm>
          <a:prstGeom prst="rect">
            <a:avLst/>
          </a:prstGeom>
          <a:noFill/>
          <a:ln w="9525">
            <a:noFill/>
            <a:miter lim="800000"/>
            <a:headEnd/>
            <a:tailEnd/>
          </a:ln>
          <a:effectLst/>
        </p:spPr>
        <p:txBody>
          <a:bodyPr vert="horz" wrap="square" lIns="92357" tIns="46178" rIns="92357" bIns="46178"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3886629" y="8831580"/>
            <a:ext cx="2971372" cy="464820"/>
          </a:xfrm>
          <a:prstGeom prst="rect">
            <a:avLst/>
          </a:prstGeom>
          <a:noFill/>
          <a:ln w="9525">
            <a:noFill/>
            <a:miter lim="800000"/>
            <a:headEnd/>
            <a:tailEnd/>
          </a:ln>
          <a:effectLst/>
        </p:spPr>
        <p:txBody>
          <a:bodyPr vert="horz" wrap="square" lIns="92357" tIns="46178" rIns="92357" bIns="46178" numCol="1" anchor="b" anchorCtr="0" compatLnSpc="1">
            <a:prstTxWarp prst="textNoShape">
              <a:avLst/>
            </a:prstTxWarp>
          </a:bodyPr>
          <a:lstStyle>
            <a:lvl1pPr algn="r" eaLnBrk="1" hangingPunct="1">
              <a:defRPr sz="1200"/>
            </a:lvl1pPr>
          </a:lstStyle>
          <a:p>
            <a:pPr>
              <a:defRPr/>
            </a:pPr>
            <a:fld id="{1BFF0680-5299-4D04-92FC-C20F6A420067}" type="slidenum">
              <a:rPr lang="fr-CA" altLang="fr-FR"/>
              <a:pPr>
                <a:defRPr/>
              </a:pPr>
              <a:t>‹#›</a:t>
            </a:fld>
            <a:endParaRPr lang="fr-CA" altLang="fr-FR"/>
          </a:p>
        </p:txBody>
      </p:sp>
    </p:spTree>
    <p:extLst>
      <p:ext uri="{BB962C8B-B14F-4D97-AF65-F5344CB8AC3E}">
        <p14:creationId xmlns:p14="http://schemas.microsoft.com/office/powerpoint/2010/main" val="2178385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a:xfrm>
            <a:off x="1336675" y="1162050"/>
            <a:ext cx="4184650" cy="3140075"/>
          </a:xfrm>
          <a:ln/>
        </p:spPr>
      </p:sp>
      <p:sp>
        <p:nvSpPr>
          <p:cNvPr id="921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922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17401" indent="-275924">
              <a:spcBef>
                <a:spcPct val="30000"/>
              </a:spcBef>
              <a:defRPr sz="1200">
                <a:solidFill>
                  <a:schemeClr val="tx1"/>
                </a:solidFill>
                <a:latin typeface="Times New Roman" pitchFamily="18" charset="0"/>
              </a:defRPr>
            </a:lvl2pPr>
            <a:lvl3pPr marL="1103693" indent="-220739">
              <a:spcBef>
                <a:spcPct val="30000"/>
              </a:spcBef>
              <a:defRPr sz="1200">
                <a:solidFill>
                  <a:schemeClr val="tx1"/>
                </a:solidFill>
                <a:latin typeface="Times New Roman" pitchFamily="18" charset="0"/>
              </a:defRPr>
            </a:lvl3pPr>
            <a:lvl4pPr marL="1545170" indent="-220739">
              <a:spcBef>
                <a:spcPct val="30000"/>
              </a:spcBef>
              <a:defRPr sz="1200">
                <a:solidFill>
                  <a:schemeClr val="tx1"/>
                </a:solidFill>
                <a:latin typeface="Times New Roman" pitchFamily="18" charset="0"/>
              </a:defRPr>
            </a:lvl4pPr>
            <a:lvl5pPr marL="1986647" indent="-220739">
              <a:spcBef>
                <a:spcPct val="30000"/>
              </a:spcBef>
              <a:defRPr sz="1200">
                <a:solidFill>
                  <a:schemeClr val="tx1"/>
                </a:solidFill>
                <a:latin typeface="Times New Roman" pitchFamily="18" charset="0"/>
              </a:defRPr>
            </a:lvl5pPr>
            <a:lvl6pPr marL="2428124" indent="-220739" eaLnBrk="0" fontAlgn="base" hangingPunct="0">
              <a:spcBef>
                <a:spcPct val="30000"/>
              </a:spcBef>
              <a:spcAft>
                <a:spcPct val="0"/>
              </a:spcAft>
              <a:defRPr sz="1200">
                <a:solidFill>
                  <a:schemeClr val="tx1"/>
                </a:solidFill>
                <a:latin typeface="Times New Roman" pitchFamily="18" charset="0"/>
              </a:defRPr>
            </a:lvl6pPr>
            <a:lvl7pPr marL="2869602" indent="-220739" eaLnBrk="0" fontAlgn="base" hangingPunct="0">
              <a:spcBef>
                <a:spcPct val="30000"/>
              </a:spcBef>
              <a:spcAft>
                <a:spcPct val="0"/>
              </a:spcAft>
              <a:defRPr sz="1200">
                <a:solidFill>
                  <a:schemeClr val="tx1"/>
                </a:solidFill>
                <a:latin typeface="Times New Roman" pitchFamily="18" charset="0"/>
              </a:defRPr>
            </a:lvl7pPr>
            <a:lvl8pPr marL="3311079" indent="-220739" eaLnBrk="0" fontAlgn="base" hangingPunct="0">
              <a:spcBef>
                <a:spcPct val="30000"/>
              </a:spcBef>
              <a:spcAft>
                <a:spcPct val="0"/>
              </a:spcAft>
              <a:defRPr sz="1200">
                <a:solidFill>
                  <a:schemeClr val="tx1"/>
                </a:solidFill>
                <a:latin typeface="Times New Roman" pitchFamily="18" charset="0"/>
              </a:defRPr>
            </a:lvl8pPr>
            <a:lvl9pPr marL="3752556" indent="-220739"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B4DF015-394A-46E5-868F-5D363B8BD40C}" type="slidenum">
              <a:rPr lang="fr-CA" altLang="fr-FR" smtClean="0">
                <a:solidFill>
                  <a:prstClr val="black"/>
                </a:solidFill>
                <a:latin typeface="Tahoma" pitchFamily="34" charset="0"/>
              </a:rPr>
              <a:pPr>
                <a:spcBef>
                  <a:spcPct val="0"/>
                </a:spcBef>
              </a:pPr>
              <a:t>1</a:t>
            </a:fld>
            <a:endParaRPr lang="fr-CA" altLang="fr-FR" smtClean="0">
              <a:solidFill>
                <a:prstClr val="black"/>
              </a:solidFill>
              <a:latin typeface="Tahoma" pitchFamily="34" charset="0"/>
            </a:endParaRPr>
          </a:p>
        </p:txBody>
      </p:sp>
    </p:spTree>
    <p:extLst>
      <p:ext uri="{BB962C8B-B14F-4D97-AF65-F5344CB8AC3E}">
        <p14:creationId xmlns:p14="http://schemas.microsoft.com/office/powerpoint/2010/main" val="651037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FF0680-5299-4D04-92FC-C20F6A420067}" type="slidenum">
              <a:rPr lang="fr-CA" altLang="fr-FR" smtClean="0"/>
              <a:pPr>
                <a:defRPr/>
              </a:pPr>
              <a:t>2</a:t>
            </a:fld>
            <a:endParaRPr lang="fr-CA" altLang="fr-FR"/>
          </a:p>
        </p:txBody>
      </p:sp>
    </p:spTree>
    <p:extLst>
      <p:ext uri="{BB962C8B-B14F-4D97-AF65-F5344CB8AC3E}">
        <p14:creationId xmlns:p14="http://schemas.microsoft.com/office/powerpoint/2010/main" val="229165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1BFF0680-5299-4D04-92FC-C20F6A420067}" type="slidenum">
              <a:rPr lang="fr-CA" altLang="fr-FR" smtClean="0"/>
              <a:pPr>
                <a:defRPr/>
              </a:pPr>
              <a:t>3</a:t>
            </a:fld>
            <a:endParaRPr lang="fr-CA" altLang="fr-FR"/>
          </a:p>
        </p:txBody>
      </p:sp>
    </p:spTree>
    <p:extLst>
      <p:ext uri="{BB962C8B-B14F-4D97-AF65-F5344CB8AC3E}">
        <p14:creationId xmlns:p14="http://schemas.microsoft.com/office/powerpoint/2010/main" val="4121982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1BFF0680-5299-4D04-92FC-C20F6A420067}" type="slidenum">
              <a:rPr lang="fr-CA" altLang="fr-FR" smtClean="0"/>
              <a:pPr>
                <a:defRPr/>
              </a:pPr>
              <a:t>4</a:t>
            </a:fld>
            <a:endParaRPr lang="fr-CA" altLang="fr-FR"/>
          </a:p>
        </p:txBody>
      </p:sp>
    </p:spTree>
    <p:extLst>
      <p:ext uri="{BB962C8B-B14F-4D97-AF65-F5344CB8AC3E}">
        <p14:creationId xmlns:p14="http://schemas.microsoft.com/office/powerpoint/2010/main" val="3475361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6</a:t>
            </a:fld>
            <a:endParaRPr lang="fr-CA" altLang="fr-FR">
              <a:solidFill>
                <a:prstClr val="black"/>
              </a:solidFill>
            </a:endParaRPr>
          </a:p>
        </p:txBody>
      </p:sp>
    </p:spTree>
    <p:extLst>
      <p:ext uri="{BB962C8B-B14F-4D97-AF65-F5344CB8AC3E}">
        <p14:creationId xmlns:p14="http://schemas.microsoft.com/office/powerpoint/2010/main" val="2171561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8</a:t>
            </a:fld>
            <a:endParaRPr lang="fr-CA" altLang="fr-FR">
              <a:solidFill>
                <a:prstClr val="black"/>
              </a:solidFill>
            </a:endParaRPr>
          </a:p>
        </p:txBody>
      </p:sp>
    </p:spTree>
    <p:extLst>
      <p:ext uri="{BB962C8B-B14F-4D97-AF65-F5344CB8AC3E}">
        <p14:creationId xmlns:p14="http://schemas.microsoft.com/office/powerpoint/2010/main" val="2568013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FF0680-5299-4D04-92FC-C20F6A420067}" type="slidenum">
              <a:rPr lang="fr-CA" altLang="fr-FR" smtClean="0">
                <a:solidFill>
                  <a:prstClr val="black"/>
                </a:solidFill>
              </a:rPr>
              <a:pPr>
                <a:defRPr/>
              </a:pPr>
              <a:t>10</a:t>
            </a:fld>
            <a:endParaRPr lang="fr-CA" altLang="fr-FR">
              <a:solidFill>
                <a:prstClr val="black"/>
              </a:solidFill>
            </a:endParaRPr>
          </a:p>
        </p:txBody>
      </p:sp>
    </p:spTree>
    <p:extLst>
      <p:ext uri="{BB962C8B-B14F-4D97-AF65-F5344CB8AC3E}">
        <p14:creationId xmlns:p14="http://schemas.microsoft.com/office/powerpoint/2010/main" val="2641697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FF0680-5299-4D04-92FC-C20F6A420067}" type="slidenum">
              <a:rPr lang="fr-CA" altLang="fr-FR" smtClean="0">
                <a:solidFill>
                  <a:prstClr val="black"/>
                </a:solidFill>
              </a:rPr>
              <a:pPr>
                <a:defRPr/>
              </a:pPr>
              <a:t>12</a:t>
            </a:fld>
            <a:endParaRPr lang="fr-CA" altLang="fr-FR">
              <a:solidFill>
                <a:prstClr val="black"/>
              </a:solidFill>
            </a:endParaRPr>
          </a:p>
        </p:txBody>
      </p:sp>
    </p:spTree>
    <p:extLst>
      <p:ext uri="{BB962C8B-B14F-4D97-AF65-F5344CB8AC3E}">
        <p14:creationId xmlns:p14="http://schemas.microsoft.com/office/powerpoint/2010/main" val="401841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pPr>
                <a:defRPr/>
              </a:pPr>
              <a:t>14</a:t>
            </a:fld>
            <a:endParaRPr lang="fr-CA" altLang="fr-FR"/>
          </a:p>
        </p:txBody>
      </p:sp>
    </p:spTree>
    <p:extLst>
      <p:ext uri="{BB962C8B-B14F-4D97-AF65-F5344CB8AC3E}">
        <p14:creationId xmlns:p14="http://schemas.microsoft.com/office/powerpoint/2010/main" val="698392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smtClean="0"/>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smtClean="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4125321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smtClean="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a:lvl1pPr>
          </a:lstStyle>
          <a:p>
            <a:pPr>
              <a:defRPr/>
            </a:pPr>
            <a:fld id="{81F4DA61-A799-491C-8E9E-DC789FEF6F2B}" type="slidenum">
              <a:rPr lang="fr-FR" altLang="fr-FR"/>
              <a:pPr>
                <a:defRPr/>
              </a:pPr>
              <a:t>‹#›</a:t>
            </a:fld>
            <a:endParaRPr lang="fr-FR" altLang="fr-FR"/>
          </a:p>
        </p:txBody>
      </p:sp>
    </p:spTree>
    <p:extLst>
      <p:ext uri="{BB962C8B-B14F-4D97-AF65-F5344CB8AC3E}">
        <p14:creationId xmlns:p14="http://schemas.microsoft.com/office/powerpoint/2010/main" val="145128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smtClean="0"/>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smtClean="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solidFill>
                <a:srgbClr val="242852"/>
              </a:solidFill>
            </a:endParaRPr>
          </a:p>
        </p:txBody>
      </p:sp>
    </p:spTree>
    <p:extLst>
      <p:ext uri="{BB962C8B-B14F-4D97-AF65-F5344CB8AC3E}">
        <p14:creationId xmlns:p14="http://schemas.microsoft.com/office/powerpoint/2010/main" val="53471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smtClean="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solidFill>
                <a:srgbClr val="242852"/>
              </a:solidFill>
            </a:endParaRP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a:lvl1pPr>
          </a:lstStyle>
          <a:p>
            <a:pPr>
              <a:defRPr/>
            </a:pPr>
            <a:fld id="{81F4DA61-A799-491C-8E9E-DC789FEF6F2B}" type="slidenum">
              <a:rPr lang="fr-FR" altLang="fr-FR"/>
              <a:pPr>
                <a:defRPr/>
              </a:pPr>
              <a:t>‹#›</a:t>
            </a:fld>
            <a:endParaRPr lang="fr-FR" altLang="fr-FR"/>
          </a:p>
        </p:txBody>
      </p:sp>
    </p:spTree>
    <p:extLst>
      <p:ext uri="{BB962C8B-B14F-4D97-AF65-F5344CB8AC3E}">
        <p14:creationId xmlns:p14="http://schemas.microsoft.com/office/powerpoint/2010/main" val="218448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smtClean="0"/>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smtClean="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solidFill>
                <a:srgbClr val="242852"/>
              </a:solidFill>
            </a:endParaRPr>
          </a:p>
        </p:txBody>
      </p:sp>
    </p:spTree>
    <p:extLst>
      <p:ext uri="{BB962C8B-B14F-4D97-AF65-F5344CB8AC3E}">
        <p14:creationId xmlns:p14="http://schemas.microsoft.com/office/powerpoint/2010/main" val="55123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outerShdw blurRad="38100" dist="38100" dir="2700000" algn="tl">
                    <a:srgbClr val="000000">
                      <a:alpha val="43137"/>
                    </a:srgbClr>
                  </a:outerShdw>
                </a:effectLst>
              </a:defRPr>
            </a:lvl1pPr>
          </a:lstStyle>
          <a:p>
            <a:r>
              <a:rPr lang="fr-FR" dirty="0" smtClean="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solidFill>
                <a:srgbClr val="242852"/>
              </a:solidFill>
            </a:endParaRP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a:lvl1pPr>
          </a:lstStyle>
          <a:p>
            <a:pPr>
              <a:defRPr/>
            </a:pPr>
            <a:fld id="{CC84F0D0-9B52-4DAC-9FAE-95A5440E5A6E}" type="slidenum">
              <a:rPr lang="fr-FR" altLang="fr-FR"/>
              <a:pPr>
                <a:defRPr/>
              </a:pPr>
              <a:t>‹#›</a:t>
            </a:fld>
            <a:endParaRPr lang="fr-FR" altLang="fr-FR"/>
          </a:p>
        </p:txBody>
      </p:sp>
    </p:spTree>
    <p:extLst>
      <p:ext uri="{BB962C8B-B14F-4D97-AF65-F5344CB8AC3E}">
        <p14:creationId xmlns:p14="http://schemas.microsoft.com/office/powerpoint/2010/main" val="18059828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smtClean="0"/>
              <a:t>Modifiez le style du titre</a:t>
            </a:r>
            <a:endParaRPr lang="en-US" altLang="fr-FR" dirty="0" smtClean="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0033CC"/>
                </a:solidFill>
                <a:latin typeface="Arial" charset="0"/>
              </a:defRPr>
            </a:lvl1pPr>
          </a:lstStyle>
          <a:p>
            <a:pPr>
              <a:defRPr/>
            </a:pPr>
            <a:fld id="{1744951B-61B1-403F-9966-80B6ECCB098F}"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dirty="0">
              <a:ln>
                <a:solidFill>
                  <a:schemeClr val="tx1"/>
                </a:solidFill>
                <a:prstDash val="solid"/>
              </a:ln>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4" r:id="rId1"/>
    <p:sldLayoutId id="2147483775"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smtClean="0"/>
              <a:t>Modifiez le style du titre</a:t>
            </a:r>
            <a:endParaRPr lang="en-US" altLang="fr-FR" dirty="0" smtClean="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solidFill>
                <a:srgbClr val="242852"/>
              </a:solidFill>
            </a:endParaRP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solidFill>
                <a:srgbClr val="242852"/>
              </a:solidFill>
            </a:endParaRP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0033CC"/>
                </a:solidFill>
                <a:latin typeface="Arial" charset="0"/>
              </a:defRPr>
            </a:lvl1pPr>
          </a:lstStyle>
          <a:p>
            <a:pPr>
              <a:defRPr/>
            </a:pPr>
            <a:fld id="{1744951B-61B1-403F-9966-80B6ECCB098F}"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dirty="0">
              <a:ln>
                <a:solidFill>
                  <a:prstClr val="black"/>
                </a:solidFill>
                <a:prstDash val="solid"/>
              </a:ln>
              <a:solidFill>
                <a:prstClr val="black"/>
              </a:solidFill>
            </a:endParaRPr>
          </a:p>
        </p:txBody>
      </p:sp>
      <p:sp>
        <p:nvSpPr>
          <p:cNvPr id="1032" name="Connecteur droit 28"/>
          <p:cNvSpPr>
            <a:spLocks noChangeShapeType="1"/>
          </p:cNvSpPr>
          <p:nvPr/>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pic>
        <p:nvPicPr>
          <p:cNvPr id="1033" name="Picture 25" descr="Adaptech logo blue"/>
          <p:cNvPicPr>
            <a:picLocks noChangeAspect="1" noChangeArrowheads="1"/>
          </p:cNvPicPr>
          <p:nvPr/>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4443912"/>
      </p:ext>
    </p:extLst>
  </p:cSld>
  <p:clrMap bg1="lt1" tx1="dk1" bg2="lt2" tx2="dk2" accent1="accent1" accent2="accent2" accent3="accent3" accent4="accent4" accent5="accent5" accent6="accent6" hlink="hlink" folHlink="folHlink"/>
  <p:sldLayoutIdLst>
    <p:sldLayoutId id="2147483777" r:id="rId1"/>
    <p:sldLayoutId id="2147483778"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smtClean="0"/>
              <a:t>Modifiez le style du titre</a:t>
            </a:r>
            <a:endParaRPr lang="en-US" altLang="fr-FR" dirty="0" smtClean="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solidFill>
                <a:srgbClr val="242852"/>
              </a:solidFill>
            </a:endParaRP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solidFill>
                <a:srgbClr val="242852"/>
              </a:solidFill>
            </a:endParaRP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0033CC"/>
                </a:solidFill>
                <a:latin typeface="Arial" charset="0"/>
              </a:defRPr>
            </a:lvl1pPr>
          </a:lstStyle>
          <a:p>
            <a:pPr>
              <a:defRPr/>
            </a:pPr>
            <a:fld id="{6A3790F5-85A2-41CB-9E76-BDB4D013E3A4}"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dirty="0">
              <a:ln>
                <a:solidFill>
                  <a:prstClr val="black"/>
                </a:solidFill>
                <a:prstDash val="solid"/>
              </a:ln>
              <a:solidFill>
                <a:prstClr val="black"/>
              </a:solidFill>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138726"/>
      </p:ext>
    </p:extLst>
  </p:cSld>
  <p:clrMap bg1="lt1" tx1="dk1" bg2="lt2" tx2="dk2" accent1="accent1" accent2="accent2" accent3="accent3" accent4="accent4" accent5="accent5" accent6="accent6" hlink="hlink" folHlink="folHlink"/>
  <p:sldLayoutIdLst>
    <p:sldLayoutId id="2147483783" r:id="rId1"/>
    <p:sldLayoutId id="2147483784"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5.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daptech.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alludl.ca/" TargetMode="External"/><Relationship Id="rId4" Type="http://schemas.openxmlformats.org/officeDocument/2006/relationships/hyperlink" Target="http://www.washington.edu/doi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Dawson College logo. Copyright is https://www.crowdrise.com/campusteamdawson1" title="Dawson College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3071" y="6372938"/>
            <a:ext cx="1281946" cy="398500"/>
          </a:xfrm>
          <a:prstGeom prst="rect">
            <a:avLst/>
          </a:prstGeom>
          <a:noFill/>
          <a:ln w="9525">
            <a:noFill/>
            <a:miter lim="800000"/>
            <a:headEnd/>
            <a:tailEnd/>
          </a:ln>
        </p:spPr>
      </p:pic>
      <p:pic>
        <p:nvPicPr>
          <p:cNvPr id="16" name="Picture 17" descr="Cégep André-Laurendeau logo. Copyright is https://fr.wikipedia.org/wiki/Fichier:Logo_du_C%C3%A9gep_Andr%C3%A9-Laurendeau.svg" title="Cégep André-Laurendeau logo"/>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08088" y="6260235"/>
            <a:ext cx="1518071" cy="511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Fonds de recherche du Québec – Société et culture (FRQSC) logo. Copyright is https://www.fqr.gouv.qc.ca/pls/intranet/CQFRCORP.base" title="Fonds de recherche du Québec – Société et culture (FRQSC) logo"/>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89230" y="6063751"/>
            <a:ext cx="2016224" cy="707687"/>
          </a:xfrm>
          <a:prstGeom prst="rect">
            <a:avLst/>
          </a:prstGeom>
          <a:noFill/>
          <a:ln w="9525">
            <a:noFill/>
            <a:miter lim="800000"/>
            <a:headEnd/>
            <a:tailEnd/>
          </a:ln>
        </p:spPr>
      </p:pic>
      <p:pic>
        <p:nvPicPr>
          <p:cNvPr id="19" name="Picture 2" descr="Ministère de l'éducation, de l'enseignement supérieur et de la recherche (MEESR) logo. Copyright is https://prod.mels.gouv.qc.ca/srdj/simulateur.do?methode=acceder" title="Ministère de l'éducation, de l'enseignement supérieur et de la recherche (MEESR)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525" y="5976033"/>
            <a:ext cx="2101263" cy="79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5" descr="Adaptech logo blue" title="Adaptech logo blue"/>
          <p:cNvPicPr>
            <a:picLocks noChangeAspect="1" noChangeArrowheads="1"/>
          </p:cNvPicPr>
          <p:nvPr/>
        </p:nvPicPr>
        <p:blipFill>
          <a:blip r:embed="rId7" cstate="print">
            <a:clrChange>
              <a:clrFrom>
                <a:srgbClr val="FDFDFD"/>
              </a:clrFrom>
              <a:clrTo>
                <a:srgbClr val="FDFDFD">
                  <a:alpha val="0"/>
                </a:srgbClr>
              </a:clrTo>
            </a:clrChange>
          </a:blip>
          <a:srcRect/>
          <a:stretch>
            <a:fillRect/>
          </a:stretch>
        </p:blipFill>
        <p:spPr bwMode="auto">
          <a:xfrm>
            <a:off x="8263394" y="6040218"/>
            <a:ext cx="648072" cy="721572"/>
          </a:xfrm>
          <a:prstGeom prst="rect">
            <a:avLst/>
          </a:prstGeom>
          <a:noFill/>
          <a:ln w="9525">
            <a:noFill/>
            <a:miter lim="800000"/>
            <a:headEnd/>
            <a:tailEnd/>
          </a:ln>
        </p:spPr>
      </p:pic>
      <p:pic>
        <p:nvPicPr>
          <p:cNvPr id="21" name="Picture 2" descr="Creative Commons License symbol for Attribution - Non Commercia l- No Derivatives 4.0 International. Copyright is &#10;http://creativecommons.org/about &#10;" title="Creative Commons License symbo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76803" y="5359647"/>
            <a:ext cx="990394" cy="344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59532" y="4653136"/>
            <a:ext cx="8424936" cy="369332"/>
          </a:xfrm>
          <a:prstGeom prst="rect">
            <a:avLst/>
          </a:prstGeom>
          <a:noFill/>
        </p:spPr>
        <p:txBody>
          <a:bodyPr wrap="square" rtlCol="0">
            <a:spAutoFit/>
          </a:bodyPr>
          <a:lstStyle/>
          <a:p>
            <a:pPr algn="ctr"/>
            <a:r>
              <a:rPr lang="en-US" sz="1800" dirty="0" smtClean="0">
                <a:solidFill>
                  <a:schemeClr val="bg2">
                    <a:lumMod val="25000"/>
                  </a:schemeClr>
                </a:solidFill>
                <a:latin typeface="Arial" panose="020B0604020202020204" pitchFamily="34" charset="0"/>
                <a:cs typeface="Arial" panose="020B0604020202020204" pitchFamily="34" charset="0"/>
              </a:rPr>
              <a:t>Webinar for the Dawson College Office of Academic Development</a:t>
            </a:r>
            <a:endParaRPr lang="en-US" sz="1800" dirty="0">
              <a:solidFill>
                <a:schemeClr val="bg2">
                  <a:lumMod val="25000"/>
                </a:schemeClr>
              </a:solidFill>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79388" y="2577133"/>
            <a:ext cx="8785225" cy="1931987"/>
          </a:xfrm>
        </p:spPr>
        <p:txBody>
          <a:bodyPr>
            <a:normAutofit/>
          </a:bodyPr>
          <a:lstStyle/>
          <a:p>
            <a:pPr algn="ctr">
              <a:lnSpc>
                <a:spcPts val="2000"/>
              </a:lnSpc>
              <a:spcBef>
                <a:spcPts val="0"/>
              </a:spcBef>
              <a:spcAft>
                <a:spcPts val="0"/>
              </a:spcAft>
              <a:defRPr/>
            </a:pPr>
            <a:r>
              <a:rPr lang="en-US" sz="2800" dirty="0" smtClean="0">
                <a:solidFill>
                  <a:srgbClr val="002060"/>
                </a:solidFill>
                <a:latin typeface="Arial" panose="020B0604020202020204" pitchFamily="34" charset="0"/>
                <a:cs typeface="Arial" panose="020B0604020202020204" pitchFamily="34" charset="0"/>
              </a:rPr>
              <a:t>Alice Havel, Catherine Fichten, Mary Jorgensen</a:t>
            </a:r>
          </a:p>
          <a:p>
            <a:pPr algn="ctr">
              <a:lnSpc>
                <a:spcPts val="2000"/>
              </a:lnSpc>
              <a:spcBef>
                <a:spcPts val="0"/>
              </a:spcBef>
              <a:spcAft>
                <a:spcPts val="0"/>
              </a:spcAft>
              <a:defRPr/>
            </a:pPr>
            <a:endParaRPr lang="en-US" sz="1200" baseline="30000" dirty="0" smtClean="0">
              <a:solidFill>
                <a:srgbClr val="002060"/>
              </a:solidFill>
              <a:latin typeface="Arial" panose="020B0604020202020204" pitchFamily="34" charset="0"/>
              <a:cs typeface="Arial" panose="020B0604020202020204" pitchFamily="34" charset="0"/>
            </a:endParaRPr>
          </a:p>
          <a:p>
            <a:pPr algn="ctr">
              <a:lnSpc>
                <a:spcPts val="2400"/>
              </a:lnSpc>
              <a:spcBef>
                <a:spcPts val="0"/>
              </a:spcBef>
              <a:spcAft>
                <a:spcPts val="0"/>
              </a:spcAft>
              <a:defRPr/>
            </a:pPr>
            <a:r>
              <a:rPr lang="en-US" dirty="0" smtClean="0">
                <a:solidFill>
                  <a:srgbClr val="002060"/>
                </a:solidFill>
                <a:latin typeface="Arial" panose="020B0604020202020204" pitchFamily="34" charset="0"/>
                <a:cs typeface="Arial" panose="020B0604020202020204" pitchFamily="34" charset="0"/>
              </a:rPr>
              <a:t>In Collaboration with </a:t>
            </a:r>
          </a:p>
          <a:p>
            <a:pPr algn="ctr">
              <a:lnSpc>
                <a:spcPts val="2400"/>
              </a:lnSpc>
              <a:spcBef>
                <a:spcPts val="0"/>
              </a:spcBef>
              <a:spcAft>
                <a:spcPts val="0"/>
              </a:spcAft>
              <a:defRPr/>
            </a:pPr>
            <a:r>
              <a:rPr lang="en-US" dirty="0" smtClean="0">
                <a:solidFill>
                  <a:srgbClr val="002060"/>
                </a:solidFill>
                <a:latin typeface="Arial" panose="020B0604020202020204" pitchFamily="34" charset="0"/>
                <a:cs typeface="Arial" panose="020B0604020202020204" pitchFamily="34" charset="0"/>
              </a:rPr>
              <a:t>L. King, J. Budd, A. </a:t>
            </a:r>
            <a:r>
              <a:rPr lang="en-US" dirty="0">
                <a:solidFill>
                  <a:srgbClr val="002060"/>
                </a:solidFill>
                <a:latin typeface="Arial" panose="020B0604020202020204" pitchFamily="34" charset="0"/>
                <a:cs typeface="Arial" panose="020B0604020202020204" pitchFamily="34" charset="0"/>
              </a:rPr>
              <a:t>Lussier, </a:t>
            </a:r>
            <a:r>
              <a:rPr lang="en-US" dirty="0" smtClean="0">
                <a:solidFill>
                  <a:srgbClr val="002060"/>
                </a:solidFill>
                <a:latin typeface="Arial" panose="020B0604020202020204" pitchFamily="34" charset="0"/>
                <a:cs typeface="Arial" panose="020B0604020202020204" pitchFamily="34" charset="0"/>
              </a:rPr>
              <a:t>S. </a:t>
            </a:r>
            <a:r>
              <a:rPr lang="en-US" dirty="0">
                <a:solidFill>
                  <a:srgbClr val="002060"/>
                </a:solidFill>
                <a:latin typeface="Arial" panose="020B0604020202020204" pitchFamily="34" charset="0"/>
                <a:cs typeface="Arial" panose="020B0604020202020204" pitchFamily="34" charset="0"/>
              </a:rPr>
              <a:t>J</a:t>
            </a:r>
            <a:r>
              <a:rPr lang="en-US" dirty="0" smtClean="0">
                <a:solidFill>
                  <a:srgbClr val="002060"/>
                </a:solidFill>
                <a:latin typeface="Arial" panose="020B0604020202020204" pitchFamily="34" charset="0"/>
                <a:cs typeface="Arial" panose="020B0604020202020204" pitchFamily="34" charset="0"/>
              </a:rPr>
              <a:t>orgensen, </a:t>
            </a:r>
          </a:p>
          <a:p>
            <a:pPr algn="ctr">
              <a:lnSpc>
                <a:spcPts val="2400"/>
              </a:lnSpc>
              <a:spcBef>
                <a:spcPts val="0"/>
              </a:spcBef>
              <a:spcAft>
                <a:spcPts val="0"/>
              </a:spcAft>
              <a:defRPr/>
            </a:pPr>
            <a:r>
              <a:rPr lang="en-US" dirty="0" smtClean="0">
                <a:solidFill>
                  <a:srgbClr val="002060"/>
                </a:solidFill>
                <a:latin typeface="Arial" panose="020B0604020202020204" pitchFamily="34" charset="0"/>
                <a:cs typeface="Arial" panose="020B0604020202020204" pitchFamily="34" charset="0"/>
              </a:rPr>
              <a:t>J. </a:t>
            </a:r>
            <a:r>
              <a:rPr lang="en-US" dirty="0">
                <a:solidFill>
                  <a:srgbClr val="002060"/>
                </a:solidFill>
                <a:latin typeface="Arial" panose="020B0604020202020204" pitchFamily="34" charset="0"/>
                <a:cs typeface="Arial" panose="020B0604020202020204" pitchFamily="34" charset="0"/>
              </a:rPr>
              <a:t>Asuncion, </a:t>
            </a:r>
            <a:r>
              <a:rPr lang="en-US" dirty="0" smtClean="0">
                <a:solidFill>
                  <a:srgbClr val="002060"/>
                </a:solidFill>
                <a:latin typeface="Arial" panose="020B0604020202020204" pitchFamily="34" charset="0"/>
                <a:cs typeface="Arial" panose="020B0604020202020204" pitchFamily="34" charset="0"/>
              </a:rPr>
              <a:t>M.N. </a:t>
            </a:r>
            <a:r>
              <a:rPr lang="en-US" dirty="0">
                <a:solidFill>
                  <a:srgbClr val="002060"/>
                </a:solidFill>
                <a:latin typeface="Arial" panose="020B0604020202020204" pitchFamily="34" charset="0"/>
                <a:cs typeface="Arial" panose="020B0604020202020204" pitchFamily="34" charset="0"/>
              </a:rPr>
              <a:t>Nguyen, </a:t>
            </a:r>
            <a:r>
              <a:rPr lang="en-US" dirty="0" smtClean="0">
                <a:solidFill>
                  <a:srgbClr val="002060"/>
                </a:solidFill>
                <a:latin typeface="Arial" panose="020B0604020202020204" pitchFamily="34" charset="0"/>
                <a:cs typeface="Arial" panose="020B0604020202020204" pitchFamily="34" charset="0"/>
              </a:rPr>
              <a:t> A. Chauvin  </a:t>
            </a:r>
            <a:endParaRPr lang="en-US" sz="2400" dirty="0" smtClean="0">
              <a:solidFill>
                <a:srgbClr val="002060"/>
              </a:solidFill>
            </a:endParaRPr>
          </a:p>
        </p:txBody>
      </p:sp>
      <p:sp>
        <p:nvSpPr>
          <p:cNvPr id="4101" name="Connecteur droit 28"/>
          <p:cNvSpPr>
            <a:spLocks noChangeShapeType="1"/>
          </p:cNvSpPr>
          <p:nvPr/>
        </p:nvSpPr>
        <p:spPr bwMode="auto">
          <a:xfrm>
            <a:off x="424456" y="242088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 name="Titre 1"/>
          <p:cNvSpPr>
            <a:spLocks noGrp="1"/>
          </p:cNvSpPr>
          <p:nvPr>
            <p:ph type="ctrTitle"/>
          </p:nvPr>
        </p:nvSpPr>
        <p:spPr>
          <a:xfrm>
            <a:off x="515938" y="404664"/>
            <a:ext cx="8112125" cy="2212975"/>
          </a:xfrm>
        </p:spPr>
        <p:txBody>
          <a:bodyPr>
            <a:noAutofit/>
          </a:bodyPr>
          <a:lstStyle/>
          <a:p>
            <a:pPr algn="ctr">
              <a:defRPr/>
            </a:pPr>
            <a:r>
              <a:rPr lang="en-US" sz="3600" dirty="0" smtClean="0">
                <a:solidFill>
                  <a:srgbClr val="0033CC"/>
                </a:solidFill>
                <a:effectLst/>
              </a:rPr>
              <a:t>Putting Research Into Practice in the College Classroom</a:t>
            </a:r>
            <a:r>
              <a:rPr lang="en-US" sz="3600" dirty="0">
                <a:solidFill>
                  <a:srgbClr val="0033CC"/>
                </a:solidFill>
                <a:effectLst/>
              </a:rPr>
              <a:t/>
            </a:r>
            <a:br>
              <a:rPr lang="en-US" sz="3600" dirty="0">
                <a:solidFill>
                  <a:srgbClr val="0033CC"/>
                </a:solidFill>
                <a:effectLst/>
              </a:rPr>
            </a:br>
            <a:endParaRPr lang="en-US" sz="3600" dirty="0">
              <a:solidFill>
                <a:srgbClr val="0033CC"/>
              </a:solidFill>
            </a:endParaRPr>
          </a:p>
        </p:txBody>
      </p:sp>
    </p:spTree>
    <p:extLst>
      <p:ext uri="{BB962C8B-B14F-4D97-AF65-F5344CB8AC3E}">
        <p14:creationId xmlns:p14="http://schemas.microsoft.com/office/powerpoint/2010/main" val="558565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84213"/>
          </a:xfrm>
        </p:spPr>
        <p:txBody>
          <a:bodyPr/>
          <a:lstStyle/>
          <a:p>
            <a:r>
              <a:rPr lang="en-US" sz="3800" dirty="0" smtClean="0"/>
              <a:t>Do You </a:t>
            </a:r>
            <a:r>
              <a:rPr lang="en-US" sz="3800" dirty="0"/>
              <a:t>N</a:t>
            </a:r>
            <a:r>
              <a:rPr lang="en-US" sz="3800" dirty="0" smtClean="0"/>
              <a:t>eed to be an Expert in Technology?</a:t>
            </a:r>
            <a:endParaRPr lang="en-US" sz="3800" baseline="30000" dirty="0"/>
          </a:p>
        </p:txBody>
      </p:sp>
      <p:sp>
        <p:nvSpPr>
          <p:cNvPr id="3" name="Content Placeholder 2"/>
          <p:cNvSpPr>
            <a:spLocks noGrp="1"/>
          </p:cNvSpPr>
          <p:nvPr>
            <p:ph sz="quarter" idx="1"/>
          </p:nvPr>
        </p:nvSpPr>
        <p:spPr>
          <a:xfrm>
            <a:off x="457200" y="1268760"/>
            <a:ext cx="8229600" cy="4888200"/>
          </a:xfrm>
        </p:spPr>
        <p:txBody>
          <a:bodyPr/>
          <a:lstStyle/>
          <a:p>
            <a:endParaRPr lang="en-US" dirty="0" smtClean="0"/>
          </a:p>
          <a:p>
            <a:endParaRPr lang="en-US" dirty="0" smtClean="0"/>
          </a:p>
          <a:p>
            <a:endParaRPr lang="en-US" dirty="0"/>
          </a:p>
          <a:p>
            <a:endParaRPr lang="en-US" dirty="0" smtClean="0"/>
          </a:p>
          <a:p>
            <a:pPr marL="0" indent="0">
              <a:buNone/>
            </a:pPr>
            <a:endParaRPr lang="en-US" dirty="0" smtClean="0"/>
          </a:p>
          <a:p>
            <a:pPr lvl="1"/>
            <a:endParaRPr lang="en-US" dirty="0" smtClean="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10</a:t>
            </a:fld>
            <a:endParaRPr lang="fr-FR" altLang="fr-FR"/>
          </a:p>
        </p:txBody>
      </p:sp>
      <p:graphicFrame>
        <p:nvGraphicFramePr>
          <p:cNvPr id="6" name="Object 5" descr="Percentage of professors use ICTs listed: 94% Assignments available online. 100% course outline available online, 96% grades available online, 90% weblinks available online, 85% online submission of assignments, 80% videos&#10;Percentage of students that said ICTs worked well: 97% assignments available online. 96% course outline available online, 99% grades available online, 87% weblinks available online, 95% online submission of assignments, 84% videos"/>
          <p:cNvGraphicFramePr>
            <a:graphicFrameLocks noChangeAspect="1"/>
          </p:cNvGraphicFramePr>
          <p:nvPr>
            <p:extLst>
              <p:ext uri="{D42A27DB-BD31-4B8C-83A1-F6EECF244321}">
                <p14:modId xmlns:p14="http://schemas.microsoft.com/office/powerpoint/2010/main" val="1668994372"/>
              </p:ext>
            </p:extLst>
          </p:nvPr>
        </p:nvGraphicFramePr>
        <p:xfrm>
          <a:off x="179388" y="1268413"/>
          <a:ext cx="8785225" cy="4889500"/>
        </p:xfrm>
        <a:graphic>
          <a:graphicData uri="http://schemas.openxmlformats.org/presentationml/2006/ole">
            <mc:AlternateContent xmlns:mc="http://schemas.openxmlformats.org/markup-compatibility/2006">
              <mc:Choice xmlns:v="urn:schemas-microsoft-com:vml" Requires="v">
                <p:oleObj spid="_x0000_s1037" name="Worksheet" r:id="rId5" imgW="8115334" imgH="4248180" progId="Excel.Sheet.12">
                  <p:embed/>
                </p:oleObj>
              </mc:Choice>
              <mc:Fallback>
                <p:oleObj name="Worksheet" r:id="rId5" imgW="8115334" imgH="4248180" progId="Excel.Sheet.12">
                  <p:embed/>
                  <p:pic>
                    <p:nvPicPr>
                      <p:cNvPr id="0" name="Object 4" descr="Percentage of professors use ICTs listed: 94% Assignments available online. 100% course outline available online, 96% grades available online, 90% weblinks available online, 85% online submission of assignments, 80% videos&#10;Percentage of students that said ICTs worked well: 97% assignments available online. 96% course outline available online, 99% grades available online, 87% weblinks available online, 95% online submission of assignments, 84% videos"/>
                      <p:cNvPicPr>
                        <a:picLocks noChangeAspect="1" noChangeArrowheads="1"/>
                      </p:cNvPicPr>
                      <p:nvPr/>
                    </p:nvPicPr>
                    <p:blipFill>
                      <a:blip r:embed="rId6"/>
                      <a:srcRect/>
                      <a:stretch>
                        <a:fillRect/>
                      </a:stretch>
                    </p:blipFill>
                    <p:spPr bwMode="auto">
                      <a:xfrm>
                        <a:off x="179388" y="1268413"/>
                        <a:ext cx="8785225" cy="488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28776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 4</a:t>
            </a:r>
            <a:endParaRPr lang="en-US" dirty="0"/>
          </a:p>
        </p:txBody>
      </p:sp>
      <p:sp>
        <p:nvSpPr>
          <p:cNvPr id="3" name="Content Placeholder 2"/>
          <p:cNvSpPr>
            <a:spLocks noGrp="1"/>
          </p:cNvSpPr>
          <p:nvPr>
            <p:ph sz="quarter" idx="1"/>
          </p:nvPr>
        </p:nvSpPr>
        <p:spPr/>
        <p:txBody>
          <a:bodyPr/>
          <a:lstStyle/>
          <a:p>
            <a:pPr marL="0" indent="0">
              <a:buNone/>
            </a:pPr>
            <a:r>
              <a:rPr lang="en-US" dirty="0" smtClean="0"/>
              <a:t>You can use simple technology, but use it well and for a pedagogical purpose.</a:t>
            </a:r>
            <a:endParaRPr lang="en-US"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11</a:t>
            </a:fld>
            <a:endParaRPr lang="fr-FR" altLang="fr-FR"/>
          </a:p>
        </p:txBody>
      </p:sp>
      <p:pic>
        <p:nvPicPr>
          <p:cNvPr id="5" name="Picture 3" descr="Moodle logo. Copyright is https://www.sehs.sa.edu.au/moodle" title="Moodle 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24433" y="3429000"/>
            <a:ext cx="2590800" cy="1244600"/>
          </a:xfrm>
          <a:prstGeom prst="rect">
            <a:avLst/>
          </a:prstGeom>
          <a:noFill/>
          <a:ln w="9525">
            <a:noFill/>
            <a:miter lim="800000"/>
            <a:headEnd/>
            <a:tailEnd/>
          </a:ln>
        </p:spPr>
      </p:pic>
      <p:pic>
        <p:nvPicPr>
          <p:cNvPr id="6" name="Picture 6" descr="YouTube logo. Copyright is https://www.youtube.com/yt/brand/downloads.html" title="YouTube logo"/>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6444208" y="3594100"/>
            <a:ext cx="1581150" cy="914400"/>
          </a:xfrm>
          <a:prstGeom prst="rect">
            <a:avLst/>
          </a:prstGeom>
          <a:noFill/>
          <a:ln w="9525">
            <a:noFill/>
            <a:miter lim="800000"/>
            <a:headEnd/>
            <a:tailEnd/>
          </a:ln>
        </p:spPr>
      </p:pic>
      <p:pic>
        <p:nvPicPr>
          <p:cNvPr id="7" name="Picture 6" descr="Omnivox logo. Copyright is https://play.google.com/store/apps/details?id=com.skytech.omnivoxmobil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9068" y="4497100"/>
            <a:ext cx="1265864" cy="1600200"/>
          </a:xfrm>
          <a:prstGeom prst="rect">
            <a:avLst/>
          </a:prstGeom>
        </p:spPr>
      </p:pic>
    </p:spTree>
    <p:extLst>
      <p:ext uri="{BB962C8B-B14F-4D97-AF65-F5344CB8AC3E}">
        <p14:creationId xmlns:p14="http://schemas.microsoft.com/office/powerpoint/2010/main" val="340370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364" y="260648"/>
            <a:ext cx="8363272" cy="900336"/>
          </a:xfrm>
        </p:spPr>
        <p:txBody>
          <a:bodyPr/>
          <a:lstStyle/>
          <a:p>
            <a:r>
              <a:rPr lang="en-US" sz="3800" dirty="0" smtClean="0"/>
              <a:t>Should </a:t>
            </a:r>
            <a:r>
              <a:rPr lang="fr-CA" sz="3800" dirty="0" smtClean="0"/>
              <a:t>Students </a:t>
            </a:r>
            <a:r>
              <a:rPr lang="en-US" sz="3800" dirty="0" smtClean="0"/>
              <a:t>be Allowed to Use Personal Technology in Class</a:t>
            </a:r>
            <a:r>
              <a:rPr lang="fr-CA" sz="3800" dirty="0" smtClean="0"/>
              <a:t>?</a:t>
            </a:r>
            <a:endParaRPr lang="en-US" sz="3800"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12</a:t>
            </a:fld>
            <a:endParaRPr lang="fr-FR" altLang="fr-FR"/>
          </a:p>
        </p:txBody>
      </p:sp>
      <p:sp>
        <p:nvSpPr>
          <p:cNvPr id="5" name="TextBox 4"/>
          <p:cNvSpPr txBox="1"/>
          <p:nvPr/>
        </p:nvSpPr>
        <p:spPr>
          <a:xfrm>
            <a:off x="8244408" y="548680"/>
            <a:ext cx="263214"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6</a:t>
            </a:r>
          </a:p>
        </p:txBody>
      </p:sp>
      <p:graphicFrame>
        <p:nvGraphicFramePr>
          <p:cNvPr id="7" name="Content Placeholder 4" descr="I like courses in which professors allow use of personal technology in class: 1% strongly disagree, 3% moderately disagree, 4% slightly disagree, 18% slightly disagree, 27% moderately agree, 47% strongly agree;&#10;In general professors allow use of personal technology in class: 17% stronlgy disagree, 14% moderately disagree, 18% slightly disagree, 18% slightly agree, 25% moderately agree, 8% strongly agree" title="Students views: Use of personal technology in class"/>
          <p:cNvGraphicFramePr>
            <a:graphicFrameLocks noGrp="1"/>
          </p:cNvGraphicFramePr>
          <p:nvPr>
            <p:ph sz="quarter" idx="1"/>
            <p:extLst>
              <p:ext uri="{D42A27DB-BD31-4B8C-83A1-F6EECF244321}">
                <p14:modId xmlns:p14="http://schemas.microsoft.com/office/powerpoint/2010/main" val="3379989709"/>
              </p:ext>
            </p:extLst>
          </p:nvPr>
        </p:nvGraphicFramePr>
        <p:xfrm>
          <a:off x="457200" y="1196752"/>
          <a:ext cx="8229600" cy="4887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996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 5</a:t>
            </a:r>
            <a:endParaRPr lang="en-US" dirty="0"/>
          </a:p>
        </p:txBody>
      </p:sp>
      <p:sp>
        <p:nvSpPr>
          <p:cNvPr id="3" name="Content Placeholder 2"/>
          <p:cNvSpPr>
            <a:spLocks noGrp="1"/>
          </p:cNvSpPr>
          <p:nvPr>
            <p:ph sz="quarter" idx="1"/>
          </p:nvPr>
        </p:nvSpPr>
        <p:spPr>
          <a:xfrm>
            <a:off x="457200" y="1628800"/>
            <a:ext cx="8229600" cy="1512168"/>
          </a:xfrm>
        </p:spPr>
        <p:txBody>
          <a:bodyPr/>
          <a:lstStyle/>
          <a:p>
            <a:pPr marL="0" indent="0">
              <a:buNone/>
            </a:pPr>
            <a:r>
              <a:rPr lang="en-US" dirty="0" smtClean="0"/>
              <a:t>Incorporate the use of personal technology into classroom activities.</a:t>
            </a:r>
            <a:endParaRPr lang="en-US"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13</a:t>
            </a:fld>
            <a:endParaRPr lang="fr-FR" altLang="fr-FR"/>
          </a:p>
        </p:txBody>
      </p:sp>
      <p:pic>
        <p:nvPicPr>
          <p:cNvPr id="5" name="Picture 2" descr="Picture of an iPad, iPhone, and iPod. Copyright is http://www.fastcompany.com/3000961/ipad-mini-rumors-reach-fever-pitch-devices-show-web-logs" title="iPad, iPhone, iP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933056"/>
            <a:ext cx="3477905"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41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BB7B2539-434C-4E95-B576-3A63B6DF104F}" type="slidenum">
              <a:rPr lang="fr-FR" altLang="fr-FR" sz="1400" smtClean="0">
                <a:solidFill>
                  <a:srgbClr val="0033CC"/>
                </a:solidFill>
                <a:latin typeface="Arial" charset="0"/>
              </a:rPr>
              <a:pPr/>
              <a:t>14</a:t>
            </a:fld>
            <a:endParaRPr lang="fr-FR" altLang="fr-FR" sz="1400" smtClean="0">
              <a:solidFill>
                <a:srgbClr val="0033CC"/>
              </a:solidFill>
              <a:latin typeface="Arial" charset="0"/>
            </a:endParaRPr>
          </a:p>
        </p:txBody>
      </p:sp>
      <p:sp>
        <p:nvSpPr>
          <p:cNvPr id="21506" name="Content Placeholder 2"/>
          <p:cNvSpPr>
            <a:spLocks noGrp="1"/>
          </p:cNvSpPr>
          <p:nvPr>
            <p:ph sz="quarter" idx="1"/>
          </p:nvPr>
        </p:nvSpPr>
        <p:spPr>
          <a:xfrm>
            <a:off x="318356" y="2132856"/>
            <a:ext cx="8507288" cy="2880320"/>
          </a:xfrm>
        </p:spPr>
        <p:txBody>
          <a:bodyPr/>
          <a:lstStyle/>
          <a:p>
            <a:pPr lvl="0">
              <a:spcBef>
                <a:spcPts val="1800"/>
              </a:spcBef>
              <a:spcAft>
                <a:spcPts val="1800"/>
              </a:spcAft>
              <a:buFont typeface="Arial" panose="020B0604020202020204" pitchFamily="34" charset="0"/>
              <a:buChar char="•"/>
            </a:pPr>
            <a:r>
              <a:rPr lang="en-US" dirty="0">
                <a:solidFill>
                  <a:srgbClr val="002060"/>
                </a:solidFill>
                <a:hlinkClick r:id="rId3"/>
              </a:rPr>
              <a:t>http://www.adaptech.org</a:t>
            </a:r>
            <a:r>
              <a:rPr lang="en-US" dirty="0" smtClean="0">
                <a:solidFill>
                  <a:srgbClr val="002060"/>
                </a:solidFill>
                <a:hlinkClick r:id="rId3"/>
              </a:rPr>
              <a:t>/</a:t>
            </a:r>
            <a:endParaRPr lang="en-US" dirty="0" smtClean="0">
              <a:solidFill>
                <a:srgbClr val="002060"/>
              </a:solidFill>
            </a:endParaRPr>
          </a:p>
          <a:p>
            <a:pPr lvl="0">
              <a:spcBef>
                <a:spcPts val="1800"/>
              </a:spcBef>
              <a:spcAft>
                <a:spcPts val="1800"/>
              </a:spcAft>
              <a:buFont typeface="Arial" panose="020B0604020202020204" pitchFamily="34" charset="0"/>
              <a:buChar char="•"/>
            </a:pPr>
            <a:r>
              <a:rPr lang="en-US" dirty="0">
                <a:solidFill>
                  <a:srgbClr val="002060"/>
                </a:solidFill>
                <a:hlinkClick r:id="rId4"/>
              </a:rPr>
              <a:t>http://www.washington.edu/doit</a:t>
            </a:r>
            <a:r>
              <a:rPr lang="en-US" dirty="0" smtClean="0">
                <a:solidFill>
                  <a:srgbClr val="002060"/>
                </a:solidFill>
                <a:hlinkClick r:id="rId4"/>
              </a:rPr>
              <a:t>/</a:t>
            </a:r>
            <a:endParaRPr lang="en-US" dirty="0" smtClean="0">
              <a:solidFill>
                <a:srgbClr val="002060"/>
              </a:solidFill>
            </a:endParaRPr>
          </a:p>
          <a:p>
            <a:pPr lvl="0">
              <a:spcBef>
                <a:spcPts val="1800"/>
              </a:spcBef>
              <a:spcAft>
                <a:spcPts val="1800"/>
              </a:spcAft>
              <a:buFont typeface="Arial" panose="020B0604020202020204" pitchFamily="34" charset="0"/>
              <a:buChar char="•"/>
            </a:pPr>
            <a:r>
              <a:rPr lang="en-US" dirty="0">
                <a:solidFill>
                  <a:srgbClr val="002060"/>
                </a:solidFill>
                <a:hlinkClick r:id="rId5"/>
              </a:rPr>
              <a:t>http://www.alludl.ca</a:t>
            </a:r>
            <a:r>
              <a:rPr lang="en-US" dirty="0" smtClean="0">
                <a:solidFill>
                  <a:srgbClr val="002060"/>
                </a:solidFill>
                <a:hlinkClick r:id="rId5"/>
              </a:rPr>
              <a:t>/</a:t>
            </a:r>
            <a:endParaRPr lang="en-US" dirty="0" smtClean="0">
              <a:solidFill>
                <a:srgbClr val="002060"/>
              </a:solidFill>
            </a:endParaRPr>
          </a:p>
          <a:p>
            <a:pPr marL="0" lvl="0" indent="0">
              <a:spcBef>
                <a:spcPts val="1800"/>
              </a:spcBef>
              <a:spcAft>
                <a:spcPts val="1800"/>
              </a:spcAft>
              <a:buNone/>
            </a:pPr>
            <a:endParaRPr lang="en-US" dirty="0">
              <a:solidFill>
                <a:srgbClr val="002060"/>
              </a:solidFill>
            </a:endParaRPr>
          </a:p>
        </p:txBody>
      </p:sp>
      <p:sp>
        <p:nvSpPr>
          <p:cNvPr id="5" name="Title 1"/>
          <p:cNvSpPr>
            <a:spLocks noGrp="1"/>
          </p:cNvSpPr>
          <p:nvPr>
            <p:ph type="title"/>
          </p:nvPr>
        </p:nvSpPr>
        <p:spPr>
          <a:xfrm>
            <a:off x="179512" y="260648"/>
            <a:ext cx="8784976" cy="648072"/>
          </a:xfrm>
        </p:spPr>
        <p:txBody>
          <a:bodyPr anchor="t"/>
          <a:lstStyle/>
          <a:p>
            <a:pPr>
              <a:defRPr/>
            </a:pPr>
            <a:r>
              <a:rPr lang="en-US" sz="3800" noProof="0" dirty="0" smtClean="0">
                <a:effectLst/>
              </a:rPr>
              <a:t>Where can I find out more?</a:t>
            </a:r>
            <a:endParaRPr lang="en-US" sz="3800" noProof="0" dirty="0"/>
          </a:p>
        </p:txBody>
      </p:sp>
    </p:spTree>
    <p:extLst>
      <p:ext uri="{BB962C8B-B14F-4D97-AF65-F5344CB8AC3E}">
        <p14:creationId xmlns:p14="http://schemas.microsoft.com/office/powerpoint/2010/main" val="610005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213"/>
          </a:xfrm>
        </p:spPr>
        <p:txBody>
          <a:bodyPr/>
          <a:lstStyle/>
          <a:p>
            <a:r>
              <a:rPr lang="en-US" dirty="0" smtClean="0"/>
              <a:t>References</a:t>
            </a:r>
            <a:endParaRPr lang="en-US"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15</a:t>
            </a:fld>
            <a:endParaRPr lang="fr-FR" altLang="fr-FR"/>
          </a:p>
        </p:txBody>
      </p:sp>
      <p:sp>
        <p:nvSpPr>
          <p:cNvPr id="5" name="Content Placeholder 4"/>
          <p:cNvSpPr txBox="1">
            <a:spLocks noGrp="1"/>
          </p:cNvSpPr>
          <p:nvPr>
            <p:ph sz="quarter" idx="1"/>
          </p:nvPr>
        </p:nvSpPr>
        <p:spPr>
          <a:xfrm>
            <a:off x="457200" y="1268760"/>
            <a:ext cx="8229600" cy="5001369"/>
          </a:xfrm>
          <a:prstGeom prst="rect">
            <a:avLst/>
          </a:prstGeom>
          <a:noFill/>
        </p:spPr>
        <p:txBody>
          <a:bodyPr wrap="square" rtlCol="0">
            <a:spAutoFit/>
          </a:bodyPr>
          <a:lstStyle/>
          <a:p>
            <a:r>
              <a:rPr lang="en-US" sz="1400" baseline="30000" dirty="0" smtClean="0">
                <a:solidFill>
                  <a:schemeClr val="tx1"/>
                </a:solidFill>
              </a:rPr>
              <a:t>1</a:t>
            </a:r>
            <a:r>
              <a:rPr lang="en-US" sz="1400" dirty="0" smtClean="0">
                <a:solidFill>
                  <a:schemeClr val="tx1"/>
                </a:solidFill>
              </a:rPr>
              <a:t>Fichten</a:t>
            </a:r>
            <a:r>
              <a:rPr lang="en-US" sz="1400" dirty="0">
                <a:solidFill>
                  <a:schemeClr val="tx1"/>
                </a:solidFill>
              </a:rPr>
              <a:t>, C. S., Heiman, T., Havel, A., Jorgensen, M., Budd, J., &amp; King, L. (2016). Sustainability of disability-related services in Canada - Israel: Will the real universal design please stand up? Exceptionality Education International, 26(1), 19-35.</a:t>
            </a:r>
            <a:endParaRPr lang="en-US" sz="1400" baseline="30000" dirty="0" smtClean="0">
              <a:solidFill>
                <a:schemeClr val="tx1"/>
              </a:solidFill>
            </a:endParaRPr>
          </a:p>
          <a:p>
            <a:r>
              <a:rPr lang="en-US" sz="1400" baseline="30000" dirty="0" err="1" smtClean="0">
                <a:solidFill>
                  <a:schemeClr val="tx1"/>
                </a:solidFill>
              </a:rPr>
              <a:t>2</a:t>
            </a:r>
            <a:r>
              <a:rPr lang="en-US" sz="1400" dirty="0" err="1" smtClean="0">
                <a:solidFill>
                  <a:schemeClr val="tx1"/>
                </a:solidFill>
              </a:rPr>
              <a:t>Fichten</a:t>
            </a:r>
            <a:r>
              <a:rPr lang="en-US" sz="1400" dirty="0">
                <a:solidFill>
                  <a:schemeClr val="tx1"/>
                </a:solidFill>
              </a:rPr>
              <a:t>, C.S., Jorgensen, S., Havel, A., Barile, M., </a:t>
            </a:r>
            <a:r>
              <a:rPr lang="en-US" sz="1400" dirty="0" smtClean="0">
                <a:solidFill>
                  <a:schemeClr val="tx1"/>
                </a:solidFill>
              </a:rPr>
              <a:t>(</a:t>
            </a:r>
            <a:r>
              <a:rPr lang="en-US" sz="1400" dirty="0">
                <a:solidFill>
                  <a:schemeClr val="tx1"/>
                </a:solidFill>
              </a:rPr>
              <a:t>2006). College students with disabilities: Their future and </a:t>
            </a:r>
            <a:r>
              <a:rPr lang="en-US" sz="1400" dirty="0" smtClean="0">
                <a:solidFill>
                  <a:schemeClr val="tx1"/>
                </a:solidFill>
              </a:rPr>
              <a:t>success. </a:t>
            </a:r>
            <a:r>
              <a:rPr lang="en-US" sz="1400" dirty="0">
                <a:solidFill>
                  <a:schemeClr val="tx1"/>
                </a:solidFill>
              </a:rPr>
              <a:t>Final report </a:t>
            </a:r>
            <a:r>
              <a:rPr lang="en-US" sz="1400" dirty="0" smtClean="0">
                <a:solidFill>
                  <a:schemeClr val="tx1"/>
                </a:solidFill>
              </a:rPr>
              <a:t>to FQRSC. Montréal</a:t>
            </a:r>
            <a:r>
              <a:rPr lang="en-US" sz="1400" dirty="0">
                <a:solidFill>
                  <a:schemeClr val="tx1"/>
                </a:solidFill>
              </a:rPr>
              <a:t>: Adaptech Research Network, Dawson College</a:t>
            </a:r>
            <a:r>
              <a:rPr lang="en-US" sz="1400" dirty="0" smtClean="0">
                <a:solidFill>
                  <a:schemeClr val="tx1"/>
                </a:solidFill>
              </a:rPr>
              <a:t>.</a:t>
            </a:r>
          </a:p>
          <a:p>
            <a:r>
              <a:rPr lang="en-US" sz="1400" dirty="0">
                <a:solidFill>
                  <a:schemeClr val="tx1"/>
                </a:solidFill>
              </a:rPr>
              <a:t> </a:t>
            </a:r>
            <a:r>
              <a:rPr lang="en-US" sz="1400" baseline="30000" dirty="0" smtClean="0">
                <a:solidFill>
                  <a:schemeClr val="tx1"/>
                </a:solidFill>
              </a:rPr>
              <a:t>3 </a:t>
            </a:r>
            <a:r>
              <a:rPr lang="en-US" sz="1400" dirty="0">
                <a:solidFill>
                  <a:schemeClr val="tx1"/>
                </a:solidFill>
              </a:rPr>
              <a:t>Jorgensen, S., Fichten, C.S., Havel, A., Lamb, D., James, C., &amp; Barile, M. (2005). Academic performance of college students with and without disabilities: An archival study. Canadian Journal of Counselling, 39(2), 101-117</a:t>
            </a:r>
            <a:r>
              <a:rPr lang="en-US" sz="1400" dirty="0" smtClean="0">
                <a:solidFill>
                  <a:schemeClr val="tx1"/>
                </a:solidFill>
              </a:rPr>
              <a:t>.</a:t>
            </a:r>
            <a:endParaRPr lang="en-US" sz="1400" dirty="0">
              <a:solidFill>
                <a:schemeClr val="tx1"/>
              </a:solidFill>
            </a:endParaRPr>
          </a:p>
          <a:p>
            <a:r>
              <a:rPr lang="en-US" sz="1400" baseline="30000" dirty="0" smtClean="0">
                <a:solidFill>
                  <a:schemeClr val="tx1"/>
                </a:solidFill>
              </a:rPr>
              <a:t>4</a:t>
            </a:r>
            <a:r>
              <a:rPr lang="en-US" sz="1400" dirty="0" smtClean="0">
                <a:solidFill>
                  <a:schemeClr val="tx1"/>
                </a:solidFill>
              </a:rPr>
              <a:t>Fichten</a:t>
            </a:r>
            <a:r>
              <a:rPr lang="en-US" sz="1400" dirty="0">
                <a:solidFill>
                  <a:schemeClr val="tx1"/>
                </a:solidFill>
              </a:rPr>
              <a:t>, C. S., Nguyen, M. N., King, L., Havel, A., Mimouni, Z., Barile, M., Budd, J., Jorgensen, S., Chauvin, A., &amp; Gutberg, J. (2014). How well do they read? Brief English and French screening tools for college students. International Journal of Special Education, 29(1), 33-46. </a:t>
            </a:r>
            <a:endParaRPr lang="en-US" sz="1400" dirty="0" smtClean="0">
              <a:solidFill>
                <a:schemeClr val="tx1"/>
              </a:solidFill>
            </a:endParaRPr>
          </a:p>
          <a:p>
            <a:r>
              <a:rPr lang="en-US" sz="1400" baseline="30000" dirty="0">
                <a:solidFill>
                  <a:schemeClr val="tx1"/>
                </a:solidFill>
              </a:rPr>
              <a:t>5</a:t>
            </a:r>
            <a:r>
              <a:rPr lang="en-US" sz="1400" dirty="0">
                <a:solidFill>
                  <a:schemeClr val="tx1"/>
                </a:solidFill>
              </a:rPr>
              <a:t>Jorgensen, M., Havel, A., Fichten, C., King, L., Marcil, E., Lussier, A., Budd, J., &amp; Vitouchanskaia, C. (2017). "Simply the best" : Professors nominated by students for their exemplary technology practices in teaching. Education and Information Technologies. Advance online publication. </a:t>
            </a:r>
            <a:r>
              <a:rPr lang="en-US" sz="1400" dirty="0" smtClean="0">
                <a:solidFill>
                  <a:schemeClr val="tx1"/>
                </a:solidFill>
              </a:rPr>
              <a:t>doi:10.1007/s10639-017-9594-1</a:t>
            </a:r>
          </a:p>
          <a:p>
            <a:r>
              <a:rPr lang="en-US" sz="1400" baseline="30000" dirty="0" smtClean="0">
                <a:solidFill>
                  <a:schemeClr val="tx1"/>
                </a:solidFill>
              </a:rPr>
              <a:t>6</a:t>
            </a:r>
            <a:r>
              <a:rPr lang="en-US" sz="1400" dirty="0" smtClean="0">
                <a:solidFill>
                  <a:schemeClr val="tx1"/>
                </a:solidFill>
              </a:rPr>
              <a:t>Fichten</a:t>
            </a:r>
            <a:r>
              <a:rPr lang="en-US" sz="1400" dirty="0">
                <a:solidFill>
                  <a:schemeClr val="tx1"/>
                </a:solidFill>
              </a:rPr>
              <a:t>, C. S., King, L., Jorgensen, M., Nguyen, M. N., Budd, J., Havel, A., Asuncion, J., Amsel, R., Raymond, R., &amp; Poldma, T. (2015). What do college students really want when it comes to their instructors’ use of information and communication technologies (ICTs) in their teaching? International Journal of Learning, Teaching and Educational Research, 14(2), 173-191. Retrieved from http://www.ijlter.org/index.php/ijlter/article/view/522/pdf </a:t>
            </a:r>
            <a:endParaRPr lang="en-US" sz="1400" dirty="0" smtClean="0">
              <a:solidFill>
                <a:schemeClr val="tx1"/>
              </a:solidFill>
            </a:endParaRPr>
          </a:p>
        </p:txBody>
      </p:sp>
    </p:spTree>
    <p:extLst>
      <p:ext uri="{BB962C8B-B14F-4D97-AF65-F5344CB8AC3E}">
        <p14:creationId xmlns:p14="http://schemas.microsoft.com/office/powerpoint/2010/main" val="387235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0648"/>
            <a:ext cx="9144000" cy="684213"/>
          </a:xfrm>
        </p:spPr>
        <p:txBody>
          <a:bodyPr/>
          <a:lstStyle/>
          <a:p>
            <a:r>
              <a:rPr lang="fr-CA" dirty="0" err="1" smtClean="0"/>
              <a:t>Who</a:t>
            </a:r>
            <a:r>
              <a:rPr lang="fr-CA" dirty="0" smtClean="0"/>
              <a:t> are </a:t>
            </a:r>
            <a:r>
              <a:rPr lang="fr-CA" dirty="0" err="1" smtClean="0"/>
              <a:t>we</a:t>
            </a:r>
            <a:r>
              <a:rPr lang="fr-CA" dirty="0" smtClean="0"/>
              <a:t>?</a:t>
            </a:r>
            <a:endParaRPr lang="fr-CA" dirty="0"/>
          </a:p>
        </p:txBody>
      </p:sp>
      <p:sp>
        <p:nvSpPr>
          <p:cNvPr id="3" name="Espace réservé du contenu 2"/>
          <p:cNvSpPr>
            <a:spLocks noGrp="1"/>
          </p:cNvSpPr>
          <p:nvPr>
            <p:ph sz="quarter" idx="1"/>
          </p:nvPr>
        </p:nvSpPr>
        <p:spPr>
          <a:xfrm>
            <a:off x="457200" y="1484784"/>
            <a:ext cx="8229600" cy="4392488"/>
          </a:xfrm>
        </p:spPr>
        <p:txBody>
          <a:bodyPr/>
          <a:lstStyle/>
          <a:p>
            <a:pPr>
              <a:spcBef>
                <a:spcPts val="1800"/>
              </a:spcBef>
              <a:spcAft>
                <a:spcPts val="1800"/>
              </a:spcAft>
            </a:pPr>
            <a:r>
              <a:rPr lang="en-US" dirty="0">
                <a:solidFill>
                  <a:schemeClr val="bg2">
                    <a:lumMod val="25000"/>
                  </a:schemeClr>
                </a:solidFill>
              </a:rPr>
              <a:t>Adaptech Research Network</a:t>
            </a:r>
            <a:endParaRPr lang="en-US" dirty="0" smtClean="0">
              <a:solidFill>
                <a:schemeClr val="bg2">
                  <a:lumMod val="25000"/>
                </a:schemeClr>
              </a:solidFill>
            </a:endParaRPr>
          </a:p>
          <a:p>
            <a:pPr lvl="1">
              <a:spcBef>
                <a:spcPts val="1800"/>
              </a:spcBef>
              <a:spcAft>
                <a:spcPts val="1800"/>
              </a:spcAft>
            </a:pPr>
            <a:r>
              <a:rPr lang="en-US" dirty="0" smtClean="0">
                <a:solidFill>
                  <a:schemeClr val="bg2">
                    <a:lumMod val="25000"/>
                  </a:schemeClr>
                </a:solidFill>
              </a:rPr>
              <a:t>Team of teachers, professionals, students, researchers</a:t>
            </a:r>
          </a:p>
          <a:p>
            <a:pPr lvl="1">
              <a:spcBef>
                <a:spcPts val="1800"/>
              </a:spcBef>
              <a:spcAft>
                <a:spcPts val="1800"/>
              </a:spcAft>
            </a:pPr>
            <a:r>
              <a:rPr lang="en-US" dirty="0" smtClean="0">
                <a:solidFill>
                  <a:schemeClr val="bg2">
                    <a:lumMod val="25000"/>
                  </a:schemeClr>
                </a:solidFill>
              </a:rPr>
              <a:t>Conducts research on post-secondary students with a variety of disabilities</a:t>
            </a:r>
          </a:p>
          <a:p>
            <a:pPr lvl="1">
              <a:spcBef>
                <a:spcPts val="1800"/>
              </a:spcBef>
              <a:spcAft>
                <a:spcPts val="1800"/>
              </a:spcAft>
            </a:pPr>
            <a:r>
              <a:rPr lang="en-US" dirty="0" smtClean="0">
                <a:solidFill>
                  <a:schemeClr val="bg2">
                    <a:lumMod val="25000"/>
                  </a:schemeClr>
                </a:solidFill>
              </a:rPr>
              <a:t>Based at Dawson College</a:t>
            </a:r>
          </a:p>
          <a:p>
            <a:pPr>
              <a:spcBef>
                <a:spcPts val="1800"/>
              </a:spcBef>
              <a:spcAft>
                <a:spcPts val="1800"/>
              </a:spcAft>
            </a:pPr>
            <a:endParaRPr lang="en-US" dirty="0" smtClean="0">
              <a:solidFill>
                <a:schemeClr val="bg2">
                  <a:lumMod val="25000"/>
                </a:schemeClr>
              </a:solidFill>
            </a:endParaRPr>
          </a:p>
          <a:p>
            <a:pPr marL="0" indent="0">
              <a:buNone/>
            </a:pPr>
            <a:endParaRPr lang="fr-CA" dirty="0"/>
          </a:p>
        </p:txBody>
      </p:sp>
      <p:sp>
        <p:nvSpPr>
          <p:cNvPr id="4" name="Espace réservé du numéro de diapositive 3"/>
          <p:cNvSpPr>
            <a:spLocks noGrp="1"/>
          </p:cNvSpPr>
          <p:nvPr>
            <p:ph type="sldNum" sz="quarter" idx="11"/>
          </p:nvPr>
        </p:nvSpPr>
        <p:spPr/>
        <p:txBody>
          <a:bodyPr/>
          <a:lstStyle/>
          <a:p>
            <a:pPr>
              <a:defRPr/>
            </a:pPr>
            <a:fld id="{81F4DA61-A799-491C-8E9E-DC789FEF6F2B}" type="slidenum">
              <a:rPr lang="fr-FR" altLang="fr-FR" smtClean="0"/>
              <a:pPr>
                <a:defRPr/>
              </a:pPr>
              <a:t>2</a:t>
            </a:fld>
            <a:endParaRPr lang="fr-FR" altLang="fr-FR"/>
          </a:p>
        </p:txBody>
      </p:sp>
    </p:spTree>
    <p:extLst>
      <p:ext uri="{BB962C8B-B14F-4D97-AF65-F5344CB8AC3E}">
        <p14:creationId xmlns:p14="http://schemas.microsoft.com/office/powerpoint/2010/main" val="2663357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684213"/>
          </a:xfrm>
        </p:spPr>
        <p:txBody>
          <a:bodyPr/>
          <a:lstStyle/>
          <a:p>
            <a:r>
              <a:rPr lang="fr-CA" dirty="0" err="1" smtClean="0"/>
              <a:t>Why</a:t>
            </a:r>
            <a:r>
              <a:rPr lang="fr-CA" dirty="0" smtClean="0"/>
              <a:t> </a:t>
            </a:r>
            <a:r>
              <a:rPr lang="fr-CA" dirty="0"/>
              <a:t>W</a:t>
            </a:r>
            <a:r>
              <a:rPr lang="fr-CA" dirty="0" smtClean="0"/>
              <a:t>atch </a:t>
            </a:r>
            <a:r>
              <a:rPr lang="fr-CA" dirty="0" err="1" smtClean="0"/>
              <a:t>this</a:t>
            </a:r>
            <a:r>
              <a:rPr lang="fr-CA" dirty="0" smtClean="0"/>
              <a:t> Clip?</a:t>
            </a:r>
            <a:endParaRPr lang="fr-CA" dirty="0"/>
          </a:p>
        </p:txBody>
      </p:sp>
      <p:sp>
        <p:nvSpPr>
          <p:cNvPr id="3" name="Espace réservé du contenu 2"/>
          <p:cNvSpPr>
            <a:spLocks noGrp="1"/>
          </p:cNvSpPr>
          <p:nvPr>
            <p:ph sz="quarter" idx="1"/>
          </p:nvPr>
        </p:nvSpPr>
        <p:spPr>
          <a:xfrm>
            <a:off x="457200" y="1556792"/>
            <a:ext cx="8229600" cy="3888432"/>
          </a:xfrm>
        </p:spPr>
        <p:txBody>
          <a:bodyPr/>
          <a:lstStyle/>
          <a:p>
            <a:pPr>
              <a:spcBef>
                <a:spcPts val="1200"/>
              </a:spcBef>
              <a:spcAft>
                <a:spcPts val="1200"/>
              </a:spcAft>
            </a:pPr>
            <a:r>
              <a:rPr lang="en-US" dirty="0"/>
              <a:t>Value of </a:t>
            </a:r>
            <a:r>
              <a:rPr lang="en-US" dirty="0" smtClean="0"/>
              <a:t>applied </a:t>
            </a:r>
            <a:r>
              <a:rPr lang="en-US" dirty="0"/>
              <a:t>r</a:t>
            </a:r>
            <a:r>
              <a:rPr lang="en-US" dirty="0" smtClean="0"/>
              <a:t>esearch</a:t>
            </a:r>
          </a:p>
          <a:p>
            <a:pPr lvl="1">
              <a:spcBef>
                <a:spcPts val="1200"/>
              </a:spcBef>
              <a:spcAft>
                <a:spcPts val="1200"/>
              </a:spcAft>
            </a:pPr>
            <a:r>
              <a:rPr lang="en-US" dirty="0" smtClean="0"/>
              <a:t>Solve practical problems</a:t>
            </a:r>
          </a:p>
          <a:p>
            <a:pPr lvl="1">
              <a:spcBef>
                <a:spcPts val="1200"/>
              </a:spcBef>
              <a:spcAft>
                <a:spcPts val="1200"/>
              </a:spcAft>
            </a:pPr>
            <a:r>
              <a:rPr lang="en-US" dirty="0" smtClean="0"/>
              <a:t>Provide recommendations</a:t>
            </a:r>
          </a:p>
          <a:p>
            <a:pPr marL="274637" lvl="1" indent="0">
              <a:spcBef>
                <a:spcPts val="1200"/>
              </a:spcBef>
              <a:spcAft>
                <a:spcPts val="1200"/>
              </a:spcAft>
              <a:buNone/>
            </a:pPr>
            <a:endParaRPr lang="en-US" dirty="0" smtClean="0"/>
          </a:p>
          <a:p>
            <a:pPr>
              <a:spcBef>
                <a:spcPts val="1200"/>
              </a:spcBef>
              <a:spcAft>
                <a:spcPts val="1200"/>
              </a:spcAft>
            </a:pPr>
            <a:r>
              <a:rPr lang="en-US" b="1" dirty="0" smtClean="0"/>
              <a:t>5 tips in 5 minutes</a:t>
            </a:r>
            <a:endParaRPr lang="en-US" b="1" dirty="0"/>
          </a:p>
          <a:p>
            <a:pPr>
              <a:spcBef>
                <a:spcPts val="1200"/>
              </a:spcBef>
              <a:spcAft>
                <a:spcPts val="1200"/>
              </a:spcAft>
            </a:pPr>
            <a:endParaRPr lang="fr-CA" dirty="0" smtClean="0"/>
          </a:p>
        </p:txBody>
      </p:sp>
      <p:sp>
        <p:nvSpPr>
          <p:cNvPr id="4" name="Espace réservé du numéro de diapositive 3"/>
          <p:cNvSpPr>
            <a:spLocks noGrp="1"/>
          </p:cNvSpPr>
          <p:nvPr>
            <p:ph type="sldNum" sz="quarter" idx="11"/>
          </p:nvPr>
        </p:nvSpPr>
        <p:spPr/>
        <p:txBody>
          <a:bodyPr/>
          <a:lstStyle/>
          <a:p>
            <a:pPr>
              <a:defRPr/>
            </a:pPr>
            <a:fld id="{81F4DA61-A799-491C-8E9E-DC789FEF6F2B}" type="slidenum">
              <a:rPr lang="fr-FR" altLang="fr-FR" smtClean="0"/>
              <a:pPr>
                <a:defRPr/>
              </a:pPr>
              <a:t>3</a:t>
            </a:fld>
            <a:endParaRPr lang="fr-FR" altLang="fr-FR"/>
          </a:p>
        </p:txBody>
      </p:sp>
      <p:pic>
        <p:nvPicPr>
          <p:cNvPr id="2050" name="Picture 2" descr="Picture of stop clock with 5 minutes remaining. Copyright is: https://www.pitsco.com/Large-Time-Tim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221088"/>
            <a:ext cx="1827275"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196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4</a:t>
            </a:fld>
            <a:endParaRPr lang="fr-FR" altLang="fr-FR"/>
          </a:p>
        </p:txBody>
      </p:sp>
      <p:sp>
        <p:nvSpPr>
          <p:cNvPr id="3" name="Content Placeholder 2"/>
          <p:cNvSpPr>
            <a:spLocks noGrp="1"/>
          </p:cNvSpPr>
          <p:nvPr>
            <p:ph sz="quarter" idx="1"/>
          </p:nvPr>
        </p:nvSpPr>
        <p:spPr>
          <a:xfrm>
            <a:off x="457200" y="1268760"/>
            <a:ext cx="8229600" cy="4888200"/>
          </a:xfrm>
        </p:spPr>
        <p:txBody>
          <a:bodyPr/>
          <a:lstStyle/>
          <a:p>
            <a:pPr>
              <a:spcBef>
                <a:spcPts val="0"/>
              </a:spcBef>
              <a:spcAft>
                <a:spcPts val="800"/>
              </a:spcAft>
            </a:pPr>
            <a:r>
              <a:rPr lang="en-US" sz="3000" dirty="0" smtClean="0"/>
              <a:t>16% of </a:t>
            </a:r>
            <a:r>
              <a:rPr lang="en-US" sz="3000" dirty="0"/>
              <a:t>D</a:t>
            </a:r>
            <a:r>
              <a:rPr lang="en-US" sz="3000" dirty="0" smtClean="0"/>
              <a:t>awson students self-reported a disability</a:t>
            </a:r>
            <a:r>
              <a:rPr lang="en-US" sz="3000" baseline="30000" dirty="0" smtClean="0"/>
              <a:t>1</a:t>
            </a:r>
            <a:r>
              <a:rPr lang="en-US" sz="3000" dirty="0" smtClean="0"/>
              <a:t> </a:t>
            </a:r>
            <a:endParaRPr lang="en-US" sz="3000" dirty="0"/>
          </a:p>
          <a:p>
            <a:pPr>
              <a:spcBef>
                <a:spcPts val="0"/>
              </a:spcBef>
              <a:spcAft>
                <a:spcPts val="800"/>
              </a:spcAft>
            </a:pPr>
            <a:r>
              <a:rPr lang="en-US" sz="3000" dirty="0"/>
              <a:t>≈ 2/3 </a:t>
            </a:r>
            <a:r>
              <a:rPr lang="en-US" sz="3000" dirty="0" smtClean="0"/>
              <a:t>were not </a:t>
            </a:r>
            <a:r>
              <a:rPr lang="en-US" sz="3000" dirty="0"/>
              <a:t>registered for campus disability services</a:t>
            </a:r>
            <a:r>
              <a:rPr lang="en-US" sz="3000" baseline="30000" dirty="0"/>
              <a:t>2 </a:t>
            </a:r>
          </a:p>
          <a:p>
            <a:pPr>
              <a:spcBef>
                <a:spcPts val="0"/>
              </a:spcBef>
              <a:spcAft>
                <a:spcPts val="800"/>
              </a:spcAft>
            </a:pPr>
            <a:r>
              <a:rPr lang="en-US" sz="3000" dirty="0"/>
              <a:t>Mainly students with</a:t>
            </a:r>
          </a:p>
          <a:p>
            <a:pPr lvl="1">
              <a:spcBef>
                <a:spcPts val="0"/>
              </a:spcBef>
              <a:spcAft>
                <a:spcPts val="800"/>
              </a:spcAft>
            </a:pPr>
            <a:r>
              <a:rPr lang="en-US" sz="3000" dirty="0"/>
              <a:t>Learning </a:t>
            </a:r>
            <a:r>
              <a:rPr lang="en-US" sz="3000" dirty="0" smtClean="0"/>
              <a:t>disability/attention </a:t>
            </a:r>
            <a:r>
              <a:rPr lang="en-US" sz="3000" dirty="0"/>
              <a:t>d</a:t>
            </a:r>
            <a:r>
              <a:rPr lang="en-US" sz="3000" dirty="0" smtClean="0"/>
              <a:t>eficit </a:t>
            </a:r>
            <a:r>
              <a:rPr lang="en-US" sz="3000" dirty="0"/>
              <a:t>h</a:t>
            </a:r>
            <a:r>
              <a:rPr lang="en-US" sz="3000" dirty="0" smtClean="0"/>
              <a:t>yperactivity </a:t>
            </a:r>
            <a:r>
              <a:rPr lang="en-US" sz="3000" dirty="0"/>
              <a:t>d</a:t>
            </a:r>
            <a:r>
              <a:rPr lang="en-US" sz="3000" dirty="0" smtClean="0"/>
              <a:t>isorder</a:t>
            </a:r>
            <a:endParaRPr lang="en-US" sz="3000" dirty="0"/>
          </a:p>
          <a:p>
            <a:pPr lvl="1">
              <a:spcBef>
                <a:spcPts val="0"/>
              </a:spcBef>
              <a:spcAft>
                <a:spcPts val="800"/>
              </a:spcAft>
            </a:pPr>
            <a:r>
              <a:rPr lang="en-US" sz="3000" dirty="0"/>
              <a:t>Mental health </a:t>
            </a:r>
            <a:r>
              <a:rPr lang="en-US" sz="3000" dirty="0" smtClean="0"/>
              <a:t>problems</a:t>
            </a:r>
            <a:endParaRPr lang="en-US" sz="3000" dirty="0"/>
          </a:p>
          <a:p>
            <a:pPr lvl="1">
              <a:spcBef>
                <a:spcPts val="0"/>
              </a:spcBef>
              <a:spcAft>
                <a:spcPts val="800"/>
              </a:spcAft>
            </a:pPr>
            <a:r>
              <a:rPr lang="en-US" sz="3000" dirty="0"/>
              <a:t>Chronic health conditions</a:t>
            </a:r>
          </a:p>
          <a:p>
            <a:pPr marL="0" indent="0">
              <a:spcBef>
                <a:spcPts val="800"/>
              </a:spcBef>
              <a:spcAft>
                <a:spcPts val="800"/>
              </a:spcAft>
              <a:buNone/>
            </a:pPr>
            <a:endParaRPr lang="en-US" dirty="0" smtClean="0"/>
          </a:p>
        </p:txBody>
      </p:sp>
      <p:sp>
        <p:nvSpPr>
          <p:cNvPr id="2" name="Title 1"/>
          <p:cNvSpPr>
            <a:spLocks noGrp="1"/>
          </p:cNvSpPr>
          <p:nvPr>
            <p:ph type="title"/>
          </p:nvPr>
        </p:nvSpPr>
        <p:spPr>
          <a:xfrm>
            <a:off x="457200" y="260648"/>
            <a:ext cx="8229600" cy="684213"/>
          </a:xfrm>
        </p:spPr>
        <p:txBody>
          <a:bodyPr/>
          <a:lstStyle/>
          <a:p>
            <a:r>
              <a:rPr lang="en-US" dirty="0" smtClean="0"/>
              <a:t>Who are your students?</a:t>
            </a:r>
            <a:endParaRPr lang="en-US" dirty="0"/>
          </a:p>
        </p:txBody>
      </p:sp>
    </p:spTree>
    <p:extLst>
      <p:ext uri="{BB962C8B-B14F-4D97-AF65-F5344CB8AC3E}">
        <p14:creationId xmlns:p14="http://schemas.microsoft.com/office/powerpoint/2010/main" val="2269492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213"/>
          </a:xfrm>
        </p:spPr>
        <p:txBody>
          <a:bodyPr/>
          <a:lstStyle/>
          <a:p>
            <a:r>
              <a:rPr lang="en-US" dirty="0" smtClean="0"/>
              <a:t>Tip # 1</a:t>
            </a:r>
            <a:endParaRPr lang="en-US" dirty="0"/>
          </a:p>
        </p:txBody>
      </p:sp>
      <p:sp>
        <p:nvSpPr>
          <p:cNvPr id="3" name="Content Placeholder 2"/>
          <p:cNvSpPr>
            <a:spLocks noGrp="1"/>
          </p:cNvSpPr>
          <p:nvPr>
            <p:ph sz="quarter" idx="1"/>
          </p:nvPr>
        </p:nvSpPr>
        <p:spPr>
          <a:xfrm>
            <a:off x="457200" y="1556792"/>
            <a:ext cx="8229600" cy="1296144"/>
          </a:xfrm>
        </p:spPr>
        <p:txBody>
          <a:bodyPr/>
          <a:lstStyle/>
          <a:p>
            <a:pPr marL="0" indent="0">
              <a:buNone/>
            </a:pPr>
            <a:r>
              <a:rPr lang="en-US" dirty="0" smtClean="0"/>
              <a:t>Provide students the opportunity to inform you of their special needs.</a:t>
            </a:r>
            <a:endParaRPr lang="en-US"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5</a:t>
            </a:fld>
            <a:endParaRPr lang="fr-FR" altLang="fr-FR"/>
          </a:p>
        </p:txBody>
      </p:sp>
      <p:pic>
        <p:nvPicPr>
          <p:cNvPr id="3074" name="Picture 2" descr="Image of raised hands. Copyright is http://helpinglittleangels.org.uk/be-a-volunte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5902" y="3096938"/>
            <a:ext cx="4652197"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914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408EF413-0464-4DB6-845E-F8EA4CE4EE52}" type="slidenum">
              <a:rPr lang="fr-FR" altLang="fr-FR" sz="1400" smtClean="0">
                <a:solidFill>
                  <a:srgbClr val="0033CC"/>
                </a:solidFill>
                <a:latin typeface="Arial" charset="0"/>
              </a:rPr>
              <a:pPr/>
              <a:t>6</a:t>
            </a:fld>
            <a:endParaRPr lang="fr-FR" altLang="fr-FR" sz="1400" dirty="0" smtClean="0">
              <a:solidFill>
                <a:srgbClr val="0033CC"/>
              </a:solidFill>
              <a:latin typeface="Arial" charset="0"/>
            </a:endParaRPr>
          </a:p>
        </p:txBody>
      </p:sp>
      <p:sp>
        <p:nvSpPr>
          <p:cNvPr id="7171" name="Content Placeholder 2"/>
          <p:cNvSpPr>
            <a:spLocks noGrp="1"/>
          </p:cNvSpPr>
          <p:nvPr>
            <p:ph sz="quarter" idx="1"/>
          </p:nvPr>
        </p:nvSpPr>
        <p:spPr>
          <a:xfrm>
            <a:off x="251520" y="1268760"/>
            <a:ext cx="8229600" cy="4887912"/>
          </a:xfrm>
        </p:spPr>
        <p:txBody>
          <a:bodyPr/>
          <a:lstStyle/>
          <a:p>
            <a:pPr lvl="0">
              <a:spcBef>
                <a:spcPts val="0"/>
              </a:spcBef>
              <a:spcAft>
                <a:spcPts val="800"/>
              </a:spcAft>
            </a:pPr>
            <a:r>
              <a:rPr lang="en-US" dirty="0" smtClean="0">
                <a:solidFill>
                  <a:prstClr val="black"/>
                </a:solidFill>
              </a:rPr>
              <a:t>Dawson Students </a:t>
            </a:r>
            <a:r>
              <a:rPr lang="en-US" dirty="0">
                <a:solidFill>
                  <a:prstClr val="black"/>
                </a:solidFill>
              </a:rPr>
              <a:t>with/without disabilities graduate at the same </a:t>
            </a:r>
            <a:r>
              <a:rPr lang="en-US" dirty="0" smtClean="0">
                <a:solidFill>
                  <a:prstClr val="black"/>
                </a:solidFill>
              </a:rPr>
              <a:t>rate</a:t>
            </a:r>
            <a:r>
              <a:rPr lang="en-US" sz="3200" baseline="30000" dirty="0"/>
              <a:t>3</a:t>
            </a:r>
            <a:r>
              <a:rPr lang="en-US" sz="3200" dirty="0" smtClean="0"/>
              <a:t> </a:t>
            </a:r>
          </a:p>
          <a:p>
            <a:pPr lvl="1">
              <a:spcBef>
                <a:spcPts val="0"/>
              </a:spcBef>
              <a:spcAft>
                <a:spcPts val="800"/>
              </a:spcAft>
            </a:pPr>
            <a:r>
              <a:rPr lang="en-US" sz="2800" dirty="0">
                <a:solidFill>
                  <a:schemeClr val="tx1"/>
                </a:solidFill>
              </a:rPr>
              <a:t>Higher graduation </a:t>
            </a:r>
            <a:br>
              <a:rPr lang="en-US" sz="2800" dirty="0">
                <a:solidFill>
                  <a:schemeClr val="tx1"/>
                </a:solidFill>
              </a:rPr>
            </a:br>
            <a:r>
              <a:rPr lang="en-US" sz="2800" dirty="0">
                <a:solidFill>
                  <a:schemeClr val="tx1"/>
                </a:solidFill>
              </a:rPr>
              <a:t>rate of students with </a:t>
            </a:r>
            <a:br>
              <a:rPr lang="en-US" sz="2800" dirty="0">
                <a:solidFill>
                  <a:schemeClr val="tx1"/>
                </a:solidFill>
              </a:rPr>
            </a:br>
            <a:r>
              <a:rPr lang="en-US" sz="2800" dirty="0">
                <a:solidFill>
                  <a:schemeClr val="tx1"/>
                </a:solidFill>
              </a:rPr>
              <a:t>disabilities </a:t>
            </a:r>
            <a:endParaRPr lang="en-US" sz="2800" dirty="0" smtClean="0">
              <a:solidFill>
                <a:schemeClr val="tx1"/>
              </a:solidFill>
            </a:endParaRPr>
          </a:p>
          <a:p>
            <a:pPr marL="803275" lvl="2" indent="-268288">
              <a:spcBef>
                <a:spcPct val="20000"/>
              </a:spcBef>
              <a:buSzPct val="75000"/>
              <a:buFont typeface="Wingdings 2" pitchFamily="18" charset="2"/>
              <a:buChar char=""/>
              <a:defRPr/>
            </a:pPr>
            <a:r>
              <a:rPr lang="en-US" dirty="0">
                <a:solidFill>
                  <a:prstClr val="black"/>
                </a:solidFill>
              </a:rPr>
              <a:t>But not </a:t>
            </a:r>
            <a:r>
              <a:rPr lang="en-US" dirty="0" smtClean="0">
                <a:solidFill>
                  <a:prstClr val="black"/>
                </a:solidFill>
              </a:rPr>
              <a:t>significantly</a:t>
            </a:r>
          </a:p>
          <a:p>
            <a:pPr marL="803275" lvl="2" indent="-268288">
              <a:spcBef>
                <a:spcPct val="20000"/>
              </a:spcBef>
              <a:buSzPct val="75000"/>
              <a:buFont typeface="Wingdings 2" pitchFamily="18" charset="2"/>
              <a:buChar char=""/>
              <a:defRPr/>
            </a:pPr>
            <a:r>
              <a:rPr lang="en-US" dirty="0">
                <a:solidFill>
                  <a:prstClr val="black"/>
                </a:solidFill>
              </a:rPr>
              <a:t>Take an extra term</a:t>
            </a:r>
          </a:p>
          <a:p>
            <a:pPr marL="268287" lvl="1" indent="0">
              <a:spcBef>
                <a:spcPct val="20000"/>
              </a:spcBef>
              <a:buSzPct val="75000"/>
              <a:buNone/>
              <a:defRPr/>
            </a:pPr>
            <a:endParaRPr lang="en-US" dirty="0">
              <a:solidFill>
                <a:prstClr val="black"/>
              </a:solidFill>
            </a:endParaRPr>
          </a:p>
          <a:p>
            <a:pPr lvl="1">
              <a:spcBef>
                <a:spcPts val="0"/>
              </a:spcBef>
              <a:spcAft>
                <a:spcPts val="800"/>
              </a:spcAft>
            </a:pPr>
            <a:endParaRPr lang="en-US" sz="2800" dirty="0">
              <a:solidFill>
                <a:schemeClr val="tx1"/>
              </a:solidFill>
            </a:endParaRPr>
          </a:p>
          <a:p>
            <a:pPr lvl="1">
              <a:spcBef>
                <a:spcPts val="0"/>
              </a:spcBef>
              <a:spcAft>
                <a:spcPts val="800"/>
              </a:spcAft>
            </a:pPr>
            <a:endParaRPr lang="en-US" sz="2800" dirty="0"/>
          </a:p>
          <a:p>
            <a:pPr marL="0" indent="0">
              <a:spcAft>
                <a:spcPts val="1200"/>
              </a:spcAft>
              <a:buNone/>
            </a:pPr>
            <a:endParaRPr lang="en-US" altLang="en-US" sz="3400" noProof="0" dirty="0" smtClean="0">
              <a:solidFill>
                <a:srgbClr val="002060"/>
              </a:solidFill>
              <a:latin typeface="Arial" charset="0"/>
              <a:cs typeface="Arial" charset="0"/>
            </a:endParaRPr>
          </a:p>
          <a:p>
            <a:pPr marL="0" indent="0">
              <a:spcAft>
                <a:spcPts val="1200"/>
              </a:spcAft>
              <a:buNone/>
            </a:pPr>
            <a:endParaRPr lang="en-US" sz="3400" dirty="0"/>
          </a:p>
          <a:p>
            <a:pPr marL="514350" indent="-514350">
              <a:spcAft>
                <a:spcPts val="1200"/>
              </a:spcAft>
              <a:buFont typeface="+mj-lt"/>
              <a:buAutoNum type="arabicPeriod"/>
            </a:pPr>
            <a:endParaRPr lang="en-US" altLang="en-US" sz="3400" noProof="0" dirty="0" smtClean="0">
              <a:latin typeface="Arial" charset="0"/>
              <a:cs typeface="Arial" charset="0"/>
            </a:endParaRPr>
          </a:p>
          <a:p>
            <a:pPr marL="274637" lvl="1" indent="0">
              <a:spcAft>
                <a:spcPts val="1200"/>
              </a:spcAft>
              <a:buNone/>
            </a:pPr>
            <a:endParaRPr lang="en-US" altLang="en-US" noProof="0" dirty="0" smtClean="0">
              <a:latin typeface="Arial" charset="0"/>
              <a:cs typeface="Arial" charset="0"/>
            </a:endParaRPr>
          </a:p>
        </p:txBody>
      </p:sp>
      <p:sp>
        <p:nvSpPr>
          <p:cNvPr id="2" name="Title 1"/>
          <p:cNvSpPr>
            <a:spLocks noGrp="1"/>
          </p:cNvSpPr>
          <p:nvPr>
            <p:ph type="title"/>
          </p:nvPr>
        </p:nvSpPr>
        <p:spPr>
          <a:xfrm>
            <a:off x="-108012" y="188640"/>
            <a:ext cx="9360024" cy="791815"/>
          </a:xfrm>
        </p:spPr>
        <p:txBody>
          <a:bodyPr/>
          <a:lstStyle/>
          <a:p>
            <a:pPr>
              <a:defRPr/>
            </a:pPr>
            <a:r>
              <a:rPr lang="en-US" sz="3800" dirty="0" smtClean="0"/>
              <a:t>Which Students Graduate? </a:t>
            </a:r>
            <a:endParaRPr lang="en-US" sz="3800" noProof="0" dirty="0">
              <a:effectLst/>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189" y="2492896"/>
            <a:ext cx="4572000" cy="360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559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dirty="0" smtClean="0"/>
              <a:t>Tip # 2</a:t>
            </a:r>
            <a:endParaRPr lang="en-US" dirty="0"/>
          </a:p>
        </p:txBody>
      </p:sp>
      <p:sp>
        <p:nvSpPr>
          <p:cNvPr id="3" name="Content Placeholder 2"/>
          <p:cNvSpPr>
            <a:spLocks noGrp="1"/>
          </p:cNvSpPr>
          <p:nvPr>
            <p:ph sz="quarter" idx="1"/>
          </p:nvPr>
        </p:nvSpPr>
        <p:spPr>
          <a:xfrm>
            <a:off x="457200" y="1272932"/>
            <a:ext cx="8229600" cy="4888200"/>
          </a:xfrm>
        </p:spPr>
        <p:txBody>
          <a:bodyPr/>
          <a:lstStyle/>
          <a:p>
            <a:pPr marL="0" indent="0">
              <a:buNone/>
            </a:pPr>
            <a:r>
              <a:rPr lang="en-US" dirty="0" smtClean="0"/>
              <a:t>Maintain the same academic standards for all students,</a:t>
            </a:r>
          </a:p>
          <a:p>
            <a:pPr lvl="1"/>
            <a:r>
              <a:rPr lang="en-US" dirty="0" smtClean="0"/>
              <a:t>But demonstrate flexibility in the methods used to evaluate competencies.</a:t>
            </a:r>
            <a:endParaRPr lang="en-US" dirty="0"/>
          </a:p>
        </p:txBody>
      </p:sp>
      <p:sp>
        <p:nvSpPr>
          <p:cNvPr id="4" name="Slide Number Placeholder 3"/>
          <p:cNvSpPr>
            <a:spLocks noGrp="1"/>
          </p:cNvSpPr>
          <p:nvPr>
            <p:ph type="sldNum" sz="quarter" idx="11"/>
          </p:nvPr>
        </p:nvSpPr>
        <p:spPr/>
        <p:txBody>
          <a:bodyPr/>
          <a:lstStyle/>
          <a:p>
            <a:pPr>
              <a:defRPr/>
            </a:pPr>
            <a:fld id="{81F4DA61-A799-491C-8E9E-DC789FEF6F2B}" type="slidenum">
              <a:rPr lang="fr-FR" altLang="fr-FR" smtClean="0"/>
              <a:pPr>
                <a:defRPr/>
              </a:pPr>
              <a:t>7</a:t>
            </a:fld>
            <a:endParaRPr lang="fr-FR" altLang="fr-FR"/>
          </a:p>
        </p:txBody>
      </p:sp>
      <p:pic>
        <p:nvPicPr>
          <p:cNvPr id="6" name="Picture 11" descr="Picture of graduate with graduation cap and diploma. Copyright is http://www.neads.ca/fr/norc/movingon/student_leadership/" title="Graduat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00192" y="3717032"/>
            <a:ext cx="2371038" cy="2160240"/>
          </a:xfrm>
          <a:prstGeom prst="rect">
            <a:avLst/>
          </a:prstGeom>
          <a:noFill/>
          <a:ln w="9525">
            <a:noFill/>
            <a:miter lim="800000"/>
            <a:headEnd/>
            <a:tailEnd/>
          </a:ln>
        </p:spPr>
      </p:pic>
    </p:spTree>
    <p:extLst>
      <p:ext uri="{BB962C8B-B14F-4D97-AF65-F5344CB8AC3E}">
        <p14:creationId xmlns:p14="http://schemas.microsoft.com/office/powerpoint/2010/main" val="124440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sz="quarter" idx="1"/>
          </p:nvPr>
        </p:nvSpPr>
        <p:spPr>
          <a:xfrm>
            <a:off x="28208" y="1340768"/>
            <a:ext cx="8229600" cy="4608512"/>
          </a:xfrm>
        </p:spPr>
        <p:txBody>
          <a:bodyPr/>
          <a:lstStyle/>
          <a:p>
            <a:pPr>
              <a:spcBef>
                <a:spcPts val="1000"/>
              </a:spcBef>
              <a:spcAft>
                <a:spcPts val="1000"/>
              </a:spcAft>
            </a:pPr>
            <a:r>
              <a:rPr lang="en-US" altLang="en-US" dirty="0" smtClean="0">
                <a:latin typeface="Arial" charset="0"/>
                <a:cs typeface="Arial" charset="0"/>
              </a:rPr>
              <a:t>Study </a:t>
            </a:r>
            <a:r>
              <a:rPr lang="en-US" altLang="en-US" dirty="0">
                <a:latin typeface="Arial" charset="0"/>
                <a:cs typeface="Arial" charset="0"/>
              </a:rPr>
              <a:t>of reading </a:t>
            </a:r>
            <a:r>
              <a:rPr lang="en-US" altLang="en-US" dirty="0" smtClean="0">
                <a:latin typeface="Arial" charset="0"/>
                <a:cs typeface="Arial" charset="0"/>
              </a:rPr>
              <a:t>comprehension</a:t>
            </a:r>
            <a:r>
              <a:rPr lang="en-US" altLang="en-US" baseline="30000" dirty="0">
                <a:latin typeface="Arial" charset="0"/>
                <a:cs typeface="Arial" charset="0"/>
              </a:rPr>
              <a:t>4</a:t>
            </a:r>
          </a:p>
          <a:p>
            <a:pPr lvl="1">
              <a:spcBef>
                <a:spcPts val="1000"/>
              </a:spcBef>
              <a:spcAft>
                <a:spcPts val="1000"/>
              </a:spcAft>
            </a:pPr>
            <a:r>
              <a:rPr lang="en-US" altLang="en-US" sz="2800" dirty="0">
                <a:latin typeface="Arial" charset="0"/>
                <a:cs typeface="Arial" charset="0"/>
              </a:rPr>
              <a:t>432 college students</a:t>
            </a:r>
          </a:p>
          <a:p>
            <a:pPr lvl="2">
              <a:spcBef>
                <a:spcPts val="1000"/>
              </a:spcBef>
              <a:spcAft>
                <a:spcPts val="1000"/>
              </a:spcAft>
            </a:pPr>
            <a:r>
              <a:rPr lang="en-US" altLang="en-US" sz="2400" dirty="0">
                <a:latin typeface="Arial" charset="0"/>
                <a:cs typeface="Arial" charset="0"/>
              </a:rPr>
              <a:t>LD (learning disabilities)</a:t>
            </a:r>
          </a:p>
          <a:p>
            <a:pPr lvl="2">
              <a:spcBef>
                <a:spcPts val="1000"/>
              </a:spcBef>
              <a:spcAft>
                <a:spcPts val="1000"/>
              </a:spcAft>
            </a:pPr>
            <a:r>
              <a:rPr lang="en-US" altLang="en-US" sz="2400" dirty="0">
                <a:latin typeface="Arial" charset="0"/>
                <a:cs typeface="Arial" charset="0"/>
              </a:rPr>
              <a:t>Poor readers</a:t>
            </a:r>
          </a:p>
          <a:p>
            <a:pPr lvl="2">
              <a:spcBef>
                <a:spcPts val="1000"/>
              </a:spcBef>
              <a:spcAft>
                <a:spcPts val="1000"/>
              </a:spcAft>
            </a:pPr>
            <a:r>
              <a:rPr lang="en-US" altLang="en-US" sz="2400" dirty="0">
                <a:latin typeface="Arial" charset="0"/>
                <a:cs typeface="Arial" charset="0"/>
              </a:rPr>
              <a:t>Very poor readers</a:t>
            </a:r>
          </a:p>
          <a:p>
            <a:pPr lvl="2">
              <a:spcBef>
                <a:spcPts val="1000"/>
              </a:spcBef>
              <a:spcAft>
                <a:spcPts val="1000"/>
              </a:spcAft>
            </a:pPr>
            <a:r>
              <a:rPr lang="en-US" altLang="en-US" sz="2400" dirty="0">
                <a:latin typeface="Arial" charset="0"/>
                <a:cs typeface="Arial" charset="0"/>
              </a:rPr>
              <a:t>Adequate readers</a:t>
            </a:r>
          </a:p>
          <a:p>
            <a:pPr>
              <a:spcBef>
                <a:spcPts val="1000"/>
              </a:spcBef>
              <a:spcAft>
                <a:spcPts val="1000"/>
              </a:spcAft>
            </a:pPr>
            <a:endParaRPr lang="en-US" altLang="en-US" dirty="0" smtClean="0">
              <a:latin typeface="Arial" charset="0"/>
              <a:cs typeface="Arial" charset="0"/>
            </a:endParaRPr>
          </a:p>
          <a:p>
            <a:pPr lvl="2">
              <a:spcBef>
                <a:spcPts val="1000"/>
              </a:spcBef>
              <a:spcAft>
                <a:spcPts val="1000"/>
              </a:spcAft>
            </a:pPr>
            <a:r>
              <a:rPr lang="en-US" altLang="en-US" sz="3200" dirty="0" smtClean="0">
                <a:latin typeface="Arial" charset="0"/>
                <a:cs typeface="Arial" charset="0"/>
              </a:rPr>
              <a:t/>
            </a:r>
            <a:br>
              <a:rPr lang="en-US" altLang="en-US" sz="3200" dirty="0" smtClean="0">
                <a:latin typeface="Arial" charset="0"/>
                <a:cs typeface="Arial" charset="0"/>
              </a:rPr>
            </a:br>
            <a:endParaRPr lang="en-US" altLang="en-US" sz="3200" dirty="0">
              <a:latin typeface="Arial" charset="0"/>
              <a:cs typeface="Arial" charset="0"/>
            </a:endParaRPr>
          </a:p>
          <a:p>
            <a:pPr marL="0" indent="0">
              <a:buNone/>
            </a:pPr>
            <a:endParaRPr lang="en-US" altLang="en-US" sz="3200" dirty="0" smtClean="0">
              <a:latin typeface="Arial" charset="0"/>
              <a:cs typeface="Arial" charset="0"/>
            </a:endParaRPr>
          </a:p>
          <a:p>
            <a:endParaRPr lang="en-US" altLang="en-US" dirty="0" smtClean="0">
              <a:latin typeface="Arial" charset="0"/>
              <a:cs typeface="Arial" charset="0"/>
            </a:endParaRPr>
          </a:p>
        </p:txBody>
      </p:sp>
      <p:sp>
        <p:nvSpPr>
          <p:cNvPr id="819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30B91B80-630E-4063-8E13-D5CAF8B5BBF9}" type="slidenum">
              <a:rPr lang="fr-FR" altLang="fr-FR" sz="1400" smtClean="0">
                <a:solidFill>
                  <a:srgbClr val="0033CC"/>
                </a:solidFill>
                <a:latin typeface="Arial" charset="0"/>
              </a:rPr>
              <a:pPr/>
              <a:t>8</a:t>
            </a:fld>
            <a:endParaRPr lang="fr-FR" altLang="fr-FR" sz="1400" smtClean="0">
              <a:solidFill>
                <a:srgbClr val="0033CC"/>
              </a:solidFill>
              <a:latin typeface="Arial" charset="0"/>
            </a:endParaRPr>
          </a:p>
        </p:txBody>
      </p:sp>
      <p:sp>
        <p:nvSpPr>
          <p:cNvPr id="5" name="Title 1"/>
          <p:cNvSpPr>
            <a:spLocks noGrp="1"/>
          </p:cNvSpPr>
          <p:nvPr>
            <p:ph type="title"/>
          </p:nvPr>
        </p:nvSpPr>
        <p:spPr>
          <a:xfrm>
            <a:off x="53752" y="260648"/>
            <a:ext cx="9036496" cy="684485"/>
          </a:xfrm>
        </p:spPr>
        <p:txBody>
          <a:bodyPr/>
          <a:lstStyle/>
          <a:p>
            <a:pPr>
              <a:defRPr/>
            </a:pPr>
            <a:r>
              <a:rPr lang="en-US" dirty="0" smtClean="0">
                <a:effectLst/>
              </a:rPr>
              <a:t>Why </a:t>
            </a:r>
            <a:r>
              <a:rPr lang="en-US" dirty="0">
                <a:effectLst/>
              </a:rPr>
              <a:t>E</a:t>
            </a:r>
            <a:r>
              <a:rPr lang="en-US" dirty="0" smtClean="0">
                <a:effectLst/>
              </a:rPr>
              <a:t>xtended Time on Tests?</a:t>
            </a:r>
            <a:endParaRPr lang="fr-CA" dirty="0">
              <a:effectLst/>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780928"/>
            <a:ext cx="4486275"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62906" y="2230125"/>
            <a:ext cx="2760445"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Mean Score on Reading Test</a:t>
            </a:r>
            <a:endParaRPr lang="en-US" sz="1600" dirty="0"/>
          </a:p>
        </p:txBody>
      </p:sp>
    </p:spTree>
    <p:extLst>
      <p:ext uri="{BB962C8B-B14F-4D97-AF65-F5344CB8AC3E}">
        <p14:creationId xmlns:p14="http://schemas.microsoft.com/office/powerpoint/2010/main" val="2257895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Tip # 3</a:t>
            </a:r>
            <a:endParaRPr lang="en-US" dirty="0">
              <a:effectLst/>
            </a:endParaRPr>
          </a:p>
        </p:txBody>
      </p:sp>
      <p:sp>
        <p:nvSpPr>
          <p:cNvPr id="3" name="Content Placeholder 2"/>
          <p:cNvSpPr>
            <a:spLocks noGrp="1"/>
          </p:cNvSpPr>
          <p:nvPr>
            <p:ph sz="quarter" idx="1"/>
          </p:nvPr>
        </p:nvSpPr>
        <p:spPr>
          <a:xfrm>
            <a:off x="457200" y="1680699"/>
            <a:ext cx="8229600" cy="1872208"/>
          </a:xfrm>
        </p:spPr>
        <p:txBody>
          <a:bodyPr/>
          <a:lstStyle/>
          <a:p>
            <a:pPr marL="0" indent="0">
              <a:buNone/>
            </a:pPr>
            <a:r>
              <a:rPr lang="en-US" dirty="0" smtClean="0"/>
              <a:t>Provide adequate time for all students to complete their tests, including very poor readers.</a:t>
            </a:r>
            <a:endParaRPr lang="en-US" dirty="0"/>
          </a:p>
        </p:txBody>
      </p:sp>
      <p:sp>
        <p:nvSpPr>
          <p:cNvPr id="4" name="Slide Number Placeholder 3"/>
          <p:cNvSpPr>
            <a:spLocks noGrp="1"/>
          </p:cNvSpPr>
          <p:nvPr>
            <p:ph type="sldNum" sz="quarter" idx="11"/>
          </p:nvPr>
        </p:nvSpPr>
        <p:spPr/>
        <p:txBody>
          <a:bodyPr/>
          <a:lstStyle/>
          <a:p>
            <a:pPr>
              <a:defRPr/>
            </a:pPr>
            <a:fld id="{CC84F0D0-9B52-4DAC-9FAE-95A5440E5A6E}" type="slidenum">
              <a:rPr lang="fr-FR" altLang="fr-FR" smtClean="0"/>
              <a:pPr>
                <a:defRPr/>
              </a:pPr>
              <a:t>9</a:t>
            </a:fld>
            <a:endParaRPr lang="fr-FR" altLang="fr-FR"/>
          </a:p>
        </p:txBody>
      </p:sp>
      <p:pic>
        <p:nvPicPr>
          <p:cNvPr id="5" name="Picture 2" descr="Girl sitting at a computer in which the monitor says &quot;take your test here&quot;. Copyright is http://www.echalk.in/library_management.php" title="Taking test on a computer"/>
          <p:cNvPicPr>
            <a:picLocks noChangeAspect="1" noChangeArrowheads="1"/>
          </p:cNvPicPr>
          <p:nvPr/>
        </p:nvPicPr>
        <p:blipFill>
          <a:blip r:embed="rId2" cstate="print">
            <a:clrChange>
              <a:clrFrom>
                <a:srgbClr val="FEFEFE"/>
              </a:clrFrom>
              <a:clrTo>
                <a:srgbClr val="FEFEFE">
                  <a:alpha val="0"/>
                </a:srgbClr>
              </a:clrTo>
            </a:clrChange>
            <a:lum contrast="20000"/>
          </a:blip>
          <a:srcRect/>
          <a:stretch>
            <a:fillRect/>
          </a:stretch>
        </p:blipFill>
        <p:spPr bwMode="auto">
          <a:xfrm>
            <a:off x="6826569" y="3789040"/>
            <a:ext cx="1921894" cy="2081474"/>
          </a:xfrm>
          <a:prstGeom prst="rect">
            <a:avLst/>
          </a:prstGeom>
          <a:noFill/>
          <a:ln w="9525">
            <a:noFill/>
            <a:miter lim="800000"/>
            <a:headEnd/>
            <a:tailEnd/>
          </a:ln>
        </p:spPr>
      </p:pic>
    </p:spTree>
    <p:extLst>
      <p:ext uri="{BB962C8B-B14F-4D97-AF65-F5344CB8AC3E}">
        <p14:creationId xmlns:p14="http://schemas.microsoft.com/office/powerpoint/2010/main" val="3994937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3_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10936</TotalTime>
  <Words>565</Words>
  <Application>Microsoft Office PowerPoint</Application>
  <PresentationFormat>On-screen Show (4:3)</PresentationFormat>
  <Paragraphs>98</Paragraphs>
  <Slides>15</Slides>
  <Notes>9</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19" baseType="lpstr">
      <vt:lpstr>Origine</vt:lpstr>
      <vt:lpstr>1_Origine</vt:lpstr>
      <vt:lpstr>3_Origine</vt:lpstr>
      <vt:lpstr>Worksheet</vt:lpstr>
      <vt:lpstr>Putting Research Into Practice in the College Classroom </vt:lpstr>
      <vt:lpstr>Who are we?</vt:lpstr>
      <vt:lpstr>Why Watch this Clip?</vt:lpstr>
      <vt:lpstr>Who are your students?</vt:lpstr>
      <vt:lpstr>Tip # 1</vt:lpstr>
      <vt:lpstr>Which Students Graduate? </vt:lpstr>
      <vt:lpstr>Tip # 2</vt:lpstr>
      <vt:lpstr>Why Extended Time on Tests?</vt:lpstr>
      <vt:lpstr>Tip # 3</vt:lpstr>
      <vt:lpstr>Do You Need to be an Expert in Technology?</vt:lpstr>
      <vt:lpstr>Tip # 4</vt:lpstr>
      <vt:lpstr>Should Students be Allowed to Use Personal Technology in Class?</vt:lpstr>
      <vt:lpstr>Tip # 5</vt:lpstr>
      <vt:lpstr>Where can I find out more?</vt:lpstr>
      <vt:lpstr>References</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941</cp:revision>
  <cp:lastPrinted>2016-11-11T17:57:15Z</cp:lastPrinted>
  <dcterms:created xsi:type="dcterms:W3CDTF">2002-08-29T15:31:57Z</dcterms:created>
  <dcterms:modified xsi:type="dcterms:W3CDTF">2018-03-12T14:10:56Z</dcterms:modified>
</cp:coreProperties>
</file>