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25603200" cy="19202400"/>
  <p:notesSz cx="9313863" cy="6858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1410161" indent="-1137593" algn="l" rtl="0" eaLnBrk="0" fontAlgn="base" hangingPunct="0">
      <a:spcBef>
        <a:spcPct val="0"/>
      </a:spcBef>
      <a:spcAft>
        <a:spcPct val="0"/>
      </a:spcAft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2820322" indent="-2275187" algn="l" rtl="0" eaLnBrk="0" fontAlgn="base" hangingPunct="0">
      <a:spcBef>
        <a:spcPct val="0"/>
      </a:spcBef>
      <a:spcAft>
        <a:spcPct val="0"/>
      </a:spcAft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4231430" indent="-3413727" algn="l" rtl="0" eaLnBrk="0" fontAlgn="base" hangingPunct="0">
      <a:spcBef>
        <a:spcPct val="0"/>
      </a:spcBef>
      <a:spcAft>
        <a:spcPct val="0"/>
      </a:spcAft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5641592" indent="-4551320" algn="l" rtl="0" eaLnBrk="0" fontAlgn="base" hangingPunct="0">
      <a:spcBef>
        <a:spcPct val="0"/>
      </a:spcBef>
      <a:spcAft>
        <a:spcPct val="0"/>
      </a:spcAft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1362840" algn="l" defTabSz="545136" rtl="0" eaLnBrk="1" latinLnBrk="0" hangingPunct="1"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1635409" algn="l" defTabSz="545136" rtl="0" eaLnBrk="1" latinLnBrk="0" hangingPunct="1"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1907976" algn="l" defTabSz="545136" rtl="0" eaLnBrk="1" latinLnBrk="0" hangingPunct="1"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2180545" algn="l" defTabSz="545136" rtl="0" eaLnBrk="1" latinLnBrk="0" hangingPunct="1">
      <a:defRPr sz="739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048" userDrawn="1">
          <p15:clr>
            <a:srgbClr val="A4A3A4"/>
          </p15:clr>
        </p15:guide>
        <p15:guide id="2" pos="806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Schaffer" initials="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7DB1"/>
    <a:srgbClr val="81CAD9"/>
    <a:srgbClr val="B04CBA"/>
    <a:srgbClr val="AC9AC2"/>
    <a:srgbClr val="8064A2"/>
    <a:srgbClr val="9966FF"/>
    <a:srgbClr val="9900FF"/>
    <a:srgbClr val="9933FF"/>
    <a:srgbClr val="CC99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08" autoAdjust="0"/>
    <p:restoredTop sz="96433" autoAdjust="0"/>
  </p:normalViewPr>
  <p:slideViewPr>
    <p:cSldViewPr>
      <p:cViewPr>
        <p:scale>
          <a:sx n="50" d="100"/>
          <a:sy n="50" d="100"/>
        </p:scale>
        <p:origin x="-186" y="-6"/>
      </p:cViewPr>
      <p:guideLst>
        <p:guide orient="horz" pos="6048"/>
        <p:guide pos="8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1722" y="-78"/>
      </p:cViewPr>
      <p:guideLst>
        <p:guide orient="horz" pos="2160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454085804692599"/>
          <c:y val="2.5114208676662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Most recent level of studies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Bachelor's degree</c:v>
                </c:pt>
                <c:pt idx="1">
                  <c:v>Graduate degree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8103212643280757"/>
          <c:y val="0.21572775670461999"/>
          <c:w val="0.42851702301841416"/>
          <c:h val="0.70914186858281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9.9063426609556846E-2"/>
          <c:y val="3.4374185473902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employment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Part time (&lt; 32 hours/week)</c:v>
                </c:pt>
                <c:pt idx="1">
                  <c:v>Full time (&gt; 32 hours/week)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077544899521623"/>
          <c:y val="0.33922151401776579"/>
          <c:w val="0.45922455100478365"/>
          <c:h val="0.45764437225564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US" dirty="0"/>
              <a:t>How they </a:t>
            </a:r>
            <a:r>
              <a:rPr lang="en-US" dirty="0" smtClean="0"/>
              <a:t>found out </a:t>
            </a:r>
            <a:r>
              <a:rPr lang="en-US" dirty="0"/>
              <a:t>about their job</a:t>
            </a:r>
          </a:p>
        </c:rich>
      </c:tx>
      <c:layout>
        <c:manualLayout>
          <c:xMode val="edge"/>
          <c:yMode val="edge"/>
          <c:x val="9.5026828232739183E-2"/>
          <c:y val="2.01434307434749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53713496146893"/>
          <c:y val="0.20053472613789897"/>
          <c:w val="0.32121679675682219"/>
          <c:h val="0.684842279845122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they learnt about their job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Contact</c:v>
                </c:pt>
                <c:pt idx="1">
                  <c:v>Volunteering</c:v>
                </c:pt>
                <c:pt idx="2">
                  <c:v>Carreer site/centre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63239091124599"/>
          <c:y val="0.16408463307366281"/>
          <c:w val="0.38141163937401984"/>
          <c:h val="0.771171419802578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8577341759464195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long it took to find their job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Already in  job as trainee, etc.</c:v>
                </c:pt>
                <c:pt idx="1">
                  <c:v>&lt; 2 months</c:v>
                </c:pt>
                <c:pt idx="2">
                  <c:v>2-6 months</c:v>
                </c:pt>
                <c:pt idx="3">
                  <c:v>6-12 months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283935749055726"/>
          <c:y val="0.17595246398291234"/>
          <c:w val="0.40668363327879781"/>
          <c:h val="0.747513131797476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US" dirty="0"/>
              <a:t>What helped </a:t>
            </a:r>
            <a:r>
              <a:rPr lang="en-US" dirty="0" smtClean="0"/>
              <a:t>them get their job</a:t>
            </a:r>
            <a:endParaRPr lang="en-US" dirty="0"/>
          </a:p>
        </c:rich>
      </c:tx>
      <c:layout>
        <c:manualLayout>
          <c:xMode val="edge"/>
          <c:yMode val="edge"/>
          <c:x val="8.9463514480119605E-2"/>
          <c:y val="2.01034774098910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helped to get their job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Contact</c:v>
                </c:pt>
                <c:pt idx="1">
                  <c:v>Volunteering</c:v>
                </c:pt>
                <c:pt idx="2">
                  <c:v>Skill set</c:v>
                </c:pt>
                <c:pt idx="3">
                  <c:v>Already worked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650172432783407"/>
          <c:y val="0.26101669819071094"/>
          <c:w val="0.43391727954027315"/>
          <c:h val="0.611384690990067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70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35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515100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EFCFC5-CC88-474C-82F8-0CFE4F00D9DB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90427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8438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257550"/>
            <a:ext cx="683101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8438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313FB8-FFF3-425F-9AA8-EFC59C13A4D6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411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410161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820322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231430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641592" algn="l" rtl="0" eaLnBrk="0" fontAlgn="base" hangingPunct="0">
      <a:spcBef>
        <a:spcPct val="30000"/>
      </a:spcBef>
      <a:spcAft>
        <a:spcPct val="0"/>
      </a:spcAft>
      <a:defRPr sz="3696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7053109" algn="l" defTabSz="2821243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6pPr>
    <a:lvl7pPr marL="8463730" algn="l" defTabSz="2821243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7pPr>
    <a:lvl8pPr marL="9874351" algn="l" defTabSz="2821243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8pPr>
    <a:lvl9pPr marL="11284973" algn="l" defTabSz="2821243" rtl="0" eaLnBrk="1" latinLnBrk="0" hangingPunct="1">
      <a:defRPr sz="36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43225" y="514350"/>
            <a:ext cx="3429000" cy="257175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D526B3-E25F-40A8-9D95-994AF44C937D}" type="slidenum">
              <a:rPr lang="fr-CA" altLang="fr-FR" sz="1200">
                <a:solidFill>
                  <a:srgbClr val="000000"/>
                </a:solidFill>
              </a:rPr>
              <a:pPr/>
              <a:t>1</a:t>
            </a:fld>
            <a:endParaRPr lang="fr-CA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3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0" y="5965193"/>
            <a:ext cx="21762720" cy="41160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0480" y="10881360"/>
            <a:ext cx="1792224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89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6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758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94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138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328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51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B759-3B4E-45F2-B99F-4EE7C60E9C9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60841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EE16-6E00-4D0A-BDD8-69119FD1B74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30759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562320" y="768989"/>
            <a:ext cx="5760720" cy="163842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0" y="768989"/>
            <a:ext cx="16855440" cy="163842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6778-B61F-458B-975B-5D22E249DC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09371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2C65-0CB2-4D57-B8EE-71CE8EA2BAD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44472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6" y="12339321"/>
            <a:ext cx="21762720" cy="3813810"/>
          </a:xfrm>
        </p:spPr>
        <p:txBody>
          <a:bodyPr anchor="t"/>
          <a:lstStyle>
            <a:lvl1pPr algn="l">
              <a:defRPr sz="10409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76" y="8138798"/>
            <a:ext cx="21762720" cy="4200524"/>
          </a:xfrm>
        </p:spPr>
        <p:txBody>
          <a:bodyPr anchor="b"/>
          <a:lstStyle>
            <a:lvl1pPr marL="0" indent="0">
              <a:buNone/>
              <a:defRPr sz="5229">
                <a:solidFill>
                  <a:schemeClr val="tx1">
                    <a:tint val="75000"/>
                  </a:schemeClr>
                </a:solidFill>
              </a:defRPr>
            </a:lvl1pPr>
            <a:lvl2pPr marL="1189749" indent="0">
              <a:buNone/>
              <a:defRPr sz="4676">
                <a:solidFill>
                  <a:schemeClr val="tx1">
                    <a:tint val="75000"/>
                  </a:schemeClr>
                </a:solidFill>
              </a:defRPr>
            </a:lvl2pPr>
            <a:lvl3pPr marL="2379497" indent="0">
              <a:buNone/>
              <a:defRPr sz="4174">
                <a:solidFill>
                  <a:schemeClr val="tx1">
                    <a:tint val="75000"/>
                  </a:schemeClr>
                </a:solidFill>
              </a:defRPr>
            </a:lvl3pPr>
            <a:lvl4pPr marL="3569246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4pPr>
            <a:lvl5pPr marL="4758995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5pPr>
            <a:lvl6pPr marL="5948744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6pPr>
            <a:lvl7pPr marL="7138492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7pPr>
            <a:lvl8pPr marL="8328241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8pPr>
            <a:lvl9pPr marL="9517989" indent="0">
              <a:buNone/>
              <a:defRPr sz="36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D9B-C62D-4DC6-9BD2-A05D65E05E9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24710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0" y="4480562"/>
            <a:ext cx="11308080" cy="12672696"/>
          </a:xfrm>
        </p:spPr>
        <p:txBody>
          <a:bodyPr/>
          <a:lstStyle>
            <a:lvl1pPr>
              <a:defRPr sz="7291"/>
            </a:lvl1pPr>
            <a:lvl2pPr>
              <a:defRPr sz="6235"/>
            </a:lvl2pPr>
            <a:lvl3pPr>
              <a:defRPr sz="5229"/>
            </a:lvl3pPr>
            <a:lvl4pPr>
              <a:defRPr sz="4676"/>
            </a:lvl4pPr>
            <a:lvl5pPr>
              <a:defRPr sz="4676"/>
            </a:lvl5pPr>
            <a:lvl6pPr>
              <a:defRPr sz="4676"/>
            </a:lvl6pPr>
            <a:lvl7pPr>
              <a:defRPr sz="4676"/>
            </a:lvl7pPr>
            <a:lvl8pPr>
              <a:defRPr sz="4676"/>
            </a:lvl8pPr>
            <a:lvl9pPr>
              <a:defRPr sz="46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14960" y="4480562"/>
            <a:ext cx="11308080" cy="12672696"/>
          </a:xfrm>
        </p:spPr>
        <p:txBody>
          <a:bodyPr/>
          <a:lstStyle>
            <a:lvl1pPr>
              <a:defRPr sz="7291"/>
            </a:lvl1pPr>
            <a:lvl2pPr>
              <a:defRPr sz="6235"/>
            </a:lvl2pPr>
            <a:lvl3pPr>
              <a:defRPr sz="5229"/>
            </a:lvl3pPr>
            <a:lvl4pPr>
              <a:defRPr sz="4676"/>
            </a:lvl4pPr>
            <a:lvl5pPr>
              <a:defRPr sz="4676"/>
            </a:lvl5pPr>
            <a:lvl6pPr>
              <a:defRPr sz="4676"/>
            </a:lvl6pPr>
            <a:lvl7pPr>
              <a:defRPr sz="4676"/>
            </a:lvl7pPr>
            <a:lvl8pPr>
              <a:defRPr sz="4676"/>
            </a:lvl8pPr>
            <a:lvl9pPr>
              <a:defRPr sz="46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CAB-9EE3-46FA-A7DB-B9615EC14BA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72519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4298316"/>
            <a:ext cx="11312526" cy="1791334"/>
          </a:xfrm>
        </p:spPr>
        <p:txBody>
          <a:bodyPr anchor="b"/>
          <a:lstStyle>
            <a:lvl1pPr marL="0" indent="0">
              <a:buNone/>
              <a:defRPr sz="6235" b="1"/>
            </a:lvl1pPr>
            <a:lvl2pPr marL="1189749" indent="0">
              <a:buNone/>
              <a:defRPr sz="5229" b="1"/>
            </a:lvl2pPr>
            <a:lvl3pPr marL="2379497" indent="0">
              <a:buNone/>
              <a:defRPr sz="4676" b="1"/>
            </a:lvl3pPr>
            <a:lvl4pPr marL="3569246" indent="0">
              <a:buNone/>
              <a:defRPr sz="4174" b="1"/>
            </a:lvl4pPr>
            <a:lvl5pPr marL="4758995" indent="0">
              <a:buNone/>
              <a:defRPr sz="4174" b="1"/>
            </a:lvl5pPr>
            <a:lvl6pPr marL="5948744" indent="0">
              <a:buNone/>
              <a:defRPr sz="4174" b="1"/>
            </a:lvl6pPr>
            <a:lvl7pPr marL="7138492" indent="0">
              <a:buNone/>
              <a:defRPr sz="4174" b="1"/>
            </a:lvl7pPr>
            <a:lvl8pPr marL="8328241" indent="0">
              <a:buNone/>
              <a:defRPr sz="4174" b="1"/>
            </a:lvl8pPr>
            <a:lvl9pPr marL="9517989" indent="0">
              <a:buNone/>
              <a:defRPr sz="417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6089652"/>
            <a:ext cx="11312526" cy="11063607"/>
          </a:xfrm>
        </p:spPr>
        <p:txBody>
          <a:bodyPr/>
          <a:lstStyle>
            <a:lvl1pPr>
              <a:defRPr sz="6235"/>
            </a:lvl1pPr>
            <a:lvl2pPr>
              <a:defRPr sz="5229"/>
            </a:lvl2pPr>
            <a:lvl3pPr>
              <a:defRPr sz="4676"/>
            </a:lvl3pPr>
            <a:lvl4pPr>
              <a:defRPr sz="4174"/>
            </a:lvl4pPr>
            <a:lvl5pPr>
              <a:defRPr sz="4174"/>
            </a:lvl5pPr>
            <a:lvl6pPr>
              <a:defRPr sz="4174"/>
            </a:lvl6pPr>
            <a:lvl7pPr>
              <a:defRPr sz="4174"/>
            </a:lvl7pPr>
            <a:lvl8pPr>
              <a:defRPr sz="4174"/>
            </a:lvl8pPr>
            <a:lvl9pPr>
              <a:defRPr sz="41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006071" y="4298316"/>
            <a:ext cx="11316970" cy="1791334"/>
          </a:xfrm>
        </p:spPr>
        <p:txBody>
          <a:bodyPr anchor="b"/>
          <a:lstStyle>
            <a:lvl1pPr marL="0" indent="0">
              <a:buNone/>
              <a:defRPr sz="6235" b="1"/>
            </a:lvl1pPr>
            <a:lvl2pPr marL="1189749" indent="0">
              <a:buNone/>
              <a:defRPr sz="5229" b="1"/>
            </a:lvl2pPr>
            <a:lvl3pPr marL="2379497" indent="0">
              <a:buNone/>
              <a:defRPr sz="4676" b="1"/>
            </a:lvl3pPr>
            <a:lvl4pPr marL="3569246" indent="0">
              <a:buNone/>
              <a:defRPr sz="4174" b="1"/>
            </a:lvl4pPr>
            <a:lvl5pPr marL="4758995" indent="0">
              <a:buNone/>
              <a:defRPr sz="4174" b="1"/>
            </a:lvl5pPr>
            <a:lvl6pPr marL="5948744" indent="0">
              <a:buNone/>
              <a:defRPr sz="4174" b="1"/>
            </a:lvl6pPr>
            <a:lvl7pPr marL="7138492" indent="0">
              <a:buNone/>
              <a:defRPr sz="4174" b="1"/>
            </a:lvl7pPr>
            <a:lvl8pPr marL="8328241" indent="0">
              <a:buNone/>
              <a:defRPr sz="4174" b="1"/>
            </a:lvl8pPr>
            <a:lvl9pPr marL="9517989" indent="0">
              <a:buNone/>
              <a:defRPr sz="417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006071" y="6089652"/>
            <a:ext cx="11316970" cy="11063607"/>
          </a:xfrm>
        </p:spPr>
        <p:txBody>
          <a:bodyPr/>
          <a:lstStyle>
            <a:lvl1pPr>
              <a:defRPr sz="6235"/>
            </a:lvl1pPr>
            <a:lvl2pPr>
              <a:defRPr sz="5229"/>
            </a:lvl2pPr>
            <a:lvl3pPr>
              <a:defRPr sz="4676"/>
            </a:lvl3pPr>
            <a:lvl4pPr>
              <a:defRPr sz="4174"/>
            </a:lvl4pPr>
            <a:lvl5pPr>
              <a:defRPr sz="4174"/>
            </a:lvl5pPr>
            <a:lvl6pPr>
              <a:defRPr sz="4174"/>
            </a:lvl6pPr>
            <a:lvl7pPr>
              <a:defRPr sz="4174"/>
            </a:lvl7pPr>
            <a:lvl8pPr>
              <a:defRPr sz="4174"/>
            </a:lvl8pPr>
            <a:lvl9pPr>
              <a:defRPr sz="41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EA38-B121-40FC-9A17-66256AF8E43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58743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BFDF-6D1E-46AB-B647-EAB8D8926B6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940275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281C-2AFE-482F-9368-CB688A5CBEF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16366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3" y="764541"/>
            <a:ext cx="8423276" cy="3253740"/>
          </a:xfrm>
        </p:spPr>
        <p:txBody>
          <a:bodyPr anchor="b"/>
          <a:lstStyle>
            <a:lvl1pPr algn="l">
              <a:defRPr sz="5229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0141" y="764542"/>
            <a:ext cx="14312900" cy="16388716"/>
          </a:xfrm>
        </p:spPr>
        <p:txBody>
          <a:bodyPr/>
          <a:lstStyle>
            <a:lvl1pPr>
              <a:defRPr sz="8347"/>
            </a:lvl1pPr>
            <a:lvl2pPr>
              <a:defRPr sz="7291"/>
            </a:lvl2pPr>
            <a:lvl3pPr>
              <a:defRPr sz="6235"/>
            </a:lvl3pPr>
            <a:lvl4pPr>
              <a:defRPr sz="5229"/>
            </a:lvl4pPr>
            <a:lvl5pPr>
              <a:defRPr sz="5229"/>
            </a:lvl5pPr>
            <a:lvl6pPr>
              <a:defRPr sz="5229"/>
            </a:lvl6pPr>
            <a:lvl7pPr>
              <a:defRPr sz="5229"/>
            </a:lvl7pPr>
            <a:lvl8pPr>
              <a:defRPr sz="5229"/>
            </a:lvl8pPr>
            <a:lvl9pPr>
              <a:defRPr sz="522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163" y="4018282"/>
            <a:ext cx="8423276" cy="13134976"/>
          </a:xfrm>
        </p:spPr>
        <p:txBody>
          <a:bodyPr/>
          <a:lstStyle>
            <a:lvl1pPr marL="0" indent="0">
              <a:buNone/>
              <a:defRPr sz="3621"/>
            </a:lvl1pPr>
            <a:lvl2pPr marL="1189749" indent="0">
              <a:buNone/>
              <a:defRPr sz="3117"/>
            </a:lvl2pPr>
            <a:lvl3pPr marL="2379497" indent="0">
              <a:buNone/>
              <a:defRPr sz="2615"/>
            </a:lvl3pPr>
            <a:lvl4pPr marL="3569246" indent="0">
              <a:buNone/>
              <a:defRPr sz="2363"/>
            </a:lvl4pPr>
            <a:lvl5pPr marL="4758995" indent="0">
              <a:buNone/>
              <a:defRPr sz="2363"/>
            </a:lvl5pPr>
            <a:lvl6pPr marL="5948744" indent="0">
              <a:buNone/>
              <a:defRPr sz="2363"/>
            </a:lvl6pPr>
            <a:lvl7pPr marL="7138492" indent="0">
              <a:buNone/>
              <a:defRPr sz="2363"/>
            </a:lvl7pPr>
            <a:lvl8pPr marL="8328241" indent="0">
              <a:buNone/>
              <a:defRPr sz="2363"/>
            </a:lvl8pPr>
            <a:lvl9pPr marL="9517989" indent="0">
              <a:buNone/>
              <a:defRPr sz="23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3C54-9557-4D56-8F56-CA1CAF7D8F7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30511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406" y="13441680"/>
            <a:ext cx="15361920" cy="1586866"/>
          </a:xfrm>
        </p:spPr>
        <p:txBody>
          <a:bodyPr anchor="b"/>
          <a:lstStyle>
            <a:lvl1pPr algn="l">
              <a:defRPr sz="5229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18406" y="1715770"/>
            <a:ext cx="1536192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8347"/>
            </a:lvl1pPr>
            <a:lvl2pPr marL="1189749" indent="0">
              <a:buNone/>
              <a:defRPr sz="7291"/>
            </a:lvl2pPr>
            <a:lvl3pPr marL="2379497" indent="0">
              <a:buNone/>
              <a:defRPr sz="6235"/>
            </a:lvl3pPr>
            <a:lvl4pPr marL="3569246" indent="0">
              <a:buNone/>
              <a:defRPr sz="5229"/>
            </a:lvl4pPr>
            <a:lvl5pPr marL="4758995" indent="0">
              <a:buNone/>
              <a:defRPr sz="5229"/>
            </a:lvl5pPr>
            <a:lvl6pPr marL="5948744" indent="0">
              <a:buNone/>
              <a:defRPr sz="5229"/>
            </a:lvl6pPr>
            <a:lvl7pPr marL="7138492" indent="0">
              <a:buNone/>
              <a:defRPr sz="5229"/>
            </a:lvl7pPr>
            <a:lvl8pPr marL="8328241" indent="0">
              <a:buNone/>
              <a:defRPr sz="5229"/>
            </a:lvl8pPr>
            <a:lvl9pPr marL="9517989" indent="0">
              <a:buNone/>
              <a:defRPr sz="5229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8406" y="15028549"/>
            <a:ext cx="15361920" cy="2253613"/>
          </a:xfrm>
        </p:spPr>
        <p:txBody>
          <a:bodyPr/>
          <a:lstStyle>
            <a:lvl1pPr marL="0" indent="0">
              <a:buNone/>
              <a:defRPr sz="3621"/>
            </a:lvl1pPr>
            <a:lvl2pPr marL="1189749" indent="0">
              <a:buNone/>
              <a:defRPr sz="3117"/>
            </a:lvl2pPr>
            <a:lvl3pPr marL="2379497" indent="0">
              <a:buNone/>
              <a:defRPr sz="2615"/>
            </a:lvl3pPr>
            <a:lvl4pPr marL="3569246" indent="0">
              <a:buNone/>
              <a:defRPr sz="2363"/>
            </a:lvl4pPr>
            <a:lvl5pPr marL="4758995" indent="0">
              <a:buNone/>
              <a:defRPr sz="2363"/>
            </a:lvl5pPr>
            <a:lvl6pPr marL="5948744" indent="0">
              <a:buNone/>
              <a:defRPr sz="2363"/>
            </a:lvl6pPr>
            <a:lvl7pPr marL="7138492" indent="0">
              <a:buNone/>
              <a:defRPr sz="2363"/>
            </a:lvl7pPr>
            <a:lvl8pPr marL="8328241" indent="0">
              <a:buNone/>
              <a:defRPr sz="2363"/>
            </a:lvl8pPr>
            <a:lvl9pPr marL="9517989" indent="0">
              <a:buNone/>
              <a:defRPr sz="23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CAD-B87D-4B36-AEE0-9F7DBD2989A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84881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80363" y="768548"/>
            <a:ext cx="23042477" cy="320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3229" tIns="236615" rIns="473229" bIns="2366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80363" y="4480529"/>
            <a:ext cx="23042477" cy="126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3229" tIns="236615" rIns="473229" bIns="23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0363" y="17797945"/>
            <a:ext cx="5973677" cy="1022535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l">
              <a:defRPr sz="3117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48062" y="17797945"/>
            <a:ext cx="8107076" cy="1022535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ctr">
              <a:defRPr sz="3117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49162" y="17797945"/>
            <a:ext cx="5973677" cy="1022535"/>
          </a:xfrm>
          <a:prstGeom prst="rect">
            <a:avLst/>
          </a:prstGeom>
        </p:spPr>
        <p:txBody>
          <a:bodyPr vert="horz" wrap="square" lIns="473229" tIns="236615" rIns="473229" bIns="236615" numCol="1" anchor="ctr" anchorCtr="0" compatLnSpc="1">
            <a:prstTxWarp prst="textNoShape">
              <a:avLst/>
            </a:prstTxWarp>
          </a:bodyPr>
          <a:lstStyle>
            <a:lvl1pPr algn="r">
              <a:defRPr sz="3117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9A7F55-6A36-4C60-A4FA-8ED92CCBBDD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8"/>
          <p:cNvSpPr>
            <a:spLocks noChangeShapeType="1"/>
          </p:cNvSpPr>
          <p:nvPr userDrawn="1"/>
        </p:nvSpPr>
        <p:spPr bwMode="auto">
          <a:xfrm>
            <a:off x="257201" y="3499384"/>
            <a:ext cx="25088798" cy="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237930" tIns="118965" rIns="237930" bIns="118965"/>
          <a:lstStyle/>
          <a:p>
            <a:endParaRPr lang="en-CA" sz="3717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2378721" rtl="0" eaLnBrk="0" fontAlgn="base" hangingPunct="0">
        <a:spcBef>
          <a:spcPct val="0"/>
        </a:spcBef>
        <a:spcAft>
          <a:spcPct val="0"/>
        </a:spcAft>
        <a:defRPr sz="1146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78721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2pPr>
      <a:lvl3pPr algn="ctr" defTabSz="2378721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3pPr>
      <a:lvl4pPr algn="ctr" defTabSz="2378721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4pPr>
      <a:lvl5pPr algn="ctr" defTabSz="2378721" rtl="0" eaLnBrk="0" fontAlgn="base" hangingPunct="0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5pPr>
      <a:lvl6pPr marL="229890" algn="ctr" defTabSz="2378721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6pPr>
      <a:lvl7pPr marL="459779" algn="ctr" defTabSz="2378721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7pPr>
      <a:lvl8pPr marL="689669" algn="ctr" defTabSz="2378721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8pPr>
      <a:lvl9pPr marL="919559" algn="ctr" defTabSz="2378721" rtl="0" fontAlgn="base">
        <a:spcBef>
          <a:spcPct val="0"/>
        </a:spcBef>
        <a:spcAft>
          <a:spcPct val="0"/>
        </a:spcAft>
        <a:defRPr sz="11464">
          <a:solidFill>
            <a:schemeClr val="tx1"/>
          </a:solidFill>
          <a:latin typeface="Calibri" pitchFamily="34" charset="0"/>
        </a:defRPr>
      </a:lvl9pPr>
    </p:titleStyle>
    <p:bodyStyle>
      <a:lvl1pPr marL="891622" indent="-891622" algn="l" defTabSz="237872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347" kern="1200">
          <a:solidFill>
            <a:schemeClr val="tx1"/>
          </a:solidFill>
          <a:latin typeface="+mn-lt"/>
          <a:ea typeface="+mn-ea"/>
          <a:cs typeface="+mn-cs"/>
        </a:defRPr>
      </a:lvl1pPr>
      <a:lvl2pPr marL="1933310" indent="-743151" algn="l" defTabSz="237872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91" kern="1200">
          <a:solidFill>
            <a:schemeClr val="tx1"/>
          </a:solidFill>
          <a:latin typeface="+mn-lt"/>
          <a:ea typeface="+mn-ea"/>
          <a:cs typeface="+mn-cs"/>
        </a:defRPr>
      </a:lvl2pPr>
      <a:lvl3pPr marL="2974200" indent="-594681" algn="l" defTabSz="237872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235" kern="1200">
          <a:solidFill>
            <a:schemeClr val="tx1"/>
          </a:solidFill>
          <a:latin typeface="+mn-lt"/>
          <a:ea typeface="+mn-ea"/>
          <a:cs typeface="+mn-cs"/>
        </a:defRPr>
      </a:lvl3pPr>
      <a:lvl4pPr marL="4163560" indent="-594681" algn="l" defTabSz="237872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229" kern="1200">
          <a:solidFill>
            <a:schemeClr val="tx1"/>
          </a:solidFill>
          <a:latin typeface="+mn-lt"/>
          <a:ea typeface="+mn-ea"/>
          <a:cs typeface="+mn-cs"/>
        </a:defRPr>
      </a:lvl4pPr>
      <a:lvl5pPr marL="5353719" indent="-594681" algn="l" defTabSz="237872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229" kern="1200">
          <a:solidFill>
            <a:schemeClr val="tx1"/>
          </a:solidFill>
          <a:latin typeface="+mn-lt"/>
          <a:ea typeface="+mn-ea"/>
          <a:cs typeface="+mn-cs"/>
        </a:defRPr>
      </a:lvl5pPr>
      <a:lvl6pPr marL="6543618" indent="-594875" algn="l" defTabSz="2379497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6pPr>
      <a:lvl7pPr marL="7733367" indent="-594875" algn="l" defTabSz="2379497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7pPr>
      <a:lvl8pPr marL="8923115" indent="-594875" algn="l" defTabSz="2379497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8pPr>
      <a:lvl9pPr marL="10112864" indent="-594875" algn="l" defTabSz="2379497" rtl="0" eaLnBrk="1" latinLnBrk="0" hangingPunct="1">
        <a:spcBef>
          <a:spcPct val="20000"/>
        </a:spcBef>
        <a:buFont typeface="Arial" panose="020B0604020202020204" pitchFamily="34" charset="0"/>
        <a:buChar char="•"/>
        <a:defRPr sz="52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1pPr>
      <a:lvl2pPr marL="1189749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2pPr>
      <a:lvl3pPr marL="2379497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3pPr>
      <a:lvl4pPr marL="3569246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4pPr>
      <a:lvl5pPr marL="4758995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5pPr>
      <a:lvl6pPr marL="5948744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6pPr>
      <a:lvl7pPr marL="7138492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7pPr>
      <a:lvl8pPr marL="8328241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8pPr>
      <a:lvl9pPr marL="9517989" algn="l" defTabSz="2379497" rtl="0" eaLnBrk="1" latinLnBrk="0" hangingPunct="1">
        <a:defRPr sz="46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openxmlformats.org/officeDocument/2006/relationships/image" Target="../media/image4.wmf"/><Relationship Id="rId5" Type="http://schemas.openxmlformats.org/officeDocument/2006/relationships/chart" Target="../charts/chart2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chart" Target="../charts/chart1.xml"/><Relationship Id="rId9" Type="http://schemas.openxmlformats.org/officeDocument/2006/relationships/image" Target="../media/image2.jpe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 hidden="1"/>
          <p:cNvSpPr>
            <a:spLocks noGrp="1"/>
          </p:cNvSpPr>
          <p:nvPr>
            <p:ph type="title"/>
          </p:nvPr>
        </p:nvSpPr>
        <p:spPr>
          <a:xfrm>
            <a:off x="1426550" y="2246508"/>
            <a:ext cx="22811560" cy="1625862"/>
          </a:xfrm>
        </p:spPr>
        <p:txBody>
          <a:bodyPr rtlCol="0">
            <a:normAutofit fontScale="90000"/>
          </a:bodyPr>
          <a:lstStyle/>
          <a:p>
            <a:pPr defTabSz="2379497"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Title</a:t>
            </a:r>
          </a:p>
        </p:txBody>
      </p:sp>
      <p:sp>
        <p:nvSpPr>
          <p:cNvPr id="4100" name="Content Placeholder 2" hidden="1"/>
          <p:cNvSpPr>
            <a:spLocks noGrp="1"/>
          </p:cNvSpPr>
          <p:nvPr>
            <p:ph idx="1"/>
          </p:nvPr>
        </p:nvSpPr>
        <p:spPr>
          <a:xfrm>
            <a:off x="1426550" y="4298591"/>
            <a:ext cx="23352716" cy="12053891"/>
          </a:xfrm>
        </p:spPr>
        <p:txBody>
          <a:bodyPr/>
          <a:lstStyle/>
          <a:p>
            <a:pPr marL="743151" lvl="1" eaLnBrk="1" hangingPunct="1">
              <a:spcAft>
                <a:spcPts val="1559"/>
              </a:spcAft>
            </a:pPr>
            <a:r>
              <a:rPr lang="en-US" altLang="en-US" sz="9352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1437610" lvl="2" eaLnBrk="1" hangingPunct="1">
              <a:spcAft>
                <a:spcPts val="1559"/>
              </a:spcAft>
            </a:pPr>
            <a:r>
              <a:rPr lang="en-US" altLang="en-US" sz="8347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131270" lvl="3" eaLnBrk="1" hangingPunct="1">
              <a:spcAft>
                <a:spcPts val="1559"/>
              </a:spcAft>
            </a:pPr>
            <a:r>
              <a:rPr lang="en-US" altLang="en-US" sz="7291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849675" lvl="4" eaLnBrk="1" hangingPunct="1">
              <a:spcAft>
                <a:spcPts val="1559"/>
              </a:spcAft>
            </a:pPr>
            <a:r>
              <a:rPr lang="en-US" altLang="en-US" sz="6235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849675" lvl="4" eaLnBrk="1" hangingPunct="1">
              <a:spcAft>
                <a:spcPts val="1559"/>
              </a:spcAft>
            </a:pPr>
            <a:endParaRPr lang="en-US" altLang="en-US" sz="62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128733" y="-119880"/>
            <a:ext cx="25345735" cy="369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905"/>
              </a:spcAft>
            </a:pPr>
            <a:endParaRPr lang="en-US" altLang="en-US" sz="603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ts val="55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en-US" sz="5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Leaving No One Behind: </a:t>
            </a:r>
          </a:p>
          <a:p>
            <a:pPr algn="ctr">
              <a:lnSpc>
                <a:spcPts val="55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altLang="en-US" sz="55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Employment and Graduates with Disabilities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Evelyne Marcil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1,2,3,4,5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Laura King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1,3,6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Alice Havel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1,5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Catherine Fichten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1,2,3,4,5,7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Mary Jorgensen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Jennison Asuncion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Jillian Budd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1,2,3,4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Laura Schaffer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Alex Lussier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1,8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Christine Vo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1,9</a:t>
            </a:r>
            <a:r>
              <a:rPr lang="en-CA" altLang="en-US" sz="3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Cristina Vitouchanskaia</a:t>
            </a:r>
            <a:r>
              <a:rPr lang="en-CA" altLang="en-US" sz="32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en-CA" altLang="en-US" sz="32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1000"/>
              </a:spcBef>
              <a:spcAft>
                <a:spcPts val="0"/>
              </a:spcAft>
            </a:pP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Adaptech Research Network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McGill University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en-US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Centre for the Study of Learning and Performance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fr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entre de recherche interdisciplinaire en réadaptation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Dawson College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fr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CA" altLang="en-US" sz="19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égep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CA" altLang="en-US" sz="19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Andr</a:t>
            </a:r>
            <a:r>
              <a:rPr lang="fr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é-</a:t>
            </a:r>
            <a:r>
              <a:rPr lang="fr-CA" altLang="en-US" sz="19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Laurendeau</a:t>
            </a:r>
            <a:r>
              <a:rPr lang="fr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Jewish General Hospital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Université de Montréal   </a:t>
            </a:r>
            <a:r>
              <a:rPr lang="en-CA" altLang="en-US" sz="1900" baseline="300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en-CA" altLang="en-US" sz="19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Concordia University</a:t>
            </a:r>
            <a:endParaRPr lang="en-CA" altLang="en-US" sz="1900" baseline="300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494" y="3895685"/>
            <a:ext cx="8037523" cy="15157996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marL="283464" algn="ctr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algn="ctr">
              <a:spcBef>
                <a:spcPts val="603"/>
              </a:spcBef>
              <a:spcAft>
                <a:spcPts val="603"/>
              </a:spcAft>
              <a:defRPr/>
            </a:pPr>
            <a:endParaRPr lang="fr-CA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common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concern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among graduates with disabilities is obtaining a job. A study (Martiniello et al., 2011) by the Adaptech Research Network has shown that a key concern of  students with disabilities is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whether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they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will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find employment after they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graduate.</a:t>
            </a: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lvl="1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 just finished a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pilot study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employment targeting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 employed recent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graduates with disabilities. </a:t>
            </a: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purpose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identify the factors and strategies leading to employment after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graduation.</a:t>
            </a: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 suggest that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contacts, career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site/center,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volunteering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experience in the field are important factors in getting a job.</a:t>
            </a: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algn="ctr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>
              <a:spcBef>
                <a:spcPts val="603"/>
              </a:spcBef>
              <a:spcAft>
                <a:spcPts val="603"/>
              </a:spcAft>
              <a:defRPr/>
            </a:pPr>
            <a:r>
              <a:rPr lang="en-US" sz="23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Participants</a:t>
            </a: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 postsecondary graduates (3 males, 13 females) with disabilities who currently hold a job.</a:t>
            </a: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16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>
              <a:spcBef>
                <a:spcPts val="603"/>
              </a:spcBef>
              <a:spcAft>
                <a:spcPts val="603"/>
              </a:spcAft>
              <a:defRPr/>
            </a:pPr>
            <a:r>
              <a:rPr lang="en-US" sz="23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Measures</a:t>
            </a:r>
            <a:endParaRPr lang="en-US" sz="23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Brief telephone interview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did you find out about your job? 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long did it take to find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your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job?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helped you get your job? (strategies)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advice would you give to recent graduates with disabilities looking for a job?</a:t>
            </a: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2388611" y="13399095"/>
            <a:ext cx="470918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altLang="en-US" sz="1509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27% 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2389201" y="12889550"/>
            <a:ext cx="470918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altLang="en-US" sz="1509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27% </a:t>
            </a:r>
          </a:p>
        </p:txBody>
      </p:sp>
      <p:sp>
        <p:nvSpPr>
          <p:cNvPr id="4109" name="TextBox 21"/>
          <p:cNvSpPr txBox="1">
            <a:spLocks noChangeArrowheads="1"/>
          </p:cNvSpPr>
          <p:nvPr/>
        </p:nvSpPr>
        <p:spPr bwMode="auto">
          <a:xfrm>
            <a:off x="1860730" y="13179694"/>
            <a:ext cx="470918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altLang="en-US" sz="1509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46% </a:t>
            </a:r>
          </a:p>
        </p:txBody>
      </p:sp>
      <p:sp>
        <p:nvSpPr>
          <p:cNvPr id="4111" name="TextBox 26"/>
          <p:cNvSpPr txBox="1">
            <a:spLocks noChangeArrowheads="1"/>
          </p:cNvSpPr>
          <p:nvPr/>
        </p:nvSpPr>
        <p:spPr bwMode="auto">
          <a:xfrm>
            <a:off x="5162500" y="13135486"/>
            <a:ext cx="494064" cy="55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CA" altLang="en-US" sz="1509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38%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932431" y="12278795"/>
            <a:ext cx="8074905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3464" indent="-342900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</a:pPr>
            <a:endParaRPr lang="fr-CA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lvl="1" indent="-342900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Most graduates worked full time.</a:t>
            </a:r>
          </a:p>
          <a:p>
            <a:pPr marL="342900" lvl="1" indent="-342900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 graduates found their job in less than 12 months; most of in less than 2 months.</a:t>
            </a:r>
          </a:p>
          <a:p>
            <a:pPr marL="342900" lvl="1" indent="-342900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Graduates learned about their job through personal contacts or </a:t>
            </a:r>
            <a:r>
              <a:rPr lang="en-CA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career site/centre.</a:t>
            </a:r>
            <a:endParaRPr lang="en-CA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CA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9567" y="960240"/>
            <a:ext cx="1303353" cy="144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68872" y="5654936"/>
            <a:ext cx="8485854" cy="664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717">
              <a:solidFill>
                <a:prstClr val="black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625136" y="3900619"/>
          <a:ext cx="16382200" cy="80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b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Results</a:t>
                      </a:r>
                      <a:endParaRPr lang="fr-CA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68182" y="3912567"/>
          <a:ext cx="8052689" cy="80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6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Abstract</a:t>
                      </a:r>
                      <a:endParaRPr lang="fr-CA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55156"/>
              </p:ext>
            </p:extLst>
          </p:nvPr>
        </p:nvGraphicFramePr>
        <p:xfrm>
          <a:off x="416224" y="9889232"/>
          <a:ext cx="8052689" cy="80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6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Method</a:t>
                      </a:r>
                      <a:endParaRPr lang="fr-CA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8629514" y="12270800"/>
          <a:ext cx="16377822" cy="80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82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CA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Conclusions</a:t>
                      </a:r>
                      <a:endParaRPr lang="fr-CA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14418"/>
              </p:ext>
            </p:extLst>
          </p:nvPr>
        </p:nvGraphicFramePr>
        <p:xfrm>
          <a:off x="17011243" y="15721880"/>
          <a:ext cx="8052689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689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fr-CA" b="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References</a:t>
                      </a:r>
                      <a:endParaRPr lang="fr-CA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1304167"/>
              </p:ext>
            </p:extLst>
          </p:nvPr>
        </p:nvGraphicFramePr>
        <p:xfrm>
          <a:off x="345494" y="12438844"/>
          <a:ext cx="7722426" cy="303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/>
          </p:nvPr>
        </p:nvGraphicFramePr>
        <p:xfrm>
          <a:off x="8625136" y="4792894"/>
          <a:ext cx="7978036" cy="3694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368993542"/>
              </p:ext>
            </p:extLst>
          </p:nvPr>
        </p:nvGraphicFramePr>
        <p:xfrm>
          <a:off x="8625136" y="8338110"/>
          <a:ext cx="8065176" cy="3782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8" name="Chart 47"/>
          <p:cNvGraphicFramePr/>
          <p:nvPr>
            <p:extLst/>
          </p:nvPr>
        </p:nvGraphicFramePr>
        <p:xfrm>
          <a:off x="17142492" y="4792894"/>
          <a:ext cx="7921440" cy="367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Chart 7"/>
          <p:cNvGraphicFramePr/>
          <p:nvPr>
            <p:extLst/>
          </p:nvPr>
        </p:nvGraphicFramePr>
        <p:xfrm>
          <a:off x="17055352" y="8338110"/>
          <a:ext cx="7953244" cy="37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89027" y="15719776"/>
            <a:ext cx="807490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62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 smtClean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7362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7362" indent="-287362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err="1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Martiniello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N., Barile, M., Budd, J., Nguyen, M. N., &amp; Fichten, C. S. (2011). Hotline: Students with disabilities speak out. </a:t>
            </a:r>
            <a:r>
              <a:rPr lang="en-US" sz="2300" i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Communiqué, 12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(1), 14-15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055854" y="18083299"/>
            <a:ext cx="7472534" cy="777776"/>
            <a:chOff x="17066370" y="17824424"/>
            <a:chExt cx="7472534" cy="777776"/>
          </a:xfrm>
        </p:grpSpPr>
        <p:pic>
          <p:nvPicPr>
            <p:cNvPr id="34" name="Picture 1028" descr="Logo du Réseau de Recherche Adaptech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17066370" y="18047633"/>
              <a:ext cx="470714" cy="554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Picture 1029" descr="Logo du Collège Dawson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17905526" y="18177183"/>
              <a:ext cx="1083884" cy="3607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Picture 1" descr="Logo de l'Hôpital Général Ju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0700311" y="18134974"/>
              <a:ext cx="1438871" cy="429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47" descr="Logo de l'Université McGill&#10;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19256321" y="18202545"/>
              <a:ext cx="1253668" cy="294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Image 8" descr="logo CRIR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BFAFA"/>
                </a:clrFrom>
                <a:clrTo>
                  <a:srgbClr val="FB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92612" y="17824424"/>
              <a:ext cx="778140" cy="74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1" descr="Centre for the Study of Learning and Performance logo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3379567" y="17971263"/>
              <a:ext cx="1159337" cy="591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8663383" y="12243433"/>
            <a:ext cx="8269048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indent="0">
              <a:spcBef>
                <a:spcPts val="603"/>
              </a:spcBef>
              <a:spcAft>
                <a:spcPts val="603"/>
              </a:spcAft>
              <a:defRPr/>
            </a:pPr>
            <a:endParaRPr lang="en-US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3464" lvl="1" indent="-342900">
              <a:spcBef>
                <a:spcPts val="603"/>
              </a:spcBef>
              <a:spcAft>
                <a:spcPts val="603"/>
              </a:spcAft>
              <a:buFont typeface="Wingdings" panose="05000000000000000000" pitchFamily="2" charset="2"/>
              <a:buChar char="§"/>
              <a:defRPr/>
            </a:pP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Advice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participants would give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recent graduates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disabilities looking for a job include</a:t>
            </a:r>
            <a:r>
              <a:rPr lang="en-US" sz="2300" dirty="0">
                <a:solidFill>
                  <a:srgbClr val="C050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 on CV.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Network to</a:t>
            </a:r>
            <a:r>
              <a:rPr lang="en-US" sz="2300" dirty="0">
                <a:solidFill>
                  <a:srgbClr val="C0504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get contacts.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Volunteer </a:t>
            </a:r>
            <a:r>
              <a:rPr lang="en-US" sz="23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 that employers </a:t>
            </a: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will see what you can do.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Apply to many places, even if you get out of your comfort zone.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 resilient.</a:t>
            </a:r>
          </a:p>
          <a:p>
            <a:pPr marL="914400" lvl="2" indent="-342900">
              <a:spcBef>
                <a:spcPts val="603"/>
              </a:spcBef>
              <a:spcAft>
                <a:spcPts val="603"/>
              </a:spcAft>
              <a:buFont typeface="Courier New" panose="02070309020205020404" pitchFamily="49" charset="0"/>
              <a:buChar char="o"/>
              <a:defRPr/>
            </a:pPr>
            <a:r>
              <a:rPr lang="en-US" sz="23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 yourself to new possibilities.  Apply to multiple fields/occupations to increase your chances for getting a job. </a:t>
            </a:r>
            <a:endParaRPr lang="en-CA" sz="23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18214" y="18236583"/>
            <a:ext cx="794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Presentation at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Graduate Symposium (Education), Concordia University, Montreal, 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March 19, 2016</a:t>
            </a:r>
            <a:endParaRPr lang="fr-CA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9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158" y="18608656"/>
            <a:ext cx="1529524" cy="53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3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7186</TotalTime>
  <Words>460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581</cp:revision>
  <dcterms:created xsi:type="dcterms:W3CDTF">2002-08-29T15:31:57Z</dcterms:created>
  <dcterms:modified xsi:type="dcterms:W3CDTF">2017-10-20T19:06:25Z</dcterms:modified>
</cp:coreProperties>
</file>