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25603200" cy="19202400"/>
  <p:notesSz cx="9313863" cy="6858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1410010" indent="-1137471" algn="l" rtl="0" eaLnBrk="0" fontAlgn="base" hangingPunct="0">
      <a:spcBef>
        <a:spcPct val="0"/>
      </a:spcBef>
      <a:spcAft>
        <a:spcPct val="0"/>
      </a:spcAft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2820020" indent="-2274943" algn="l" rtl="0" eaLnBrk="0" fontAlgn="base" hangingPunct="0">
      <a:spcBef>
        <a:spcPct val="0"/>
      </a:spcBef>
      <a:spcAft>
        <a:spcPct val="0"/>
      </a:spcAft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4230976" indent="-3413361" algn="l" rtl="0" eaLnBrk="0" fontAlgn="base" hangingPunct="0">
      <a:spcBef>
        <a:spcPct val="0"/>
      </a:spcBef>
      <a:spcAft>
        <a:spcPct val="0"/>
      </a:spcAft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5640988" indent="-4550833" algn="l" rtl="0" eaLnBrk="0" fontAlgn="base" hangingPunct="0">
      <a:spcBef>
        <a:spcPct val="0"/>
      </a:spcBef>
      <a:spcAft>
        <a:spcPct val="0"/>
      </a:spcAft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1362694" algn="l" defTabSz="545078" rtl="0" eaLnBrk="1" latinLnBrk="0" hangingPunct="1"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1635234" algn="l" defTabSz="545078" rtl="0" eaLnBrk="1" latinLnBrk="0" hangingPunct="1"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1907771" algn="l" defTabSz="545078" rtl="0" eaLnBrk="1" latinLnBrk="0" hangingPunct="1"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2180311" algn="l" defTabSz="545078" rtl="0" eaLnBrk="1" latinLnBrk="0" hangingPunct="1">
      <a:defRPr sz="7392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0515FC5C-3A42-4555-8927-4F5B9CB58AE9}">
          <p14:sldIdLst>
            <p14:sldId id="2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6048" userDrawn="1">
          <p15:clr>
            <a:srgbClr val="A4A3A4"/>
          </p15:clr>
        </p15:guide>
        <p15:guide id="2" pos="806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Schaffer" initials="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7DB1"/>
    <a:srgbClr val="81CAD9"/>
    <a:srgbClr val="B04CBA"/>
    <a:srgbClr val="AC9AC2"/>
    <a:srgbClr val="8064A2"/>
    <a:srgbClr val="9966FF"/>
    <a:srgbClr val="9900FF"/>
    <a:srgbClr val="9933FF"/>
    <a:srgbClr val="CC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6433" autoAdjust="0"/>
  </p:normalViewPr>
  <p:slideViewPr>
    <p:cSldViewPr>
      <p:cViewPr>
        <p:scale>
          <a:sx n="40" d="100"/>
          <a:sy n="40" d="100"/>
        </p:scale>
        <p:origin x="-762" y="210"/>
      </p:cViewPr>
      <p:guideLst>
        <p:guide orient="horz" pos="6048"/>
        <p:guide pos="8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1722" y="-78"/>
      </p:cViewPr>
      <p:guideLst>
        <p:guide orient="horz" pos="2160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CA" dirty="0"/>
              <a:t>Plus récent programme d'études</a:t>
            </a:r>
          </a:p>
        </c:rich>
      </c:tx>
      <c:layout>
        <c:manualLayout>
          <c:xMode val="edge"/>
          <c:yMode val="edge"/>
          <c:x val="0.15454085804692599"/>
          <c:y val="2.51142086766624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Plus récent programme d'études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Baccalauréat</c:v>
                </c:pt>
                <c:pt idx="1">
                  <c:v>Études supérieures</c:v>
                </c:pt>
                <c:pt idx="2">
                  <c:v>Autre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8103212643280757"/>
          <c:y val="0.21572775670461999"/>
          <c:w val="0.42851702301841416"/>
          <c:h val="0.70914186858281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CA" dirty="0"/>
              <a:t>Type d'emploi</a:t>
            </a:r>
          </a:p>
        </c:rich>
      </c:tx>
      <c:layout>
        <c:manualLayout>
          <c:xMode val="edge"/>
          <c:yMode val="edge"/>
          <c:x val="9.9063426609556846E-2"/>
          <c:y val="3.43741854739022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d'emploi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Temps partiel (&lt; 32 heures/semaine)</c:v>
                </c:pt>
                <c:pt idx="1">
                  <c:v>Temps plein (&gt; 32 heures/semaine)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077544899521623"/>
          <c:y val="0.33922151401776579"/>
          <c:w val="0.45922455100478365"/>
          <c:h val="0.45764437225564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fr-CA" sz="23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fr-CA" noProof="0" dirty="0" smtClean="0"/>
              <a:t>Comment ils ont trouvé leur emploi</a:t>
            </a:r>
            <a:endParaRPr lang="fr-CA" noProof="0" dirty="0"/>
          </a:p>
        </c:rich>
      </c:tx>
      <c:layout>
        <c:manualLayout>
          <c:xMode val="edge"/>
          <c:yMode val="edge"/>
          <c:x val="9.5026828232739183E-2"/>
          <c:y val="2.01434307434749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3713496146893"/>
          <c:y val="0.20053472613789897"/>
          <c:w val="0.32121679675682219"/>
          <c:h val="0.68484227984512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Comment ils ont découvert leur emploi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Contacts</c:v>
                </c:pt>
                <c:pt idx="1">
                  <c:v>Bénévolat</c:v>
                </c:pt>
                <c:pt idx="2">
                  <c:v>Centre d'emploi / site web</c:v>
                </c:pt>
                <c:pt idx="3">
                  <c:v>Autre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63239091124599"/>
          <c:y val="0.16408463307366281"/>
          <c:w val="0.38141163937401984"/>
          <c:h val="0.771171419802578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8577341759464195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Combien de temps pour décrocher leur emploi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Déjà en emploi comme stagiaire, etc.</c:v>
                </c:pt>
                <c:pt idx="1">
                  <c:v>&lt; 2 mois</c:v>
                </c:pt>
                <c:pt idx="2">
                  <c:v>2-6 mois</c:v>
                </c:pt>
                <c:pt idx="3">
                  <c:v>6-12 mois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83935749055726"/>
          <c:y val="0.17595246398291234"/>
          <c:w val="0.40668363327879781"/>
          <c:h val="0.747513131797476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fr-CA" dirty="0" smtClean="0"/>
              <a:t>Ce qui a aidé à décrocher leur emploi</a:t>
            </a:r>
            <a:endParaRPr lang="en-US" dirty="0"/>
          </a:p>
        </c:rich>
      </c:tx>
      <c:layout>
        <c:manualLayout>
          <c:xMode val="edge"/>
          <c:yMode val="edge"/>
          <c:x val="8.9463514480119605E-2"/>
          <c:y val="2.01034774098910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Ce qui les a aidé à décrocher leur emploi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Contacts</c:v>
                </c:pt>
                <c:pt idx="1">
                  <c:v>Bénévolat</c:v>
                </c:pt>
                <c:pt idx="2">
                  <c:v>Compétences</c:v>
                </c:pt>
                <c:pt idx="3">
                  <c:v>Déjà en emploi</c:v>
                </c:pt>
                <c:pt idx="4">
                  <c:v>Autre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650172432783407"/>
          <c:y val="0.26101669819071094"/>
          <c:w val="0.43391727954027315"/>
          <c:h val="0.611384690990067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FCFC5-CC88-474C-82F8-0CFE4F00D9DB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042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8438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257550"/>
            <a:ext cx="683101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8438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313FB8-FFF3-425F-9AA8-EFC59C13A4D6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1411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410010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820020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230976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640988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7052353" algn="l" defTabSz="2820941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6pPr>
    <a:lvl7pPr marL="8462823" algn="l" defTabSz="2820941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7pPr>
    <a:lvl8pPr marL="9873293" algn="l" defTabSz="2820941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8pPr>
    <a:lvl9pPr marL="11283764" algn="l" defTabSz="2820941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43225" y="514350"/>
            <a:ext cx="3429000" cy="257175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526B3-E25F-40A8-9D95-994AF44C937D}" type="slidenum">
              <a:rPr lang="fr-CA" altLang="fr-FR" sz="1200">
                <a:solidFill>
                  <a:srgbClr val="000000"/>
                </a:solidFill>
              </a:rPr>
              <a:pPr/>
              <a:t>1</a:t>
            </a:fld>
            <a:endParaRPr lang="fr-CA" alt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3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0" y="5965193"/>
            <a:ext cx="21762720" cy="41160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0480" y="10881360"/>
            <a:ext cx="1792224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8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79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6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58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9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138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32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5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759-3B4E-45F2-B99F-4EE7C60E9C9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060841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E16-6E00-4D0A-BDD8-69119FD1B74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63075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562320" y="768989"/>
            <a:ext cx="5760720" cy="163842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0" y="768989"/>
            <a:ext cx="16855440" cy="163842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778-B61F-458B-975B-5D22E249DC7C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70937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2C65-0CB2-4D57-B8EE-71CE8EA2BAD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344472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6" y="12339321"/>
            <a:ext cx="21762720" cy="3813810"/>
          </a:xfrm>
        </p:spPr>
        <p:txBody>
          <a:bodyPr anchor="t"/>
          <a:lstStyle>
            <a:lvl1pPr algn="l">
              <a:defRPr sz="10408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76" y="8138798"/>
            <a:ext cx="21762720" cy="4200524"/>
          </a:xfrm>
        </p:spPr>
        <p:txBody>
          <a:bodyPr anchor="b"/>
          <a:lstStyle>
            <a:lvl1pPr marL="0" indent="0">
              <a:buNone/>
              <a:defRPr sz="5229">
                <a:solidFill>
                  <a:schemeClr val="tx1">
                    <a:tint val="75000"/>
                  </a:schemeClr>
                </a:solidFill>
              </a:defRPr>
            </a:lvl1pPr>
            <a:lvl2pPr marL="1189691" indent="0">
              <a:buNone/>
              <a:defRPr sz="4676">
                <a:solidFill>
                  <a:schemeClr val="tx1">
                    <a:tint val="75000"/>
                  </a:schemeClr>
                </a:solidFill>
              </a:defRPr>
            </a:lvl2pPr>
            <a:lvl3pPr marL="2379381" indent="0">
              <a:buNone/>
              <a:defRPr sz="4174">
                <a:solidFill>
                  <a:schemeClr val="tx1">
                    <a:tint val="75000"/>
                  </a:schemeClr>
                </a:solidFill>
              </a:defRPr>
            </a:lvl3pPr>
            <a:lvl4pPr marL="3569072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4pPr>
            <a:lvl5pPr marL="4758763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5pPr>
            <a:lvl6pPr marL="5948454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6pPr>
            <a:lvl7pPr marL="7138144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7pPr>
            <a:lvl8pPr marL="8327835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8pPr>
            <a:lvl9pPr marL="9517525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D9B-C62D-4DC6-9BD2-A05D65E05E98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424710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0" y="4480562"/>
            <a:ext cx="11308080" cy="12672696"/>
          </a:xfrm>
        </p:spPr>
        <p:txBody>
          <a:bodyPr/>
          <a:lstStyle>
            <a:lvl1pPr>
              <a:defRPr sz="7291"/>
            </a:lvl1pPr>
            <a:lvl2pPr>
              <a:defRPr sz="6235"/>
            </a:lvl2pPr>
            <a:lvl3pPr>
              <a:defRPr sz="5229"/>
            </a:lvl3pPr>
            <a:lvl4pPr>
              <a:defRPr sz="4676"/>
            </a:lvl4pPr>
            <a:lvl5pPr>
              <a:defRPr sz="4676"/>
            </a:lvl5pPr>
            <a:lvl6pPr>
              <a:defRPr sz="4676"/>
            </a:lvl6pPr>
            <a:lvl7pPr>
              <a:defRPr sz="4676"/>
            </a:lvl7pPr>
            <a:lvl8pPr>
              <a:defRPr sz="4676"/>
            </a:lvl8pPr>
            <a:lvl9pPr>
              <a:defRPr sz="46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4960" y="4480562"/>
            <a:ext cx="11308080" cy="12672696"/>
          </a:xfrm>
        </p:spPr>
        <p:txBody>
          <a:bodyPr/>
          <a:lstStyle>
            <a:lvl1pPr>
              <a:defRPr sz="7291"/>
            </a:lvl1pPr>
            <a:lvl2pPr>
              <a:defRPr sz="6235"/>
            </a:lvl2pPr>
            <a:lvl3pPr>
              <a:defRPr sz="5229"/>
            </a:lvl3pPr>
            <a:lvl4pPr>
              <a:defRPr sz="4676"/>
            </a:lvl4pPr>
            <a:lvl5pPr>
              <a:defRPr sz="4676"/>
            </a:lvl5pPr>
            <a:lvl6pPr>
              <a:defRPr sz="4676"/>
            </a:lvl6pPr>
            <a:lvl7pPr>
              <a:defRPr sz="4676"/>
            </a:lvl7pPr>
            <a:lvl8pPr>
              <a:defRPr sz="4676"/>
            </a:lvl8pPr>
            <a:lvl9pPr>
              <a:defRPr sz="46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CAB-9EE3-46FA-A7DB-B9615EC14BA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872519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4298316"/>
            <a:ext cx="11312526" cy="1791334"/>
          </a:xfrm>
        </p:spPr>
        <p:txBody>
          <a:bodyPr anchor="b"/>
          <a:lstStyle>
            <a:lvl1pPr marL="0" indent="0">
              <a:buNone/>
              <a:defRPr sz="6235" b="1"/>
            </a:lvl1pPr>
            <a:lvl2pPr marL="1189691" indent="0">
              <a:buNone/>
              <a:defRPr sz="5229" b="1"/>
            </a:lvl2pPr>
            <a:lvl3pPr marL="2379381" indent="0">
              <a:buNone/>
              <a:defRPr sz="4676" b="1"/>
            </a:lvl3pPr>
            <a:lvl4pPr marL="3569072" indent="0">
              <a:buNone/>
              <a:defRPr sz="4174" b="1"/>
            </a:lvl4pPr>
            <a:lvl5pPr marL="4758763" indent="0">
              <a:buNone/>
              <a:defRPr sz="4174" b="1"/>
            </a:lvl5pPr>
            <a:lvl6pPr marL="5948454" indent="0">
              <a:buNone/>
              <a:defRPr sz="4174" b="1"/>
            </a:lvl6pPr>
            <a:lvl7pPr marL="7138144" indent="0">
              <a:buNone/>
              <a:defRPr sz="4174" b="1"/>
            </a:lvl7pPr>
            <a:lvl8pPr marL="8327835" indent="0">
              <a:buNone/>
              <a:defRPr sz="4174" b="1"/>
            </a:lvl8pPr>
            <a:lvl9pPr marL="9517525" indent="0">
              <a:buNone/>
              <a:defRPr sz="417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6089653"/>
            <a:ext cx="11312526" cy="11063607"/>
          </a:xfrm>
        </p:spPr>
        <p:txBody>
          <a:bodyPr/>
          <a:lstStyle>
            <a:lvl1pPr>
              <a:defRPr sz="6235"/>
            </a:lvl1pPr>
            <a:lvl2pPr>
              <a:defRPr sz="5229"/>
            </a:lvl2pPr>
            <a:lvl3pPr>
              <a:defRPr sz="4676"/>
            </a:lvl3pPr>
            <a:lvl4pPr>
              <a:defRPr sz="4174"/>
            </a:lvl4pPr>
            <a:lvl5pPr>
              <a:defRPr sz="4174"/>
            </a:lvl5pPr>
            <a:lvl6pPr>
              <a:defRPr sz="4174"/>
            </a:lvl6pPr>
            <a:lvl7pPr>
              <a:defRPr sz="4174"/>
            </a:lvl7pPr>
            <a:lvl8pPr>
              <a:defRPr sz="4174"/>
            </a:lvl8pPr>
            <a:lvl9pPr>
              <a:defRPr sz="41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006071" y="4298316"/>
            <a:ext cx="11316970" cy="1791334"/>
          </a:xfrm>
        </p:spPr>
        <p:txBody>
          <a:bodyPr anchor="b"/>
          <a:lstStyle>
            <a:lvl1pPr marL="0" indent="0">
              <a:buNone/>
              <a:defRPr sz="6235" b="1"/>
            </a:lvl1pPr>
            <a:lvl2pPr marL="1189691" indent="0">
              <a:buNone/>
              <a:defRPr sz="5229" b="1"/>
            </a:lvl2pPr>
            <a:lvl3pPr marL="2379381" indent="0">
              <a:buNone/>
              <a:defRPr sz="4676" b="1"/>
            </a:lvl3pPr>
            <a:lvl4pPr marL="3569072" indent="0">
              <a:buNone/>
              <a:defRPr sz="4174" b="1"/>
            </a:lvl4pPr>
            <a:lvl5pPr marL="4758763" indent="0">
              <a:buNone/>
              <a:defRPr sz="4174" b="1"/>
            </a:lvl5pPr>
            <a:lvl6pPr marL="5948454" indent="0">
              <a:buNone/>
              <a:defRPr sz="4174" b="1"/>
            </a:lvl6pPr>
            <a:lvl7pPr marL="7138144" indent="0">
              <a:buNone/>
              <a:defRPr sz="4174" b="1"/>
            </a:lvl7pPr>
            <a:lvl8pPr marL="8327835" indent="0">
              <a:buNone/>
              <a:defRPr sz="4174" b="1"/>
            </a:lvl8pPr>
            <a:lvl9pPr marL="9517525" indent="0">
              <a:buNone/>
              <a:defRPr sz="417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006071" y="6089653"/>
            <a:ext cx="11316970" cy="11063607"/>
          </a:xfrm>
        </p:spPr>
        <p:txBody>
          <a:bodyPr/>
          <a:lstStyle>
            <a:lvl1pPr>
              <a:defRPr sz="6235"/>
            </a:lvl1pPr>
            <a:lvl2pPr>
              <a:defRPr sz="5229"/>
            </a:lvl2pPr>
            <a:lvl3pPr>
              <a:defRPr sz="4676"/>
            </a:lvl3pPr>
            <a:lvl4pPr>
              <a:defRPr sz="4174"/>
            </a:lvl4pPr>
            <a:lvl5pPr>
              <a:defRPr sz="4174"/>
            </a:lvl5pPr>
            <a:lvl6pPr>
              <a:defRPr sz="4174"/>
            </a:lvl6pPr>
            <a:lvl7pPr>
              <a:defRPr sz="4174"/>
            </a:lvl7pPr>
            <a:lvl8pPr>
              <a:defRPr sz="4174"/>
            </a:lvl8pPr>
            <a:lvl9pPr>
              <a:defRPr sz="41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EA38-B121-40FC-9A17-66256AF8E43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158743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BFDF-6D1E-46AB-B647-EAB8D8926B6D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594027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281C-2AFE-482F-9368-CB688A5CBEF0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516366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3" y="764541"/>
            <a:ext cx="8423276" cy="3253740"/>
          </a:xfrm>
        </p:spPr>
        <p:txBody>
          <a:bodyPr anchor="b"/>
          <a:lstStyle>
            <a:lvl1pPr algn="l">
              <a:defRPr sz="5229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0141" y="764542"/>
            <a:ext cx="14312900" cy="16388716"/>
          </a:xfrm>
        </p:spPr>
        <p:txBody>
          <a:bodyPr/>
          <a:lstStyle>
            <a:lvl1pPr>
              <a:defRPr sz="8346"/>
            </a:lvl1pPr>
            <a:lvl2pPr>
              <a:defRPr sz="7291"/>
            </a:lvl2pPr>
            <a:lvl3pPr>
              <a:defRPr sz="6235"/>
            </a:lvl3pPr>
            <a:lvl4pPr>
              <a:defRPr sz="5229"/>
            </a:lvl4pPr>
            <a:lvl5pPr>
              <a:defRPr sz="5229"/>
            </a:lvl5pPr>
            <a:lvl6pPr>
              <a:defRPr sz="5229"/>
            </a:lvl6pPr>
            <a:lvl7pPr>
              <a:defRPr sz="5229"/>
            </a:lvl7pPr>
            <a:lvl8pPr>
              <a:defRPr sz="5229"/>
            </a:lvl8pPr>
            <a:lvl9pPr>
              <a:defRPr sz="52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163" y="4018282"/>
            <a:ext cx="8423276" cy="13134976"/>
          </a:xfrm>
        </p:spPr>
        <p:txBody>
          <a:bodyPr/>
          <a:lstStyle>
            <a:lvl1pPr marL="0" indent="0">
              <a:buNone/>
              <a:defRPr sz="3621"/>
            </a:lvl1pPr>
            <a:lvl2pPr marL="1189691" indent="0">
              <a:buNone/>
              <a:defRPr sz="3117"/>
            </a:lvl2pPr>
            <a:lvl3pPr marL="2379381" indent="0">
              <a:buNone/>
              <a:defRPr sz="2615"/>
            </a:lvl3pPr>
            <a:lvl4pPr marL="3569072" indent="0">
              <a:buNone/>
              <a:defRPr sz="2363"/>
            </a:lvl4pPr>
            <a:lvl5pPr marL="4758763" indent="0">
              <a:buNone/>
              <a:defRPr sz="2363"/>
            </a:lvl5pPr>
            <a:lvl6pPr marL="5948454" indent="0">
              <a:buNone/>
              <a:defRPr sz="2363"/>
            </a:lvl6pPr>
            <a:lvl7pPr marL="7138144" indent="0">
              <a:buNone/>
              <a:defRPr sz="2363"/>
            </a:lvl7pPr>
            <a:lvl8pPr marL="8327835" indent="0">
              <a:buNone/>
              <a:defRPr sz="2363"/>
            </a:lvl8pPr>
            <a:lvl9pPr marL="9517525" indent="0">
              <a:buNone/>
              <a:defRPr sz="23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C54-9557-4D56-8F56-CA1CAF7D8F7A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83051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406" y="13441680"/>
            <a:ext cx="15361920" cy="1586866"/>
          </a:xfrm>
        </p:spPr>
        <p:txBody>
          <a:bodyPr anchor="b"/>
          <a:lstStyle>
            <a:lvl1pPr algn="l">
              <a:defRPr sz="5229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18406" y="1715770"/>
            <a:ext cx="1536192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8346"/>
            </a:lvl1pPr>
            <a:lvl2pPr marL="1189691" indent="0">
              <a:buNone/>
              <a:defRPr sz="7291"/>
            </a:lvl2pPr>
            <a:lvl3pPr marL="2379381" indent="0">
              <a:buNone/>
              <a:defRPr sz="6235"/>
            </a:lvl3pPr>
            <a:lvl4pPr marL="3569072" indent="0">
              <a:buNone/>
              <a:defRPr sz="5229"/>
            </a:lvl4pPr>
            <a:lvl5pPr marL="4758763" indent="0">
              <a:buNone/>
              <a:defRPr sz="5229"/>
            </a:lvl5pPr>
            <a:lvl6pPr marL="5948454" indent="0">
              <a:buNone/>
              <a:defRPr sz="5229"/>
            </a:lvl6pPr>
            <a:lvl7pPr marL="7138144" indent="0">
              <a:buNone/>
              <a:defRPr sz="5229"/>
            </a:lvl7pPr>
            <a:lvl8pPr marL="8327835" indent="0">
              <a:buNone/>
              <a:defRPr sz="5229"/>
            </a:lvl8pPr>
            <a:lvl9pPr marL="9517525" indent="0">
              <a:buNone/>
              <a:defRPr sz="5229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8406" y="15028550"/>
            <a:ext cx="15361920" cy="2253613"/>
          </a:xfrm>
        </p:spPr>
        <p:txBody>
          <a:bodyPr/>
          <a:lstStyle>
            <a:lvl1pPr marL="0" indent="0">
              <a:buNone/>
              <a:defRPr sz="3621"/>
            </a:lvl1pPr>
            <a:lvl2pPr marL="1189691" indent="0">
              <a:buNone/>
              <a:defRPr sz="3117"/>
            </a:lvl2pPr>
            <a:lvl3pPr marL="2379381" indent="0">
              <a:buNone/>
              <a:defRPr sz="2615"/>
            </a:lvl3pPr>
            <a:lvl4pPr marL="3569072" indent="0">
              <a:buNone/>
              <a:defRPr sz="2363"/>
            </a:lvl4pPr>
            <a:lvl5pPr marL="4758763" indent="0">
              <a:buNone/>
              <a:defRPr sz="2363"/>
            </a:lvl5pPr>
            <a:lvl6pPr marL="5948454" indent="0">
              <a:buNone/>
              <a:defRPr sz="2363"/>
            </a:lvl6pPr>
            <a:lvl7pPr marL="7138144" indent="0">
              <a:buNone/>
              <a:defRPr sz="2363"/>
            </a:lvl7pPr>
            <a:lvl8pPr marL="8327835" indent="0">
              <a:buNone/>
              <a:defRPr sz="2363"/>
            </a:lvl8pPr>
            <a:lvl9pPr marL="9517525" indent="0">
              <a:buNone/>
              <a:defRPr sz="23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CAD-B87D-4B36-AEE0-9F7DBD2989A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484881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80364" y="768548"/>
            <a:ext cx="23042477" cy="320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3229" tIns="236615" rIns="473229" bIns="2366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80364" y="4480529"/>
            <a:ext cx="23042477" cy="126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3229" tIns="236615" rIns="473229" bIns="23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0364" y="17797946"/>
            <a:ext cx="5973677" cy="1022535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l">
              <a:defRPr sz="3117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48063" y="17797946"/>
            <a:ext cx="8107076" cy="1022535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ctr">
              <a:defRPr sz="3117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49163" y="17797946"/>
            <a:ext cx="5973677" cy="1022535"/>
          </a:xfrm>
          <a:prstGeom prst="rect">
            <a:avLst/>
          </a:prstGeom>
        </p:spPr>
        <p:txBody>
          <a:bodyPr vert="horz" wrap="square" lIns="473229" tIns="236615" rIns="473229" bIns="236615" numCol="1" anchor="ctr" anchorCtr="0" compatLnSpc="1">
            <a:prstTxWarp prst="textNoShape">
              <a:avLst/>
            </a:prstTxWarp>
          </a:bodyPr>
          <a:lstStyle>
            <a:lvl1pPr algn="r">
              <a:defRPr sz="3117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9A7F55-6A36-4C60-A4FA-8ED92CCBBDD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8"/>
          <p:cNvSpPr>
            <a:spLocks noChangeShapeType="1"/>
          </p:cNvSpPr>
          <p:nvPr userDrawn="1"/>
        </p:nvSpPr>
        <p:spPr bwMode="auto">
          <a:xfrm>
            <a:off x="257201" y="3499384"/>
            <a:ext cx="25088798" cy="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7930" tIns="118965" rIns="237930" bIns="118965"/>
          <a:lstStyle/>
          <a:p>
            <a:endParaRPr lang="en-CA" sz="37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2378605" rtl="0" eaLnBrk="0" fontAlgn="base" hangingPunct="0">
        <a:spcBef>
          <a:spcPct val="0"/>
        </a:spcBef>
        <a:spcAft>
          <a:spcPct val="0"/>
        </a:spcAft>
        <a:defRPr sz="1146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78605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2pPr>
      <a:lvl3pPr algn="ctr" defTabSz="2378605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3pPr>
      <a:lvl4pPr algn="ctr" defTabSz="2378605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4pPr>
      <a:lvl5pPr algn="ctr" defTabSz="2378605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5pPr>
      <a:lvl6pPr marL="229879" algn="ctr" defTabSz="2378605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6pPr>
      <a:lvl7pPr marL="459756" algn="ctr" defTabSz="2378605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7pPr>
      <a:lvl8pPr marL="689636" algn="ctr" defTabSz="2378605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8pPr>
      <a:lvl9pPr marL="919514" algn="ctr" defTabSz="2378605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9pPr>
    </p:titleStyle>
    <p:bodyStyle>
      <a:lvl1pPr marL="891579" indent="-891579" algn="l" defTabSz="2378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346" kern="1200">
          <a:solidFill>
            <a:schemeClr val="tx1"/>
          </a:solidFill>
          <a:latin typeface="+mn-lt"/>
          <a:ea typeface="+mn-ea"/>
          <a:cs typeface="+mn-cs"/>
        </a:defRPr>
      </a:lvl1pPr>
      <a:lvl2pPr marL="1933215" indent="-743115" algn="l" defTabSz="2378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91" kern="1200">
          <a:solidFill>
            <a:schemeClr val="tx1"/>
          </a:solidFill>
          <a:latin typeface="+mn-lt"/>
          <a:ea typeface="+mn-ea"/>
          <a:cs typeface="+mn-cs"/>
        </a:defRPr>
      </a:lvl2pPr>
      <a:lvl3pPr marL="2974055" indent="-594652" algn="l" defTabSz="2378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163357" indent="-594652" algn="l" defTabSz="2378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229" kern="1200">
          <a:solidFill>
            <a:schemeClr val="tx1"/>
          </a:solidFill>
          <a:latin typeface="+mn-lt"/>
          <a:ea typeface="+mn-ea"/>
          <a:cs typeface="+mn-cs"/>
        </a:defRPr>
      </a:lvl4pPr>
      <a:lvl5pPr marL="5353457" indent="-594652" algn="l" defTabSz="2378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229" kern="1200">
          <a:solidFill>
            <a:schemeClr val="tx1"/>
          </a:solidFill>
          <a:latin typeface="+mn-lt"/>
          <a:ea typeface="+mn-ea"/>
          <a:cs typeface="+mn-cs"/>
        </a:defRPr>
      </a:lvl5pPr>
      <a:lvl6pPr marL="6543298" indent="-594846" algn="l" defTabSz="2379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6pPr>
      <a:lvl7pPr marL="7732990" indent="-594846" algn="l" defTabSz="2379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7pPr>
      <a:lvl8pPr marL="8922679" indent="-594846" algn="l" defTabSz="2379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8pPr>
      <a:lvl9pPr marL="10112371" indent="-594846" algn="l" defTabSz="2379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1pPr>
      <a:lvl2pPr marL="1189691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2pPr>
      <a:lvl3pPr marL="2379381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3pPr>
      <a:lvl4pPr marL="3569072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4pPr>
      <a:lvl5pPr marL="4758763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5pPr>
      <a:lvl6pPr marL="5948454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6pPr>
      <a:lvl7pPr marL="7138144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7pPr>
      <a:lvl8pPr marL="8327835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8pPr>
      <a:lvl9pPr marL="9517525" algn="l" defTabSz="2379381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image" Target="../media/image4.wmf"/><Relationship Id="rId5" Type="http://schemas.openxmlformats.org/officeDocument/2006/relationships/chart" Target="../charts/chart2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chart" Target="../charts/chart1.xml"/><Relationship Id="rId9" Type="http://schemas.openxmlformats.org/officeDocument/2006/relationships/image" Target="../media/image2.jpe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 hidden="1"/>
          <p:cNvSpPr>
            <a:spLocks noGrp="1"/>
          </p:cNvSpPr>
          <p:nvPr>
            <p:ph type="title"/>
          </p:nvPr>
        </p:nvSpPr>
        <p:spPr>
          <a:xfrm>
            <a:off x="1426551" y="2246508"/>
            <a:ext cx="22811560" cy="1625862"/>
          </a:xfrm>
        </p:spPr>
        <p:txBody>
          <a:bodyPr rtlCol="0">
            <a:normAutofit fontScale="90000"/>
          </a:bodyPr>
          <a:lstStyle/>
          <a:p>
            <a:pPr defTabSz="2379381"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Title</a:t>
            </a:r>
          </a:p>
        </p:txBody>
      </p:sp>
      <p:sp>
        <p:nvSpPr>
          <p:cNvPr id="4100" name="Content Placeholder 2" hidden="1"/>
          <p:cNvSpPr>
            <a:spLocks noGrp="1"/>
          </p:cNvSpPr>
          <p:nvPr>
            <p:ph idx="1"/>
          </p:nvPr>
        </p:nvSpPr>
        <p:spPr>
          <a:xfrm>
            <a:off x="1426551" y="4298592"/>
            <a:ext cx="23352716" cy="12053891"/>
          </a:xfrm>
        </p:spPr>
        <p:txBody>
          <a:bodyPr/>
          <a:lstStyle/>
          <a:p>
            <a:pPr marL="743115" lvl="1" eaLnBrk="1" hangingPunct="1">
              <a:spcAft>
                <a:spcPts val="1559"/>
              </a:spcAft>
            </a:pPr>
            <a:r>
              <a:rPr lang="en-US" altLang="en-US" sz="9351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1437540" lvl="2" eaLnBrk="1" hangingPunct="1">
              <a:spcAft>
                <a:spcPts val="1559"/>
              </a:spcAft>
            </a:pPr>
            <a:r>
              <a:rPr lang="en-US" altLang="en-US" sz="8346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131166" lvl="3" eaLnBrk="1" hangingPunct="1">
              <a:spcAft>
                <a:spcPts val="1559"/>
              </a:spcAft>
            </a:pPr>
            <a:r>
              <a:rPr lang="en-US" altLang="en-US" sz="7291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849536" lvl="4" eaLnBrk="1" hangingPunct="1">
              <a:spcAft>
                <a:spcPts val="1559"/>
              </a:spcAft>
            </a:pPr>
            <a:r>
              <a:rPr lang="en-US" altLang="en-US" sz="6235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849536" lvl="4" eaLnBrk="1" hangingPunct="1">
              <a:spcAft>
                <a:spcPts val="1559"/>
              </a:spcAft>
            </a:pPr>
            <a:endParaRPr lang="en-US" altLang="en-US" sz="62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128733" y="-119880"/>
            <a:ext cx="25345735" cy="367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905"/>
              </a:spcAft>
            </a:pPr>
            <a:endParaRPr lang="en-US" altLang="en-US" sz="603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fr-CA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fr-CA" sz="55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Dans les mots de Dédé Fortin : « </a:t>
            </a:r>
            <a:r>
              <a:rPr lang="fr-CA" sz="55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Bonyeu</a:t>
            </a:r>
            <a:r>
              <a:rPr lang="fr-CA" sz="55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donne </a:t>
            </a:r>
            <a:r>
              <a:rPr lang="fr-CA" sz="55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moé</a:t>
            </a:r>
            <a:r>
              <a:rPr lang="fr-CA" sz="55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une job »</a:t>
            </a:r>
          </a:p>
          <a:p>
            <a:pPr algn="ctr"/>
            <a:endParaRPr lang="fr-CA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Evelyne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Marcil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1,2,3,4,5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Laura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King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1,4,6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Alice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Havel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1,5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Catherine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Fichten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1,2,3,4,6,7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Mary Jorgensen</a:t>
            </a:r>
            <a:r>
              <a:rPr lang="en-CA" altLang="en-US" sz="3200" baseline="30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Jennison Asuncion</a:t>
            </a:r>
            <a:r>
              <a:rPr lang="en-CA" altLang="en-US" sz="3200" baseline="30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Jillian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Budd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1,2,3,4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Laura Schaffer</a:t>
            </a:r>
            <a:r>
              <a:rPr lang="en-CA" altLang="en-US" sz="3200" baseline="30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Alex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Lussier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1,8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Christine 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1,9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CA" altLang="en-US" sz="32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Cristina Vitouchanskaia</a:t>
            </a:r>
            <a:r>
              <a:rPr lang="en-CA" altLang="en-US" sz="3200" baseline="30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A" altLang="en-US" sz="32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en-CA" altLang="en-US" sz="2000" baseline="30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Réseau de 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recherche Adaptech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Université McGill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Centre de recherche interdisciplinaire en réadaptation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Centre d’études sur l’apprentissage et la performance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Collège Dawson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Cégep André-Laurendeau 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Hôpital général juif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Université de Montréal   </a:t>
            </a:r>
            <a:r>
              <a:rPr lang="fr-CA" altLang="en-US" sz="20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fr-CA" altLang="en-US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Université Concordia</a:t>
            </a:r>
            <a:endParaRPr lang="fr-CA" altLang="en-US" sz="2000" baseline="30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495" y="3895685"/>
            <a:ext cx="8037523" cy="14896386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marL="283450" algn="ctr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algn="ctr">
              <a:spcBef>
                <a:spcPts val="603"/>
              </a:spcBef>
              <a:spcAft>
                <a:spcPts val="603"/>
              </a:spcAft>
              <a:defRPr/>
            </a:pPr>
            <a:endParaRPr lang="fr-CA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étude (Martiniello et al., 2011) du Réseau de recherche Adaptech a démontré qu’une préoccupation courante  chez les étudiants en situation de handicap est de décrocher un emploi une fois leurs études terminées.</a:t>
            </a:r>
          </a:p>
          <a:p>
            <a:pPr marL="283450" lvl="1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Nous venons de terminer un projet pilote sur l’emploi chez les finissants postsecondaires en situation de handicap. </a:t>
            </a: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but était d’identifier les facteurs et stratégies menant à l’obtention d’un emploi après la fin des études.</a:t>
            </a: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 résultats suggèrent que les contacts, les centres d’emploi et sites web, le bénévolat et l’expérience dans le domaine sont des facteurs importants dans l’obtention d’un emploi.</a:t>
            </a: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algn="ctr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>
              <a:spcBef>
                <a:spcPts val="603"/>
              </a:spcBef>
              <a:spcAft>
                <a:spcPts val="603"/>
              </a:spcAft>
              <a:defRPr/>
            </a:pPr>
            <a:r>
              <a:rPr lang="en-US" sz="23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Participants</a:t>
            </a: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 </a:t>
            </a: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finissants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postsecondaires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(3 hommes, 13 femmes) </a:t>
            </a: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situation de handicap occupant </a:t>
            </a: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actuellement un emploi.</a:t>
            </a: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>
              <a:spcBef>
                <a:spcPts val="603"/>
              </a:spcBef>
              <a:spcAft>
                <a:spcPts val="603"/>
              </a:spcAft>
              <a:defRPr/>
            </a:pPr>
            <a:endParaRPr lang="en-US" sz="16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>
              <a:spcBef>
                <a:spcPts val="603"/>
              </a:spcBef>
              <a:spcAft>
                <a:spcPts val="603"/>
              </a:spcAft>
              <a:defRPr/>
            </a:pPr>
            <a:r>
              <a:rPr lang="fr-CA" sz="23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Mesures</a:t>
            </a:r>
          </a:p>
          <a:p>
            <a:pPr marL="283450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Courte entrevue téléphonique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Comment avez-vous trouvé votre emploi? 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Combien de temps vous a-t-il fallu pour décrocher votre emploi?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Qu’est-ce qui vous a aidé à décrocher votre emploi? 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Quel conseil donneriez-vous à un finissant en situation de handicap se cherchant un emploi?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2388611" y="13399096"/>
            <a:ext cx="470918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altLang="en-US" sz="1509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27% 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2389201" y="12889550"/>
            <a:ext cx="470918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altLang="en-US" sz="1509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27% </a:t>
            </a:r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60730" y="13179695"/>
            <a:ext cx="470918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altLang="en-US" sz="1509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46% </a:t>
            </a:r>
          </a:p>
        </p:txBody>
      </p:sp>
      <p:sp>
        <p:nvSpPr>
          <p:cNvPr id="4111" name="TextBox 26"/>
          <p:cNvSpPr txBox="1">
            <a:spLocks noChangeArrowheads="1"/>
          </p:cNvSpPr>
          <p:nvPr/>
        </p:nvSpPr>
        <p:spPr bwMode="auto">
          <a:xfrm>
            <a:off x="5162500" y="13135487"/>
            <a:ext cx="494064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CA" altLang="en-US" sz="1509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38%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932432" y="12121481"/>
            <a:ext cx="8074905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450" indent="-342883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</a:pPr>
            <a:endParaRPr lang="fr-CA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883" lvl="1" indent="-342883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plupart des finissants travaillaient à temps plein.</a:t>
            </a:r>
          </a:p>
          <a:p>
            <a:pPr marL="342883" lvl="1" indent="-342883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Tous les finissants ont décroché leur emploi en moins de 12 mois; la plupart en moins de 2 mois.</a:t>
            </a:r>
          </a:p>
          <a:p>
            <a:pPr marL="342883" lvl="1" indent="-342883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 finissants ont trouvé leur emploi à travers leurs contacts personnels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 un centre d’emploi / site web.</a:t>
            </a: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568" y="960241"/>
            <a:ext cx="1303353" cy="144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68872" y="5654936"/>
            <a:ext cx="8485854" cy="664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717" dirty="0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23424"/>
              </p:ext>
            </p:extLst>
          </p:nvPr>
        </p:nvGraphicFramePr>
        <p:xfrm>
          <a:off x="8625137" y="3900620"/>
          <a:ext cx="16382200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200"/>
              </a:tblGrid>
              <a:tr h="804037">
                <a:tc>
                  <a:txBody>
                    <a:bodyPr/>
                    <a:lstStyle/>
                    <a:p>
                      <a:pPr algn="ctr"/>
                      <a:r>
                        <a:rPr lang="fr-CA" sz="47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Résultats</a:t>
                      </a:r>
                      <a:endParaRPr lang="fr-CA" sz="47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05481"/>
              </p:ext>
            </p:extLst>
          </p:nvPr>
        </p:nvGraphicFramePr>
        <p:xfrm>
          <a:off x="368183" y="3912568"/>
          <a:ext cx="8052689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89"/>
              </a:tblGrid>
              <a:tr h="804037">
                <a:tc>
                  <a:txBody>
                    <a:bodyPr/>
                    <a:lstStyle/>
                    <a:p>
                      <a:pPr algn="ctr"/>
                      <a:r>
                        <a:rPr lang="fr-CA" sz="47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Résumé</a:t>
                      </a:r>
                      <a:endParaRPr lang="fr-CA" sz="47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68834"/>
              </p:ext>
            </p:extLst>
          </p:nvPr>
        </p:nvGraphicFramePr>
        <p:xfrm>
          <a:off x="344216" y="9817225"/>
          <a:ext cx="8052689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89"/>
              </a:tblGrid>
              <a:tr h="804037">
                <a:tc>
                  <a:txBody>
                    <a:bodyPr/>
                    <a:lstStyle/>
                    <a:p>
                      <a:pPr algn="ctr"/>
                      <a:r>
                        <a:rPr lang="fr-CA" sz="47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Méthodologie</a:t>
                      </a:r>
                      <a:endParaRPr lang="fr-CA" sz="47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17796"/>
              </p:ext>
            </p:extLst>
          </p:nvPr>
        </p:nvGraphicFramePr>
        <p:xfrm>
          <a:off x="8629514" y="12121481"/>
          <a:ext cx="16377822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822"/>
              </a:tblGrid>
              <a:tr h="804037">
                <a:tc>
                  <a:txBody>
                    <a:bodyPr/>
                    <a:lstStyle/>
                    <a:p>
                      <a:pPr algn="ctr"/>
                      <a:r>
                        <a:rPr lang="fr-CA" sz="47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Conclusions</a:t>
                      </a:r>
                      <a:endParaRPr lang="fr-CA" sz="47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23337"/>
              </p:ext>
            </p:extLst>
          </p:nvPr>
        </p:nvGraphicFramePr>
        <p:xfrm>
          <a:off x="17011244" y="15649872"/>
          <a:ext cx="8052689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89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r-CA" sz="47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Références</a:t>
                      </a:r>
                      <a:endParaRPr lang="fr-CA" sz="47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37467641"/>
              </p:ext>
            </p:extLst>
          </p:nvPr>
        </p:nvGraphicFramePr>
        <p:xfrm>
          <a:off x="344216" y="12103414"/>
          <a:ext cx="7722426" cy="303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999330485"/>
              </p:ext>
            </p:extLst>
          </p:nvPr>
        </p:nvGraphicFramePr>
        <p:xfrm>
          <a:off x="8625137" y="4792895"/>
          <a:ext cx="7978036" cy="3694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830700027"/>
              </p:ext>
            </p:extLst>
          </p:nvPr>
        </p:nvGraphicFramePr>
        <p:xfrm>
          <a:off x="8625136" y="8338111"/>
          <a:ext cx="8065176" cy="378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1531495863"/>
              </p:ext>
            </p:extLst>
          </p:nvPr>
        </p:nvGraphicFramePr>
        <p:xfrm>
          <a:off x="17142492" y="4792894"/>
          <a:ext cx="7921440" cy="367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86001676"/>
              </p:ext>
            </p:extLst>
          </p:nvPr>
        </p:nvGraphicFramePr>
        <p:xfrm>
          <a:off x="17055352" y="8338110"/>
          <a:ext cx="7953244" cy="37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040064" y="15649872"/>
            <a:ext cx="807490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48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7348" indent="-287348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3"/>
              </a:spcBef>
              <a:spcAft>
                <a:spcPts val="603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Martiniello, N., Barile, M., Budd, J., Nguyen, M. N., et Fichten, C. S. (2011). Hotline: Students with disabilities speak out. </a:t>
            </a:r>
            <a:r>
              <a:rPr lang="en-US" sz="23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Communiqué, 12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(1), 14-15.</a:t>
            </a:r>
          </a:p>
        </p:txBody>
      </p:sp>
      <p:sp>
        <p:nvSpPr>
          <p:cNvPr id="7" name="Rectangle 6"/>
          <p:cNvSpPr/>
          <p:nvPr/>
        </p:nvSpPr>
        <p:spPr>
          <a:xfrm>
            <a:off x="8663384" y="12121480"/>
            <a:ext cx="826904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0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50" lvl="1" indent="-342883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 conseils que les participants donneraient à un finissant en situation de handicap se cherchant un emploi incluent</a:t>
            </a:r>
            <a:r>
              <a:rPr lang="fr-CA" sz="2300" dirty="0">
                <a:solidFill>
                  <a:srgbClr val="C050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Travaillez sur votre CV.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Réseautez pour vous faire des contacts.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Faites du bénévolat pour que les employeurs voient ce dont vous êtes capable.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Postulez à plusieurs endroits, même si vous devez sortir de votre zone de confort.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Soyez tenace.</a:t>
            </a:r>
          </a:p>
          <a:p>
            <a:pPr marL="914355" lvl="2" indent="-342883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fr-CA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Postulez dans plusieurs domaines / professions pour augmenter vos chances de décrocher un emploi.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11244" y="18319526"/>
            <a:ext cx="805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Présentation à la journée de l’Association pour la recherche au collégial (ARC) dans le cadre du congrès de l’Association Francophone pour le savoir (Acfas), UQAM, Montréal, 10 mai, 2016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58878" y="18192248"/>
            <a:ext cx="7797692" cy="777776"/>
            <a:chOff x="9605533" y="18170152"/>
            <a:chExt cx="7797692" cy="777776"/>
          </a:xfrm>
        </p:grpSpPr>
        <p:pic>
          <p:nvPicPr>
            <p:cNvPr id="34" name="Picture 1028" descr="Logo du Réseau de Recherche Adaptech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9605533" y="18393361"/>
              <a:ext cx="470714" cy="554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Picture 1029" descr="Logo du Collège Dawson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10444689" y="18522911"/>
              <a:ext cx="1083884" cy="3607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Picture 1" descr="Logo de l'Hôpital Général Ju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3239474" y="18480702"/>
              <a:ext cx="1438871" cy="429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47" descr="Logo de l'Université McGill&#10;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11782003" y="18623305"/>
              <a:ext cx="1253668" cy="294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Image 8" descr="logo CRIR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BFAFA"/>
                </a:clrFrom>
                <a:clrTo>
                  <a:srgbClr val="FB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31775" y="18170152"/>
              <a:ext cx="778140" cy="74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1" descr="Centre for the Study of Learning and Performance logo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963345" y="18213641"/>
              <a:ext cx="1439880" cy="73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9709" y="17459303"/>
            <a:ext cx="2232248" cy="77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3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17250</TotalTime>
  <Words>428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607</cp:revision>
  <dcterms:created xsi:type="dcterms:W3CDTF">2002-08-29T15:31:57Z</dcterms:created>
  <dcterms:modified xsi:type="dcterms:W3CDTF">2017-10-20T18:27:48Z</dcterms:modified>
</cp:coreProperties>
</file>