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63"/>
  </p:notesMasterIdLst>
  <p:handoutMasterIdLst>
    <p:handoutMasterId r:id="rId64"/>
  </p:handoutMasterIdLst>
  <p:sldIdLst>
    <p:sldId id="283" r:id="rId2"/>
    <p:sldId id="284" r:id="rId3"/>
    <p:sldId id="378" r:id="rId4"/>
    <p:sldId id="296" r:id="rId5"/>
    <p:sldId id="331" r:id="rId6"/>
    <p:sldId id="298" r:id="rId7"/>
    <p:sldId id="333" r:id="rId8"/>
    <p:sldId id="335" r:id="rId9"/>
    <p:sldId id="336" r:id="rId10"/>
    <p:sldId id="351" r:id="rId11"/>
    <p:sldId id="352" r:id="rId12"/>
    <p:sldId id="338" r:id="rId13"/>
    <p:sldId id="343" r:id="rId14"/>
    <p:sldId id="349" r:id="rId15"/>
    <p:sldId id="380" r:id="rId16"/>
    <p:sldId id="357" r:id="rId17"/>
    <p:sldId id="337" r:id="rId18"/>
    <p:sldId id="299" r:id="rId19"/>
    <p:sldId id="326" r:id="rId20"/>
    <p:sldId id="300" r:id="rId21"/>
    <p:sldId id="327" r:id="rId22"/>
    <p:sldId id="297" r:id="rId23"/>
    <p:sldId id="324" r:id="rId24"/>
    <p:sldId id="317" r:id="rId25"/>
    <p:sldId id="301" r:id="rId26"/>
    <p:sldId id="328" r:id="rId27"/>
    <p:sldId id="305" r:id="rId28"/>
    <p:sldId id="346" r:id="rId29"/>
    <p:sldId id="329" r:id="rId30"/>
    <p:sldId id="370" r:id="rId31"/>
    <p:sldId id="345" r:id="rId32"/>
    <p:sldId id="348" r:id="rId33"/>
    <p:sldId id="359" r:id="rId34"/>
    <p:sldId id="360" r:id="rId35"/>
    <p:sldId id="361" r:id="rId36"/>
    <p:sldId id="362" r:id="rId37"/>
    <p:sldId id="363" r:id="rId38"/>
    <p:sldId id="364" r:id="rId39"/>
    <p:sldId id="341" r:id="rId40"/>
    <p:sldId id="382" r:id="rId41"/>
    <p:sldId id="311" r:id="rId42"/>
    <p:sldId id="355" r:id="rId43"/>
    <p:sldId id="356" r:id="rId44"/>
    <p:sldId id="358" r:id="rId45"/>
    <p:sldId id="371" r:id="rId46"/>
    <p:sldId id="377" r:id="rId47"/>
    <p:sldId id="372" r:id="rId48"/>
    <p:sldId id="373" r:id="rId49"/>
    <p:sldId id="375" r:id="rId50"/>
    <p:sldId id="376" r:id="rId51"/>
    <p:sldId id="353" r:id="rId52"/>
    <p:sldId id="306" r:id="rId53"/>
    <p:sldId id="312" r:id="rId54"/>
    <p:sldId id="366" r:id="rId55"/>
    <p:sldId id="367" r:id="rId56"/>
    <p:sldId id="313" r:id="rId57"/>
    <p:sldId id="368" r:id="rId58"/>
    <p:sldId id="369" r:id="rId59"/>
    <p:sldId id="379" r:id="rId60"/>
    <p:sldId id="320" r:id="rId61"/>
    <p:sldId id="294" r:id="rId62"/>
  </p:sldIdLst>
  <p:sldSz cx="9144000" cy="6858000" type="screen4x3"/>
  <p:notesSz cx="9313863" cy="6858000"/>
  <p:defaultTextStyle>
    <a:defPPr>
      <a:defRPr lang="fr-CA"/>
    </a:defPPr>
    <a:lvl1pPr algn="l" rtl="0" eaLnBrk="0" fontAlgn="base" hangingPunct="0">
      <a:spcBef>
        <a:spcPct val="0"/>
      </a:spcBef>
      <a:spcAft>
        <a:spcPct val="0"/>
      </a:spcAft>
      <a:defRPr sz="2400" kern="1200">
        <a:solidFill>
          <a:schemeClr val="tx1"/>
        </a:solidFill>
        <a:latin typeface="Tahoma" pitchFamily="34"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ahoma" pitchFamily="34"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ahoma" pitchFamily="34"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ahoma" pitchFamily="34"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ahoma" pitchFamily="34" charset="0"/>
        <a:ea typeface="MS PGothic" pitchFamily="34" charset="-128"/>
        <a:cs typeface="+mn-cs"/>
      </a:defRPr>
    </a:lvl5pPr>
    <a:lvl6pPr marL="2286000" algn="l" defTabSz="914400" rtl="0" eaLnBrk="1" latinLnBrk="0" hangingPunct="1">
      <a:defRPr sz="2400" kern="1200">
        <a:solidFill>
          <a:schemeClr val="tx1"/>
        </a:solidFill>
        <a:latin typeface="Tahoma" pitchFamily="34" charset="0"/>
        <a:ea typeface="MS PGothic" pitchFamily="34" charset="-128"/>
        <a:cs typeface="+mn-cs"/>
      </a:defRPr>
    </a:lvl6pPr>
    <a:lvl7pPr marL="2743200" algn="l" defTabSz="914400" rtl="0" eaLnBrk="1" latinLnBrk="0" hangingPunct="1">
      <a:defRPr sz="2400" kern="1200">
        <a:solidFill>
          <a:schemeClr val="tx1"/>
        </a:solidFill>
        <a:latin typeface="Tahoma" pitchFamily="34" charset="0"/>
        <a:ea typeface="MS PGothic" pitchFamily="34" charset="-128"/>
        <a:cs typeface="+mn-cs"/>
      </a:defRPr>
    </a:lvl7pPr>
    <a:lvl8pPr marL="3200400" algn="l" defTabSz="914400" rtl="0" eaLnBrk="1" latinLnBrk="0" hangingPunct="1">
      <a:defRPr sz="2400" kern="1200">
        <a:solidFill>
          <a:schemeClr val="tx1"/>
        </a:solidFill>
        <a:latin typeface="Tahoma" pitchFamily="34" charset="0"/>
        <a:ea typeface="MS PGothic" pitchFamily="34" charset="-128"/>
        <a:cs typeface="+mn-cs"/>
      </a:defRPr>
    </a:lvl8pPr>
    <a:lvl9pPr marL="3657600" algn="l" defTabSz="914400" rtl="0" eaLnBrk="1" latinLnBrk="0" hangingPunct="1">
      <a:defRPr sz="2400" kern="1200">
        <a:solidFill>
          <a:schemeClr val="tx1"/>
        </a:solidFill>
        <a:latin typeface="Tahoma"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0D20"/>
    <a:srgbClr val="2BA2CC"/>
    <a:srgbClr val="0033CC"/>
    <a:srgbClr val="C91103"/>
    <a:srgbClr val="CC6600"/>
    <a:srgbClr val="CC99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452" autoAdjust="0"/>
  </p:normalViewPr>
  <p:slideViewPr>
    <p:cSldViewPr>
      <p:cViewPr>
        <p:scale>
          <a:sx n="94" d="100"/>
          <a:sy n="94" d="100"/>
        </p:scale>
        <p:origin x="-840" y="-390"/>
      </p:cViewPr>
      <p:guideLst>
        <p:guide orient="horz" pos="2160"/>
        <p:guide pos="2880"/>
      </p:guideLst>
    </p:cSldViewPr>
  </p:slideViewPr>
  <p:outlineViewPr>
    <p:cViewPr>
      <p:scale>
        <a:sx n="33" d="100"/>
        <a:sy n="33" d="100"/>
      </p:scale>
      <p:origin x="0" y="1008"/>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hdr" sz="quarter"/>
          </p:nvPr>
        </p:nvSpPr>
        <p:spPr bwMode="auto">
          <a:xfrm>
            <a:off x="0" y="0"/>
            <a:ext cx="403542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fr-CA"/>
          </a:p>
        </p:txBody>
      </p:sp>
      <p:sp>
        <p:nvSpPr>
          <p:cNvPr id="183299" name="Rectangle 3"/>
          <p:cNvSpPr>
            <a:spLocks noGrp="1" noChangeArrowheads="1"/>
          </p:cNvSpPr>
          <p:nvPr>
            <p:ph type="dt" sz="quarter" idx="1"/>
          </p:nvPr>
        </p:nvSpPr>
        <p:spPr bwMode="auto">
          <a:xfrm>
            <a:off x="5275263" y="0"/>
            <a:ext cx="4037012"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cs typeface="+mn-cs"/>
              </a:defRPr>
            </a:lvl1pPr>
          </a:lstStyle>
          <a:p>
            <a:pPr>
              <a:defRPr/>
            </a:pPr>
            <a:endParaRPr lang="fr-CA"/>
          </a:p>
        </p:txBody>
      </p:sp>
      <p:sp>
        <p:nvSpPr>
          <p:cNvPr id="183300" name="Rectangle 4"/>
          <p:cNvSpPr>
            <a:spLocks noGrp="1" noChangeArrowheads="1"/>
          </p:cNvSpPr>
          <p:nvPr>
            <p:ph type="ftr" sz="quarter" idx="2"/>
          </p:nvPr>
        </p:nvSpPr>
        <p:spPr bwMode="auto">
          <a:xfrm>
            <a:off x="0" y="6515100"/>
            <a:ext cx="4035425" cy="3413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fr-CA"/>
          </a:p>
        </p:txBody>
      </p:sp>
      <p:sp>
        <p:nvSpPr>
          <p:cNvPr id="183301" name="Rectangle 5"/>
          <p:cNvSpPr>
            <a:spLocks noGrp="1" noChangeArrowheads="1"/>
          </p:cNvSpPr>
          <p:nvPr>
            <p:ph type="sldNum" sz="quarter" idx="3"/>
          </p:nvPr>
        </p:nvSpPr>
        <p:spPr bwMode="auto">
          <a:xfrm>
            <a:off x="5275263" y="6515100"/>
            <a:ext cx="4037012" cy="3413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Arial" pitchFamily="34" charset="0"/>
              </a:defRPr>
            </a:lvl1pPr>
          </a:lstStyle>
          <a:p>
            <a:fld id="{C151BAB8-8375-44D2-88B1-A2929CC2D4DE}" type="slidenum">
              <a:rPr lang="fr-CA" altLang="en-US"/>
              <a:pPr/>
              <a:t>‹#›</a:t>
            </a:fld>
            <a:endParaRPr lang="fr-CA" altLang="en-US"/>
          </a:p>
        </p:txBody>
      </p:sp>
    </p:spTree>
    <p:extLst>
      <p:ext uri="{BB962C8B-B14F-4D97-AF65-F5344CB8AC3E}">
        <p14:creationId xmlns:p14="http://schemas.microsoft.com/office/powerpoint/2010/main" val="462518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03542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ea typeface="+mn-ea"/>
                <a:cs typeface="+mn-cs"/>
              </a:defRPr>
            </a:lvl1pPr>
          </a:lstStyle>
          <a:p>
            <a:pPr>
              <a:defRPr/>
            </a:pPr>
            <a:endParaRPr lang="fr-CA"/>
          </a:p>
        </p:txBody>
      </p:sp>
      <p:sp>
        <p:nvSpPr>
          <p:cNvPr id="6147" name="Rectangle 3"/>
          <p:cNvSpPr>
            <a:spLocks noGrp="1" noChangeArrowheads="1"/>
          </p:cNvSpPr>
          <p:nvPr>
            <p:ph type="dt" idx="1"/>
          </p:nvPr>
        </p:nvSpPr>
        <p:spPr bwMode="auto">
          <a:xfrm>
            <a:off x="5278438" y="0"/>
            <a:ext cx="403542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ea typeface="+mn-ea"/>
                <a:cs typeface="+mn-cs"/>
              </a:defRPr>
            </a:lvl1pPr>
          </a:lstStyle>
          <a:p>
            <a:pPr>
              <a:defRPr/>
            </a:pPr>
            <a:endParaRPr lang="fr-CA"/>
          </a:p>
        </p:txBody>
      </p:sp>
      <p:sp>
        <p:nvSpPr>
          <p:cNvPr id="5124" name="Rectangle 4"/>
          <p:cNvSpPr>
            <a:spLocks noGrp="1" noRot="1" noChangeAspect="1" noChangeArrowheads="1" noTextEdit="1"/>
          </p:cNvSpPr>
          <p:nvPr>
            <p:ph type="sldImg" idx="2"/>
          </p:nvPr>
        </p:nvSpPr>
        <p:spPr bwMode="auto">
          <a:xfrm>
            <a:off x="2943225"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1241425" y="3257550"/>
            <a:ext cx="6831013"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CA" altLang="en-US" smtClean="0"/>
              <a:t>Cliquez pour modifier les styles du texte du masque</a:t>
            </a:r>
          </a:p>
          <a:p>
            <a:pPr lvl="1"/>
            <a:r>
              <a:rPr lang="fr-CA" altLang="en-US" smtClean="0"/>
              <a:t>Deuxième niveau</a:t>
            </a:r>
          </a:p>
          <a:p>
            <a:pPr lvl="2"/>
            <a:r>
              <a:rPr lang="fr-CA" altLang="en-US" smtClean="0"/>
              <a:t>Troisième niveau</a:t>
            </a:r>
          </a:p>
          <a:p>
            <a:pPr lvl="3"/>
            <a:r>
              <a:rPr lang="fr-CA" altLang="en-US" smtClean="0"/>
              <a:t>Quatrième niveau</a:t>
            </a:r>
          </a:p>
          <a:p>
            <a:pPr lvl="4"/>
            <a:r>
              <a:rPr lang="fr-CA" altLang="en-US" smtClean="0"/>
              <a:t>Cinquième niveau</a:t>
            </a:r>
          </a:p>
        </p:txBody>
      </p:sp>
      <p:sp>
        <p:nvSpPr>
          <p:cNvPr id="6150" name="Rectangle 6"/>
          <p:cNvSpPr>
            <a:spLocks noGrp="1" noChangeArrowheads="1"/>
          </p:cNvSpPr>
          <p:nvPr>
            <p:ph type="ftr" sz="quarter" idx="4"/>
          </p:nvPr>
        </p:nvSpPr>
        <p:spPr bwMode="auto">
          <a:xfrm>
            <a:off x="0" y="6515100"/>
            <a:ext cx="403542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ea typeface="+mn-ea"/>
                <a:cs typeface="+mn-cs"/>
              </a:defRPr>
            </a:lvl1pPr>
          </a:lstStyle>
          <a:p>
            <a:pPr>
              <a:defRPr/>
            </a:pPr>
            <a:endParaRPr lang="fr-CA"/>
          </a:p>
        </p:txBody>
      </p:sp>
      <p:sp>
        <p:nvSpPr>
          <p:cNvPr id="6151" name="Rectangle 7"/>
          <p:cNvSpPr>
            <a:spLocks noGrp="1" noChangeArrowheads="1"/>
          </p:cNvSpPr>
          <p:nvPr>
            <p:ph type="sldNum" sz="quarter" idx="5"/>
          </p:nvPr>
        </p:nvSpPr>
        <p:spPr bwMode="auto">
          <a:xfrm>
            <a:off x="5278438" y="6515100"/>
            <a:ext cx="403542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cs typeface="Arial" pitchFamily="34" charset="0"/>
              </a:defRPr>
            </a:lvl1pPr>
          </a:lstStyle>
          <a:p>
            <a:fld id="{CB241012-9C1D-4CEB-99EE-B28DD55254C3}" type="slidenum">
              <a:rPr lang="fr-CA" altLang="en-US"/>
              <a:pPr/>
              <a:t>‹#›</a:t>
            </a:fld>
            <a:endParaRPr lang="fr-CA" altLang="en-US"/>
          </a:p>
        </p:txBody>
      </p:sp>
    </p:spTree>
    <p:extLst>
      <p:ext uri="{BB962C8B-B14F-4D97-AF65-F5344CB8AC3E}">
        <p14:creationId xmlns:p14="http://schemas.microsoft.com/office/powerpoint/2010/main" val="14240024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chooltube.com/video/29f2376815b0407dac1a/F.A.T.%20City%20chapter%202%20Anxiety,%20frustrati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Espace réservé de l'image des diapositives 1"/>
          <p:cNvSpPr>
            <a:spLocks noGrp="1" noRot="1" noChangeAspect="1" noTextEdit="1"/>
          </p:cNvSpPr>
          <p:nvPr>
            <p:ph type="sldImg"/>
          </p:nvPr>
        </p:nvSpPr>
        <p:spPr>
          <a:xfrm>
            <a:off x="3113088" y="857250"/>
            <a:ext cx="3087687" cy="2314575"/>
          </a:xfrm>
          <a:ln/>
        </p:spPr>
      </p:sp>
      <p:sp>
        <p:nvSpPr>
          <p:cNvPr id="717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17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737CC885-A73F-42D4-8166-BEBBF436F60E}" type="slidenum">
              <a:rPr lang="fr-CA" altLang="en-US" sz="1200"/>
              <a:pPr/>
              <a:t>1</a:t>
            </a:fld>
            <a:endParaRPr lang="fr-CA"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A427970A-C727-49C5-9F49-4B93A8AD1644}" type="slidenum">
              <a:rPr lang="fr-CA" altLang="en-US" sz="1200"/>
              <a:pPr/>
              <a:t>61</a:t>
            </a:fld>
            <a:endParaRPr lang="fr-CA"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a:ln/>
        </p:spPr>
      </p:sp>
      <p:sp>
        <p:nvSpPr>
          <p:cNvPr id="92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2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B41EF716-A071-4E37-93CF-4C7085C98CC4}" type="slidenum">
              <a:rPr lang="fr-CA" altLang="en-US" sz="1200"/>
              <a:pPr/>
              <a:t>2</a:t>
            </a:fld>
            <a:endParaRPr lang="fr-CA"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hlinkClick r:id="rId3"/>
              </a:rPr>
              <a:t>Experiencing Frustration, Anxiety and Tension</a:t>
            </a:r>
            <a:endParaRPr lang="en-US" altLang="en-US" smtClean="0">
              <a:latin typeface="Arial" pitchFamily="34" charset="0"/>
            </a:endParaRPr>
          </a:p>
          <a:p>
            <a:endParaRPr lang="en-US" altLang="en-US" smtClean="0"/>
          </a:p>
        </p:txBody>
      </p:sp>
      <p:sp>
        <p:nvSpPr>
          <p:cNvPr id="757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B4A7A6AC-0638-40CB-9605-896FC0EBB1B7}" type="slidenum">
              <a:rPr lang="fr-CA" altLang="en-US" sz="1200"/>
              <a:pPr/>
              <a:t>14</a:t>
            </a:fld>
            <a:endParaRPr lang="fr-CA"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sz="1600" smtClean="0">
                <a:latin typeface="Arial" pitchFamily="34" charset="0"/>
                <a:cs typeface="Arial" pitchFamily="34" charset="0"/>
              </a:rPr>
              <a:t>http://www.education.gouv.qc.ca/fileadmin/site_web/documents/dpse/adaptation_serv_compl/19-7053_plan_presentation.pdf</a:t>
            </a:r>
          </a:p>
          <a:p>
            <a:endParaRPr lang="en-US" altLang="en-US" smtClean="0"/>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28BAC3C4-EE4C-4F33-B04C-91C5E27209A9}" type="slidenum">
              <a:rPr lang="fr-CA" altLang="en-US" sz="1200"/>
              <a:pPr/>
              <a:t>19</a:t>
            </a:fld>
            <a:endParaRPr lang="fr-CA"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Anything they want to change in the good IEP. There is no such thing as a good IEP. No right IEP answer.</a:t>
            </a:r>
          </a:p>
          <a:p>
            <a:r>
              <a:rPr lang="en-US" altLang="en-US" smtClean="0"/>
              <a:t>Interactive Form, IEP requirements in QC, Riverside school board….</a:t>
            </a:r>
          </a:p>
          <a:p>
            <a:r>
              <a:rPr lang="en-US" altLang="en-US" smtClean="0"/>
              <a:t>What will the teacher do?</a:t>
            </a:r>
          </a:p>
          <a:p>
            <a:endParaRPr lang="en-US" altLang="en-US" smtClean="0"/>
          </a:p>
        </p:txBody>
      </p:sp>
      <p:sp>
        <p:nvSpPr>
          <p:cNvPr id="286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A9DF5777-A980-46B4-9927-B35686D396DE}" type="slidenum">
              <a:rPr lang="fr-CA" altLang="en-US" sz="1200"/>
              <a:pPr/>
              <a:t>21</a:t>
            </a:fld>
            <a:endParaRPr lang="fr-CA"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2E712120-AAE4-4F3A-9119-B832911F3D69}" type="slidenum">
              <a:rPr lang="fr-CA" altLang="en-US" sz="1200"/>
              <a:pPr/>
              <a:t>22</a:t>
            </a:fld>
            <a:endParaRPr lang="fr-CA"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22DC9F9B-F7F5-4024-809F-EF808B1C4DEF}" type="slidenum">
              <a:rPr lang="fr-CA" altLang="en-US" sz="1200"/>
              <a:pPr/>
              <a:t>25</a:t>
            </a:fld>
            <a:endParaRPr lang="fr-CA"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Image of 3 aspects of looking over fence at baseball. Video airplane pilots…</a:t>
            </a:r>
          </a:p>
          <a:p>
            <a:r>
              <a:rPr lang="en-US" altLang="en-US" smtClean="0"/>
              <a:t>Angela – </a:t>
            </a:r>
          </a:p>
          <a:p>
            <a:r>
              <a:rPr lang="en-US" altLang="en-US" smtClean="0"/>
              <a:t>What ever you do…is good all around…</a:t>
            </a:r>
          </a:p>
          <a:p>
            <a:r>
              <a:rPr lang="en-US" altLang="en-US" smtClean="0">
                <a:latin typeface="Arial" pitchFamily="34" charset="0"/>
              </a:rPr>
              <a:t>Think of examples</a:t>
            </a:r>
          </a:p>
          <a:p>
            <a:endParaRPr lang="en-US" altLang="en-US" smtClean="0"/>
          </a:p>
          <a:p>
            <a:endParaRPr lang="en-US" altLang="en-US" smtClean="0"/>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A7D7282B-36C7-4728-A424-E7718690F086}" type="slidenum">
              <a:rPr lang="fr-CA" altLang="en-US" sz="1200"/>
              <a:pPr/>
              <a:t>26</a:t>
            </a:fld>
            <a:endParaRPr lang="fr-CA"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Consider having this as a handout that goes along with the case scenario.</a:t>
            </a:r>
          </a:p>
        </p:txBody>
      </p:sp>
      <p:sp>
        <p:nvSpPr>
          <p:cNvPr id="76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A6B71CCE-DA1C-46DE-A9E7-29F7355E5DB4}" type="slidenum">
              <a:rPr lang="fr-CA" altLang="en-US" sz="1200"/>
              <a:pPr/>
              <a:t>39</a:t>
            </a:fld>
            <a:endParaRPr lang="fr-CA"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userDrawn="1"/>
        </p:nvSpPr>
        <p:spPr>
          <a:xfrm>
            <a:off x="839788" y="3648075"/>
            <a:ext cx="7835900" cy="1279525"/>
          </a:xfrm>
          <a:prstGeom prst="rect">
            <a:avLst/>
          </a:prstGeom>
          <a:no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re 7"/>
          <p:cNvSpPr>
            <a:spLocks noGrp="1"/>
          </p:cNvSpPr>
          <p:nvPr>
            <p:ph type="ctrTitle"/>
          </p:nvPr>
        </p:nvSpPr>
        <p:spPr>
          <a:xfrm>
            <a:off x="840161" y="3648074"/>
            <a:ext cx="7836294" cy="1228726"/>
          </a:xfrm>
        </p:spPr>
        <p:txBody>
          <a:bodyPr anchor="t"/>
          <a:lstStyle>
            <a:lvl1pPr algn="r">
              <a:defRPr sz="3200">
                <a:solidFill>
                  <a:schemeClr val="tx1"/>
                </a:solidFill>
              </a:defRPr>
            </a:lvl1pPr>
          </a:lstStyle>
          <a:p>
            <a:r>
              <a:rPr lang="fr-FR" smtClean="0"/>
              <a:t>Modifiez le style du titre</a:t>
            </a:r>
            <a:endParaRPr lang="en-US"/>
          </a:p>
        </p:txBody>
      </p:sp>
      <p:sp>
        <p:nvSpPr>
          <p:cNvPr id="9" name="Sous-titre 8"/>
          <p:cNvSpPr>
            <a:spLocks noGrp="1"/>
          </p:cNvSpPr>
          <p:nvPr>
            <p:ph type="subTitle" idx="1"/>
          </p:nvPr>
        </p:nvSpPr>
        <p:spPr>
          <a:xfrm>
            <a:off x="840160" y="5034508"/>
            <a:ext cx="7836295" cy="685800"/>
          </a:xfrm>
          <a:ln>
            <a:noFill/>
          </a:ln>
        </p:spPr>
        <p:txBody>
          <a:bodyPr/>
          <a:lstStyle>
            <a:lvl1pPr marL="0" indent="0" algn="r">
              <a:buNone/>
              <a:defRPr sz="2000">
                <a:solidFill>
                  <a:schemeClr val="bg2">
                    <a:lumMod val="25000"/>
                  </a:schemeClr>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dirty="0" smtClean="0"/>
              <a:t>Modifiez le style des sous-titres du masque</a:t>
            </a:r>
            <a:endParaRPr lang="en-US" dirty="0"/>
          </a:p>
        </p:txBody>
      </p:sp>
      <p:sp>
        <p:nvSpPr>
          <p:cNvPr id="5" name="Espace réservé de la date 27"/>
          <p:cNvSpPr>
            <a:spLocks noGrp="1"/>
          </p:cNvSpPr>
          <p:nvPr>
            <p:ph type="dt" sz="half" idx="10"/>
          </p:nvPr>
        </p:nvSpPr>
        <p:spPr>
          <a:xfrm>
            <a:off x="6400800" y="6354763"/>
            <a:ext cx="2286000" cy="366712"/>
          </a:xfrm>
        </p:spPr>
        <p:txBody>
          <a:bodyPr/>
          <a:lstStyle>
            <a:lvl1pPr>
              <a:defRPr sz="1400"/>
            </a:lvl1pPr>
          </a:lstStyle>
          <a:p>
            <a:pPr>
              <a:defRPr/>
            </a:pPr>
            <a:endParaRPr lang="fr-FR"/>
          </a:p>
        </p:txBody>
      </p:sp>
    </p:spTree>
    <p:extLst>
      <p:ext uri="{BB962C8B-B14F-4D97-AF65-F5344CB8AC3E}">
        <p14:creationId xmlns:p14="http://schemas.microsoft.com/office/powerpoint/2010/main" val="2870991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4000" b="1">
                <a:effectLst>
                  <a:outerShdw blurRad="38100" dist="38100" dir="2700000" algn="tl">
                    <a:srgbClr val="000000">
                      <a:alpha val="43137"/>
                    </a:srgbClr>
                  </a:outerShdw>
                </a:effectLst>
              </a:defRPr>
            </a:lvl1pPr>
          </a:lstStyle>
          <a:p>
            <a:r>
              <a:rPr lang="fr-FR" dirty="0" smtClean="0"/>
              <a:t>Modifiez le style du titre</a:t>
            </a:r>
            <a:endParaRPr lang="en-US" dirty="0"/>
          </a:p>
        </p:txBody>
      </p:sp>
      <p:sp>
        <p:nvSpPr>
          <p:cNvPr id="8" name="Espace réservé du contenu 7"/>
          <p:cNvSpPr>
            <a:spLocks noGrp="1"/>
          </p:cNvSpPr>
          <p:nvPr>
            <p:ph sz="quarter" idx="1"/>
          </p:nvPr>
        </p:nvSpPr>
        <p:spPr>
          <a:xfrm>
            <a:off x="457200" y="1268760"/>
            <a:ext cx="8229600" cy="4888200"/>
          </a:xfrm>
        </p:spPr>
        <p:txBody>
          <a:bodyPr/>
          <a:lstStyle>
            <a:lvl1pPr marL="361950" indent="-361950">
              <a:buSzPct val="110000"/>
              <a:defRPr/>
            </a:lvl1pPr>
            <a:lvl2pPr marL="628650" indent="-354013">
              <a:buSzPct val="110000"/>
              <a:defRPr sz="3200"/>
            </a:lvl2pPr>
            <a:lvl3pPr marL="895350" indent="-301625">
              <a:buSzPct val="110000"/>
              <a:defRPr sz="2800"/>
            </a:lvl3pPr>
            <a:lvl4pPr marL="1162050" indent="-293688">
              <a:buSzPct val="110000"/>
              <a:defRPr sz="2400"/>
            </a:lvl4pPr>
            <a:lvl5pPr marL="1438275" indent="-295275">
              <a:buSzPct val="110000"/>
              <a:defRPr sz="20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Espace réservé de la date 13"/>
          <p:cNvSpPr>
            <a:spLocks noGrp="1"/>
          </p:cNvSpPr>
          <p:nvPr>
            <p:ph type="dt" sz="half" idx="10"/>
          </p:nvPr>
        </p:nvSpPr>
        <p:spPr/>
        <p:txBody>
          <a:bodyPr/>
          <a:lstStyle>
            <a:lvl1pPr>
              <a:defRPr/>
            </a:lvl1pPr>
          </a:lstStyle>
          <a:p>
            <a:pPr>
              <a:defRPr/>
            </a:pPr>
            <a:endParaRPr lang="fr-FR"/>
          </a:p>
        </p:txBody>
      </p:sp>
      <p:sp>
        <p:nvSpPr>
          <p:cNvPr id="5" name="Espace réservé du numéro de diapositive 22"/>
          <p:cNvSpPr>
            <a:spLocks noGrp="1"/>
          </p:cNvSpPr>
          <p:nvPr>
            <p:ph type="sldNum" sz="quarter" idx="11"/>
          </p:nvPr>
        </p:nvSpPr>
        <p:spPr>
          <a:xfrm>
            <a:off x="8629650" y="6353175"/>
            <a:ext cx="514350" cy="385763"/>
          </a:xfrm>
        </p:spPr>
        <p:txBody>
          <a:bodyPr/>
          <a:lstStyle>
            <a:lvl1pPr>
              <a:defRPr/>
            </a:lvl1pPr>
          </a:lstStyle>
          <a:p>
            <a:fld id="{BD092520-1384-41D0-B0E1-98C71FB62652}" type="slidenum">
              <a:rPr lang="fr-FR" altLang="en-US"/>
              <a:pPr/>
              <a:t>‹#›</a:t>
            </a:fld>
            <a:endParaRPr lang="fr-FR" altLang="en-US"/>
          </a:p>
        </p:txBody>
      </p:sp>
    </p:spTree>
    <p:extLst>
      <p:ext uri="{BB962C8B-B14F-4D97-AF65-F5344CB8AC3E}">
        <p14:creationId xmlns:p14="http://schemas.microsoft.com/office/powerpoint/2010/main" val="42562278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21"/>
          <p:cNvSpPr>
            <a:spLocks noGrp="1"/>
          </p:cNvSpPr>
          <p:nvPr>
            <p:ph type="title"/>
          </p:nvPr>
        </p:nvSpPr>
        <p:spPr bwMode="auto">
          <a:xfrm>
            <a:off x="457200" y="152400"/>
            <a:ext cx="82296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dirty="0" smtClean="0"/>
              <a:t>Modifiez le style du titre</a:t>
            </a:r>
            <a:endParaRPr lang="en-US" altLang="fr-FR" dirty="0" smtClean="0"/>
          </a:p>
        </p:txBody>
      </p:sp>
      <p:sp>
        <p:nvSpPr>
          <p:cNvPr id="1027" name="Espace réservé du texte 12"/>
          <p:cNvSpPr>
            <a:spLocks noGrp="1"/>
          </p:cNvSpPr>
          <p:nvPr>
            <p:ph type="body" idx="1"/>
          </p:nvPr>
        </p:nvSpPr>
        <p:spPr bwMode="auto">
          <a:xfrm>
            <a:off x="457200" y="1268413"/>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Modifiez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en-US" altLang="en-US" smtClean="0"/>
          </a:p>
        </p:txBody>
      </p:sp>
      <p:sp>
        <p:nvSpPr>
          <p:cNvPr id="14" name="Espace réservé de la date 13"/>
          <p:cNvSpPr>
            <a:spLocks noGrp="1"/>
          </p:cNvSpPr>
          <p:nvPr>
            <p:ph type="dt" sz="half" idx="2"/>
          </p:nvPr>
        </p:nvSpPr>
        <p:spPr>
          <a:xfrm>
            <a:off x="585788" y="6353175"/>
            <a:ext cx="2289175" cy="365125"/>
          </a:xfrm>
          <a:prstGeom prst="rect">
            <a:avLst/>
          </a:prstGeom>
        </p:spPr>
        <p:txBody>
          <a:bodyPr vert="horz"/>
          <a:lstStyle>
            <a:lvl1pPr algn="l" eaLnBrk="1" latinLnBrk="0" hangingPunct="1">
              <a:defRPr kumimoji="0" sz="1400">
                <a:solidFill>
                  <a:schemeClr val="tx2"/>
                </a:solidFill>
                <a:latin typeface="Tahoma" pitchFamily="34" charset="0"/>
                <a:ea typeface="+mn-ea"/>
                <a:cs typeface="+mn-cs"/>
              </a:defRPr>
            </a:lvl1pPr>
          </a:lstStyle>
          <a:p>
            <a:pPr>
              <a:defRPr/>
            </a:pPr>
            <a:endParaRPr lang="fr-FR"/>
          </a:p>
        </p:txBody>
      </p:sp>
      <p:sp>
        <p:nvSpPr>
          <p:cNvPr id="3" name="Espace réservé du pied de page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Tahoma" pitchFamily="34" charset="0"/>
                <a:ea typeface="+mn-ea"/>
                <a:cs typeface="+mn-cs"/>
              </a:defRPr>
            </a:lvl1pPr>
          </a:lstStyle>
          <a:p>
            <a:pPr>
              <a:defRPr/>
            </a:pPr>
            <a:endParaRPr lang="fr-FR"/>
          </a:p>
        </p:txBody>
      </p:sp>
      <p:sp>
        <p:nvSpPr>
          <p:cNvPr id="23" name="Espace réservé du numéro de diapositive 22"/>
          <p:cNvSpPr>
            <a:spLocks noGrp="1"/>
          </p:cNvSpPr>
          <p:nvPr>
            <p:ph type="sldNum" sz="quarter" idx="4"/>
          </p:nvPr>
        </p:nvSpPr>
        <p:spPr>
          <a:xfrm>
            <a:off x="8629650" y="6469063"/>
            <a:ext cx="514350" cy="26987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0033CC"/>
                </a:solidFill>
                <a:latin typeface="Arial" pitchFamily="34" charset="0"/>
                <a:cs typeface="Arial" pitchFamily="34" charset="0"/>
              </a:defRPr>
            </a:lvl1pPr>
          </a:lstStyle>
          <a:p>
            <a:fld id="{5529E633-5E0A-47B9-800E-D56989128C97}" type="slidenum">
              <a:rPr lang="fr-FR" altLang="en-US"/>
              <a:pPr/>
              <a:t>‹#›</a:t>
            </a:fld>
            <a:endParaRPr lang="fr-FR" altLang="en-US"/>
          </a:p>
        </p:txBody>
      </p:sp>
      <p:sp>
        <p:nvSpPr>
          <p:cNvPr id="1031" name="Connecteur droit 27"/>
          <p:cNvSpPr>
            <a:spLocks noChangeShapeType="1"/>
          </p:cNvSpPr>
          <p:nvPr/>
        </p:nvSpPr>
        <p:spPr bwMode="auto">
          <a:xfrm>
            <a:off x="457200" y="6353175"/>
            <a:ext cx="8229600" cy="0"/>
          </a:xfrm>
          <a:prstGeom prst="line">
            <a:avLst/>
          </a:prstGeom>
          <a:noFill/>
          <a:ln w="19050" algn="ctr">
            <a:solidFill>
              <a:srgbClr val="0033CC"/>
            </a:solidFill>
            <a:prstDash val="solid"/>
            <a:round/>
            <a:headEnd/>
            <a:tailEnd/>
          </a:ln>
          <a:extLst>
            <a:ext uri="{909E8E84-426E-40DD-AFC4-6F175D3DCCD1}">
              <a14:hiddenFill xmlns:a14="http://schemas.microsoft.com/office/drawing/2010/main">
                <a:noFill/>
              </a14:hiddenFill>
            </a:ext>
          </a:extLst>
        </p:spPr>
        <p:txBody>
          <a:bodyPr/>
          <a:lstStyle/>
          <a:p>
            <a:pPr eaLnBrk="1" hangingPunct="1">
              <a:defRPr/>
            </a:pPr>
            <a:endParaRPr lang="en-US" dirty="0">
              <a:ln>
                <a:solidFill>
                  <a:schemeClr val="tx1"/>
                </a:solidFill>
                <a:prstDash val="solid"/>
              </a:ln>
              <a:ea typeface="+mn-ea"/>
              <a:cs typeface="Arial" charset="0"/>
            </a:endParaRPr>
          </a:p>
        </p:txBody>
      </p:sp>
      <p:sp>
        <p:nvSpPr>
          <p:cNvPr id="1032" name="Connecteur droit 28"/>
          <p:cNvSpPr>
            <a:spLocks noChangeShapeType="1"/>
          </p:cNvSpPr>
          <p:nvPr userDrawn="1"/>
        </p:nvSpPr>
        <p:spPr bwMode="auto">
          <a:xfrm>
            <a:off x="457200" y="1125538"/>
            <a:ext cx="8229600" cy="0"/>
          </a:xfrm>
          <a:prstGeom prst="line">
            <a:avLst/>
          </a:prstGeom>
          <a:noFill/>
          <a:ln w="1905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3" name="Picture 25" descr="Adaptech logo blue"/>
          <p:cNvPicPr>
            <a:picLocks noChangeAspect="1" noChangeArrowheads="1"/>
          </p:cNvPicPr>
          <p:nvPr userDrawn="1"/>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9850" y="6388100"/>
            <a:ext cx="3016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8" r:id="rId1"/>
    <p:sldLayoutId id="2147483819"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rgbClr val="0033CC"/>
          </a:solidFill>
          <a:effectLst>
            <a:outerShdw blurRad="38100" dist="38100" dir="2700000" algn="tl">
              <a:srgbClr val="000000">
                <a:alpha val="43137"/>
              </a:srgbClr>
            </a:outerShdw>
          </a:effectLst>
          <a:latin typeface="Arial" panose="020B0604020202020204" pitchFamily="34" charset="0"/>
          <a:ea typeface="MS PGothic" pitchFamily="34" charset="-128"/>
          <a:cs typeface="Arial" panose="020B0604020202020204" pitchFamily="34" charset="0"/>
        </a:defRPr>
      </a:lvl1pPr>
      <a:lvl2pPr algn="ctr" rtl="0" eaLnBrk="0" fontAlgn="base" hangingPunct="0">
        <a:spcBef>
          <a:spcPct val="0"/>
        </a:spcBef>
        <a:spcAft>
          <a:spcPct val="0"/>
        </a:spcAft>
        <a:defRPr sz="4000" b="1">
          <a:solidFill>
            <a:srgbClr val="0033CC"/>
          </a:solidFill>
          <a:latin typeface="Arial" charset="0"/>
          <a:ea typeface="MS PGothic" pitchFamily="34" charset="-128"/>
          <a:cs typeface="Arial" charset="0"/>
        </a:defRPr>
      </a:lvl2pPr>
      <a:lvl3pPr algn="ctr" rtl="0" eaLnBrk="0" fontAlgn="base" hangingPunct="0">
        <a:spcBef>
          <a:spcPct val="0"/>
        </a:spcBef>
        <a:spcAft>
          <a:spcPct val="0"/>
        </a:spcAft>
        <a:defRPr sz="4000" b="1">
          <a:solidFill>
            <a:srgbClr val="0033CC"/>
          </a:solidFill>
          <a:latin typeface="Arial" charset="0"/>
          <a:ea typeface="MS PGothic" pitchFamily="34" charset="-128"/>
          <a:cs typeface="Arial" charset="0"/>
        </a:defRPr>
      </a:lvl3pPr>
      <a:lvl4pPr algn="ctr" rtl="0" eaLnBrk="0" fontAlgn="base" hangingPunct="0">
        <a:spcBef>
          <a:spcPct val="0"/>
        </a:spcBef>
        <a:spcAft>
          <a:spcPct val="0"/>
        </a:spcAft>
        <a:defRPr sz="4000" b="1">
          <a:solidFill>
            <a:srgbClr val="0033CC"/>
          </a:solidFill>
          <a:latin typeface="Arial" charset="0"/>
          <a:ea typeface="MS PGothic" pitchFamily="34" charset="-128"/>
          <a:cs typeface="Arial" charset="0"/>
        </a:defRPr>
      </a:lvl4pPr>
      <a:lvl5pPr algn="ctr" rtl="0" eaLnBrk="0" fontAlgn="base" hangingPunct="0">
        <a:spcBef>
          <a:spcPct val="0"/>
        </a:spcBef>
        <a:spcAft>
          <a:spcPct val="0"/>
        </a:spcAft>
        <a:defRPr sz="4000" b="1">
          <a:solidFill>
            <a:srgbClr val="0033CC"/>
          </a:solidFill>
          <a:latin typeface="Arial" charset="0"/>
          <a:ea typeface="MS PGothic" pitchFamily="34" charset="-128"/>
          <a:cs typeface="Arial"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357188" indent="-357188" algn="l" rtl="0" eaLnBrk="0" fontAlgn="base" hangingPunct="0">
        <a:spcBef>
          <a:spcPts val="600"/>
        </a:spcBef>
        <a:spcAft>
          <a:spcPct val="0"/>
        </a:spcAft>
        <a:buClr>
          <a:srgbClr val="0033CC"/>
        </a:buClr>
        <a:buSzPct val="110000"/>
        <a:buFont typeface="Arial" pitchFamily="34" charset="0"/>
        <a:buChar char="•"/>
        <a:defRPr sz="3600" kern="1200">
          <a:solidFill>
            <a:srgbClr val="072C62"/>
          </a:solidFill>
          <a:latin typeface="Arial" panose="020B0604020202020204" pitchFamily="34" charset="0"/>
          <a:ea typeface="MS PGothic" pitchFamily="34" charset="-128"/>
          <a:cs typeface="Arial" panose="020B0604020202020204" pitchFamily="34" charset="0"/>
        </a:defRPr>
      </a:lvl1pPr>
      <a:lvl2pPr marL="622300" indent="-347663" algn="l" rtl="0" eaLnBrk="0" fontAlgn="base" hangingPunct="0">
        <a:spcBef>
          <a:spcPts val="500"/>
        </a:spcBef>
        <a:spcAft>
          <a:spcPct val="0"/>
        </a:spcAft>
        <a:buClr>
          <a:srgbClr val="0033CC"/>
        </a:buClr>
        <a:buSzPct val="110000"/>
        <a:buFont typeface="Arial" pitchFamily="34" charset="0"/>
        <a:buChar char="•"/>
        <a:defRPr sz="3400" kern="1200">
          <a:solidFill>
            <a:srgbClr val="072C62"/>
          </a:solidFill>
          <a:latin typeface="Arial" panose="020B0604020202020204" pitchFamily="34" charset="0"/>
          <a:ea typeface="Arial" charset="0"/>
          <a:cs typeface="Arial" panose="020B0604020202020204" pitchFamily="34" charset="0"/>
        </a:defRPr>
      </a:lvl2pPr>
      <a:lvl3pPr marL="901700" indent="-307975" algn="l" rtl="0" eaLnBrk="0" fontAlgn="base" hangingPunct="0">
        <a:spcBef>
          <a:spcPts val="500"/>
        </a:spcBef>
        <a:spcAft>
          <a:spcPct val="0"/>
        </a:spcAft>
        <a:buClr>
          <a:srgbClr val="0033CC"/>
        </a:buClr>
        <a:buSzPct val="110000"/>
        <a:buFont typeface="Arial" pitchFamily="34" charset="0"/>
        <a:buChar char="•"/>
        <a:defRPr sz="3200" kern="1200">
          <a:solidFill>
            <a:srgbClr val="072C62"/>
          </a:solidFill>
          <a:latin typeface="Arial" panose="020B0604020202020204" pitchFamily="34" charset="0"/>
          <a:ea typeface="Arial" charset="0"/>
          <a:cs typeface="Arial" panose="020B0604020202020204" pitchFamily="34" charset="0"/>
        </a:defRPr>
      </a:lvl3pPr>
      <a:lvl4pPr marL="1166813" indent="-298450" algn="l" rtl="0" eaLnBrk="0" fontAlgn="base" hangingPunct="0">
        <a:spcBef>
          <a:spcPts val="400"/>
        </a:spcBef>
        <a:spcAft>
          <a:spcPct val="0"/>
        </a:spcAft>
        <a:buClr>
          <a:srgbClr val="0033CC"/>
        </a:buClr>
        <a:buSzPct val="110000"/>
        <a:buFont typeface="Arial" pitchFamily="34" charset="0"/>
        <a:buChar char="•"/>
        <a:defRPr sz="3000" kern="1200">
          <a:solidFill>
            <a:srgbClr val="072C62"/>
          </a:solidFill>
          <a:latin typeface="Arial" panose="020B0604020202020204" pitchFamily="34" charset="0"/>
          <a:ea typeface="Arial" charset="0"/>
          <a:cs typeface="Arial" panose="020B0604020202020204" pitchFamily="34" charset="0"/>
        </a:defRPr>
      </a:lvl4pPr>
      <a:lvl5pPr marL="1431925" indent="-288925" algn="l" rtl="0" eaLnBrk="0" fontAlgn="base" hangingPunct="0">
        <a:spcBef>
          <a:spcPts val="300"/>
        </a:spcBef>
        <a:spcAft>
          <a:spcPct val="0"/>
        </a:spcAft>
        <a:buClr>
          <a:srgbClr val="0033CC"/>
        </a:buClr>
        <a:buSzPct val="110000"/>
        <a:buFont typeface="Arial" pitchFamily="34" charset="0"/>
        <a:buChar char="•"/>
        <a:defRPr sz="2800" kern="1200">
          <a:solidFill>
            <a:srgbClr val="072C62"/>
          </a:solidFill>
          <a:latin typeface="Arial" panose="020B0604020202020204" pitchFamily="34" charset="0"/>
          <a:ea typeface="Arial" charset="0"/>
          <a:cs typeface="Arial" panose="020B0604020202020204"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hZf8mfQFz-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pGLTJw0GSxk"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YHZ_shN7SxI" TargetMode="External"/><Relationship Id="rId2" Type="http://schemas.openxmlformats.org/officeDocument/2006/relationships/hyperlink" Target="https://www.youtube.com/watch?v=d2cvLualpc0"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joyzabala.com/Documents.html" TargetMode="External"/><Relationship Id="rId2" Type="http://schemas.openxmlformats.org/officeDocument/2006/relationships/hyperlink" Target="http://www.adaptech.org/en/downloads" TargetMode="External"/><Relationship Id="rId1" Type="http://schemas.openxmlformats.org/officeDocument/2006/relationships/slideLayout" Target="../slideLayouts/slideLayout2.xml"/><Relationship Id="rId5" Type="http://schemas.openxmlformats.org/officeDocument/2006/relationships/hyperlink" Target="http://www.qiat.org/" TargetMode="External"/><Relationship Id="rId4" Type="http://schemas.openxmlformats.org/officeDocument/2006/relationships/hyperlink" Target="http://blogs.learnquebec.ca/wordpress-mu/aldi/files/2012/04/ALDI-framework-for-Assistive-Technology-Decision-Making.pdf"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mailto:ahavel@dawsoncollege.qc.c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roberta.thomson2@mcgill.c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Connecteur droit 28"/>
          <p:cNvSpPr>
            <a:spLocks noChangeShapeType="1"/>
          </p:cNvSpPr>
          <p:nvPr/>
        </p:nvSpPr>
        <p:spPr bwMode="auto">
          <a:xfrm>
            <a:off x="468313" y="2349500"/>
            <a:ext cx="8229600" cy="0"/>
          </a:xfrm>
          <a:prstGeom prst="line">
            <a:avLst/>
          </a:prstGeom>
          <a:noFill/>
          <a:ln w="1905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7" name="TextBox 3"/>
          <p:cNvSpPr txBox="1">
            <a:spLocks noChangeArrowheads="1"/>
          </p:cNvSpPr>
          <p:nvPr/>
        </p:nvSpPr>
        <p:spPr bwMode="auto">
          <a:xfrm>
            <a:off x="287338" y="4868863"/>
            <a:ext cx="8569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eaLnBrk="1" hangingPunct="1"/>
            <a:r>
              <a:rPr lang="en-US" altLang="en-US" i="1" dirty="0" err="1">
                <a:latin typeface="Arial" pitchFamily="34" charset="0"/>
              </a:rPr>
              <a:t>Institiut</a:t>
            </a:r>
            <a:r>
              <a:rPr lang="en-US" altLang="en-US" i="1" dirty="0">
                <a:latin typeface="Arial" pitchFamily="34" charset="0"/>
              </a:rPr>
              <a:t> des troubles </a:t>
            </a:r>
            <a:r>
              <a:rPr lang="en-US" altLang="en-US" i="1" dirty="0" err="1">
                <a:latin typeface="Arial" pitchFamily="34" charset="0"/>
              </a:rPr>
              <a:t>d’apprentissage</a:t>
            </a:r>
            <a:endParaRPr lang="en-US" altLang="en-US" i="1" dirty="0">
              <a:latin typeface="Arial" pitchFamily="34" charset="0"/>
            </a:endParaRPr>
          </a:p>
          <a:p>
            <a:pPr algn="ctr" eaLnBrk="1" hangingPunct="1"/>
            <a:r>
              <a:rPr lang="en-US" altLang="en-US" i="1" dirty="0">
                <a:latin typeface="Arial" pitchFamily="34" charset="0"/>
              </a:rPr>
              <a:t> Montreal, Quebec</a:t>
            </a:r>
          </a:p>
          <a:p>
            <a:pPr algn="ctr" eaLnBrk="1" hangingPunct="1"/>
            <a:r>
              <a:rPr lang="en-US" altLang="en-US" i="1" dirty="0">
                <a:solidFill>
                  <a:schemeClr val="tx2"/>
                </a:solidFill>
                <a:latin typeface="Arial" pitchFamily="34" charset="0"/>
              </a:rPr>
              <a:t>April 27, 2017</a:t>
            </a:r>
          </a:p>
        </p:txBody>
      </p:sp>
      <p:sp>
        <p:nvSpPr>
          <p:cNvPr id="3" name="Sous-titre 2"/>
          <p:cNvSpPr>
            <a:spLocks noGrp="1"/>
          </p:cNvSpPr>
          <p:nvPr>
            <p:ph type="subTitle" idx="1"/>
          </p:nvPr>
        </p:nvSpPr>
        <p:spPr>
          <a:xfrm>
            <a:off x="89694" y="2492375"/>
            <a:ext cx="8964613" cy="2089150"/>
          </a:xfrm>
        </p:spPr>
        <p:txBody>
          <a:bodyPr>
            <a:normAutofit/>
          </a:bodyPr>
          <a:lstStyle/>
          <a:p>
            <a:pPr algn="ctr">
              <a:buFont typeface="Arial" charset="0"/>
              <a:buNone/>
              <a:defRPr/>
            </a:pPr>
            <a:r>
              <a:rPr lang="en-US" sz="2400" dirty="0" smtClean="0">
                <a:latin typeface="Arial"/>
                <a:cs typeface="Arial"/>
              </a:rPr>
              <a:t>Alice </a:t>
            </a:r>
            <a:r>
              <a:rPr lang="en-US" sz="2400" dirty="0">
                <a:latin typeface="Arial"/>
                <a:cs typeface="Arial"/>
              </a:rPr>
              <a:t>Havel,</a:t>
            </a:r>
            <a:r>
              <a:rPr lang="en-US" sz="2400" baseline="30000" dirty="0">
                <a:latin typeface="Arial"/>
                <a:cs typeface="Arial"/>
              </a:rPr>
              <a:t> </a:t>
            </a:r>
            <a:r>
              <a:rPr lang="fr-CA" sz="2400" dirty="0" err="1" smtClean="0">
                <a:solidFill>
                  <a:schemeClr val="tx2"/>
                </a:solidFill>
                <a:latin typeface="Arial" panose="020B0604020202020204" pitchFamily="34" charset="0"/>
                <a:cs typeface="Arial" panose="020B0604020202020204" pitchFamily="34" charset="0"/>
              </a:rPr>
              <a:t>Ph.D</a:t>
            </a:r>
            <a:r>
              <a:rPr lang="fr-CA" sz="2400" dirty="0" smtClean="0">
                <a:solidFill>
                  <a:schemeClr val="tx2"/>
                </a:solidFill>
                <a:latin typeface="Arial" panose="020B0604020202020204" pitchFamily="34" charset="0"/>
                <a:cs typeface="Arial" panose="020B0604020202020204" pitchFamily="34" charset="0"/>
              </a:rPr>
              <a:t>.</a:t>
            </a:r>
          </a:p>
          <a:p>
            <a:pPr algn="ctr">
              <a:buFont typeface="Arial" charset="0"/>
              <a:buNone/>
              <a:defRPr/>
            </a:pPr>
            <a:r>
              <a:rPr lang="en-US" sz="2400" dirty="0" smtClean="0">
                <a:latin typeface="Arial"/>
                <a:cs typeface="Arial"/>
              </a:rPr>
              <a:t>Adaptech </a:t>
            </a:r>
            <a:r>
              <a:rPr lang="en-US" sz="2400" dirty="0">
                <a:latin typeface="Arial"/>
                <a:cs typeface="Arial"/>
              </a:rPr>
              <a:t>Research Network and Dawson </a:t>
            </a:r>
            <a:r>
              <a:rPr lang="en-US" sz="2400" dirty="0" smtClean="0">
                <a:latin typeface="Arial"/>
                <a:cs typeface="Arial"/>
              </a:rPr>
              <a:t>College</a:t>
            </a:r>
          </a:p>
          <a:p>
            <a:pPr algn="ctr">
              <a:buFont typeface="Arial" charset="0"/>
              <a:buNone/>
              <a:defRPr/>
            </a:pPr>
            <a:r>
              <a:rPr lang="fr-CA" sz="2400" dirty="0">
                <a:solidFill>
                  <a:schemeClr val="tx2"/>
                </a:solidFill>
                <a:latin typeface="Arial" panose="020B0604020202020204" pitchFamily="34" charset="0"/>
                <a:cs typeface="Arial" panose="020B0604020202020204" pitchFamily="34" charset="0"/>
              </a:rPr>
              <a:t>Roberta Thomson, M.A</a:t>
            </a:r>
            <a:r>
              <a:rPr lang="fr-CA" sz="2400" dirty="0" smtClean="0">
                <a:solidFill>
                  <a:schemeClr val="tx2"/>
                </a:solidFill>
                <a:latin typeface="Arial" panose="020B0604020202020204" pitchFamily="34" charset="0"/>
                <a:cs typeface="Arial" panose="020B0604020202020204" pitchFamily="34" charset="0"/>
              </a:rPr>
              <a:t>.</a:t>
            </a:r>
          </a:p>
          <a:p>
            <a:pPr algn="ctr">
              <a:buFont typeface="Arial" charset="0"/>
              <a:buNone/>
              <a:defRPr/>
            </a:pPr>
            <a:r>
              <a:rPr lang="fr-CA" sz="2400" dirty="0" smtClean="0">
                <a:solidFill>
                  <a:schemeClr val="tx2"/>
                </a:solidFill>
                <a:latin typeface="Arial" panose="020B0604020202020204" pitchFamily="34" charset="0"/>
                <a:cs typeface="Arial" panose="020B0604020202020204" pitchFamily="34" charset="0"/>
              </a:rPr>
              <a:t>Course </a:t>
            </a:r>
            <a:r>
              <a:rPr lang="fr-CA" sz="2400" dirty="0" err="1" smtClean="0">
                <a:solidFill>
                  <a:schemeClr val="tx2"/>
                </a:solidFill>
                <a:latin typeface="Arial" panose="020B0604020202020204" pitchFamily="34" charset="0"/>
                <a:cs typeface="Arial" panose="020B0604020202020204" pitchFamily="34" charset="0"/>
              </a:rPr>
              <a:t>Instructor</a:t>
            </a:r>
            <a:r>
              <a:rPr lang="fr-CA" sz="2400" dirty="0" smtClean="0">
                <a:solidFill>
                  <a:schemeClr val="tx2"/>
                </a:solidFill>
                <a:latin typeface="Arial" panose="020B0604020202020204" pitchFamily="34" charset="0"/>
                <a:cs typeface="Arial" panose="020B0604020202020204" pitchFamily="34" charset="0"/>
              </a:rPr>
              <a:t>, McGill </a:t>
            </a:r>
            <a:r>
              <a:rPr lang="fr-CA" sz="2400" dirty="0" err="1" smtClean="0">
                <a:solidFill>
                  <a:schemeClr val="tx2"/>
                </a:solidFill>
                <a:latin typeface="Arial" panose="020B0604020202020204" pitchFamily="34" charset="0"/>
                <a:cs typeface="Arial" panose="020B0604020202020204" pitchFamily="34" charset="0"/>
              </a:rPr>
              <a:t>University</a:t>
            </a:r>
            <a:r>
              <a:rPr lang="fr-CA" sz="2400" dirty="0" smtClean="0">
                <a:solidFill>
                  <a:schemeClr val="tx2"/>
                </a:solidFill>
                <a:latin typeface="Arial" panose="020B0604020202020204" pitchFamily="34" charset="0"/>
                <a:cs typeface="Arial" panose="020B0604020202020204" pitchFamily="34" charset="0"/>
              </a:rPr>
              <a:t>/</a:t>
            </a:r>
            <a:r>
              <a:rPr lang="fr-CA" sz="2400" dirty="0" err="1" smtClean="0">
                <a:solidFill>
                  <a:schemeClr val="tx2"/>
                </a:solidFill>
                <a:latin typeface="Arial" panose="020B0604020202020204" pitchFamily="34" charset="0"/>
                <a:cs typeface="Arial" panose="020B0604020202020204" pitchFamily="34" charset="0"/>
              </a:rPr>
              <a:t>LaSalle</a:t>
            </a:r>
            <a:r>
              <a:rPr lang="fr-CA" sz="2400" dirty="0" smtClean="0">
                <a:solidFill>
                  <a:schemeClr val="tx2"/>
                </a:solidFill>
                <a:latin typeface="Arial" panose="020B0604020202020204" pitchFamily="34" charset="0"/>
                <a:cs typeface="Arial" panose="020B0604020202020204" pitchFamily="34" charset="0"/>
              </a:rPr>
              <a:t> </a:t>
            </a:r>
            <a:r>
              <a:rPr lang="fr-CA" sz="2400" dirty="0" err="1" smtClean="0">
                <a:solidFill>
                  <a:schemeClr val="tx2"/>
                </a:solidFill>
                <a:latin typeface="Arial" panose="020B0604020202020204" pitchFamily="34" charset="0"/>
                <a:cs typeface="Arial" panose="020B0604020202020204" pitchFamily="34" charset="0"/>
              </a:rPr>
              <a:t>College</a:t>
            </a:r>
            <a:endParaRPr lang="fr-CA" sz="2400" dirty="0" smtClean="0">
              <a:solidFill>
                <a:schemeClr val="tx2"/>
              </a:solidFill>
              <a:latin typeface="Arial" panose="020B0604020202020204" pitchFamily="34" charset="0"/>
              <a:cs typeface="Arial" panose="020B0604020202020204" pitchFamily="34" charset="0"/>
            </a:endParaRPr>
          </a:p>
          <a:p>
            <a:pPr algn="ctr">
              <a:buFont typeface="Arial" charset="0"/>
              <a:buNone/>
              <a:defRPr/>
            </a:pPr>
            <a:endParaRPr lang="en-CA" sz="1900" dirty="0">
              <a:latin typeface="Arial"/>
              <a:cs typeface="Arial"/>
            </a:endParaRPr>
          </a:p>
        </p:txBody>
      </p:sp>
      <p:sp>
        <p:nvSpPr>
          <p:cNvPr id="2" name="Titre 1"/>
          <p:cNvSpPr>
            <a:spLocks noGrp="1"/>
          </p:cNvSpPr>
          <p:nvPr>
            <p:ph type="ctrTitle"/>
          </p:nvPr>
        </p:nvSpPr>
        <p:spPr>
          <a:xfrm>
            <a:off x="515938" y="260350"/>
            <a:ext cx="8112125" cy="2160588"/>
          </a:xfrm>
        </p:spPr>
        <p:txBody>
          <a:bodyPr>
            <a:noAutofit/>
          </a:bodyPr>
          <a:lstStyle/>
          <a:p>
            <a:pPr algn="ctr"/>
            <a:r>
              <a:rPr lang="fr-CA" altLang="en-US" sz="3600" dirty="0" smtClean="0">
                <a:solidFill>
                  <a:srgbClr val="0000FF"/>
                </a:solidFill>
                <a:effectLst>
                  <a:outerShdw blurRad="38100" dist="38100" dir="2700000" algn="tl">
                    <a:srgbClr val="C0C0C0"/>
                  </a:outerShdw>
                </a:effectLst>
              </a:rPr>
              <a:t>Help </a:t>
            </a:r>
            <a:r>
              <a:rPr lang="fr-CA" altLang="en-US" sz="3600" dirty="0" err="1" smtClean="0">
                <a:solidFill>
                  <a:srgbClr val="0000FF"/>
                </a:solidFill>
                <a:effectLst>
                  <a:outerShdw blurRad="38100" dist="38100" dir="2700000" algn="tl">
                    <a:srgbClr val="C0C0C0"/>
                  </a:outerShdw>
                </a:effectLst>
              </a:rPr>
              <a:t>is</a:t>
            </a:r>
            <a:r>
              <a:rPr lang="fr-CA" altLang="en-US" sz="3600" dirty="0" smtClean="0">
                <a:solidFill>
                  <a:srgbClr val="0000FF"/>
                </a:solidFill>
                <a:effectLst>
                  <a:outerShdw blurRad="38100" dist="38100" dir="2700000" algn="tl">
                    <a:srgbClr val="C0C0C0"/>
                  </a:outerShdw>
                </a:effectLst>
              </a:rPr>
              <a:t> on the </a:t>
            </a:r>
            <a:r>
              <a:rPr lang="fr-CA" altLang="en-US" sz="3600" dirty="0" err="1" smtClean="0">
                <a:solidFill>
                  <a:srgbClr val="0000FF"/>
                </a:solidFill>
                <a:effectLst>
                  <a:outerShdw blurRad="38100" dist="38100" dir="2700000" algn="tl">
                    <a:srgbClr val="C0C0C0"/>
                  </a:outerShdw>
                </a:effectLst>
              </a:rPr>
              <a:t>Way</a:t>
            </a:r>
            <a:r>
              <a:rPr lang="fr-CA" altLang="en-US" sz="3600" dirty="0" smtClean="0">
                <a:solidFill>
                  <a:srgbClr val="0000FF"/>
                </a:solidFill>
                <a:effectLst>
                  <a:outerShdw blurRad="38100" dist="38100" dir="2700000" algn="tl">
                    <a:srgbClr val="C0C0C0"/>
                  </a:outerShdw>
                </a:effectLst>
              </a:rPr>
              <a:t>: </a:t>
            </a:r>
            <a:r>
              <a:rPr lang="fr-CA" altLang="en-US" sz="3600" dirty="0" err="1" smtClean="0">
                <a:solidFill>
                  <a:srgbClr val="0000FF"/>
                </a:solidFill>
                <a:effectLst>
                  <a:outerShdw blurRad="38100" dist="38100" dir="2700000" algn="tl">
                    <a:srgbClr val="C0C0C0"/>
                  </a:outerShdw>
                </a:effectLst>
              </a:rPr>
              <a:t>Addressing</a:t>
            </a:r>
            <a:r>
              <a:rPr lang="fr-CA" altLang="en-US" sz="3600" dirty="0" smtClean="0">
                <a:solidFill>
                  <a:srgbClr val="0000FF"/>
                </a:solidFill>
                <a:effectLst>
                  <a:outerShdw blurRad="38100" dist="38100" dir="2700000" algn="tl">
                    <a:srgbClr val="C0C0C0"/>
                  </a:outerShdw>
                </a:effectLst>
              </a:rPr>
              <a:t> the </a:t>
            </a:r>
            <a:r>
              <a:rPr lang="fr-CA" altLang="en-US" sz="3600" dirty="0" err="1" smtClean="0">
                <a:solidFill>
                  <a:srgbClr val="0000FF"/>
                </a:solidFill>
                <a:effectLst>
                  <a:outerShdw blurRad="38100" dist="38100" dir="2700000" algn="tl">
                    <a:srgbClr val="C0C0C0"/>
                  </a:outerShdw>
                </a:effectLst>
              </a:rPr>
              <a:t>Needs</a:t>
            </a:r>
            <a:r>
              <a:rPr lang="fr-CA" altLang="en-US" sz="3600" dirty="0" smtClean="0">
                <a:solidFill>
                  <a:srgbClr val="0000FF"/>
                </a:solidFill>
                <a:effectLst>
                  <a:outerShdw blurRad="38100" dist="38100" dir="2700000" algn="tl">
                    <a:srgbClr val="C0C0C0"/>
                  </a:outerShdw>
                </a:effectLst>
              </a:rPr>
              <a:t> of Students with Learning </a:t>
            </a:r>
            <a:r>
              <a:rPr lang="fr-CA" altLang="en-US" sz="3600" dirty="0" err="1" smtClean="0">
                <a:solidFill>
                  <a:srgbClr val="0000FF"/>
                </a:solidFill>
                <a:effectLst>
                  <a:outerShdw blurRad="38100" dist="38100" dir="2700000" algn="tl">
                    <a:srgbClr val="C0C0C0"/>
                  </a:outerShdw>
                </a:effectLst>
              </a:rPr>
              <a:t>Disabilities</a:t>
            </a:r>
            <a:r>
              <a:rPr lang="fr-CA" altLang="en-US" sz="3600" dirty="0" smtClean="0">
                <a:solidFill>
                  <a:srgbClr val="0000FF"/>
                </a:solidFill>
                <a:effectLst>
                  <a:outerShdw blurRad="38100" dist="38100" dir="2700000" algn="tl">
                    <a:srgbClr val="C0C0C0"/>
                  </a:outerShdw>
                </a:effectLst>
              </a:rPr>
              <a:t> in the </a:t>
            </a:r>
            <a:r>
              <a:rPr lang="fr-CA" altLang="en-US" sz="3600" dirty="0" err="1" smtClean="0">
                <a:solidFill>
                  <a:srgbClr val="0000FF"/>
                </a:solidFill>
                <a:effectLst>
                  <a:outerShdw blurRad="38100" dist="38100" dir="2700000" algn="tl">
                    <a:srgbClr val="C0C0C0"/>
                  </a:outerShdw>
                </a:effectLst>
              </a:rPr>
              <a:t>Classroom</a:t>
            </a:r>
            <a:endParaRPr lang="fr-CA" altLang="en-US" sz="3600" dirty="0" smtClean="0">
              <a:solidFill>
                <a:srgbClr val="0000FF"/>
              </a:solidFill>
              <a:effectLst>
                <a:outerShdw blurRad="38100" dist="38100" dir="2700000" algn="tl">
                  <a:srgbClr val="C0C0C0"/>
                </a:outerShdw>
              </a:effectLst>
            </a:endParaRPr>
          </a:p>
        </p:txBody>
      </p:sp>
      <p:pic>
        <p:nvPicPr>
          <p:cNvPr id="8" name="Picture 25" descr="Adaptech logo blue" title="Adaptech logo blue"/>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8309873" y="1340768"/>
            <a:ext cx="776079" cy="864096"/>
          </a:xfrm>
          <a:prstGeom prst="rect">
            <a:avLst/>
          </a:prstGeom>
          <a:noFill/>
          <a:ln w="9525">
            <a:noFill/>
            <a:miter lim="800000"/>
            <a:headEnd/>
            <a:tailEnd/>
          </a:ln>
        </p:spPr>
      </p:pic>
      <p:pic>
        <p:nvPicPr>
          <p:cNvPr id="9" name="Picture 2" descr="Creative Commons License symbol for Attribution - Non Commercia l- No Derivatives 4.0 International. Copyright is &#10;http://creativecommons.org/about &#10;" title="Creative Commons License symb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7238" y="6188994"/>
            <a:ext cx="1529524" cy="532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4213"/>
          </a:xfrm>
        </p:spPr>
        <p:txBody>
          <a:bodyPr/>
          <a:lstStyle/>
          <a:p>
            <a:r>
              <a:rPr lang="en-US" altLang="en-US" dirty="0" smtClean="0">
                <a:effectLst>
                  <a:outerShdw blurRad="38100" dist="38100" dir="2700000" algn="tl">
                    <a:srgbClr val="C0C0C0"/>
                  </a:outerShdw>
                </a:effectLst>
              </a:rPr>
              <a:t>LD </a:t>
            </a:r>
            <a:r>
              <a:rPr lang="en-US" altLang="en-US" dirty="0" smtClean="0">
                <a:effectLst/>
              </a:rPr>
              <a:t>Diagnoses</a:t>
            </a:r>
          </a:p>
        </p:txBody>
      </p:sp>
      <p:sp>
        <p:nvSpPr>
          <p:cNvPr id="3" name="Content Placeholder 2"/>
          <p:cNvSpPr>
            <a:spLocks noGrp="1"/>
          </p:cNvSpPr>
          <p:nvPr>
            <p:ph sz="quarter" idx="1"/>
          </p:nvPr>
        </p:nvSpPr>
        <p:spPr>
          <a:xfrm>
            <a:off x="457200" y="1628800"/>
            <a:ext cx="8229600" cy="4176464"/>
          </a:xfrm>
          <a:extLst>
            <a:ext uri="{FAA26D3D-D897-4be2-8F04-BA451C77F1D7}">
              <ma14:placeholderFlag xmlns:ma14="http://schemas.microsoft.com/office/mac/drawingml/2011/main" xmlns="" val="1"/>
            </a:ext>
          </a:extLst>
        </p:spPr>
        <p:txBody>
          <a:bodyPr numCol="2"/>
          <a:lstStyle/>
          <a:p>
            <a:pPr marL="0" indent="0">
              <a:buFont typeface="Arial" charset="0"/>
              <a:buNone/>
              <a:defRPr/>
            </a:pPr>
            <a:r>
              <a:rPr lang="en-US" dirty="0" smtClean="0">
                <a:ea typeface="ＭＳ Ｐゴシック" charset="0"/>
              </a:rPr>
              <a:t>Input Phase</a:t>
            </a:r>
          </a:p>
          <a:p>
            <a:pPr>
              <a:buFont typeface="Arial" charset="0"/>
              <a:buChar char="•"/>
              <a:defRPr/>
            </a:pPr>
            <a:r>
              <a:rPr lang="en-US" sz="2800" dirty="0" smtClean="0">
                <a:ea typeface="ＭＳ Ｐゴシック" charset="0"/>
              </a:rPr>
              <a:t>Auditory </a:t>
            </a:r>
            <a:r>
              <a:rPr lang="en-US" sz="2800" dirty="0">
                <a:ea typeface="ＭＳ Ｐゴシック" charset="0"/>
              </a:rPr>
              <a:t>Perception </a:t>
            </a:r>
          </a:p>
          <a:p>
            <a:pPr>
              <a:spcBef>
                <a:spcPts val="0"/>
              </a:spcBef>
              <a:buFont typeface="Arial" charset="0"/>
              <a:buChar char="•"/>
              <a:defRPr/>
            </a:pPr>
            <a:r>
              <a:rPr lang="en-US" sz="2800" dirty="0" smtClean="0">
                <a:ea typeface="ＭＳ Ｐゴシック" charset="0"/>
              </a:rPr>
              <a:t>Visual Perception</a:t>
            </a:r>
          </a:p>
          <a:p>
            <a:pPr marL="0" indent="0">
              <a:spcBef>
                <a:spcPts val="0"/>
              </a:spcBef>
              <a:buFont typeface="Arial" charset="0"/>
              <a:buNone/>
              <a:defRPr/>
            </a:pPr>
            <a:endParaRPr lang="en-US" dirty="0" smtClean="0">
              <a:ea typeface="ＭＳ Ｐゴシック" charset="0"/>
            </a:endParaRPr>
          </a:p>
          <a:p>
            <a:pPr marL="0" indent="0">
              <a:spcBef>
                <a:spcPts val="0"/>
              </a:spcBef>
              <a:buFont typeface="Arial" charset="0"/>
              <a:buNone/>
              <a:defRPr/>
            </a:pPr>
            <a:endParaRPr lang="en-US" dirty="0">
              <a:ea typeface="ＭＳ Ｐゴシック" charset="0"/>
            </a:endParaRPr>
          </a:p>
          <a:p>
            <a:pPr marL="0" indent="0">
              <a:spcBef>
                <a:spcPts val="0"/>
              </a:spcBef>
              <a:buFont typeface="Arial" charset="0"/>
              <a:buNone/>
              <a:defRPr/>
            </a:pPr>
            <a:endParaRPr lang="en-US" dirty="0" smtClean="0">
              <a:ea typeface="ＭＳ Ｐゴシック" charset="0"/>
            </a:endParaRPr>
          </a:p>
          <a:p>
            <a:pPr marL="0" indent="0">
              <a:spcBef>
                <a:spcPts val="0"/>
              </a:spcBef>
              <a:buFont typeface="Arial" charset="0"/>
              <a:buNone/>
              <a:defRPr/>
            </a:pPr>
            <a:endParaRPr lang="en-US" dirty="0">
              <a:ea typeface="ＭＳ Ｐゴシック" charset="0"/>
            </a:endParaRPr>
          </a:p>
          <a:p>
            <a:pPr marL="0" indent="0">
              <a:spcBef>
                <a:spcPts val="0"/>
              </a:spcBef>
              <a:buFont typeface="Arial" charset="0"/>
              <a:buNone/>
              <a:defRPr/>
            </a:pPr>
            <a:r>
              <a:rPr lang="en-US" dirty="0" smtClean="0">
                <a:ea typeface="ＭＳ Ｐゴシック" charset="0"/>
              </a:rPr>
              <a:t>Process Phase</a:t>
            </a:r>
          </a:p>
          <a:p>
            <a:pPr>
              <a:spcBef>
                <a:spcPts val="0"/>
              </a:spcBef>
              <a:buFont typeface="Arial" charset="0"/>
              <a:buChar char="•"/>
              <a:defRPr/>
            </a:pPr>
            <a:r>
              <a:rPr lang="en-US" sz="2800" dirty="0" smtClean="0">
                <a:ea typeface="ＭＳ Ｐゴシック" charset="0"/>
              </a:rPr>
              <a:t>Executive </a:t>
            </a:r>
            <a:r>
              <a:rPr lang="en-US" sz="2800" dirty="0">
                <a:ea typeface="ＭＳ Ｐゴシック" charset="0"/>
              </a:rPr>
              <a:t>Functioning </a:t>
            </a:r>
          </a:p>
          <a:p>
            <a:pPr>
              <a:spcBef>
                <a:spcPts val="0"/>
              </a:spcBef>
              <a:buFont typeface="Arial" charset="0"/>
              <a:buChar char="•"/>
              <a:defRPr/>
            </a:pPr>
            <a:r>
              <a:rPr lang="en-US" sz="2800" dirty="0" smtClean="0">
                <a:ea typeface="ＭＳ Ｐゴシック" charset="0"/>
              </a:rPr>
              <a:t>Information Processing </a:t>
            </a:r>
            <a:r>
              <a:rPr lang="en-US" sz="2800" dirty="0">
                <a:ea typeface="ＭＳ Ｐゴシック" charset="0"/>
              </a:rPr>
              <a:t>Speed</a:t>
            </a:r>
          </a:p>
          <a:p>
            <a:pPr>
              <a:spcBef>
                <a:spcPts val="0"/>
              </a:spcBef>
              <a:buFont typeface="Arial" charset="0"/>
              <a:buChar char="•"/>
              <a:defRPr/>
            </a:pPr>
            <a:r>
              <a:rPr lang="en-US" sz="2800" dirty="0">
                <a:ea typeface="ＭＳ Ｐゴシック" charset="0"/>
              </a:rPr>
              <a:t>Language </a:t>
            </a:r>
            <a:r>
              <a:rPr lang="en-US" sz="2800" dirty="0" smtClean="0">
                <a:ea typeface="ＭＳ Ｐゴシック" charset="0"/>
              </a:rPr>
              <a:t>Processing</a:t>
            </a:r>
            <a:endParaRPr lang="en-US" sz="2800" dirty="0">
              <a:ea typeface="ＭＳ Ｐゴシック" charset="0"/>
            </a:endParaRPr>
          </a:p>
          <a:p>
            <a:pPr>
              <a:spcBef>
                <a:spcPts val="0"/>
              </a:spcBef>
              <a:buFont typeface="Arial" charset="0"/>
              <a:buChar char="•"/>
              <a:defRPr/>
            </a:pPr>
            <a:r>
              <a:rPr lang="en-US" sz="2800" dirty="0">
                <a:ea typeface="ＭＳ Ｐゴシック" charset="0"/>
              </a:rPr>
              <a:t>Dyscalculia</a:t>
            </a:r>
          </a:p>
          <a:p>
            <a:pPr>
              <a:spcBef>
                <a:spcPts val="0"/>
              </a:spcBef>
              <a:buFont typeface="Arial" charset="0"/>
              <a:buChar char="•"/>
              <a:defRPr/>
            </a:pPr>
            <a:r>
              <a:rPr lang="en-US" sz="2800" dirty="0" smtClean="0">
                <a:ea typeface="ＭＳ Ｐゴシック" charset="0"/>
              </a:rPr>
              <a:t>Sensory </a:t>
            </a:r>
            <a:r>
              <a:rPr lang="en-US" sz="2800" dirty="0">
                <a:ea typeface="ＭＳ Ｐゴシック" charset="0"/>
              </a:rPr>
              <a:t>Integration</a:t>
            </a:r>
          </a:p>
          <a:p>
            <a:pPr>
              <a:spcBef>
                <a:spcPts val="0"/>
              </a:spcBef>
              <a:buFont typeface="Arial" charset="0"/>
              <a:buChar char="•"/>
              <a:defRPr/>
            </a:pPr>
            <a:r>
              <a:rPr lang="en-US" sz="2800" dirty="0">
                <a:ea typeface="ＭＳ Ｐゴシック" charset="0"/>
              </a:rPr>
              <a:t>Non-</a:t>
            </a:r>
            <a:r>
              <a:rPr lang="en-US" sz="2800" dirty="0" smtClean="0">
                <a:ea typeface="ＭＳ Ｐゴシック" charset="0"/>
              </a:rPr>
              <a:t>verbal Learning</a:t>
            </a:r>
            <a:endParaRPr lang="en-US" sz="2800" dirty="0">
              <a:ea typeface="ＭＳ Ｐゴシック" charset="0"/>
            </a:endParaRPr>
          </a:p>
          <a:p>
            <a:pPr>
              <a:spcBef>
                <a:spcPts val="0"/>
              </a:spcBef>
              <a:buFont typeface="Arial" charset="0"/>
              <a:buChar char="•"/>
              <a:defRPr/>
            </a:pPr>
            <a:r>
              <a:rPr lang="en-US" sz="2800" dirty="0" smtClean="0">
                <a:ea typeface="ＭＳ Ｐゴシック" charset="0"/>
              </a:rPr>
              <a:t>Auditory </a:t>
            </a:r>
            <a:r>
              <a:rPr lang="en-US" sz="2800" dirty="0">
                <a:ea typeface="ＭＳ Ｐゴシック" charset="0"/>
              </a:rPr>
              <a:t>Processing</a:t>
            </a:r>
            <a:endParaRPr lang="en-CA" sz="2800" dirty="0">
              <a:ea typeface="ＭＳ Ｐゴシック" charset="0"/>
            </a:endParaRPr>
          </a:p>
          <a:p>
            <a:pPr marL="0" indent="0">
              <a:spcBef>
                <a:spcPts val="0"/>
              </a:spcBef>
              <a:buFont typeface="Arial" charset="0"/>
              <a:buNone/>
              <a:defRPr/>
            </a:pPr>
            <a:endParaRPr lang="en-CA" sz="4800" dirty="0">
              <a:ea typeface="ＭＳ Ｐゴシック" charset="0"/>
            </a:endParaRPr>
          </a:p>
          <a:p>
            <a:pPr marL="0" indent="0">
              <a:spcBef>
                <a:spcPts val="0"/>
              </a:spcBef>
              <a:buFont typeface="Arial" charset="0"/>
              <a:buNone/>
              <a:defRPr/>
            </a:pPr>
            <a:endParaRPr lang="en-US" sz="4800" dirty="0">
              <a:ea typeface="ＭＳ Ｐゴシック" charset="0"/>
            </a:endParaRPr>
          </a:p>
        </p:txBody>
      </p:sp>
      <p:sp>
        <p:nvSpPr>
          <p:cNvPr id="1638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40A7174B-9A0E-4AC4-8768-69E58DE7CAC9}" type="slidenum">
              <a:rPr lang="fr-FR" altLang="en-US" sz="1400">
                <a:solidFill>
                  <a:srgbClr val="0033CC"/>
                </a:solidFill>
                <a:latin typeface="Arial" pitchFamily="34" charset="0"/>
              </a:rPr>
              <a:pPr/>
              <a:t>10</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2AA28D7E-7866-4022-8BB9-1B863A47F060}" type="slidenum">
              <a:rPr lang="fr-FR" altLang="en-US" sz="1400">
                <a:solidFill>
                  <a:srgbClr val="0033CC"/>
                </a:solidFill>
                <a:latin typeface="Arial" pitchFamily="34" charset="0"/>
              </a:rPr>
              <a:pPr/>
              <a:t>11</a:t>
            </a:fld>
            <a:endParaRPr lang="fr-FR" altLang="en-US" sz="1400">
              <a:solidFill>
                <a:srgbClr val="0033CC"/>
              </a:solidFill>
              <a:latin typeface="Arial" pitchFamily="34" charset="0"/>
            </a:endParaRPr>
          </a:p>
        </p:txBody>
      </p:sp>
      <p:sp>
        <p:nvSpPr>
          <p:cNvPr id="5" name="Rectangle 4" descr="Overlapping the Phases:&#10;Dyslexia- Input phase: visual perception of symbols; processing phase: phonemic awareness; output phase: reading, writing"/>
          <p:cNvSpPr/>
          <p:nvPr/>
        </p:nvSpPr>
        <p:spPr>
          <a:xfrm>
            <a:off x="1439652" y="4077072"/>
            <a:ext cx="6264696" cy="192251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Tahoma" pitchFamily="34" charset="0"/>
                <a:ea typeface="MS PGothic" pitchFamily="34" charset="-128"/>
              </a:defRPr>
            </a:lvl1pPr>
            <a:lvl2pPr>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en-US" altLang="en-US">
                <a:solidFill>
                  <a:srgbClr val="000000"/>
                </a:solidFill>
                <a:latin typeface="Gill Sans MT" pitchFamily="34" charset="0"/>
              </a:rPr>
              <a:t>Overlapping the Phases</a:t>
            </a:r>
          </a:p>
          <a:p>
            <a:r>
              <a:rPr lang="en-US" altLang="en-US">
                <a:solidFill>
                  <a:srgbClr val="000000"/>
                </a:solidFill>
                <a:latin typeface="Gill Sans MT" pitchFamily="34" charset="0"/>
              </a:rPr>
              <a:t>Dyslexia</a:t>
            </a:r>
          </a:p>
          <a:p>
            <a:pPr lvl="1"/>
            <a:r>
              <a:rPr lang="en-US" altLang="en-US">
                <a:solidFill>
                  <a:srgbClr val="000000"/>
                </a:solidFill>
                <a:latin typeface="Gill Sans MT" pitchFamily="34" charset="0"/>
              </a:rPr>
              <a:t>Input Phase- visual perception of symbols</a:t>
            </a:r>
          </a:p>
          <a:p>
            <a:pPr lvl="1"/>
            <a:r>
              <a:rPr lang="en-US" altLang="en-US">
                <a:solidFill>
                  <a:srgbClr val="000000"/>
                </a:solidFill>
                <a:latin typeface="Gill Sans MT" pitchFamily="34" charset="0"/>
              </a:rPr>
              <a:t>Processing Phase – phonemic awareness</a:t>
            </a:r>
          </a:p>
          <a:p>
            <a:pPr lvl="1"/>
            <a:r>
              <a:rPr lang="en-US" altLang="en-US">
                <a:solidFill>
                  <a:srgbClr val="000000"/>
                </a:solidFill>
                <a:latin typeface="Gill Sans MT" pitchFamily="34" charset="0"/>
              </a:rPr>
              <a:t>Output Phase – reading, writing</a:t>
            </a:r>
          </a:p>
        </p:txBody>
      </p:sp>
      <p:sp>
        <p:nvSpPr>
          <p:cNvPr id="6" name="TextBox 5"/>
          <p:cNvSpPr txBox="1"/>
          <p:nvPr/>
        </p:nvSpPr>
        <p:spPr>
          <a:xfrm>
            <a:off x="4478496" y="1265568"/>
            <a:ext cx="3005951" cy="2369880"/>
          </a:xfrm>
          <a:prstGeom prst="rect">
            <a:avLst/>
          </a:prstGeom>
          <a:noFill/>
        </p:spPr>
        <p:txBody>
          <a:bodyPr wrap="none" rtlCol="0">
            <a:spAutoFit/>
          </a:bodyPr>
          <a:lstStyle/>
          <a:p>
            <a:pPr lvl="0">
              <a:spcBef>
                <a:spcPts val="0"/>
              </a:spcBef>
              <a:buClr>
                <a:srgbClr val="0033CC"/>
              </a:buClr>
              <a:buSzPct val="110000"/>
              <a:defRPr/>
            </a:pPr>
            <a:r>
              <a:rPr lang="en-US" sz="3600" dirty="0">
                <a:solidFill>
                  <a:srgbClr val="072C62"/>
                </a:solidFill>
                <a:latin typeface="Arial" panose="020B0604020202020204" pitchFamily="34" charset="0"/>
                <a:ea typeface="ＭＳ Ｐゴシック" charset="0"/>
                <a:cs typeface="Arial" panose="020B0604020202020204" pitchFamily="34" charset="0"/>
              </a:rPr>
              <a:t>Output Phase</a:t>
            </a:r>
          </a:p>
          <a:p>
            <a:pPr marL="361950" lvl="0" indent="-361950">
              <a:spcBef>
                <a:spcPts val="0"/>
              </a:spcBef>
              <a:buClr>
                <a:srgbClr val="0033CC"/>
              </a:buClr>
              <a:buSzPct val="110000"/>
              <a:buFont typeface="Arial" charset="0"/>
              <a:buChar char="•"/>
              <a:defRPr/>
            </a:pPr>
            <a:r>
              <a:rPr lang="en-US" sz="2800" dirty="0">
                <a:solidFill>
                  <a:srgbClr val="072C62"/>
                </a:solidFill>
                <a:latin typeface="Arial" panose="020B0604020202020204" pitchFamily="34" charset="0"/>
                <a:ea typeface="ＭＳ Ｐゴシック" charset="0"/>
                <a:cs typeface="Arial" panose="020B0604020202020204" pitchFamily="34" charset="0"/>
              </a:rPr>
              <a:t>Dysgraphia</a:t>
            </a:r>
          </a:p>
          <a:p>
            <a:pPr marL="361950" lvl="0" indent="-361950">
              <a:spcBef>
                <a:spcPts val="0"/>
              </a:spcBef>
              <a:buClr>
                <a:srgbClr val="0033CC"/>
              </a:buClr>
              <a:buSzPct val="110000"/>
              <a:buFont typeface="Arial" charset="0"/>
              <a:buChar char="•"/>
              <a:defRPr/>
            </a:pPr>
            <a:r>
              <a:rPr lang="en-US" sz="2800" dirty="0" err="1">
                <a:solidFill>
                  <a:srgbClr val="072C62"/>
                </a:solidFill>
                <a:latin typeface="Arial" panose="020B0604020202020204" pitchFamily="34" charset="0"/>
                <a:ea typeface="ＭＳ Ｐゴシック" charset="0"/>
                <a:cs typeface="Arial" panose="020B0604020202020204" pitchFamily="34" charset="0"/>
              </a:rPr>
              <a:t>Dysnomia</a:t>
            </a:r>
            <a:endParaRPr lang="en-US" sz="2800" dirty="0">
              <a:solidFill>
                <a:srgbClr val="072C62"/>
              </a:solidFill>
              <a:latin typeface="Arial" panose="020B0604020202020204" pitchFamily="34" charset="0"/>
              <a:ea typeface="ＭＳ Ｐゴシック" charset="0"/>
              <a:cs typeface="Arial" panose="020B0604020202020204" pitchFamily="34" charset="0"/>
            </a:endParaRPr>
          </a:p>
          <a:p>
            <a:pPr marL="361950" lvl="0" indent="-361950">
              <a:spcBef>
                <a:spcPts val="0"/>
              </a:spcBef>
              <a:buClr>
                <a:srgbClr val="0033CC"/>
              </a:buClr>
              <a:buSzPct val="110000"/>
              <a:buFont typeface="Arial" charset="0"/>
              <a:buChar char="•"/>
              <a:defRPr/>
            </a:pPr>
            <a:r>
              <a:rPr lang="en-US" sz="2800" dirty="0">
                <a:solidFill>
                  <a:srgbClr val="072C62"/>
                </a:solidFill>
                <a:latin typeface="Arial" panose="020B0604020202020204" pitchFamily="34" charset="0"/>
                <a:ea typeface="ＭＳ Ｐゴシック" charset="0"/>
                <a:cs typeface="Arial" panose="020B0604020202020204" pitchFamily="34" charset="0"/>
              </a:rPr>
              <a:t>Dysphasia</a:t>
            </a:r>
          </a:p>
          <a:p>
            <a:pPr marL="361950" lvl="0" indent="-361950">
              <a:spcBef>
                <a:spcPts val="0"/>
              </a:spcBef>
              <a:buClr>
                <a:srgbClr val="0033CC"/>
              </a:buClr>
              <a:buSzPct val="110000"/>
              <a:buFont typeface="Arial" charset="0"/>
              <a:buChar char="•"/>
              <a:defRPr/>
            </a:pPr>
            <a:r>
              <a:rPr lang="en-US" sz="2800" dirty="0">
                <a:solidFill>
                  <a:srgbClr val="072C62"/>
                </a:solidFill>
                <a:latin typeface="Arial" panose="020B0604020202020204" pitchFamily="34" charset="0"/>
                <a:ea typeface="ＭＳ Ｐゴシック" charset="0"/>
                <a:cs typeface="Arial" panose="020B0604020202020204" pitchFamily="34" charset="0"/>
              </a:rPr>
              <a:t>Dyspraxia</a:t>
            </a:r>
          </a:p>
        </p:txBody>
      </p:sp>
      <p:sp>
        <p:nvSpPr>
          <p:cNvPr id="3" name="Content Placeholder 2"/>
          <p:cNvSpPr>
            <a:spLocks noGrp="1"/>
          </p:cNvSpPr>
          <p:nvPr>
            <p:ph sz="quarter" idx="1"/>
          </p:nvPr>
        </p:nvSpPr>
        <p:spPr>
          <a:xfrm>
            <a:off x="467544" y="1268760"/>
            <a:ext cx="6480720" cy="2811504"/>
          </a:xfrm>
          <a:extLst>
            <a:ext uri="{FAA26D3D-D897-4be2-8F04-BA451C77F1D7}">
              <ma14:placeholderFlag xmlns:ma14="http://schemas.microsoft.com/office/mac/drawingml/2011/main" xmlns="" val="1"/>
            </a:ext>
          </a:extLst>
        </p:spPr>
        <p:txBody>
          <a:bodyPr numCol="2"/>
          <a:lstStyle/>
          <a:p>
            <a:pPr marL="0" indent="0">
              <a:buFont typeface="Arial" charset="0"/>
              <a:buNone/>
              <a:defRPr/>
            </a:pPr>
            <a:r>
              <a:rPr lang="en-US" dirty="0" smtClean="0">
                <a:ea typeface="ＭＳ Ｐゴシック" charset="0"/>
              </a:rPr>
              <a:t>Storage Phase</a:t>
            </a:r>
          </a:p>
          <a:p>
            <a:pPr>
              <a:spcBef>
                <a:spcPts val="0"/>
              </a:spcBef>
              <a:buFont typeface="Arial" charset="0"/>
              <a:buChar char="•"/>
              <a:defRPr/>
            </a:pPr>
            <a:r>
              <a:rPr lang="en-US" sz="2800" dirty="0" smtClean="0">
                <a:ea typeface="ＭＳ Ｐゴシック" charset="0"/>
              </a:rPr>
              <a:t>Working memory</a:t>
            </a:r>
            <a:endParaRPr lang="en-CA" sz="2800" dirty="0">
              <a:ea typeface="ＭＳ Ｐゴシック" charset="0"/>
            </a:endParaRPr>
          </a:p>
          <a:p>
            <a:pPr>
              <a:spcBef>
                <a:spcPts val="0"/>
              </a:spcBef>
              <a:buFont typeface="Arial" charset="0"/>
              <a:buChar char="•"/>
              <a:defRPr/>
            </a:pPr>
            <a:r>
              <a:rPr lang="en-US" sz="2800" dirty="0">
                <a:ea typeface="ＭＳ Ｐゴシック" charset="0"/>
              </a:rPr>
              <a:t>Short-</a:t>
            </a:r>
            <a:r>
              <a:rPr lang="en-US" sz="2800" dirty="0" smtClean="0">
                <a:ea typeface="ＭＳ Ｐゴシック" charset="0"/>
              </a:rPr>
              <a:t>term memory</a:t>
            </a:r>
            <a:endParaRPr lang="en-CA" sz="2800" dirty="0">
              <a:ea typeface="ＭＳ Ｐゴシック" charset="0"/>
            </a:endParaRPr>
          </a:p>
          <a:p>
            <a:pPr>
              <a:spcBef>
                <a:spcPts val="0"/>
              </a:spcBef>
              <a:buFont typeface="Arial" charset="0"/>
              <a:buChar char="•"/>
              <a:defRPr/>
            </a:pPr>
            <a:r>
              <a:rPr lang="en-US" sz="2800" dirty="0" smtClean="0">
                <a:ea typeface="ＭＳ Ｐゴシック" charset="0"/>
              </a:rPr>
              <a:t>Long-term memory</a:t>
            </a:r>
            <a:endParaRPr lang="en-CA" sz="2800" dirty="0">
              <a:ea typeface="ＭＳ Ｐゴシック" charset="0"/>
            </a:endParaRPr>
          </a:p>
          <a:p>
            <a:pPr marL="0" indent="0">
              <a:spcBef>
                <a:spcPts val="0"/>
              </a:spcBef>
              <a:buFont typeface="Arial" charset="0"/>
              <a:buNone/>
              <a:defRPr/>
            </a:pPr>
            <a:endParaRPr lang="en-US" sz="2800" dirty="0">
              <a:ea typeface="ＭＳ Ｐゴシック" charset="0"/>
            </a:endParaRPr>
          </a:p>
          <a:p>
            <a:pPr marL="0" indent="0">
              <a:spcBef>
                <a:spcPts val="0"/>
              </a:spcBef>
              <a:buNone/>
              <a:defRPr/>
            </a:pPr>
            <a:endParaRPr lang="en-US" sz="2800" dirty="0">
              <a:ea typeface="ＭＳ Ｐゴシック" charset="0"/>
            </a:endParaRPr>
          </a:p>
          <a:p>
            <a:pPr marL="0" indent="0">
              <a:spcBef>
                <a:spcPts val="0"/>
              </a:spcBef>
              <a:buNone/>
              <a:defRPr/>
            </a:pPr>
            <a:endParaRPr lang="en-US" dirty="0" smtClean="0">
              <a:ea typeface="ＭＳ Ｐゴシック" charset="0"/>
            </a:endParaRPr>
          </a:p>
          <a:p>
            <a:pPr marL="0" indent="0">
              <a:spcBef>
                <a:spcPts val="0"/>
              </a:spcBef>
              <a:buFont typeface="Arial" charset="0"/>
              <a:buNone/>
              <a:defRPr/>
            </a:pPr>
            <a:endParaRPr lang="en-CA" sz="4800" dirty="0">
              <a:ea typeface="ＭＳ Ｐゴシック" charset="0"/>
            </a:endParaRPr>
          </a:p>
          <a:p>
            <a:pPr marL="0" indent="0">
              <a:spcBef>
                <a:spcPts val="0"/>
              </a:spcBef>
              <a:buFont typeface="Arial" charset="0"/>
              <a:buNone/>
              <a:defRPr/>
            </a:pPr>
            <a:endParaRPr lang="en-US" sz="4800" dirty="0">
              <a:ea typeface="ＭＳ Ｐゴシック" charset="0"/>
            </a:endParaRPr>
          </a:p>
        </p:txBody>
      </p:sp>
      <p:sp>
        <p:nvSpPr>
          <p:cNvPr id="2" name="Title 1"/>
          <p:cNvSpPr>
            <a:spLocks noGrp="1"/>
          </p:cNvSpPr>
          <p:nvPr>
            <p:ph type="title"/>
          </p:nvPr>
        </p:nvSpPr>
        <p:spPr>
          <a:xfrm>
            <a:off x="457200" y="188640"/>
            <a:ext cx="8229600" cy="684213"/>
          </a:xfrm>
        </p:spPr>
        <p:txBody>
          <a:bodyPr/>
          <a:lstStyle/>
          <a:p>
            <a:r>
              <a:rPr lang="en-US" altLang="en-US" dirty="0" smtClean="0">
                <a:effectLst>
                  <a:outerShdw blurRad="38100" dist="38100" dir="2700000" algn="tl">
                    <a:srgbClr val="C0C0C0"/>
                  </a:outerShdw>
                </a:effectLst>
              </a:rPr>
              <a:t>LD </a:t>
            </a:r>
            <a:r>
              <a:rPr lang="en-US" altLang="en-US" dirty="0" smtClean="0">
                <a:effectLst/>
              </a:rPr>
              <a:t>Diagnoses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684213"/>
          </a:xfrm>
        </p:spPr>
        <p:txBody>
          <a:bodyPr/>
          <a:lstStyle/>
          <a:p>
            <a:r>
              <a:rPr lang="en-US" altLang="en-US" dirty="0" smtClean="0">
                <a:effectLst/>
              </a:rPr>
              <a:t>Learning</a:t>
            </a:r>
            <a:r>
              <a:rPr lang="en-US" altLang="en-US" dirty="0" smtClean="0">
                <a:effectLst>
                  <a:outerShdw blurRad="38100" dist="38100" dir="2700000" algn="tl">
                    <a:srgbClr val="C0C0C0"/>
                  </a:outerShdw>
                </a:effectLst>
              </a:rPr>
              <a:t> </a:t>
            </a:r>
            <a:r>
              <a:rPr lang="en-US" altLang="en-US" dirty="0" smtClean="0">
                <a:effectLst/>
              </a:rPr>
              <a:t>Disabilities</a:t>
            </a:r>
          </a:p>
        </p:txBody>
      </p:sp>
      <p:sp>
        <p:nvSpPr>
          <p:cNvPr id="3" name="Content Placeholder 2"/>
          <p:cNvSpPr>
            <a:spLocks noGrp="1"/>
          </p:cNvSpPr>
          <p:nvPr>
            <p:ph sz="quarter" idx="1"/>
          </p:nvPr>
        </p:nvSpPr>
        <p:spPr>
          <a:xfrm>
            <a:off x="457200" y="1196752"/>
            <a:ext cx="8229600" cy="4887912"/>
          </a:xfrm>
        </p:spPr>
        <p:txBody>
          <a:bodyPr/>
          <a:lstStyle/>
          <a:p>
            <a:pPr marL="0" indent="0">
              <a:spcBef>
                <a:spcPts val="1800"/>
              </a:spcBef>
              <a:buFont typeface="Arial" charset="0"/>
              <a:buNone/>
              <a:defRPr/>
            </a:pPr>
            <a:r>
              <a:rPr lang="en-US" dirty="0">
                <a:ea typeface="ＭＳ Ｐゴシック" charset="0"/>
              </a:rPr>
              <a:t>"A Rose by Any Name"  </a:t>
            </a:r>
            <a:endParaRPr lang="en-CA" dirty="0">
              <a:ea typeface="ＭＳ Ｐゴシック" charset="0"/>
            </a:endParaRPr>
          </a:p>
          <a:p>
            <a:pPr>
              <a:spcBef>
                <a:spcPts val="1800"/>
              </a:spcBef>
              <a:buFont typeface="Arial" charset="0"/>
              <a:buChar char="•"/>
              <a:defRPr/>
            </a:pPr>
            <a:r>
              <a:rPr lang="en-US" dirty="0">
                <a:ea typeface="ＭＳ Ｐゴシック" charset="0"/>
              </a:rPr>
              <a:t>What matters is what something is, not what it is called.</a:t>
            </a:r>
            <a:endParaRPr lang="en-CA" dirty="0">
              <a:ea typeface="ＭＳ Ｐゴシック" charset="0"/>
            </a:endParaRPr>
          </a:p>
          <a:p>
            <a:pPr marL="0" indent="0">
              <a:spcBef>
                <a:spcPts val="1800"/>
              </a:spcBef>
              <a:buFont typeface="Arial" charset="0"/>
              <a:buNone/>
              <a:defRPr/>
            </a:pPr>
            <a:r>
              <a:rPr lang="en-US" dirty="0" smtClean="0">
                <a:ea typeface="ＭＳ Ｐゴシック" charset="0"/>
              </a:rPr>
              <a:t>Use of labels:</a:t>
            </a:r>
            <a:endParaRPr lang="en-CA" dirty="0">
              <a:ea typeface="ＭＳ Ｐゴシック" charset="0"/>
            </a:endParaRPr>
          </a:p>
          <a:p>
            <a:pPr lvl="1">
              <a:spcBef>
                <a:spcPts val="1800"/>
              </a:spcBef>
              <a:buFont typeface="Arial" charset="0"/>
              <a:buChar char="•"/>
              <a:defRPr/>
            </a:pPr>
            <a:r>
              <a:rPr lang="en-CA" sz="3600" dirty="0"/>
              <a:t>F</a:t>
            </a:r>
            <a:r>
              <a:rPr lang="en-US" sz="3600" dirty="0" err="1" smtClean="0"/>
              <a:t>unding</a:t>
            </a:r>
            <a:endParaRPr lang="en-CA" sz="3600" dirty="0"/>
          </a:p>
          <a:p>
            <a:pPr lvl="1">
              <a:spcBef>
                <a:spcPts val="1800"/>
              </a:spcBef>
              <a:buFont typeface="Arial" charset="0"/>
              <a:buChar char="•"/>
              <a:defRPr/>
            </a:pPr>
            <a:r>
              <a:rPr lang="en-US" sz="3600" dirty="0"/>
              <a:t>L</a:t>
            </a:r>
            <a:r>
              <a:rPr lang="en-US" sz="3600" dirty="0" smtClean="0"/>
              <a:t>egal </a:t>
            </a:r>
            <a:r>
              <a:rPr lang="en-US" sz="3600" dirty="0"/>
              <a:t>obligations</a:t>
            </a:r>
            <a:endParaRPr lang="en-CA" sz="3600" dirty="0"/>
          </a:p>
          <a:p>
            <a:pPr lvl="1">
              <a:spcBef>
                <a:spcPts val="1800"/>
              </a:spcBef>
              <a:buFont typeface="Arial" charset="0"/>
              <a:buChar char="•"/>
              <a:defRPr/>
            </a:pPr>
            <a:r>
              <a:rPr lang="en-US" sz="3600" dirty="0" smtClean="0"/>
              <a:t>Starting point</a:t>
            </a:r>
            <a:endParaRPr lang="en-US" sz="3600" dirty="0"/>
          </a:p>
        </p:txBody>
      </p:sp>
      <p:sp>
        <p:nvSpPr>
          <p:cNvPr id="1843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0E59740C-4866-4E85-8BCD-29799DD2BAC5}" type="slidenum">
              <a:rPr lang="fr-FR" altLang="en-US" sz="1400">
                <a:solidFill>
                  <a:srgbClr val="0033CC"/>
                </a:solidFill>
                <a:latin typeface="Arial" pitchFamily="34" charset="0"/>
              </a:rPr>
              <a:pPr/>
              <a:t>12</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684213"/>
          </a:xfrm>
        </p:spPr>
        <p:txBody>
          <a:bodyPr/>
          <a:lstStyle/>
          <a:p>
            <a:r>
              <a:rPr lang="en-US" altLang="en-US" dirty="0" smtClean="0">
                <a:effectLst/>
              </a:rPr>
              <a:t>Learning Disabilities</a:t>
            </a:r>
          </a:p>
        </p:txBody>
      </p:sp>
      <p:sp>
        <p:nvSpPr>
          <p:cNvPr id="3" name="Content Placeholder 2"/>
          <p:cNvSpPr>
            <a:spLocks noGrp="1"/>
          </p:cNvSpPr>
          <p:nvPr>
            <p:ph sz="quarter" idx="1"/>
          </p:nvPr>
        </p:nvSpPr>
        <p:spPr>
          <a:xfrm>
            <a:off x="457200" y="1340768"/>
            <a:ext cx="8229600" cy="4392835"/>
          </a:xfrm>
        </p:spPr>
        <p:txBody>
          <a:bodyPr/>
          <a:lstStyle/>
          <a:p>
            <a:pPr marL="0" indent="0">
              <a:spcBef>
                <a:spcPts val="1800"/>
              </a:spcBef>
              <a:buFont typeface="Arial" pitchFamily="34" charset="0"/>
              <a:buNone/>
            </a:pPr>
            <a:r>
              <a:rPr lang="en-US" altLang="en-US" dirty="0" smtClean="0"/>
              <a:t>What is essential:</a:t>
            </a:r>
            <a:endParaRPr lang="en-CA" altLang="en-US" dirty="0" smtClean="0"/>
          </a:p>
          <a:p>
            <a:pPr lvl="1">
              <a:spcBef>
                <a:spcPts val="1800"/>
              </a:spcBef>
            </a:pPr>
            <a:r>
              <a:rPr lang="en-US" altLang="en-US" sz="3600" dirty="0" smtClean="0">
                <a:ea typeface="Arial" pitchFamily="34" charset="0"/>
              </a:rPr>
              <a:t>Student’s strengths and limitations</a:t>
            </a:r>
            <a:endParaRPr lang="en-CA" altLang="en-US" sz="3600" dirty="0" smtClean="0">
              <a:ea typeface="Arial" pitchFamily="34" charset="0"/>
            </a:endParaRPr>
          </a:p>
          <a:p>
            <a:pPr lvl="1">
              <a:spcBef>
                <a:spcPts val="1800"/>
              </a:spcBef>
            </a:pPr>
            <a:r>
              <a:rPr lang="en-US" altLang="en-US" sz="3600" dirty="0" smtClean="0">
                <a:ea typeface="Arial" pitchFamily="34" charset="0"/>
              </a:rPr>
              <a:t>Environmental facilitators and barriers</a:t>
            </a:r>
            <a:endParaRPr lang="en-CA" altLang="en-US" sz="3600" dirty="0" smtClean="0">
              <a:ea typeface="Arial" pitchFamily="34" charset="0"/>
            </a:endParaRPr>
          </a:p>
          <a:p>
            <a:pPr lvl="1">
              <a:spcBef>
                <a:spcPts val="1800"/>
              </a:spcBef>
            </a:pPr>
            <a:r>
              <a:rPr lang="en-US" altLang="en-US" sz="3600" dirty="0" smtClean="0">
                <a:ea typeface="Arial" pitchFamily="34" charset="0"/>
              </a:rPr>
              <a:t>Component(s) of task </a:t>
            </a:r>
          </a:p>
          <a:p>
            <a:pPr lvl="1">
              <a:spcBef>
                <a:spcPts val="1800"/>
              </a:spcBef>
            </a:pPr>
            <a:r>
              <a:rPr lang="en-US" altLang="en-US" sz="3600" dirty="0" smtClean="0">
                <a:ea typeface="Arial" pitchFamily="34" charset="0"/>
              </a:rPr>
              <a:t>Functional (limitations) interaction with environment</a:t>
            </a:r>
          </a:p>
          <a:p>
            <a:pPr lvl="1">
              <a:buFont typeface="Arial" pitchFamily="34" charset="0"/>
              <a:buNone/>
            </a:pPr>
            <a:endParaRPr lang="en-US" altLang="en-US" sz="3600" dirty="0" smtClean="0">
              <a:ea typeface="Arial" pitchFamily="34" charset="0"/>
            </a:endParaRPr>
          </a:p>
        </p:txBody>
      </p:sp>
      <p:sp>
        <p:nvSpPr>
          <p:cNvPr id="1945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6AD9C798-CEC3-49E6-AC96-98D593B0AEB2}" type="slidenum">
              <a:rPr lang="fr-FR" altLang="en-US" sz="1400">
                <a:solidFill>
                  <a:srgbClr val="0033CC"/>
                </a:solidFill>
                <a:latin typeface="Arial" pitchFamily="34" charset="0"/>
              </a:rPr>
              <a:pPr/>
              <a:t>13</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684213"/>
          </a:xfrm>
        </p:spPr>
        <p:txBody>
          <a:bodyPr/>
          <a:lstStyle/>
          <a:p>
            <a:r>
              <a:rPr lang="en-US" altLang="en-US" sz="3800" dirty="0" smtClean="0">
                <a:effectLst/>
              </a:rPr>
              <a:t>Learning Disabilities and </a:t>
            </a:r>
            <a:r>
              <a:rPr lang="en-US" altLang="en-US" sz="3800" dirty="0" err="1" smtClean="0">
                <a:effectLst/>
              </a:rPr>
              <a:t>Behavioural</a:t>
            </a:r>
            <a:r>
              <a:rPr lang="en-US" altLang="en-US" sz="3800" dirty="0" smtClean="0">
                <a:effectLst/>
              </a:rPr>
              <a:t>/Emotional Problems</a:t>
            </a:r>
          </a:p>
        </p:txBody>
      </p:sp>
      <p:sp>
        <p:nvSpPr>
          <p:cNvPr id="76802" name="Content Placeholder 2"/>
          <p:cNvSpPr>
            <a:spLocks noGrp="1"/>
          </p:cNvSpPr>
          <p:nvPr>
            <p:ph sz="quarter" idx="1"/>
          </p:nvPr>
        </p:nvSpPr>
        <p:spPr>
          <a:xfrm>
            <a:off x="457200" y="1700808"/>
            <a:ext cx="8229600" cy="4176811"/>
          </a:xfrm>
        </p:spPr>
        <p:txBody>
          <a:bodyPr/>
          <a:lstStyle/>
          <a:p>
            <a:pPr>
              <a:spcBef>
                <a:spcPts val="1200"/>
              </a:spcBef>
            </a:pPr>
            <a:r>
              <a:rPr lang="en-US" altLang="en-US" b="1" dirty="0" smtClean="0"/>
              <a:t>Anxiety </a:t>
            </a:r>
            <a:r>
              <a:rPr lang="en-US" altLang="en-US" sz="1600" b="1" dirty="0" smtClean="0">
                <a:hlinkClick r:id="rId3"/>
              </a:rPr>
              <a:t>https://www.youtube.com/watch?v=hZf8mfQFz-A</a:t>
            </a:r>
            <a:r>
              <a:rPr lang="en-US" altLang="en-US" sz="1600" b="1" dirty="0" smtClean="0"/>
              <a:t> 3:45</a:t>
            </a:r>
          </a:p>
          <a:p>
            <a:pPr>
              <a:spcBef>
                <a:spcPts val="1200"/>
              </a:spcBef>
            </a:pPr>
            <a:r>
              <a:rPr lang="en-US" altLang="en-US" dirty="0" smtClean="0"/>
              <a:t>Others:</a:t>
            </a:r>
          </a:p>
          <a:p>
            <a:pPr lvl="1">
              <a:spcBef>
                <a:spcPts val="1200"/>
              </a:spcBef>
            </a:pPr>
            <a:r>
              <a:rPr lang="en-US" altLang="en-US" dirty="0" smtClean="0">
                <a:ea typeface="Arial" pitchFamily="34" charset="0"/>
              </a:rPr>
              <a:t>Avoidance behaviour</a:t>
            </a:r>
          </a:p>
          <a:p>
            <a:pPr lvl="1">
              <a:spcBef>
                <a:spcPts val="1200"/>
              </a:spcBef>
            </a:pPr>
            <a:r>
              <a:rPr lang="en-US" altLang="en-US" dirty="0" smtClean="0">
                <a:ea typeface="Arial" pitchFamily="34" charset="0"/>
              </a:rPr>
              <a:t>Depression</a:t>
            </a:r>
          </a:p>
          <a:p>
            <a:pPr lvl="1">
              <a:spcBef>
                <a:spcPts val="1200"/>
              </a:spcBef>
            </a:pPr>
            <a:r>
              <a:rPr lang="en-US" altLang="en-US" dirty="0" smtClean="0">
                <a:ea typeface="Arial" pitchFamily="34" charset="0"/>
              </a:rPr>
              <a:t>Disruptive behaviour</a:t>
            </a:r>
          </a:p>
          <a:p>
            <a:pPr lvl="1">
              <a:spcBef>
                <a:spcPts val="1200"/>
              </a:spcBef>
            </a:pPr>
            <a:r>
              <a:rPr lang="en-US" altLang="en-US" dirty="0" smtClean="0">
                <a:ea typeface="Arial" pitchFamily="34" charset="0"/>
              </a:rPr>
              <a:t>Familial and peer relationship problems</a:t>
            </a:r>
          </a:p>
          <a:p>
            <a:pPr>
              <a:buFont typeface="Arial" pitchFamily="34" charset="0"/>
              <a:buNone/>
            </a:pPr>
            <a:endParaRPr lang="en-US" altLang="en-US" sz="3200" dirty="0" smtClean="0"/>
          </a:p>
          <a:p>
            <a:endParaRPr lang="en-US" altLang="en-US" dirty="0" smtClean="0"/>
          </a:p>
          <a:p>
            <a:endParaRPr lang="en-US" altLang="en-US" dirty="0" smtClean="0"/>
          </a:p>
        </p:txBody>
      </p:sp>
      <p:sp>
        <p:nvSpPr>
          <p:cNvPr id="2048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ED969ED9-003F-4984-9BE0-78A7F2BB35A7}" type="slidenum">
              <a:rPr lang="fr-FR" altLang="en-US" sz="1400">
                <a:solidFill>
                  <a:srgbClr val="0033CC"/>
                </a:solidFill>
                <a:latin typeface="Arial" pitchFamily="34" charset="0"/>
              </a:rPr>
              <a:pPr/>
              <a:t>14</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916832"/>
            <a:ext cx="8229600" cy="3384376"/>
          </a:xfrm>
        </p:spPr>
        <p:txBody>
          <a:bodyPr/>
          <a:lstStyle/>
          <a:p>
            <a:pPr>
              <a:spcBef>
                <a:spcPts val="1200"/>
              </a:spcBef>
            </a:pPr>
            <a:r>
              <a:rPr lang="en-US" dirty="0" smtClean="0"/>
              <a:t>Others Cont’d</a:t>
            </a:r>
          </a:p>
          <a:p>
            <a:pPr lvl="1">
              <a:spcBef>
                <a:spcPts val="1200"/>
              </a:spcBef>
            </a:pPr>
            <a:r>
              <a:rPr lang="en-US" altLang="en-US" dirty="0">
                <a:ea typeface="Arial" pitchFamily="34" charset="0"/>
              </a:rPr>
              <a:t>Frustration/anger</a:t>
            </a:r>
          </a:p>
          <a:p>
            <a:pPr lvl="1">
              <a:spcBef>
                <a:spcPts val="1200"/>
              </a:spcBef>
            </a:pPr>
            <a:r>
              <a:rPr lang="en-US" altLang="en-US" dirty="0">
                <a:ea typeface="Arial" pitchFamily="34" charset="0"/>
              </a:rPr>
              <a:t>Low self-esteem</a:t>
            </a:r>
          </a:p>
          <a:p>
            <a:pPr lvl="1">
              <a:spcBef>
                <a:spcPts val="1200"/>
              </a:spcBef>
            </a:pPr>
            <a:r>
              <a:rPr lang="en-US" altLang="en-US" dirty="0">
                <a:ea typeface="Arial" pitchFamily="34" charset="0"/>
              </a:rPr>
              <a:t>Social behaviour problems</a:t>
            </a:r>
          </a:p>
          <a:p>
            <a:pPr lvl="1">
              <a:spcBef>
                <a:spcPts val="1200"/>
              </a:spcBef>
            </a:pPr>
            <a:r>
              <a:rPr lang="en-US" altLang="en-US" dirty="0">
                <a:ea typeface="Arial" pitchFamily="34" charset="0"/>
              </a:rPr>
              <a:t>Somatic complaints </a:t>
            </a:r>
          </a:p>
          <a:p>
            <a:pPr marL="0" indent="0">
              <a:buNone/>
            </a:pPr>
            <a:endParaRPr lang="en-US" dirty="0" smtClean="0"/>
          </a:p>
          <a:p>
            <a:endParaRPr lang="en-US" dirty="0"/>
          </a:p>
        </p:txBody>
      </p:sp>
      <p:sp>
        <p:nvSpPr>
          <p:cNvPr id="4" name="Slide Number Placeholder 3"/>
          <p:cNvSpPr>
            <a:spLocks noGrp="1"/>
          </p:cNvSpPr>
          <p:nvPr>
            <p:ph type="sldNum" sz="quarter" idx="11"/>
          </p:nvPr>
        </p:nvSpPr>
        <p:spPr/>
        <p:txBody>
          <a:bodyPr/>
          <a:lstStyle/>
          <a:p>
            <a:fld id="{BD092520-1384-41D0-B0E1-98C71FB62652}" type="slidenum">
              <a:rPr lang="fr-FR" altLang="en-US" smtClean="0"/>
              <a:pPr/>
              <a:t>15</a:t>
            </a:fld>
            <a:endParaRPr lang="fr-FR" altLang="en-US"/>
          </a:p>
        </p:txBody>
      </p:sp>
      <p:sp>
        <p:nvSpPr>
          <p:cNvPr id="5" name="Title 1"/>
          <p:cNvSpPr>
            <a:spLocks noGrp="1"/>
          </p:cNvSpPr>
          <p:nvPr>
            <p:ph type="title"/>
          </p:nvPr>
        </p:nvSpPr>
        <p:spPr>
          <a:xfrm>
            <a:off x="457200" y="476672"/>
            <a:ext cx="8229600" cy="684213"/>
          </a:xfrm>
        </p:spPr>
        <p:txBody>
          <a:bodyPr/>
          <a:lstStyle/>
          <a:p>
            <a:r>
              <a:rPr lang="en-US" altLang="en-US" sz="3800" dirty="0" smtClean="0">
                <a:effectLst/>
              </a:rPr>
              <a:t>Learning Disabilities and </a:t>
            </a:r>
            <a:r>
              <a:rPr lang="en-US" altLang="en-US" sz="3800" dirty="0" err="1" smtClean="0">
                <a:effectLst/>
              </a:rPr>
              <a:t>Behavioural</a:t>
            </a:r>
            <a:r>
              <a:rPr lang="en-US" altLang="en-US" sz="3800" dirty="0" smtClean="0">
                <a:effectLst/>
              </a:rPr>
              <a:t>/Emotional Problems</a:t>
            </a:r>
          </a:p>
        </p:txBody>
      </p:sp>
    </p:spTree>
    <p:extLst>
      <p:ext uri="{BB962C8B-B14F-4D97-AF65-F5344CB8AC3E}">
        <p14:creationId xmlns:p14="http://schemas.microsoft.com/office/powerpoint/2010/main" val="1210861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76250"/>
            <a:ext cx="8229600" cy="684213"/>
          </a:xfrm>
        </p:spPr>
        <p:txBody>
          <a:bodyPr/>
          <a:lstStyle/>
          <a:p>
            <a:r>
              <a:rPr lang="en-US" altLang="en-US" smtClean="0">
                <a:effectLst>
                  <a:outerShdw blurRad="38100" dist="38100" dir="2700000" algn="tl">
                    <a:srgbClr val="C0C0C0"/>
                  </a:outerShdw>
                </a:effectLst>
              </a:rPr>
              <a:t>Learning Disabilities and Behavioural/Emotional Problems</a:t>
            </a:r>
          </a:p>
        </p:txBody>
      </p:sp>
      <p:sp>
        <p:nvSpPr>
          <p:cNvPr id="21506" name="Content Placeholder 2"/>
          <p:cNvSpPr>
            <a:spLocks noGrp="1"/>
          </p:cNvSpPr>
          <p:nvPr>
            <p:ph sz="quarter" idx="1"/>
          </p:nvPr>
        </p:nvSpPr>
        <p:spPr>
          <a:xfrm>
            <a:off x="457200" y="1268413"/>
            <a:ext cx="8229600" cy="4887912"/>
          </a:xfrm>
        </p:spPr>
        <p:txBody>
          <a:bodyPr/>
          <a:lstStyle/>
          <a:p>
            <a:r>
              <a:rPr lang="en-US" altLang="en-US" dirty="0" smtClean="0"/>
              <a:t>Is the behaviour secondary to the learning disability or co-morbid?</a:t>
            </a:r>
          </a:p>
          <a:p>
            <a:r>
              <a:rPr lang="en-US" altLang="en-US" dirty="0" smtClean="0"/>
              <a:t>Does LD or Behavioural/ emotional problems cause the greatest distress? Treat that one first.</a:t>
            </a:r>
          </a:p>
          <a:p>
            <a:r>
              <a:rPr lang="en-US" altLang="en-US" dirty="0" smtClean="0"/>
              <a:t>Is the student experiencing:</a:t>
            </a:r>
          </a:p>
          <a:p>
            <a:pPr lvl="1"/>
            <a:r>
              <a:rPr lang="en-US" altLang="en-US" dirty="0" smtClean="0">
                <a:ea typeface="Arial" pitchFamily="34" charset="0"/>
              </a:rPr>
              <a:t>Learned helplessness</a:t>
            </a:r>
          </a:p>
          <a:p>
            <a:pPr lvl="1"/>
            <a:r>
              <a:rPr lang="en-US" altLang="en-US" dirty="0" smtClean="0">
                <a:ea typeface="Arial" pitchFamily="34" charset="0"/>
              </a:rPr>
              <a:t>Cognitive overload</a:t>
            </a:r>
          </a:p>
          <a:p>
            <a:endParaRPr lang="en-US" altLang="en-US" dirty="0" smtClean="0"/>
          </a:p>
        </p:txBody>
      </p:sp>
      <p:sp>
        <p:nvSpPr>
          <p:cNvPr id="2150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2AD258D1-AC6E-4AE0-BAE8-2767B3138450}" type="slidenum">
              <a:rPr lang="fr-FR" altLang="en-US" sz="1400">
                <a:solidFill>
                  <a:srgbClr val="0033CC"/>
                </a:solidFill>
                <a:latin typeface="Arial" pitchFamily="34" charset="0"/>
              </a:rPr>
              <a:pPr/>
              <a:t>16</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effectLst/>
              </a:rPr>
              <a:t>Learning Disabilities</a:t>
            </a:r>
          </a:p>
        </p:txBody>
      </p:sp>
      <p:sp>
        <p:nvSpPr>
          <p:cNvPr id="82946" name="Content Placeholder 2"/>
          <p:cNvSpPr>
            <a:spLocks noGrp="1"/>
          </p:cNvSpPr>
          <p:nvPr>
            <p:ph sz="quarter" idx="1"/>
          </p:nvPr>
        </p:nvSpPr>
        <p:spPr>
          <a:xfrm>
            <a:off x="457200" y="1268413"/>
            <a:ext cx="8229600" cy="4887912"/>
          </a:xfrm>
        </p:spPr>
        <p:txBody>
          <a:bodyPr/>
          <a:lstStyle/>
          <a:p>
            <a:pPr>
              <a:buFont typeface="Arial" charset="0"/>
              <a:buChar char="•"/>
              <a:defRPr/>
            </a:pPr>
            <a:r>
              <a:rPr lang="en-US" dirty="0">
                <a:latin typeface="Arial" charset="0"/>
                <a:ea typeface="ＭＳ Ｐゴシック" charset="0"/>
              </a:rPr>
              <a:t>Select 1 </a:t>
            </a:r>
            <a:r>
              <a:rPr lang="en-US" dirty="0" smtClean="0">
                <a:latin typeface="Arial" charset="0"/>
                <a:ea typeface="ＭＳ Ｐゴシック" charset="0"/>
              </a:rPr>
              <a:t>LD term</a:t>
            </a:r>
          </a:p>
          <a:p>
            <a:pPr>
              <a:buFont typeface="Arial" charset="0"/>
              <a:buChar char="•"/>
              <a:defRPr/>
            </a:pPr>
            <a:r>
              <a:rPr lang="en-US" dirty="0" smtClean="0">
                <a:latin typeface="Arial" charset="0"/>
                <a:ea typeface="ＭＳ Ｐゴシック" charset="0"/>
              </a:rPr>
              <a:t>Prepare </a:t>
            </a:r>
            <a:r>
              <a:rPr lang="en-US" dirty="0">
                <a:latin typeface="Arial" charset="0"/>
                <a:ea typeface="ＭＳ Ｐゴシック" charset="0"/>
              </a:rPr>
              <a:t>-  a way to communicate what you know about this LD (10 min)</a:t>
            </a:r>
          </a:p>
          <a:p>
            <a:pPr>
              <a:buFont typeface="Arial" charset="0"/>
              <a:buChar char="•"/>
              <a:defRPr/>
            </a:pPr>
            <a:r>
              <a:rPr lang="en-US" dirty="0">
                <a:latin typeface="Arial" charset="0"/>
                <a:ea typeface="ＭＳ Ｐゴシック" charset="0"/>
              </a:rPr>
              <a:t>Express - </a:t>
            </a:r>
            <a:r>
              <a:rPr lang="en-US" dirty="0" smtClean="0">
                <a:latin typeface="Arial" charset="0"/>
                <a:ea typeface="ＭＳ Ｐゴシック" charset="0"/>
              </a:rPr>
              <a:t>use </a:t>
            </a:r>
            <a:r>
              <a:rPr lang="en-US" dirty="0">
                <a:latin typeface="Arial" charset="0"/>
                <a:ea typeface="ＭＳ Ｐゴシック" charset="0"/>
              </a:rPr>
              <a:t>a flip </a:t>
            </a:r>
            <a:r>
              <a:rPr lang="en-US" dirty="0" smtClean="0">
                <a:latin typeface="Arial" charset="0"/>
                <a:ea typeface="ＭＳ Ｐゴシック" charset="0"/>
              </a:rPr>
              <a:t>chart, </a:t>
            </a:r>
            <a:r>
              <a:rPr lang="en-US" dirty="0">
                <a:latin typeface="Arial" charset="0"/>
                <a:ea typeface="ＭＳ Ｐゴシック" charset="0"/>
              </a:rPr>
              <a:t>poster, PowerPoint slide, </a:t>
            </a:r>
            <a:r>
              <a:rPr lang="en-US" dirty="0" smtClean="0">
                <a:latin typeface="Arial" charset="0"/>
                <a:ea typeface="ＭＳ Ｐゴシック" charset="0"/>
              </a:rPr>
              <a:t>simulation</a:t>
            </a:r>
            <a:r>
              <a:rPr lang="en-US" dirty="0">
                <a:latin typeface="Arial" charset="0"/>
                <a:ea typeface="ＭＳ Ｐゴシック" charset="0"/>
              </a:rPr>
              <a:t>, etc. </a:t>
            </a:r>
          </a:p>
          <a:p>
            <a:pPr>
              <a:buFont typeface="Arial" charset="0"/>
              <a:buChar char="•"/>
              <a:defRPr/>
            </a:pPr>
            <a:r>
              <a:rPr lang="en-US" dirty="0">
                <a:latin typeface="Arial" charset="0"/>
                <a:ea typeface="ＭＳ Ｐゴシック" charset="0"/>
              </a:rPr>
              <a:t>Remember you </a:t>
            </a:r>
            <a:r>
              <a:rPr lang="en-US" dirty="0" smtClean="0">
                <a:latin typeface="Arial" charset="0"/>
                <a:ea typeface="ＭＳ Ｐゴシック" charset="0"/>
              </a:rPr>
              <a:t>have </a:t>
            </a:r>
            <a:r>
              <a:rPr lang="en-US" dirty="0">
                <a:latin typeface="Arial" charset="0"/>
                <a:ea typeface="ＭＳ Ｐゴシック" charset="0"/>
              </a:rPr>
              <a:t>2 </a:t>
            </a:r>
            <a:r>
              <a:rPr lang="en-US" dirty="0" smtClean="0">
                <a:latin typeface="Arial" charset="0"/>
                <a:ea typeface="ＭＳ Ｐゴシック" charset="0"/>
              </a:rPr>
              <a:t>minutes to present </a:t>
            </a:r>
          </a:p>
          <a:p>
            <a:pPr>
              <a:buFont typeface="Arial" charset="0"/>
              <a:buChar char="•"/>
              <a:defRPr/>
            </a:pPr>
            <a:r>
              <a:rPr lang="en-US" dirty="0">
                <a:latin typeface="Arial" charset="0"/>
                <a:ea typeface="ＭＳ Ｐゴシック" charset="0"/>
              </a:rPr>
              <a:t>B</a:t>
            </a:r>
            <a:r>
              <a:rPr lang="en-US" dirty="0" smtClean="0">
                <a:latin typeface="Arial" charset="0"/>
                <a:ea typeface="ＭＳ Ｐゴシック" charset="0"/>
              </a:rPr>
              <a:t>e concise</a:t>
            </a:r>
            <a:endParaRPr lang="en-CA" dirty="0">
              <a:latin typeface="Arial" charset="0"/>
              <a:ea typeface="ＭＳ Ｐゴシック" charset="0"/>
            </a:endParaRPr>
          </a:p>
          <a:p>
            <a:pPr marL="0" indent="0">
              <a:buFont typeface="Arial" charset="0"/>
              <a:buNone/>
              <a:defRPr/>
            </a:pPr>
            <a:endParaRPr lang="en-US" dirty="0">
              <a:latin typeface="Arial" charset="0"/>
              <a:ea typeface="ＭＳ Ｐゴシック" charset="0"/>
            </a:endParaRPr>
          </a:p>
        </p:txBody>
      </p:sp>
      <p:sp>
        <p:nvSpPr>
          <p:cNvPr id="2253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89FC5C5C-3382-4ECA-871A-AB4AC34C9EF9}" type="slidenum">
              <a:rPr lang="fr-FR" altLang="en-US" sz="1400">
                <a:solidFill>
                  <a:srgbClr val="0033CC"/>
                </a:solidFill>
                <a:latin typeface="Arial" pitchFamily="34" charset="0"/>
              </a:rPr>
              <a:pPr/>
              <a:t>17</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333375"/>
            <a:ext cx="8447087" cy="684213"/>
          </a:xfrm>
        </p:spPr>
        <p:txBody>
          <a:bodyPr/>
          <a:lstStyle/>
          <a:p>
            <a:r>
              <a:rPr lang="en-US" altLang="en-US" sz="4400" dirty="0" smtClean="0">
                <a:effectLst/>
              </a:rPr>
              <a:t>Individualized</a:t>
            </a:r>
            <a:r>
              <a:rPr lang="en-US" altLang="en-US" sz="4400" dirty="0" smtClean="0">
                <a:effectLst>
                  <a:outerShdw blurRad="38100" dist="38100" dir="2700000" algn="tl">
                    <a:srgbClr val="C0C0C0"/>
                  </a:outerShdw>
                </a:effectLst>
              </a:rPr>
              <a:t> Education Plans</a:t>
            </a:r>
          </a:p>
        </p:txBody>
      </p:sp>
      <p:sp>
        <p:nvSpPr>
          <p:cNvPr id="21506" name="Content Placeholder 2"/>
          <p:cNvSpPr>
            <a:spLocks noGrp="1"/>
          </p:cNvSpPr>
          <p:nvPr>
            <p:ph sz="quarter" idx="1"/>
          </p:nvPr>
        </p:nvSpPr>
        <p:spPr>
          <a:xfrm>
            <a:off x="457200" y="1412776"/>
            <a:ext cx="8229600" cy="2665412"/>
          </a:xfrm>
        </p:spPr>
        <p:txBody>
          <a:bodyPr/>
          <a:lstStyle/>
          <a:p>
            <a:pPr>
              <a:spcBef>
                <a:spcPts val="1800"/>
              </a:spcBef>
              <a:buFont typeface="Arial" charset="0"/>
              <a:buChar char="•"/>
              <a:defRPr/>
            </a:pPr>
            <a:r>
              <a:rPr lang="en-US" dirty="0" smtClean="0">
                <a:latin typeface="Arial" charset="0"/>
                <a:ea typeface="ＭＳ Ｐゴシック" charset="0"/>
              </a:rPr>
              <a:t>MELS requirement</a:t>
            </a:r>
            <a:endParaRPr lang="en-US" dirty="0">
              <a:latin typeface="Arial" charset="0"/>
              <a:ea typeface="ＭＳ Ｐゴシック" charset="0"/>
            </a:endParaRPr>
          </a:p>
          <a:p>
            <a:pPr>
              <a:spcBef>
                <a:spcPts val="1800"/>
              </a:spcBef>
              <a:buFont typeface="Arial" charset="0"/>
              <a:buChar char="•"/>
              <a:defRPr/>
            </a:pPr>
            <a:r>
              <a:rPr lang="en-US" dirty="0" smtClean="0">
                <a:latin typeface="Arial" charset="0"/>
                <a:ea typeface="ＭＳ Ｐゴシック" charset="0"/>
              </a:rPr>
              <a:t>Roles and stakeholders</a:t>
            </a:r>
          </a:p>
          <a:p>
            <a:pPr>
              <a:spcBef>
                <a:spcPts val="1800"/>
              </a:spcBef>
              <a:buFont typeface="Arial" charset="0"/>
              <a:buChar char="•"/>
              <a:defRPr/>
            </a:pPr>
            <a:r>
              <a:rPr lang="en-US" dirty="0" smtClean="0">
                <a:latin typeface="Arial" charset="0"/>
                <a:ea typeface="ＭＳ Ｐゴシック" charset="0"/>
              </a:rPr>
              <a:t>Perspective from your role</a:t>
            </a:r>
            <a:endParaRPr lang="en-US" dirty="0">
              <a:latin typeface="Arial" charset="0"/>
              <a:ea typeface="ＭＳ Ｐゴシック" charset="0"/>
            </a:endParaRPr>
          </a:p>
          <a:p>
            <a:pPr>
              <a:spcBef>
                <a:spcPts val="1800"/>
              </a:spcBef>
              <a:buFont typeface="Arial" charset="0"/>
              <a:buChar char="•"/>
              <a:defRPr/>
            </a:pPr>
            <a:r>
              <a:rPr lang="en-US" dirty="0">
                <a:latin typeface="Arial" charset="0"/>
                <a:ea typeface="ＭＳ Ｐゴシック" charset="0"/>
              </a:rPr>
              <a:t>Environmental barriers </a:t>
            </a:r>
          </a:p>
          <a:p>
            <a:pPr>
              <a:spcBef>
                <a:spcPts val="1800"/>
              </a:spcBef>
              <a:buFont typeface="Arial" charset="0"/>
              <a:buChar char="•"/>
              <a:defRPr/>
            </a:pPr>
            <a:r>
              <a:rPr lang="en-US" dirty="0" smtClean="0">
                <a:latin typeface="Arial" charset="0"/>
                <a:ea typeface="ＭＳ Ｐゴシック" charset="0"/>
              </a:rPr>
              <a:t>Realistic constraints</a:t>
            </a:r>
          </a:p>
          <a:p>
            <a:pPr>
              <a:spcBef>
                <a:spcPts val="1800"/>
              </a:spcBef>
              <a:buFont typeface="Arial" charset="0"/>
              <a:buChar char="•"/>
              <a:defRPr/>
            </a:pPr>
            <a:r>
              <a:rPr lang="en-US" dirty="0" smtClean="0">
                <a:latin typeface="Arial" charset="0"/>
                <a:ea typeface="ＭＳ Ｐゴシック" charset="0"/>
              </a:rPr>
              <a:t>Room </a:t>
            </a:r>
            <a:r>
              <a:rPr lang="en-US" dirty="0">
                <a:latin typeface="Arial" charset="0"/>
                <a:ea typeface="ＭＳ Ｐゴシック" charset="0"/>
              </a:rPr>
              <a:t>for change</a:t>
            </a:r>
          </a:p>
          <a:p>
            <a:pPr marL="0" indent="0">
              <a:buFont typeface="Arial" charset="0"/>
              <a:buNone/>
              <a:defRPr/>
            </a:pPr>
            <a:endParaRPr lang="en-US" dirty="0">
              <a:latin typeface="Arial" charset="0"/>
              <a:ea typeface="ＭＳ Ｐゴシック" charset="0"/>
            </a:endParaRPr>
          </a:p>
        </p:txBody>
      </p:sp>
      <p:sp>
        <p:nvSpPr>
          <p:cNvPr id="2355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2E191231-F291-4500-AFB9-391B346CF28C}" type="slidenum">
              <a:rPr lang="fr-FR" altLang="en-US" sz="1400">
                <a:solidFill>
                  <a:srgbClr val="0033CC"/>
                </a:solidFill>
                <a:latin typeface="Arial" pitchFamily="34" charset="0"/>
              </a:rPr>
              <a:pPr/>
              <a:t>18</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684213"/>
          </a:xfrm>
        </p:spPr>
        <p:txBody>
          <a:bodyPr/>
          <a:lstStyle/>
          <a:p>
            <a:r>
              <a:rPr lang="en-US" altLang="en-US" dirty="0" smtClean="0">
                <a:effectLst/>
              </a:rPr>
              <a:t>Quebec</a:t>
            </a:r>
            <a:r>
              <a:rPr lang="en-US" altLang="en-US" dirty="0" smtClean="0">
                <a:effectLst>
                  <a:outerShdw blurRad="38100" dist="38100" dir="2700000" algn="tl">
                    <a:srgbClr val="C0C0C0"/>
                  </a:outerShdw>
                </a:effectLst>
              </a:rPr>
              <a:t> </a:t>
            </a:r>
            <a:r>
              <a:rPr lang="en-US" altLang="en-US" dirty="0" smtClean="0">
                <a:effectLst/>
              </a:rPr>
              <a:t>IEP</a:t>
            </a:r>
            <a:r>
              <a:rPr lang="en-US" altLang="en-US" dirty="0" smtClean="0">
                <a:effectLst>
                  <a:outerShdw blurRad="38100" dist="38100" dir="2700000" algn="tl">
                    <a:srgbClr val="C0C0C0"/>
                  </a:outerShdw>
                </a:effectLst>
              </a:rPr>
              <a:t> </a:t>
            </a:r>
            <a:r>
              <a:rPr lang="en-US" altLang="en-US" dirty="0" smtClean="0">
                <a:effectLst/>
              </a:rPr>
              <a:t>Research</a:t>
            </a:r>
          </a:p>
        </p:txBody>
      </p:sp>
      <p:sp>
        <p:nvSpPr>
          <p:cNvPr id="21506" name="Content Placeholder 2"/>
          <p:cNvSpPr>
            <a:spLocks noGrp="1"/>
          </p:cNvSpPr>
          <p:nvPr>
            <p:ph sz="quarter" idx="1"/>
          </p:nvPr>
        </p:nvSpPr>
        <p:spPr>
          <a:xfrm>
            <a:off x="89694" y="1196975"/>
            <a:ext cx="8964612" cy="5184775"/>
          </a:xfrm>
        </p:spPr>
        <p:txBody>
          <a:bodyPr/>
          <a:lstStyle/>
          <a:p>
            <a:pPr>
              <a:spcBef>
                <a:spcPts val="1200"/>
              </a:spcBef>
            </a:pPr>
            <a:r>
              <a:rPr lang="en-US" altLang="en-US" dirty="0" smtClean="0"/>
              <a:t>IEP strengths:</a:t>
            </a:r>
          </a:p>
          <a:p>
            <a:pPr lvl="2">
              <a:spcBef>
                <a:spcPts val="1200"/>
              </a:spcBef>
            </a:pPr>
            <a:r>
              <a:rPr lang="en-US" altLang="en-US" sz="3200" dirty="0" smtClean="0">
                <a:ea typeface="Arial" pitchFamily="34" charset="0"/>
              </a:rPr>
              <a:t>Facilitates cooperation among players</a:t>
            </a:r>
          </a:p>
          <a:p>
            <a:pPr lvl="2">
              <a:spcBef>
                <a:spcPts val="1200"/>
              </a:spcBef>
            </a:pPr>
            <a:r>
              <a:rPr lang="en-US" altLang="en-US" sz="3200" dirty="0" smtClean="0">
                <a:ea typeface="Arial" pitchFamily="34" charset="0"/>
              </a:rPr>
              <a:t>Promotes collaboration with parents</a:t>
            </a:r>
          </a:p>
          <a:p>
            <a:pPr lvl="2">
              <a:spcBef>
                <a:spcPts val="1200"/>
              </a:spcBef>
            </a:pPr>
            <a:r>
              <a:rPr lang="en-US" altLang="en-US" sz="3200" dirty="0" smtClean="0">
                <a:ea typeface="Arial" pitchFamily="34" charset="0"/>
              </a:rPr>
              <a:t>Identifies the needs of the student</a:t>
            </a:r>
          </a:p>
          <a:p>
            <a:pPr>
              <a:spcBef>
                <a:spcPts val="1200"/>
              </a:spcBef>
            </a:pPr>
            <a:r>
              <a:rPr lang="en-US" altLang="en-US" dirty="0" smtClean="0"/>
              <a:t>IEP difficulties:</a:t>
            </a:r>
          </a:p>
          <a:p>
            <a:pPr lvl="2">
              <a:spcBef>
                <a:spcPts val="1200"/>
              </a:spcBef>
            </a:pPr>
            <a:r>
              <a:rPr lang="en-US" altLang="en-US" sz="3200" dirty="0" smtClean="0">
                <a:ea typeface="Arial" pitchFamily="34" charset="0"/>
              </a:rPr>
              <a:t>Time management </a:t>
            </a:r>
          </a:p>
          <a:p>
            <a:pPr lvl="2">
              <a:spcBef>
                <a:spcPts val="1200"/>
              </a:spcBef>
            </a:pPr>
            <a:r>
              <a:rPr lang="en-US" altLang="en-US" sz="3200" dirty="0" smtClean="0">
                <a:ea typeface="Arial" pitchFamily="34" charset="0"/>
              </a:rPr>
              <a:t>Use of the IEP as an aid in teaching </a:t>
            </a:r>
          </a:p>
          <a:p>
            <a:pPr lvl="2">
              <a:spcBef>
                <a:spcPts val="1200"/>
              </a:spcBef>
            </a:pPr>
            <a:r>
              <a:rPr lang="en-US" altLang="en-US" sz="3200" dirty="0" smtClean="0">
                <a:ea typeface="Arial" pitchFamily="34" charset="0"/>
              </a:rPr>
              <a:t>Student’s participation </a:t>
            </a:r>
          </a:p>
          <a:p>
            <a:pPr lvl="2">
              <a:buFont typeface="Arial" pitchFamily="34" charset="0"/>
              <a:buNone/>
            </a:pPr>
            <a:r>
              <a:rPr lang="en-US" altLang="en-US" dirty="0" smtClean="0">
                <a:ea typeface="Arial" pitchFamily="34" charset="0"/>
              </a:rPr>
              <a:t>Reference 1</a:t>
            </a:r>
          </a:p>
          <a:p>
            <a:pPr lvl="2">
              <a:buFont typeface="Arial" pitchFamily="34" charset="0"/>
              <a:buNone/>
            </a:pPr>
            <a:endParaRPr lang="en-US" altLang="en-US" sz="3200" dirty="0" smtClean="0">
              <a:ea typeface="Arial" pitchFamily="34" charset="0"/>
            </a:endParaRPr>
          </a:p>
        </p:txBody>
      </p:sp>
      <p:sp>
        <p:nvSpPr>
          <p:cNvPr id="2457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077315FA-F509-4D8C-B112-DDAFE75C93D1}" type="slidenum">
              <a:rPr lang="fr-FR" altLang="en-US" sz="1400">
                <a:solidFill>
                  <a:srgbClr val="0033CC"/>
                </a:solidFill>
                <a:latin typeface="Arial" pitchFamily="34" charset="0"/>
              </a:rPr>
              <a:pPr/>
              <a:t>19</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33375"/>
            <a:ext cx="8229600" cy="684213"/>
          </a:xfrm>
        </p:spPr>
        <p:txBody>
          <a:bodyPr/>
          <a:lstStyle/>
          <a:p>
            <a:pPr>
              <a:defRPr/>
            </a:pPr>
            <a:r>
              <a:rPr lang="fr-CA" altLang="en-US" sz="4400" dirty="0" smtClean="0">
                <a:effectLst/>
                <a:latin typeface="Arial" charset="0"/>
                <a:ea typeface="+mj-ea"/>
                <a:cs typeface="Arial" charset="0"/>
              </a:rPr>
              <a:t>Agenda</a:t>
            </a:r>
            <a:endParaRPr lang="en-US" altLang="en-US" sz="4400" dirty="0" smtClean="0">
              <a:effectLst/>
              <a:latin typeface="Arial" charset="0"/>
              <a:ea typeface="+mj-ea"/>
              <a:cs typeface="Arial" charset="0"/>
            </a:endParaRPr>
          </a:p>
        </p:txBody>
      </p:sp>
      <p:sp>
        <p:nvSpPr>
          <p:cNvPr id="8194" name="Content Placeholder 2"/>
          <p:cNvSpPr>
            <a:spLocks noGrp="1"/>
          </p:cNvSpPr>
          <p:nvPr>
            <p:ph idx="1"/>
          </p:nvPr>
        </p:nvSpPr>
        <p:spPr>
          <a:xfrm>
            <a:off x="359569" y="1196975"/>
            <a:ext cx="8424862" cy="5073650"/>
          </a:xfrm>
        </p:spPr>
        <p:txBody>
          <a:bodyPr/>
          <a:lstStyle/>
          <a:p>
            <a:pPr marL="742950" indent="-742950">
              <a:lnSpc>
                <a:spcPct val="130000"/>
              </a:lnSpc>
              <a:buFont typeface="Bookman Old Style" pitchFamily="18" charset="0"/>
              <a:buAutoNum type="arabicPeriod"/>
            </a:pPr>
            <a:r>
              <a:rPr lang="en-US" altLang="en-US" dirty="0" smtClean="0"/>
              <a:t>Learning Disabilities (LD) Overview</a:t>
            </a:r>
          </a:p>
          <a:p>
            <a:pPr marL="742950" indent="-742950">
              <a:lnSpc>
                <a:spcPct val="130000"/>
              </a:lnSpc>
              <a:buFont typeface="Bookman Old Style" pitchFamily="18" charset="0"/>
              <a:buAutoNum type="arabicPeriod"/>
            </a:pPr>
            <a:r>
              <a:rPr lang="en-US" altLang="en-US" dirty="0" smtClean="0"/>
              <a:t>Individual Education Plans (IEP)</a:t>
            </a:r>
          </a:p>
          <a:p>
            <a:pPr marL="742950" indent="-742950">
              <a:lnSpc>
                <a:spcPct val="130000"/>
              </a:lnSpc>
              <a:buFont typeface="Bookman Old Style" pitchFamily="18" charset="0"/>
              <a:buAutoNum type="arabicPeriod"/>
            </a:pPr>
            <a:r>
              <a:rPr lang="en-US" altLang="en-US" dirty="0" smtClean="0"/>
              <a:t>Universal Design (UD) Paradigm</a:t>
            </a:r>
          </a:p>
          <a:p>
            <a:pPr marL="742950" indent="-742950">
              <a:lnSpc>
                <a:spcPct val="130000"/>
              </a:lnSpc>
              <a:buFont typeface="Bookman Old Style" pitchFamily="18" charset="0"/>
              <a:buAutoNum type="arabicPeriod"/>
            </a:pPr>
            <a:r>
              <a:rPr lang="en-US" altLang="en-US" dirty="0" smtClean="0"/>
              <a:t>Teaching Strategies for LD</a:t>
            </a:r>
          </a:p>
          <a:p>
            <a:pPr marL="742950" indent="-742950">
              <a:lnSpc>
                <a:spcPct val="130000"/>
              </a:lnSpc>
              <a:buFont typeface="Bookman Old Style" pitchFamily="18" charset="0"/>
              <a:buAutoNum type="arabicPeriod"/>
            </a:pPr>
            <a:r>
              <a:rPr lang="en-US" altLang="en-US" dirty="0" smtClean="0"/>
              <a:t>Assistive Technology (AT)</a:t>
            </a:r>
          </a:p>
          <a:p>
            <a:pPr marL="742950" indent="-742950">
              <a:lnSpc>
                <a:spcPct val="130000"/>
              </a:lnSpc>
              <a:buFont typeface="Bookman Old Style" pitchFamily="18" charset="0"/>
              <a:buAutoNum type="arabicPeriod"/>
            </a:pPr>
            <a:r>
              <a:rPr lang="en-US" altLang="en-US" dirty="0" smtClean="0"/>
              <a:t>Reasonable Accommodations</a:t>
            </a:r>
            <a:endParaRPr lang="en-US" altLang="en-US" sz="2800" dirty="0" smtClean="0"/>
          </a:p>
        </p:txBody>
      </p:sp>
      <p:sp>
        <p:nvSpPr>
          <p:cNvPr id="819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0C7FE76B-F8BD-4315-B09C-44CA59620283}" type="slidenum">
              <a:rPr lang="fr-CA" altLang="en-US" sz="1400">
                <a:solidFill>
                  <a:srgbClr val="0033CC"/>
                </a:solidFill>
                <a:latin typeface="Arial" pitchFamily="34" charset="0"/>
              </a:rPr>
              <a:pPr/>
              <a:t>2</a:t>
            </a:fld>
            <a:endParaRPr lang="fr-CA"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6396335"/>
            <a:ext cx="1800045" cy="461665"/>
          </a:xfrm>
          <a:prstGeom prst="rect">
            <a:avLst/>
          </a:prstGeom>
          <a:noFill/>
        </p:spPr>
        <p:txBody>
          <a:bodyPr wrap="none" rtlCol="0">
            <a:spAutoFit/>
          </a:bodyPr>
          <a:lstStyle/>
          <a:p>
            <a:r>
              <a:rPr lang="en-US" dirty="0" smtClean="0"/>
              <a:t>Reference 1</a:t>
            </a:r>
            <a:endParaRPr lang="en-US" dirty="0"/>
          </a:p>
        </p:txBody>
      </p:sp>
      <p:sp>
        <p:nvSpPr>
          <p:cNvPr id="2662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7A8B6B76-E7DD-400C-A2A5-C886E3820222}" type="slidenum">
              <a:rPr lang="fr-FR" altLang="en-US" sz="1400">
                <a:solidFill>
                  <a:srgbClr val="0033CC"/>
                </a:solidFill>
                <a:latin typeface="Arial" pitchFamily="34" charset="0"/>
              </a:rPr>
              <a:pPr/>
              <a:t>20</a:t>
            </a:fld>
            <a:endParaRPr lang="fr-FR" altLang="en-US" sz="1400">
              <a:solidFill>
                <a:srgbClr val="0033CC"/>
              </a:solidFill>
              <a:latin typeface="Arial" pitchFamily="34" charset="0"/>
            </a:endParaRPr>
          </a:p>
        </p:txBody>
      </p:sp>
      <p:sp>
        <p:nvSpPr>
          <p:cNvPr id="30722" name="Content Placeholder 2"/>
          <p:cNvSpPr>
            <a:spLocks noGrp="1"/>
          </p:cNvSpPr>
          <p:nvPr>
            <p:ph sz="quarter" idx="1"/>
          </p:nvPr>
        </p:nvSpPr>
        <p:spPr>
          <a:xfrm>
            <a:off x="457200" y="2348707"/>
            <a:ext cx="8229600" cy="2160587"/>
          </a:xfrm>
        </p:spPr>
        <p:txBody>
          <a:bodyPr/>
          <a:lstStyle/>
          <a:p>
            <a:r>
              <a:rPr lang="en-US" altLang="en-US" dirty="0" smtClean="0"/>
              <a:t>Less than 1/3 of students involved</a:t>
            </a:r>
          </a:p>
          <a:p>
            <a:pPr>
              <a:buFont typeface="Arial" pitchFamily="34" charset="0"/>
              <a:buNone/>
            </a:pPr>
            <a:endParaRPr lang="en-US" altLang="en-US" sz="1400" dirty="0" smtClean="0"/>
          </a:p>
          <a:p>
            <a:r>
              <a:rPr lang="en-US" altLang="en-US" dirty="0" smtClean="0"/>
              <a:t>More parent participation for ‘handicaps’ than at-risk students</a:t>
            </a:r>
          </a:p>
          <a:p>
            <a:pPr marL="0" indent="0">
              <a:buNone/>
            </a:pPr>
            <a:endParaRPr lang="en-US" altLang="en-US" dirty="0" smtClean="0"/>
          </a:p>
          <a:p>
            <a:endParaRPr lang="en-US" altLang="en-US" sz="2400" dirty="0" smtClean="0"/>
          </a:p>
          <a:p>
            <a:pPr marL="273050" lvl="1" indent="0">
              <a:buFont typeface="Arial" pitchFamily="34" charset="0"/>
              <a:buNone/>
            </a:pPr>
            <a:endParaRPr lang="en-US" altLang="en-US" dirty="0" smtClean="0">
              <a:ea typeface="Arial" pitchFamily="34" charset="0"/>
            </a:endParaRPr>
          </a:p>
          <a:p>
            <a:pPr marL="273050" lvl="1" indent="0">
              <a:buFont typeface="Arial" pitchFamily="34" charset="0"/>
              <a:buNone/>
            </a:pPr>
            <a:endParaRPr lang="en-US" altLang="en-US" dirty="0" smtClean="0">
              <a:ea typeface="Arial" pitchFamily="34" charset="0"/>
            </a:endParaRPr>
          </a:p>
          <a:p>
            <a:pPr marL="273050" lvl="1" indent="0">
              <a:buFont typeface="Arial" pitchFamily="34" charset="0"/>
              <a:buNone/>
            </a:pPr>
            <a:endParaRPr lang="en-US" altLang="en-US" dirty="0" smtClean="0">
              <a:ea typeface="Arial" pitchFamily="34" charset="0"/>
            </a:endParaRPr>
          </a:p>
          <a:p>
            <a:pPr marL="273050" lvl="1" indent="0">
              <a:buFont typeface="Arial" pitchFamily="34" charset="0"/>
              <a:buNone/>
            </a:pPr>
            <a:endParaRPr lang="en-US" altLang="en-US" dirty="0" smtClean="0">
              <a:ea typeface="Arial" pitchFamily="34" charset="0"/>
            </a:endParaRPr>
          </a:p>
        </p:txBody>
      </p:sp>
      <p:sp>
        <p:nvSpPr>
          <p:cNvPr id="2" name="Title 1"/>
          <p:cNvSpPr>
            <a:spLocks noGrp="1"/>
          </p:cNvSpPr>
          <p:nvPr>
            <p:ph type="title"/>
          </p:nvPr>
        </p:nvSpPr>
        <p:spPr>
          <a:xfrm>
            <a:off x="468313" y="333375"/>
            <a:ext cx="8229600" cy="684213"/>
          </a:xfrm>
        </p:spPr>
        <p:txBody>
          <a:bodyPr/>
          <a:lstStyle/>
          <a:p>
            <a:r>
              <a:rPr lang="en-US" altLang="en-US" dirty="0" smtClean="0">
                <a:effectLst/>
              </a:rPr>
              <a:t>Quebec IEP Research</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684213"/>
          </a:xfrm>
        </p:spPr>
        <p:txBody>
          <a:bodyPr/>
          <a:lstStyle/>
          <a:p>
            <a:r>
              <a:rPr lang="en-US" altLang="en-US" dirty="0" smtClean="0">
                <a:effectLst/>
              </a:rPr>
              <a:t>IEP Activity</a:t>
            </a:r>
          </a:p>
        </p:txBody>
      </p:sp>
      <p:sp>
        <p:nvSpPr>
          <p:cNvPr id="3" name="Content Placeholder 2"/>
          <p:cNvSpPr>
            <a:spLocks noGrp="1"/>
          </p:cNvSpPr>
          <p:nvPr>
            <p:ph sz="quarter" idx="1"/>
          </p:nvPr>
        </p:nvSpPr>
        <p:spPr>
          <a:xfrm>
            <a:off x="457200" y="1268413"/>
            <a:ext cx="8229600" cy="4887912"/>
          </a:xfrm>
        </p:spPr>
        <p:txBody>
          <a:bodyPr/>
          <a:lstStyle/>
          <a:p>
            <a:pPr marL="0" indent="0">
              <a:spcBef>
                <a:spcPts val="1800"/>
              </a:spcBef>
              <a:buFont typeface="Arial" charset="0"/>
              <a:buNone/>
              <a:defRPr/>
            </a:pPr>
            <a:r>
              <a:rPr lang="en-US" dirty="0" smtClean="0">
                <a:ea typeface="ＭＳ Ｐゴシック" charset="0"/>
              </a:rPr>
              <a:t>Think-Pair-Share</a:t>
            </a:r>
          </a:p>
          <a:p>
            <a:pPr>
              <a:spcBef>
                <a:spcPts val="1800"/>
              </a:spcBef>
              <a:buFont typeface="Arial" charset="0"/>
              <a:buChar char="•"/>
              <a:defRPr/>
            </a:pPr>
            <a:r>
              <a:rPr lang="en-US" dirty="0" smtClean="0">
                <a:ea typeface="ＭＳ Ｐゴシック" charset="0"/>
              </a:rPr>
              <a:t>Review IEP 1</a:t>
            </a:r>
          </a:p>
          <a:p>
            <a:pPr lvl="1">
              <a:spcBef>
                <a:spcPts val="1800"/>
              </a:spcBef>
              <a:buFont typeface="Arial" charset="0"/>
              <a:buChar char="•"/>
              <a:defRPr/>
            </a:pPr>
            <a:r>
              <a:rPr lang="en-US" sz="3600" dirty="0"/>
              <a:t>S</a:t>
            </a:r>
            <a:r>
              <a:rPr lang="en-US" sz="3600" dirty="0" smtClean="0"/>
              <a:t>trengths and weaknesses of the IEP</a:t>
            </a:r>
          </a:p>
          <a:p>
            <a:pPr marL="361950" lvl="1" indent="-361950">
              <a:spcBef>
                <a:spcPts val="1800"/>
              </a:spcBef>
              <a:buFont typeface="Arial" charset="0"/>
              <a:buChar char="•"/>
              <a:defRPr/>
            </a:pPr>
            <a:r>
              <a:rPr lang="en-US" sz="3600" dirty="0" smtClean="0">
                <a:latin typeface="Arial" charset="0"/>
                <a:cs typeface="Arial" charset="0"/>
              </a:rPr>
              <a:t>Review IEP 2</a:t>
            </a:r>
          </a:p>
          <a:p>
            <a:pPr marL="628650" lvl="2" indent="-361950">
              <a:spcBef>
                <a:spcPts val="1800"/>
              </a:spcBef>
              <a:buFont typeface="Arial" charset="0"/>
              <a:buChar char="•"/>
              <a:defRPr/>
            </a:pPr>
            <a:r>
              <a:rPr lang="en-US" sz="3600" dirty="0"/>
              <a:t>Identify and analyze </a:t>
            </a:r>
            <a:r>
              <a:rPr lang="en-US" sz="3600" dirty="0" smtClean="0"/>
              <a:t>the </a:t>
            </a:r>
            <a:r>
              <a:rPr lang="en-US" sz="3600" dirty="0" smtClean="0">
                <a:latin typeface="Arial" charset="0"/>
                <a:cs typeface="Arial" charset="0"/>
              </a:rPr>
              <a:t>differences between IEP 1 and 2</a:t>
            </a:r>
          </a:p>
          <a:p>
            <a:pPr marL="628650" lvl="2" indent="-361950">
              <a:spcBef>
                <a:spcPts val="600"/>
              </a:spcBef>
              <a:buFont typeface="Arial" charset="0"/>
              <a:buChar char="•"/>
              <a:defRPr/>
            </a:pPr>
            <a:endParaRPr lang="en-CA" sz="3600" dirty="0">
              <a:latin typeface="Arial" charset="0"/>
              <a:cs typeface="Arial" charset="0"/>
            </a:endParaRPr>
          </a:p>
          <a:p>
            <a:pPr marL="0" indent="0">
              <a:buFont typeface="Arial" charset="0"/>
              <a:buNone/>
              <a:defRPr/>
            </a:pPr>
            <a:endParaRPr lang="en-US" dirty="0">
              <a:ea typeface="ＭＳ Ｐゴシック" charset="0"/>
            </a:endParaRPr>
          </a:p>
        </p:txBody>
      </p:sp>
      <p:sp>
        <p:nvSpPr>
          <p:cNvPr id="2765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D99888B0-2030-46E5-8C12-CC9CB97FEBF4}" type="slidenum">
              <a:rPr lang="fr-FR" altLang="en-US" sz="1400">
                <a:solidFill>
                  <a:srgbClr val="0033CC"/>
                </a:solidFill>
                <a:latin typeface="Arial" pitchFamily="34" charset="0"/>
              </a:rPr>
              <a:pPr/>
              <a:t>21</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75"/>
            <a:ext cx="8229600" cy="684213"/>
          </a:xfrm>
        </p:spPr>
        <p:txBody>
          <a:bodyPr/>
          <a:lstStyle/>
          <a:p>
            <a:r>
              <a:rPr lang="en-US" altLang="en-US" dirty="0" smtClean="0">
                <a:effectLst/>
              </a:rPr>
              <a:t>IEPs &amp; Goals </a:t>
            </a:r>
          </a:p>
        </p:txBody>
      </p:sp>
      <p:sp>
        <p:nvSpPr>
          <p:cNvPr id="28674" name="Content Placeholder 2"/>
          <p:cNvSpPr>
            <a:spLocks noGrp="1"/>
          </p:cNvSpPr>
          <p:nvPr>
            <p:ph sz="quarter" idx="1"/>
          </p:nvPr>
        </p:nvSpPr>
        <p:spPr>
          <a:xfrm>
            <a:off x="457200" y="1556792"/>
            <a:ext cx="8229600" cy="4320827"/>
          </a:xfrm>
        </p:spPr>
        <p:txBody>
          <a:bodyPr/>
          <a:lstStyle/>
          <a:p>
            <a:pPr lvl="1">
              <a:spcBef>
                <a:spcPts val="2400"/>
              </a:spcBef>
              <a:buFont typeface="Arial" charset="0"/>
              <a:buChar char="•"/>
              <a:defRPr/>
            </a:pPr>
            <a:r>
              <a:rPr lang="en-US" sz="3600" dirty="0">
                <a:latin typeface="Arial" charset="0"/>
                <a:cs typeface="Arial" charset="0"/>
              </a:rPr>
              <a:t>What are good goals</a:t>
            </a:r>
            <a:r>
              <a:rPr lang="en-US" sz="3600" dirty="0" smtClean="0">
                <a:latin typeface="Arial" charset="0"/>
                <a:cs typeface="Arial" charset="0"/>
              </a:rPr>
              <a:t>?</a:t>
            </a:r>
            <a:endParaRPr lang="en-US" dirty="0">
              <a:latin typeface="Arial" charset="0"/>
              <a:cs typeface="Arial" charset="0"/>
            </a:endParaRPr>
          </a:p>
          <a:p>
            <a:pPr lvl="1">
              <a:spcBef>
                <a:spcPts val="2400"/>
              </a:spcBef>
              <a:buFont typeface="Arial" charset="0"/>
              <a:buChar char="•"/>
              <a:defRPr/>
            </a:pPr>
            <a:r>
              <a:rPr lang="en-US" dirty="0" smtClean="0">
                <a:latin typeface="Arial" charset="0"/>
                <a:cs typeface="Arial" charset="0"/>
              </a:rPr>
              <a:t>SMART-P(positive)</a:t>
            </a:r>
            <a:endParaRPr lang="en-US" dirty="0">
              <a:latin typeface="Arial" charset="0"/>
              <a:cs typeface="Arial" charset="0"/>
            </a:endParaRPr>
          </a:p>
          <a:p>
            <a:pPr lvl="2">
              <a:spcBef>
                <a:spcPts val="2400"/>
              </a:spcBef>
              <a:buFont typeface="Arial" charset="0"/>
              <a:buChar char="•"/>
              <a:defRPr/>
            </a:pPr>
            <a:r>
              <a:rPr lang="en-US" dirty="0" smtClean="0">
                <a:latin typeface="Arial" charset="0"/>
                <a:cs typeface="Arial" charset="0"/>
              </a:rPr>
              <a:t>John will stop avoiding math problems, 8 of 10 times by Oct. 1/17.</a:t>
            </a:r>
          </a:p>
          <a:p>
            <a:pPr lvl="2">
              <a:spcBef>
                <a:spcPts val="2400"/>
              </a:spcBef>
              <a:buFont typeface="Arial" charset="0"/>
              <a:buChar char="•"/>
              <a:defRPr/>
            </a:pPr>
            <a:r>
              <a:rPr lang="en-US" dirty="0" smtClean="0">
                <a:latin typeface="Arial" charset="0"/>
                <a:cs typeface="Arial" charset="0"/>
              </a:rPr>
              <a:t>John will use </a:t>
            </a:r>
            <a:r>
              <a:rPr lang="en-US" dirty="0">
                <a:latin typeface="Arial" charset="0"/>
                <a:cs typeface="Arial" charset="0"/>
              </a:rPr>
              <a:t>his time/timer </a:t>
            </a:r>
            <a:r>
              <a:rPr lang="en-US" dirty="0" smtClean="0">
                <a:latin typeface="Arial" charset="0"/>
                <a:cs typeface="Arial" charset="0"/>
              </a:rPr>
              <a:t>for 3 minutes before starting his math problems, 8 of 10 times by Oct. 1/17 </a:t>
            </a:r>
          </a:p>
          <a:p>
            <a:pPr lvl="1">
              <a:buFont typeface="Arial" charset="0"/>
              <a:buChar char="•"/>
              <a:defRPr/>
            </a:pPr>
            <a:endParaRPr lang="en-US" dirty="0">
              <a:latin typeface="Arial" charset="0"/>
              <a:cs typeface="Arial" charset="0"/>
            </a:endParaRPr>
          </a:p>
          <a:p>
            <a:pPr>
              <a:buFont typeface="Arial" charset="0"/>
              <a:buChar char="•"/>
              <a:defRPr/>
            </a:pPr>
            <a:endParaRPr lang="en-US" dirty="0">
              <a:latin typeface="Arial" charset="0"/>
              <a:ea typeface="ＭＳ Ｐゴシック" charset="0"/>
            </a:endParaRPr>
          </a:p>
        </p:txBody>
      </p:sp>
      <p:sp>
        <p:nvSpPr>
          <p:cNvPr id="2969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A267CD55-766F-4273-84EF-8871E2A8BB72}" type="slidenum">
              <a:rPr lang="fr-FR" altLang="en-US" sz="1400">
                <a:solidFill>
                  <a:srgbClr val="0033CC"/>
                </a:solidFill>
                <a:latin typeface="Arial" pitchFamily="34" charset="0"/>
              </a:rPr>
              <a:pPr/>
              <a:t>22</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684213"/>
          </a:xfrm>
        </p:spPr>
        <p:txBody>
          <a:bodyPr/>
          <a:lstStyle/>
          <a:p>
            <a:r>
              <a:rPr lang="en-US" altLang="en-US" dirty="0" smtClean="0">
                <a:effectLst/>
              </a:rPr>
              <a:t>IEPs and Learning Disabilities</a:t>
            </a:r>
          </a:p>
        </p:txBody>
      </p:sp>
      <p:sp>
        <p:nvSpPr>
          <p:cNvPr id="31746" name="Content Placeholder 2"/>
          <p:cNvSpPr>
            <a:spLocks noGrp="1"/>
          </p:cNvSpPr>
          <p:nvPr>
            <p:ph sz="quarter" idx="1"/>
          </p:nvPr>
        </p:nvSpPr>
        <p:spPr>
          <a:xfrm>
            <a:off x="457200" y="2168687"/>
            <a:ext cx="8229600" cy="2520627"/>
          </a:xfrm>
        </p:spPr>
        <p:txBody>
          <a:bodyPr/>
          <a:lstStyle/>
          <a:p>
            <a:pPr>
              <a:spcBef>
                <a:spcPts val="2400"/>
              </a:spcBef>
            </a:pPr>
            <a:r>
              <a:rPr lang="en-US" altLang="en-US" dirty="0" smtClean="0"/>
              <a:t>Your experiences</a:t>
            </a:r>
          </a:p>
          <a:p>
            <a:pPr>
              <a:spcBef>
                <a:spcPts val="2400"/>
              </a:spcBef>
            </a:pPr>
            <a:r>
              <a:rPr lang="en-US" altLang="en-US" dirty="0" smtClean="0"/>
              <a:t>Your challenges</a:t>
            </a:r>
          </a:p>
          <a:p>
            <a:pPr>
              <a:spcBef>
                <a:spcPts val="2400"/>
              </a:spcBef>
            </a:pPr>
            <a:r>
              <a:rPr lang="en-US" altLang="en-US" dirty="0" smtClean="0"/>
              <a:t>Possible solutions</a:t>
            </a:r>
          </a:p>
        </p:txBody>
      </p:sp>
      <p:sp>
        <p:nvSpPr>
          <p:cNvPr id="3174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488DBA17-1617-46C3-9FAD-FCDD17AF75E9}" type="slidenum">
              <a:rPr lang="fr-FR" altLang="en-US" sz="1400">
                <a:solidFill>
                  <a:srgbClr val="0033CC"/>
                </a:solidFill>
                <a:latin typeface="Arial" pitchFamily="34" charset="0"/>
              </a:rPr>
              <a:pPr/>
              <a:t>23</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C77E9CEA-19C4-48E1-8E57-3FB8DE8D1F20}" type="slidenum">
              <a:rPr lang="fr-FR" altLang="en-US" sz="1400">
                <a:solidFill>
                  <a:srgbClr val="0033CC"/>
                </a:solidFill>
                <a:latin typeface="Arial" pitchFamily="34" charset="0"/>
              </a:rPr>
              <a:pPr/>
              <a:t>24</a:t>
            </a:fld>
            <a:endParaRPr lang="fr-FR" altLang="en-US" sz="1400">
              <a:solidFill>
                <a:srgbClr val="0033CC"/>
              </a:solidFill>
              <a:latin typeface="Arial" pitchFamily="34" charset="0"/>
            </a:endParaRPr>
          </a:p>
        </p:txBody>
      </p:sp>
      <p:pic>
        <p:nvPicPr>
          <p:cNvPr id="32771" name="Picture 5" descr="Picture of coffee cup. copyright is http://clipart-library.com/coffee-cup.html"/>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250" y="1868488"/>
            <a:ext cx="185737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9" descr="Picture of apple. Copyright is https://www.yelp.com/user_details?userid=AJfpxc1EIq4ZyLo6-CCUZA"/>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0" y="2441575"/>
            <a:ext cx="1984375"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10"/>
          <p:cNvSpPr txBox="1">
            <a:spLocks noChangeArrowheads="1"/>
          </p:cNvSpPr>
          <p:nvPr/>
        </p:nvSpPr>
        <p:spPr bwMode="auto">
          <a:xfrm>
            <a:off x="3203575" y="5157788"/>
            <a:ext cx="2736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en-US" altLang="en-US" sz="3200" dirty="0"/>
              <a:t>10 Minutes</a:t>
            </a:r>
          </a:p>
        </p:txBody>
      </p:sp>
      <p:sp>
        <p:nvSpPr>
          <p:cNvPr id="2" name="Title 1"/>
          <p:cNvSpPr>
            <a:spLocks noGrp="1"/>
          </p:cNvSpPr>
          <p:nvPr>
            <p:ph type="title"/>
          </p:nvPr>
        </p:nvSpPr>
        <p:spPr>
          <a:xfrm>
            <a:off x="457200" y="188640"/>
            <a:ext cx="8229600" cy="684213"/>
          </a:xfrm>
        </p:spPr>
        <p:txBody>
          <a:bodyPr/>
          <a:lstStyle/>
          <a:p>
            <a:r>
              <a:rPr lang="en-US" altLang="en-US" dirty="0" smtClean="0">
                <a:effectLst/>
              </a:rPr>
              <a:t>Pause/Break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effectLst/>
              </a:rPr>
              <a:t>Universal Design (UD) Paradigm</a:t>
            </a:r>
          </a:p>
        </p:txBody>
      </p:sp>
      <p:sp>
        <p:nvSpPr>
          <p:cNvPr id="33794" name="Content Placeholder 2"/>
          <p:cNvSpPr>
            <a:spLocks noGrp="1"/>
          </p:cNvSpPr>
          <p:nvPr>
            <p:ph sz="quarter" idx="1"/>
          </p:nvPr>
        </p:nvSpPr>
        <p:spPr>
          <a:xfrm>
            <a:off x="457200" y="2204864"/>
            <a:ext cx="8229600" cy="2592635"/>
          </a:xfrm>
        </p:spPr>
        <p:txBody>
          <a:bodyPr/>
          <a:lstStyle/>
          <a:p>
            <a:pPr>
              <a:spcBef>
                <a:spcPts val="2400"/>
              </a:spcBef>
            </a:pPr>
            <a:r>
              <a:rPr lang="en-US" altLang="en-US" dirty="0" smtClean="0"/>
              <a:t>Overview of basics of a universal model of curriculum design</a:t>
            </a:r>
          </a:p>
          <a:p>
            <a:pPr lvl="1">
              <a:spcBef>
                <a:spcPts val="2400"/>
              </a:spcBef>
            </a:pPr>
            <a:r>
              <a:rPr lang="en-US" altLang="en-US" dirty="0" smtClean="0">
                <a:ea typeface="Arial" pitchFamily="34" charset="0"/>
              </a:rPr>
              <a:t>Accessibility and supporting environmental changes</a:t>
            </a:r>
          </a:p>
          <a:p>
            <a:endParaRPr lang="en-CA" altLang="en-US" dirty="0" smtClean="0"/>
          </a:p>
          <a:p>
            <a:endParaRPr lang="en-US" altLang="en-US" dirty="0" smtClean="0"/>
          </a:p>
        </p:txBody>
      </p:sp>
      <p:sp>
        <p:nvSpPr>
          <p:cNvPr id="3379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E5C242B3-9A92-48E6-A669-F670C4B2E624}" type="slidenum">
              <a:rPr lang="fr-FR" altLang="en-US" sz="1400">
                <a:solidFill>
                  <a:srgbClr val="0033CC"/>
                </a:solidFill>
                <a:latin typeface="Arial" pitchFamily="34" charset="0"/>
              </a:rPr>
              <a:pPr/>
              <a:t>25</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684213"/>
          </a:xfrm>
        </p:spPr>
        <p:txBody>
          <a:bodyPr/>
          <a:lstStyle/>
          <a:p>
            <a:r>
              <a:rPr lang="en-US" altLang="en-US" dirty="0" smtClean="0">
                <a:effectLst/>
              </a:rPr>
              <a:t>Universal Design (UD) Paradigm</a:t>
            </a:r>
          </a:p>
        </p:txBody>
      </p:sp>
      <p:sp>
        <p:nvSpPr>
          <p:cNvPr id="32770" name="Content Placeholder 2"/>
          <p:cNvSpPr>
            <a:spLocks noGrp="1"/>
          </p:cNvSpPr>
          <p:nvPr>
            <p:ph sz="quarter" idx="1"/>
          </p:nvPr>
        </p:nvSpPr>
        <p:spPr>
          <a:xfrm>
            <a:off x="457200" y="1412776"/>
            <a:ext cx="8229600" cy="4608859"/>
          </a:xfrm>
        </p:spPr>
        <p:txBody>
          <a:bodyPr/>
          <a:lstStyle/>
          <a:p>
            <a:pPr>
              <a:spcBef>
                <a:spcPts val="1800"/>
              </a:spcBef>
              <a:defRPr/>
            </a:pPr>
            <a:r>
              <a:rPr lang="en-US" dirty="0" smtClean="0">
                <a:latin typeface="Arial" charset="0"/>
                <a:ea typeface="ＭＳ Ｐゴシック" charset="0"/>
              </a:rPr>
              <a:t>Began in </a:t>
            </a:r>
            <a:r>
              <a:rPr lang="en-US" dirty="0">
                <a:latin typeface="Arial" charset="0"/>
                <a:ea typeface="ＭＳ Ｐゴシック" charset="0"/>
              </a:rPr>
              <a:t>architecture</a:t>
            </a:r>
          </a:p>
          <a:p>
            <a:pPr>
              <a:spcBef>
                <a:spcPts val="1800"/>
              </a:spcBef>
              <a:buFont typeface="Arial" charset="0"/>
              <a:buChar char="•"/>
              <a:defRPr/>
            </a:pPr>
            <a:r>
              <a:rPr lang="en-US" dirty="0">
                <a:latin typeface="Arial" charset="0"/>
                <a:ea typeface="ＭＳ Ｐゴシック" charset="0"/>
              </a:rPr>
              <a:t>Design to maximum access for all</a:t>
            </a:r>
          </a:p>
          <a:p>
            <a:pPr>
              <a:spcBef>
                <a:spcPts val="1800"/>
              </a:spcBef>
              <a:buFont typeface="Arial" charset="0"/>
              <a:buChar char="•"/>
              <a:defRPr/>
            </a:pPr>
            <a:r>
              <a:rPr lang="en-US" dirty="0" smtClean="0">
                <a:latin typeface="Arial" charset="0"/>
                <a:ea typeface="ＭＳ Ｐゴシック" charset="0"/>
              </a:rPr>
              <a:t>Concept moves to </a:t>
            </a:r>
            <a:r>
              <a:rPr lang="en-US" dirty="0">
                <a:latin typeface="Arial" charset="0"/>
                <a:ea typeface="ＭＳ Ｐゴシック" charset="0"/>
              </a:rPr>
              <a:t>pedagogy</a:t>
            </a:r>
          </a:p>
          <a:p>
            <a:pPr>
              <a:spcBef>
                <a:spcPts val="1800"/>
              </a:spcBef>
              <a:buFont typeface="Arial" charset="0"/>
              <a:buChar char="•"/>
              <a:defRPr/>
            </a:pPr>
            <a:r>
              <a:rPr lang="en-US" dirty="0" smtClean="0">
                <a:latin typeface="Arial" charset="0"/>
                <a:ea typeface="ＭＳ Ｐゴシック" charset="0"/>
              </a:rPr>
              <a:t>No </a:t>
            </a:r>
            <a:r>
              <a:rPr lang="en-US" dirty="0">
                <a:latin typeface="Arial" charset="0"/>
                <a:ea typeface="ＭＳ Ｐゴシック" charset="0"/>
              </a:rPr>
              <a:t>average learner</a:t>
            </a:r>
          </a:p>
          <a:p>
            <a:pPr>
              <a:spcBef>
                <a:spcPts val="1800"/>
              </a:spcBef>
              <a:buFont typeface="Arial" charset="0"/>
              <a:buChar char="•"/>
              <a:defRPr/>
            </a:pPr>
            <a:r>
              <a:rPr lang="en-US" dirty="0">
                <a:latin typeface="Arial" charset="0"/>
                <a:ea typeface="ＭＳ Ｐゴシック" charset="0"/>
              </a:rPr>
              <a:t>Proactive planning</a:t>
            </a:r>
          </a:p>
          <a:p>
            <a:pPr>
              <a:spcBef>
                <a:spcPts val="1800"/>
              </a:spcBef>
              <a:buFont typeface="Arial" charset="0"/>
              <a:buChar char="•"/>
              <a:defRPr/>
            </a:pPr>
            <a:r>
              <a:rPr lang="en-US" dirty="0">
                <a:latin typeface="Arial" charset="0"/>
                <a:ea typeface="ＭＳ Ｐゴシック" charset="0"/>
              </a:rPr>
              <a:t>Beneficial </a:t>
            </a:r>
            <a:r>
              <a:rPr lang="en-US" dirty="0" smtClean="0">
                <a:latin typeface="Arial" charset="0"/>
                <a:ea typeface="ＭＳ Ｐゴシック" charset="0"/>
              </a:rPr>
              <a:t>for one; beneficial </a:t>
            </a:r>
            <a:r>
              <a:rPr lang="en-US" dirty="0">
                <a:latin typeface="Arial" charset="0"/>
                <a:ea typeface="ＭＳ Ｐゴシック" charset="0"/>
              </a:rPr>
              <a:t>for </a:t>
            </a:r>
            <a:r>
              <a:rPr lang="en-US" dirty="0" smtClean="0">
                <a:latin typeface="Arial" charset="0"/>
                <a:ea typeface="ＭＳ Ｐゴシック" charset="0"/>
              </a:rPr>
              <a:t>many</a:t>
            </a:r>
            <a:endParaRPr lang="en-US" dirty="0">
              <a:latin typeface="Arial" charset="0"/>
              <a:ea typeface="ＭＳ Ｐゴシック" charset="0"/>
            </a:endParaRPr>
          </a:p>
          <a:p>
            <a:pPr marL="0" indent="0">
              <a:buFont typeface="Arial" charset="0"/>
              <a:buNone/>
              <a:defRPr/>
            </a:pPr>
            <a:endParaRPr lang="en-US" dirty="0">
              <a:latin typeface="Arial" charset="0"/>
              <a:ea typeface="ＭＳ Ｐゴシック" charset="0"/>
            </a:endParaRPr>
          </a:p>
          <a:p>
            <a:pPr>
              <a:buFont typeface="Arial" charset="0"/>
              <a:buChar char="•"/>
              <a:defRPr/>
            </a:pPr>
            <a:endParaRPr lang="en-CA" dirty="0">
              <a:latin typeface="Arial" charset="0"/>
              <a:ea typeface="ＭＳ Ｐゴシック" charset="0"/>
            </a:endParaRPr>
          </a:p>
          <a:p>
            <a:pPr>
              <a:buFont typeface="Arial" charset="0"/>
              <a:buChar char="•"/>
              <a:defRPr/>
            </a:pPr>
            <a:endParaRPr lang="en-US" dirty="0">
              <a:latin typeface="Arial" charset="0"/>
              <a:ea typeface="ＭＳ Ｐゴシック" charset="0"/>
            </a:endParaRPr>
          </a:p>
        </p:txBody>
      </p:sp>
      <p:sp>
        <p:nvSpPr>
          <p:cNvPr id="3584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CEED28C2-504E-4A8C-BDE4-B2804660FFD2}" type="slidenum">
              <a:rPr lang="fr-FR" altLang="en-US" sz="1400">
                <a:solidFill>
                  <a:srgbClr val="0033CC"/>
                </a:solidFill>
                <a:latin typeface="Arial" pitchFamily="34" charset="0"/>
              </a:rPr>
              <a:pPr/>
              <a:t>26</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8C272368-FCF7-4CBC-8214-6AA44C4910D5}" type="slidenum">
              <a:rPr lang="fr-FR" altLang="en-US" sz="1400">
                <a:solidFill>
                  <a:srgbClr val="0033CC"/>
                </a:solidFill>
                <a:latin typeface="Arial" pitchFamily="34" charset="0"/>
              </a:rPr>
              <a:pPr/>
              <a:t>27</a:t>
            </a:fld>
            <a:endParaRPr lang="fr-FR" altLang="en-US" sz="1400">
              <a:solidFill>
                <a:srgbClr val="0033CC"/>
              </a:solidFill>
              <a:latin typeface="Arial" pitchFamily="34" charset="0"/>
            </a:endParaRPr>
          </a:p>
        </p:txBody>
      </p:sp>
      <p:pic>
        <p:nvPicPr>
          <p:cNvPr id="37891" name="Picture 18" descr="A poster showing a series of images from left to right of a gentle man with a cane sitting on a rock, a mail man, baby in a stroller, mother and child holding hands, a blind individual with a mobility cane, a pregant woman, a person in a wheelchair, and a man with a child. The banner overhead reads universal design. Underneath there is a sentence that reads: Making design accessible to everyone in society. Copyright is http://accessibilityiscool.movidabilia.it/2017/03/07/bellissimi-esempi-universal-design-gli-interior-cas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5350" y="2276475"/>
            <a:ext cx="73533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260648"/>
            <a:ext cx="8229600" cy="684213"/>
          </a:xfrm>
        </p:spPr>
        <p:txBody>
          <a:bodyPr/>
          <a:lstStyle/>
          <a:p>
            <a:r>
              <a:rPr lang="en-US" altLang="en-US" dirty="0" smtClean="0">
                <a:effectLst/>
              </a:rPr>
              <a:t>Universal Design (UD) Paradigm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B1CA0D70-9F95-41AB-82A4-2CEBA3D3236A}" type="slidenum">
              <a:rPr lang="fr-FR" altLang="en-US" sz="1400">
                <a:solidFill>
                  <a:srgbClr val="0033CC"/>
                </a:solidFill>
                <a:latin typeface="Arial" pitchFamily="34" charset="0"/>
              </a:rPr>
              <a:pPr/>
              <a:t>28</a:t>
            </a:fld>
            <a:endParaRPr lang="fr-FR" altLang="en-US" sz="1400">
              <a:solidFill>
                <a:srgbClr val="0033CC"/>
              </a:solidFill>
              <a:latin typeface="Arial" pitchFamily="34" charset="0"/>
            </a:endParaRPr>
          </a:p>
        </p:txBody>
      </p:sp>
      <p:pic>
        <p:nvPicPr>
          <p:cNvPr id="6" name="Picture 5" descr="n the first image, three characters (one tall, one medium, and one short) are standing on boxes, trying to watch a baseball game over a wooden fence. Since all characters are standing on a similar box, only the tall and the medium ones can watch the baseball game, while the short character is still too short.&#10;&#10;In the second image, the characters are given boxes depending on their height. The tall character stands on his own and can watch the baseball game. The medium character stands on one box and can watch the baseball game. The short character stands on two boxes and can watch the baseball game.&#10;&#10;In the third image, the wooden fence has been replaced with a wire fence. The purpose of the fence remains the same (protect spectators from baseballs), but now that it is a wire fence, all three characters can watch the baseball game without any boxes. This is Universal Design; no need for support or accommodations. &#10;Copyright is http://katfrog.wegrok.net/2016/05/saturday-thoughts-equality-vs-equity.html&#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 y="1340768"/>
            <a:ext cx="6985000" cy="482441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2" name="Title 1"/>
          <p:cNvSpPr>
            <a:spLocks noGrp="1"/>
          </p:cNvSpPr>
          <p:nvPr>
            <p:ph type="title"/>
          </p:nvPr>
        </p:nvSpPr>
        <p:spPr>
          <a:xfrm>
            <a:off x="457200" y="260648"/>
            <a:ext cx="8229600" cy="684213"/>
          </a:xfrm>
        </p:spPr>
        <p:txBody>
          <a:bodyPr/>
          <a:lstStyle/>
          <a:p>
            <a:r>
              <a:rPr lang="en-US" altLang="en-US" dirty="0" smtClean="0">
                <a:effectLst>
                  <a:outerShdw blurRad="38100" dist="38100" dir="2700000" algn="tl">
                    <a:srgbClr val="C0C0C0"/>
                  </a:outerShdw>
                </a:effectLst>
              </a:rPr>
              <a:t> </a:t>
            </a:r>
            <a:r>
              <a:rPr lang="en-US" altLang="en-US" dirty="0" smtClean="0">
                <a:effectLst/>
              </a:rPr>
              <a:t>Impact of Design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33983F28-55FF-49E0-94BD-D1ED6ED2154D}" type="slidenum">
              <a:rPr lang="fr-FR" altLang="en-US" sz="1400">
                <a:solidFill>
                  <a:srgbClr val="0033CC"/>
                </a:solidFill>
                <a:latin typeface="Arial" pitchFamily="34" charset="0"/>
              </a:rPr>
              <a:pPr/>
              <a:t>29</a:t>
            </a:fld>
            <a:endParaRPr lang="fr-FR" altLang="en-US" sz="1400">
              <a:solidFill>
                <a:srgbClr val="0033CC"/>
              </a:solidFill>
              <a:latin typeface="Arial" pitchFamily="34" charset="0"/>
            </a:endParaRPr>
          </a:p>
        </p:txBody>
      </p:sp>
      <p:sp>
        <p:nvSpPr>
          <p:cNvPr id="3" name="Rectangle 2"/>
          <p:cNvSpPr/>
          <p:nvPr/>
        </p:nvSpPr>
        <p:spPr>
          <a:xfrm>
            <a:off x="3635896" y="1916832"/>
            <a:ext cx="1872208" cy="1296144"/>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UNIVERSAL</a:t>
            </a:r>
          </a:p>
          <a:p>
            <a:pPr algn="ctr">
              <a:defRPr/>
            </a:pPr>
            <a:r>
              <a:rPr lang="en-US" dirty="0"/>
              <a:t>DESIGN</a:t>
            </a:r>
          </a:p>
          <a:p>
            <a:pPr algn="ctr">
              <a:defRPr/>
            </a:pPr>
            <a:r>
              <a:rPr lang="en-US" dirty="0"/>
              <a:t>(UD)</a:t>
            </a:r>
          </a:p>
        </p:txBody>
      </p:sp>
      <p:sp>
        <p:nvSpPr>
          <p:cNvPr id="6" name="Rectangle 5"/>
          <p:cNvSpPr/>
          <p:nvPr/>
        </p:nvSpPr>
        <p:spPr>
          <a:xfrm>
            <a:off x="611560" y="3933056"/>
            <a:ext cx="2160240" cy="2088232"/>
          </a:xfrm>
          <a:prstGeom prst="rect">
            <a:avLst/>
          </a:prstGeom>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UNIVERSAL</a:t>
            </a:r>
          </a:p>
          <a:p>
            <a:pPr algn="ctr">
              <a:defRPr/>
            </a:pPr>
            <a:r>
              <a:rPr lang="en-US" dirty="0"/>
              <a:t>DESIGN</a:t>
            </a:r>
          </a:p>
          <a:p>
            <a:pPr algn="ctr">
              <a:defRPr/>
            </a:pPr>
            <a:r>
              <a:rPr lang="en-US" dirty="0"/>
              <a:t>FOR LEARNING</a:t>
            </a:r>
          </a:p>
          <a:p>
            <a:pPr algn="ctr">
              <a:defRPr/>
            </a:pPr>
            <a:r>
              <a:rPr lang="en-US" dirty="0"/>
              <a:t>(UDL)</a:t>
            </a:r>
          </a:p>
        </p:txBody>
      </p:sp>
      <p:sp>
        <p:nvSpPr>
          <p:cNvPr id="8" name="Rectangle 7"/>
          <p:cNvSpPr/>
          <p:nvPr/>
        </p:nvSpPr>
        <p:spPr>
          <a:xfrm>
            <a:off x="3059832" y="3933056"/>
            <a:ext cx="2952328" cy="208823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UNIVERSAL</a:t>
            </a:r>
          </a:p>
          <a:p>
            <a:pPr algn="ctr">
              <a:defRPr/>
            </a:pPr>
            <a:r>
              <a:rPr lang="en-US" dirty="0"/>
              <a:t>DESIGN</a:t>
            </a:r>
          </a:p>
          <a:p>
            <a:pPr algn="ctr">
              <a:defRPr/>
            </a:pPr>
            <a:r>
              <a:rPr lang="en-US" dirty="0"/>
              <a:t>OF</a:t>
            </a:r>
          </a:p>
          <a:p>
            <a:pPr algn="ctr">
              <a:defRPr/>
            </a:pPr>
            <a:r>
              <a:rPr lang="en-US" dirty="0"/>
              <a:t>INSTRUCTION</a:t>
            </a:r>
          </a:p>
          <a:p>
            <a:pPr algn="ctr">
              <a:defRPr/>
            </a:pPr>
            <a:r>
              <a:rPr lang="en-US" dirty="0"/>
              <a:t>(UDI)</a:t>
            </a:r>
          </a:p>
        </p:txBody>
      </p:sp>
      <p:sp>
        <p:nvSpPr>
          <p:cNvPr id="9" name="Rectangle 8"/>
          <p:cNvSpPr/>
          <p:nvPr/>
        </p:nvSpPr>
        <p:spPr>
          <a:xfrm>
            <a:off x="6156176" y="3933056"/>
            <a:ext cx="2736304" cy="208823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UNIVERSAL</a:t>
            </a:r>
          </a:p>
          <a:p>
            <a:pPr algn="ctr">
              <a:defRPr/>
            </a:pPr>
            <a:r>
              <a:rPr lang="en-US" dirty="0"/>
              <a:t>INSTRUCTIONAL </a:t>
            </a:r>
          </a:p>
          <a:p>
            <a:pPr algn="ctr">
              <a:defRPr/>
            </a:pPr>
            <a:r>
              <a:rPr lang="en-US" dirty="0"/>
              <a:t>DESIGN</a:t>
            </a:r>
          </a:p>
          <a:p>
            <a:pPr algn="ctr">
              <a:defRPr/>
            </a:pPr>
            <a:r>
              <a:rPr lang="en-US" dirty="0"/>
              <a:t>(UID)</a:t>
            </a:r>
          </a:p>
        </p:txBody>
      </p:sp>
      <p:cxnSp>
        <p:nvCxnSpPr>
          <p:cNvPr id="5" name="Straight Arrow Connector 4"/>
          <p:cNvCxnSpPr>
            <a:cxnSpLocks noChangeShapeType="1"/>
          </p:cNvCxnSpPr>
          <p:nvPr/>
        </p:nvCxnSpPr>
        <p:spPr bwMode="auto">
          <a:xfrm>
            <a:off x="4500563" y="3284538"/>
            <a:ext cx="0" cy="576262"/>
          </a:xfrm>
          <a:prstGeom prst="straightConnector1">
            <a:avLst/>
          </a:prstGeom>
          <a:noFill/>
          <a:ln w="19050">
            <a:solidFill>
              <a:schemeClr val="accent1"/>
            </a:solidFill>
            <a:round/>
            <a:headEnd/>
            <a:tailEnd type="arrow" w="med" len="med"/>
          </a:ln>
          <a:effectLst>
            <a:outerShdw blurRad="38100" dist="25400" dir="5400000" rotWithShape="0">
              <a:srgbClr val="808080">
                <a:alpha val="39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a:off x="1619250" y="3429000"/>
            <a:ext cx="5976938" cy="0"/>
          </a:xfrm>
          <a:prstGeom prst="line">
            <a:avLst/>
          </a:prstGeom>
          <a:noFill/>
          <a:ln w="19050">
            <a:solidFill>
              <a:schemeClr val="accent1"/>
            </a:solidFill>
            <a:round/>
            <a:headEnd/>
            <a:tailEnd/>
          </a:ln>
          <a:effectLst>
            <a:outerShdw blurRad="38100" dist="25400" dir="5400000" rotWithShape="0">
              <a:srgbClr val="808080">
                <a:alpha val="39999"/>
              </a:srgbClr>
            </a:outerShdw>
          </a:effectLst>
          <a:extLst>
            <a:ext uri="{909E8E84-426E-40DD-AFC4-6F175D3DCCD1}">
              <a14:hiddenFill xmlns:a14="http://schemas.microsoft.com/office/drawing/2010/main">
                <a:noFill/>
              </a14:hiddenFill>
            </a:ext>
          </a:extLst>
        </p:spPr>
      </p:cxnSp>
      <p:cxnSp>
        <p:nvCxnSpPr>
          <p:cNvPr id="13" name="Straight Arrow Connector 12"/>
          <p:cNvCxnSpPr>
            <a:cxnSpLocks noChangeShapeType="1"/>
          </p:cNvCxnSpPr>
          <p:nvPr/>
        </p:nvCxnSpPr>
        <p:spPr bwMode="auto">
          <a:xfrm>
            <a:off x="1619250" y="3429000"/>
            <a:ext cx="0" cy="360363"/>
          </a:xfrm>
          <a:prstGeom prst="straightConnector1">
            <a:avLst/>
          </a:prstGeom>
          <a:noFill/>
          <a:ln w="19050">
            <a:solidFill>
              <a:schemeClr val="accent1"/>
            </a:solidFill>
            <a:round/>
            <a:headEnd/>
            <a:tailEnd type="arrow" w="med" len="med"/>
          </a:ln>
          <a:effectLst>
            <a:outerShdw blurRad="38100" dist="25400" dir="5400000" rotWithShape="0">
              <a:srgbClr val="808080">
                <a:alpha val="39999"/>
              </a:srgbClr>
            </a:outerShdw>
          </a:effectLst>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a:off x="7596188" y="3429000"/>
            <a:ext cx="0" cy="360363"/>
          </a:xfrm>
          <a:prstGeom prst="straightConnector1">
            <a:avLst/>
          </a:prstGeom>
          <a:noFill/>
          <a:ln w="19050">
            <a:solidFill>
              <a:schemeClr val="accent1"/>
            </a:solidFill>
            <a:round/>
            <a:headEnd/>
            <a:tailEnd type="arrow" w="med" len="med"/>
          </a:ln>
          <a:effectLst>
            <a:outerShdw blurRad="38100" dist="25400" dir="5400000" rotWithShape="0">
              <a:srgbClr val="808080">
                <a:alpha val="39999"/>
              </a:srgbClr>
            </a:outerShdw>
          </a:effectLst>
          <a:extLst>
            <a:ext uri="{909E8E84-426E-40DD-AFC4-6F175D3DCCD1}">
              <a14:hiddenFill xmlns:a14="http://schemas.microsoft.com/office/drawing/2010/main">
                <a:noFill/>
              </a14:hiddenFill>
            </a:ext>
          </a:extLst>
        </p:spPr>
      </p:cxnSp>
      <p:sp>
        <p:nvSpPr>
          <p:cNvPr id="39938" name="Content Placeholder 2" descr="Universal design (UD) paradigm includes universal design for learning (UDL), universal design of instruction (UDI) and universal instructional design (UID)."/>
          <p:cNvSpPr>
            <a:spLocks noGrp="1"/>
          </p:cNvSpPr>
          <p:nvPr>
            <p:ph sz="quarter" idx="1"/>
          </p:nvPr>
        </p:nvSpPr>
        <p:spPr>
          <a:xfrm>
            <a:off x="468313" y="1196975"/>
            <a:ext cx="8229600" cy="4887913"/>
          </a:xfrm>
        </p:spPr>
        <p:txBody>
          <a:bodyPr/>
          <a:lstStyle/>
          <a:p>
            <a:pPr marL="0" indent="0" algn="ctr">
              <a:buFont typeface="Arial" pitchFamily="34" charset="0"/>
              <a:buNone/>
            </a:pPr>
            <a:r>
              <a:rPr lang="en-US" altLang="en-US" dirty="0" smtClean="0"/>
              <a:t>Paradigm</a:t>
            </a:r>
          </a:p>
          <a:p>
            <a:pPr marL="0" indent="0">
              <a:buFont typeface="Arial" pitchFamily="34" charset="0"/>
              <a:buNone/>
            </a:pPr>
            <a:endParaRPr lang="en-US" altLang="en-US" dirty="0" smtClean="0"/>
          </a:p>
        </p:txBody>
      </p:sp>
      <p:sp>
        <p:nvSpPr>
          <p:cNvPr id="2" name="Title 1"/>
          <p:cNvSpPr>
            <a:spLocks noGrp="1"/>
          </p:cNvSpPr>
          <p:nvPr>
            <p:ph type="title"/>
          </p:nvPr>
        </p:nvSpPr>
        <p:spPr>
          <a:xfrm>
            <a:off x="457200" y="260648"/>
            <a:ext cx="8229600" cy="684213"/>
          </a:xfrm>
        </p:spPr>
        <p:txBody>
          <a:bodyPr/>
          <a:lstStyle/>
          <a:p>
            <a:r>
              <a:rPr lang="en-US" altLang="en-US" dirty="0" smtClean="0">
                <a:effectLst/>
              </a:rPr>
              <a:t>Universal Design (UD) Paradigm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684213"/>
          </a:xfrm>
        </p:spPr>
        <p:txBody>
          <a:bodyPr/>
          <a:lstStyle/>
          <a:p>
            <a:r>
              <a:rPr lang="en-US" altLang="en-US" dirty="0" smtClean="0">
                <a:effectLst/>
              </a:rPr>
              <a:t>Welcome</a:t>
            </a:r>
          </a:p>
        </p:txBody>
      </p:sp>
      <p:sp>
        <p:nvSpPr>
          <p:cNvPr id="3" name="Content Placeholder 2"/>
          <p:cNvSpPr>
            <a:spLocks noGrp="1"/>
          </p:cNvSpPr>
          <p:nvPr>
            <p:ph sz="quarter" idx="1"/>
          </p:nvPr>
        </p:nvSpPr>
        <p:spPr>
          <a:xfrm>
            <a:off x="467544" y="1412776"/>
            <a:ext cx="8229600" cy="3816771"/>
          </a:xfrm>
        </p:spPr>
        <p:txBody>
          <a:bodyPr/>
          <a:lstStyle/>
          <a:p>
            <a:pPr marL="0" indent="0">
              <a:spcBef>
                <a:spcPts val="2400"/>
              </a:spcBef>
              <a:buFont typeface="Arial" charset="0"/>
              <a:buNone/>
              <a:defRPr/>
            </a:pPr>
            <a:r>
              <a:rPr lang="en-US" dirty="0" smtClean="0">
                <a:ea typeface="ＭＳ Ｐゴシック" charset="0"/>
              </a:rPr>
              <a:t>Icebreaker</a:t>
            </a:r>
            <a:endParaRPr lang="en-US" dirty="0">
              <a:ea typeface="ＭＳ Ｐゴシック" charset="0"/>
            </a:endParaRPr>
          </a:p>
          <a:p>
            <a:pPr marL="1009650" lvl="1" indent="-742950">
              <a:spcBef>
                <a:spcPts val="2400"/>
              </a:spcBef>
              <a:buClrTx/>
              <a:buFont typeface="+mj-lt"/>
              <a:buAutoNum type="arabicPeriod"/>
              <a:defRPr/>
            </a:pPr>
            <a:r>
              <a:rPr lang="en-US" sz="3600" dirty="0" smtClean="0"/>
              <a:t>Name, school, role</a:t>
            </a:r>
            <a:endParaRPr lang="en-US" sz="4000" dirty="0">
              <a:ea typeface="ＭＳ Ｐゴシック" charset="0"/>
            </a:endParaRPr>
          </a:p>
          <a:p>
            <a:pPr marL="1009650" lvl="1" indent="-742950">
              <a:spcBef>
                <a:spcPts val="2400"/>
              </a:spcBef>
              <a:buClrTx/>
              <a:buFont typeface="+mj-lt"/>
              <a:buAutoNum type="arabicPeriod" startAt="2"/>
              <a:defRPr/>
            </a:pPr>
            <a:r>
              <a:rPr lang="en-US" sz="3600" dirty="0" smtClean="0"/>
              <a:t>Create a story</a:t>
            </a:r>
          </a:p>
          <a:p>
            <a:pPr marL="1276350" lvl="2" indent="-742950">
              <a:spcBef>
                <a:spcPts val="2400"/>
              </a:spcBef>
              <a:buFont typeface="Arial" charset="0"/>
              <a:buChar char="•"/>
              <a:defRPr/>
            </a:pPr>
            <a:r>
              <a:rPr lang="en-US" sz="3200" dirty="0" smtClean="0"/>
              <a:t>Each person says one word</a:t>
            </a:r>
          </a:p>
          <a:p>
            <a:pPr marL="1276350" lvl="2" indent="-742950">
              <a:spcBef>
                <a:spcPts val="2400"/>
              </a:spcBef>
              <a:buFont typeface="Arial" charset="0"/>
              <a:buChar char="•"/>
              <a:defRPr/>
            </a:pPr>
            <a:r>
              <a:rPr lang="en-US" sz="3200" dirty="0"/>
              <a:t>E</a:t>
            </a:r>
            <a:r>
              <a:rPr lang="en-US" sz="3200" dirty="0" smtClean="0"/>
              <a:t>veryone has one turn</a:t>
            </a:r>
          </a:p>
          <a:p>
            <a:pPr marL="1276350" lvl="2" indent="-742950">
              <a:spcBef>
                <a:spcPts val="2400"/>
              </a:spcBef>
              <a:buFont typeface="Arial" charset="0"/>
              <a:buChar char="•"/>
              <a:defRPr/>
            </a:pPr>
            <a:r>
              <a:rPr lang="en-US" sz="3200" dirty="0" smtClean="0"/>
              <a:t>Change of rules</a:t>
            </a:r>
            <a:endParaRPr lang="en-US" sz="3200" dirty="0"/>
          </a:p>
          <a:p>
            <a:pPr>
              <a:buFont typeface="Arial" charset="0"/>
              <a:buChar char="•"/>
              <a:defRPr/>
            </a:pPr>
            <a:endParaRPr lang="en-US" dirty="0">
              <a:ea typeface="ＭＳ Ｐゴシック" charset="0"/>
            </a:endParaRPr>
          </a:p>
        </p:txBody>
      </p:sp>
      <p:sp>
        <p:nvSpPr>
          <p:cNvPr id="5632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23B2931B-CFE1-487B-A83F-6C30A6FE4903}" type="slidenum">
              <a:rPr lang="fr-FR" altLang="en-US" sz="1400">
                <a:solidFill>
                  <a:srgbClr val="0033CC"/>
                </a:solidFill>
                <a:latin typeface="Arial" pitchFamily="34" charset="0"/>
              </a:rPr>
              <a:pPr/>
              <a:t>3</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684213"/>
          </a:xfrm>
        </p:spPr>
        <p:txBody>
          <a:bodyPr/>
          <a:lstStyle/>
          <a:p>
            <a:r>
              <a:rPr lang="en-US" altLang="en-US" dirty="0" smtClean="0">
                <a:effectLst/>
              </a:rPr>
              <a:t>Universal Design for Learning</a:t>
            </a:r>
          </a:p>
        </p:txBody>
      </p:sp>
      <p:sp>
        <p:nvSpPr>
          <p:cNvPr id="57346" name="Content Placeholder 2"/>
          <p:cNvSpPr>
            <a:spLocks noGrp="1"/>
          </p:cNvSpPr>
          <p:nvPr>
            <p:ph sz="quarter" idx="1"/>
          </p:nvPr>
        </p:nvSpPr>
        <p:spPr>
          <a:xfrm>
            <a:off x="457200" y="1988840"/>
            <a:ext cx="8229600" cy="3240707"/>
          </a:xfrm>
        </p:spPr>
        <p:txBody>
          <a:bodyPr/>
          <a:lstStyle/>
          <a:p>
            <a:pPr>
              <a:spcBef>
                <a:spcPts val="2400"/>
              </a:spcBef>
            </a:pPr>
            <a:r>
              <a:rPr lang="en-US" altLang="en-US" dirty="0" smtClean="0"/>
              <a:t>Supports a shift away from one-size-fits-all approach with disability accommodation (medical model)</a:t>
            </a:r>
          </a:p>
          <a:p>
            <a:pPr>
              <a:spcBef>
                <a:spcPts val="2400"/>
              </a:spcBef>
            </a:pPr>
            <a:r>
              <a:rPr lang="en-US" altLang="en-US" dirty="0" smtClean="0"/>
              <a:t>Towards up-front design for natural learner diversity</a:t>
            </a:r>
          </a:p>
          <a:p>
            <a:endParaRPr lang="en-US" altLang="en-US" dirty="0" smtClean="0"/>
          </a:p>
        </p:txBody>
      </p:sp>
      <p:sp>
        <p:nvSpPr>
          <p:cNvPr id="5734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DC6E9D10-B930-4AC0-AA3A-874678B2E020}" type="slidenum">
              <a:rPr lang="fr-FR" altLang="en-US" sz="1400">
                <a:solidFill>
                  <a:srgbClr val="0033CC"/>
                </a:solidFill>
                <a:latin typeface="Arial" pitchFamily="34" charset="0"/>
              </a:rPr>
              <a:pPr/>
              <a:t>30</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684213"/>
          </a:xfrm>
        </p:spPr>
        <p:txBody>
          <a:bodyPr/>
          <a:lstStyle/>
          <a:p>
            <a:r>
              <a:rPr lang="en-US" altLang="en-US" dirty="0" smtClean="0">
                <a:effectLst/>
              </a:rPr>
              <a:t>UDL 3 Principles</a:t>
            </a:r>
          </a:p>
        </p:txBody>
      </p:sp>
      <p:sp>
        <p:nvSpPr>
          <p:cNvPr id="3" name="Content Placeholder 2"/>
          <p:cNvSpPr>
            <a:spLocks noGrp="1"/>
          </p:cNvSpPr>
          <p:nvPr>
            <p:ph sz="quarter" idx="1"/>
          </p:nvPr>
        </p:nvSpPr>
        <p:spPr>
          <a:xfrm>
            <a:off x="457200" y="1196975"/>
            <a:ext cx="8229600" cy="4887913"/>
          </a:xfrm>
        </p:spPr>
        <p:txBody>
          <a:bodyPr/>
          <a:lstStyle/>
          <a:p>
            <a:pPr>
              <a:spcBef>
                <a:spcPts val="1200"/>
              </a:spcBef>
              <a:buFont typeface="Arial" charset="0"/>
              <a:buChar char="•"/>
              <a:defRPr/>
            </a:pPr>
            <a:r>
              <a:rPr lang="en-US" dirty="0" smtClean="0">
                <a:ea typeface="ＭＳ Ｐゴシック" charset="0"/>
              </a:rPr>
              <a:t>Multiple Means of Engagement</a:t>
            </a:r>
          </a:p>
          <a:p>
            <a:pPr lvl="2">
              <a:spcBef>
                <a:spcPts val="1200"/>
              </a:spcBef>
              <a:buFont typeface="Arial" charset="0"/>
              <a:buChar char="•"/>
              <a:defRPr/>
            </a:pPr>
            <a:r>
              <a:rPr lang="en-US" sz="3200" dirty="0" smtClean="0"/>
              <a:t>Recruiting interest</a:t>
            </a:r>
          </a:p>
          <a:p>
            <a:pPr lvl="2">
              <a:spcBef>
                <a:spcPts val="1200"/>
              </a:spcBef>
              <a:buFont typeface="Arial" charset="0"/>
              <a:buChar char="•"/>
              <a:defRPr/>
            </a:pPr>
            <a:r>
              <a:rPr lang="en-US" sz="3200" dirty="0" smtClean="0"/>
              <a:t>Sustaining effort and persistence</a:t>
            </a:r>
          </a:p>
          <a:p>
            <a:pPr lvl="2">
              <a:spcBef>
                <a:spcPts val="1200"/>
              </a:spcBef>
              <a:buFont typeface="Arial" charset="0"/>
              <a:buChar char="•"/>
              <a:defRPr/>
            </a:pPr>
            <a:r>
              <a:rPr lang="en-US" sz="3200" dirty="0" smtClean="0"/>
              <a:t>Self-regulation</a:t>
            </a:r>
          </a:p>
          <a:p>
            <a:pPr>
              <a:spcBef>
                <a:spcPts val="1200"/>
              </a:spcBef>
              <a:buFont typeface="Arial" charset="0"/>
              <a:buChar char="•"/>
              <a:defRPr/>
            </a:pPr>
            <a:r>
              <a:rPr lang="en-US" dirty="0" smtClean="0">
                <a:ea typeface="ＭＳ Ｐゴシック" charset="0"/>
              </a:rPr>
              <a:t>Multiple </a:t>
            </a:r>
            <a:r>
              <a:rPr lang="en-US" dirty="0">
                <a:ea typeface="ＭＳ Ｐゴシック" charset="0"/>
              </a:rPr>
              <a:t>Means of </a:t>
            </a:r>
            <a:r>
              <a:rPr lang="en-US" dirty="0" smtClean="0">
                <a:ea typeface="ＭＳ Ｐゴシック" charset="0"/>
              </a:rPr>
              <a:t>Representation</a:t>
            </a:r>
          </a:p>
          <a:p>
            <a:pPr lvl="2">
              <a:spcBef>
                <a:spcPts val="1200"/>
              </a:spcBef>
              <a:buFont typeface="Arial" charset="0"/>
              <a:buChar char="•"/>
              <a:defRPr/>
            </a:pPr>
            <a:r>
              <a:rPr lang="en-US" sz="3200" dirty="0"/>
              <a:t>Perception</a:t>
            </a:r>
          </a:p>
          <a:p>
            <a:pPr lvl="2">
              <a:spcBef>
                <a:spcPts val="1200"/>
              </a:spcBef>
              <a:buFont typeface="Arial" charset="0"/>
              <a:buChar char="•"/>
              <a:defRPr/>
            </a:pPr>
            <a:r>
              <a:rPr lang="en-US" sz="3200" dirty="0"/>
              <a:t>Language, expressions and symbols</a:t>
            </a:r>
          </a:p>
          <a:p>
            <a:pPr lvl="2">
              <a:spcBef>
                <a:spcPts val="1200"/>
              </a:spcBef>
              <a:buFont typeface="Arial" charset="0"/>
              <a:buChar char="•"/>
              <a:defRPr/>
            </a:pPr>
            <a:r>
              <a:rPr lang="en-US" sz="3200" dirty="0" smtClean="0"/>
              <a:t>Comprehension</a:t>
            </a:r>
            <a:endParaRPr lang="en-US" sz="3200" dirty="0"/>
          </a:p>
          <a:p>
            <a:pPr>
              <a:buFont typeface="Arial" charset="0"/>
              <a:buChar char="•"/>
              <a:defRPr/>
            </a:pPr>
            <a:endParaRPr lang="en-US" dirty="0">
              <a:ea typeface="ＭＳ Ｐゴシック" charset="0"/>
            </a:endParaRPr>
          </a:p>
        </p:txBody>
      </p:sp>
      <p:sp>
        <p:nvSpPr>
          <p:cNvPr id="4096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63621C21-B94B-469C-800A-7C1040989316}" type="slidenum">
              <a:rPr lang="fr-FR" altLang="en-US" sz="1400">
                <a:solidFill>
                  <a:srgbClr val="0033CC"/>
                </a:solidFill>
                <a:latin typeface="Arial" pitchFamily="34" charset="0"/>
              </a:rPr>
              <a:pPr/>
              <a:t>31</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684213"/>
          </a:xfrm>
        </p:spPr>
        <p:txBody>
          <a:bodyPr/>
          <a:lstStyle/>
          <a:p>
            <a:r>
              <a:rPr lang="en-US" altLang="en-US" dirty="0" smtClean="0">
                <a:effectLst/>
              </a:rPr>
              <a:t>UDL 3 Principles</a:t>
            </a:r>
          </a:p>
        </p:txBody>
      </p:sp>
      <p:sp>
        <p:nvSpPr>
          <p:cNvPr id="3" name="Content Placeholder 2"/>
          <p:cNvSpPr>
            <a:spLocks noGrp="1"/>
          </p:cNvSpPr>
          <p:nvPr>
            <p:ph sz="quarter" idx="1"/>
          </p:nvPr>
        </p:nvSpPr>
        <p:spPr>
          <a:xfrm>
            <a:off x="467544" y="1556792"/>
            <a:ext cx="8229600" cy="4536851"/>
          </a:xfrm>
        </p:spPr>
        <p:txBody>
          <a:bodyPr/>
          <a:lstStyle/>
          <a:p>
            <a:pPr>
              <a:spcBef>
                <a:spcPts val="1200"/>
              </a:spcBef>
              <a:buFont typeface="Arial" charset="0"/>
              <a:buChar char="•"/>
              <a:defRPr/>
            </a:pPr>
            <a:r>
              <a:rPr lang="en-US" dirty="0" smtClean="0">
                <a:ea typeface="ＭＳ Ｐゴシック" charset="0"/>
              </a:rPr>
              <a:t>Multiple </a:t>
            </a:r>
            <a:r>
              <a:rPr lang="en-US" dirty="0">
                <a:ea typeface="ＭＳ Ｐゴシック" charset="0"/>
              </a:rPr>
              <a:t>Means </a:t>
            </a:r>
            <a:r>
              <a:rPr lang="en-US" dirty="0" smtClean="0">
                <a:ea typeface="ＭＳ Ｐゴシック" charset="0"/>
              </a:rPr>
              <a:t>of Action and Expression</a:t>
            </a:r>
          </a:p>
          <a:p>
            <a:pPr lvl="2">
              <a:spcBef>
                <a:spcPts val="1200"/>
              </a:spcBef>
              <a:buFont typeface="Arial" charset="0"/>
              <a:buChar char="•"/>
              <a:defRPr/>
            </a:pPr>
            <a:r>
              <a:rPr lang="en-US" sz="3200" dirty="0" smtClean="0"/>
              <a:t>Physical </a:t>
            </a:r>
            <a:r>
              <a:rPr lang="en-US" sz="3200" dirty="0"/>
              <a:t>access</a:t>
            </a:r>
          </a:p>
          <a:p>
            <a:pPr lvl="2">
              <a:spcBef>
                <a:spcPts val="1200"/>
              </a:spcBef>
              <a:buFont typeface="Arial" charset="0"/>
              <a:buChar char="•"/>
              <a:defRPr/>
            </a:pPr>
            <a:r>
              <a:rPr lang="en-US" sz="3200" dirty="0" smtClean="0"/>
              <a:t>Expression and Communication</a:t>
            </a:r>
          </a:p>
          <a:p>
            <a:pPr lvl="2">
              <a:spcBef>
                <a:spcPts val="1200"/>
              </a:spcBef>
              <a:buFont typeface="Arial" charset="0"/>
              <a:buChar char="•"/>
              <a:defRPr/>
            </a:pPr>
            <a:r>
              <a:rPr lang="en-US" sz="3200" dirty="0" smtClean="0"/>
              <a:t>Executive Functions</a:t>
            </a:r>
          </a:p>
          <a:p>
            <a:pPr marL="593725" lvl="2" indent="0">
              <a:buFont typeface="Arial" charset="0"/>
              <a:buNone/>
              <a:defRPr/>
            </a:pPr>
            <a:endParaRPr lang="en-US" sz="3200" dirty="0"/>
          </a:p>
          <a:p>
            <a:pPr>
              <a:buFont typeface="Arial" charset="0"/>
              <a:buChar char="•"/>
              <a:defRPr/>
            </a:pPr>
            <a:r>
              <a:rPr lang="en-US" dirty="0" smtClean="0">
                <a:ea typeface="ＭＳ Ｐゴシック" charset="0"/>
                <a:hlinkClick r:id="rId2"/>
              </a:rPr>
              <a:t>UDL: Principles and Practice</a:t>
            </a:r>
            <a:endParaRPr lang="en-US" dirty="0" smtClean="0">
              <a:ea typeface="ＭＳ Ｐゴシック" charset="0"/>
            </a:endParaRPr>
          </a:p>
          <a:p>
            <a:pPr>
              <a:buFont typeface="Arial" charset="0"/>
              <a:buChar char="•"/>
              <a:defRPr/>
            </a:pPr>
            <a:endParaRPr lang="en-US" sz="3200" dirty="0" smtClean="0">
              <a:latin typeface="Arial" charset="0"/>
              <a:ea typeface="ＭＳ Ｐゴシック" charset="0"/>
            </a:endParaRPr>
          </a:p>
          <a:p>
            <a:pPr marL="0" indent="0">
              <a:buFont typeface="Arial" charset="0"/>
              <a:buNone/>
              <a:defRPr/>
            </a:pPr>
            <a:endParaRPr lang="en-US" dirty="0">
              <a:ea typeface="ＭＳ Ｐゴシック" charset="0"/>
            </a:endParaRPr>
          </a:p>
        </p:txBody>
      </p:sp>
      <p:sp>
        <p:nvSpPr>
          <p:cNvPr id="4198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F3F9A622-2F49-4CB0-A8E1-70D5E31BE1CA}" type="slidenum">
              <a:rPr lang="fr-FR" altLang="en-US" sz="1400">
                <a:solidFill>
                  <a:srgbClr val="0033CC"/>
                </a:solidFill>
                <a:latin typeface="Arial" pitchFamily="34" charset="0"/>
              </a:rPr>
              <a:pPr/>
              <a:t>32</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684213"/>
          </a:xfrm>
        </p:spPr>
        <p:txBody>
          <a:bodyPr/>
          <a:lstStyle/>
          <a:p>
            <a:r>
              <a:rPr lang="en-US" altLang="en-US" dirty="0" smtClean="0">
                <a:effectLst/>
              </a:rPr>
              <a:t>Teaching Strategies</a:t>
            </a:r>
          </a:p>
        </p:txBody>
      </p:sp>
      <p:sp>
        <p:nvSpPr>
          <p:cNvPr id="3" name="Content Placeholder 2"/>
          <p:cNvSpPr>
            <a:spLocks noGrp="1"/>
          </p:cNvSpPr>
          <p:nvPr>
            <p:ph sz="quarter" idx="1"/>
          </p:nvPr>
        </p:nvSpPr>
        <p:spPr>
          <a:xfrm>
            <a:off x="457200" y="1700808"/>
            <a:ext cx="8229600" cy="3960787"/>
          </a:xfrm>
        </p:spPr>
        <p:txBody>
          <a:bodyPr/>
          <a:lstStyle/>
          <a:p>
            <a:pPr>
              <a:spcBef>
                <a:spcPts val="1800"/>
              </a:spcBef>
              <a:buFont typeface="Arial" charset="0"/>
              <a:buChar char="•"/>
              <a:defRPr/>
            </a:pPr>
            <a:r>
              <a:rPr lang="en-US" dirty="0" smtClean="0">
                <a:ea typeface="ＭＳ Ｐゴシック" charset="0"/>
              </a:rPr>
              <a:t>Reviewed meta-analysis </a:t>
            </a:r>
            <a:r>
              <a:rPr lang="en-US" dirty="0">
                <a:ea typeface="ＭＳ Ｐゴシック" charset="0"/>
              </a:rPr>
              <a:t>of recent research on LD </a:t>
            </a:r>
            <a:r>
              <a:rPr lang="en-US" dirty="0" smtClean="0">
                <a:ea typeface="ＭＳ Ｐゴシック" charset="0"/>
              </a:rPr>
              <a:t>interventions</a:t>
            </a:r>
          </a:p>
          <a:p>
            <a:pPr>
              <a:spcBef>
                <a:spcPts val="1800"/>
              </a:spcBef>
              <a:buFont typeface="Arial" charset="0"/>
              <a:buChar char="•"/>
              <a:defRPr/>
            </a:pPr>
            <a:r>
              <a:rPr lang="en-US" dirty="0">
                <a:ea typeface="ＭＳ Ｐゴシック" charset="0"/>
              </a:rPr>
              <a:t>O</a:t>
            </a:r>
            <a:r>
              <a:rPr lang="en-US" dirty="0" smtClean="0">
                <a:ea typeface="ＭＳ Ｐゴシック" charset="0"/>
              </a:rPr>
              <a:t>riginally </a:t>
            </a:r>
            <a:r>
              <a:rPr lang="en-US" dirty="0">
                <a:ea typeface="ＭＳ Ｐゴシック" charset="0"/>
              </a:rPr>
              <a:t>thought specific diagnosis = specific intervention (medical model</a:t>
            </a:r>
            <a:r>
              <a:rPr lang="en-US" dirty="0" smtClean="0">
                <a:ea typeface="ＭＳ Ｐゴシック" charset="0"/>
              </a:rPr>
              <a:t>)</a:t>
            </a:r>
          </a:p>
          <a:p>
            <a:pPr>
              <a:spcBef>
                <a:spcPts val="1800"/>
              </a:spcBef>
              <a:buFont typeface="Arial" charset="0"/>
              <a:buChar char="•"/>
              <a:defRPr/>
            </a:pPr>
            <a:r>
              <a:rPr lang="en-US" dirty="0">
                <a:ea typeface="ＭＳ Ｐゴシック" charset="0"/>
              </a:rPr>
              <a:t>M</a:t>
            </a:r>
            <a:r>
              <a:rPr lang="en-US" dirty="0" smtClean="0">
                <a:ea typeface="ＭＳ Ｐゴシック" charset="0"/>
              </a:rPr>
              <a:t>oved </a:t>
            </a:r>
            <a:r>
              <a:rPr lang="en-US" dirty="0">
                <a:ea typeface="ＭＳ Ｐゴシック" charset="0"/>
              </a:rPr>
              <a:t>to </a:t>
            </a:r>
            <a:r>
              <a:rPr lang="en-US" dirty="0" smtClean="0">
                <a:ea typeface="ＭＳ Ｐゴシック" charset="0"/>
              </a:rPr>
              <a:t>interventions </a:t>
            </a:r>
            <a:r>
              <a:rPr lang="en-US" dirty="0">
                <a:ea typeface="ＭＳ Ｐゴシック" charset="0"/>
              </a:rPr>
              <a:t>based on functional </a:t>
            </a:r>
            <a:r>
              <a:rPr lang="en-US" dirty="0" smtClean="0">
                <a:ea typeface="ＭＳ Ｐゴシック" charset="0"/>
              </a:rPr>
              <a:t>needs</a:t>
            </a:r>
            <a:endParaRPr lang="en-US" dirty="0">
              <a:ea typeface="ＭＳ Ｐゴシック" charset="0"/>
            </a:endParaRPr>
          </a:p>
        </p:txBody>
      </p:sp>
      <p:sp>
        <p:nvSpPr>
          <p:cNvPr id="5837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2175F347-4FF7-4204-AD47-2D92AF4CE9C7}" type="slidenum">
              <a:rPr lang="fr-FR" altLang="en-US" sz="1400">
                <a:solidFill>
                  <a:srgbClr val="0033CC"/>
                </a:solidFill>
                <a:latin typeface="Arial" pitchFamily="34" charset="0"/>
              </a:rPr>
              <a:pPr/>
              <a:t>33</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684213"/>
          </a:xfrm>
        </p:spPr>
        <p:txBody>
          <a:bodyPr/>
          <a:lstStyle/>
          <a:p>
            <a:r>
              <a:rPr lang="en-US" altLang="en-US" dirty="0" smtClean="0">
                <a:effectLst/>
              </a:rPr>
              <a:t>Teaching Strategies</a:t>
            </a:r>
          </a:p>
        </p:txBody>
      </p:sp>
      <p:sp>
        <p:nvSpPr>
          <p:cNvPr id="59394" name="Content Placeholder 2"/>
          <p:cNvSpPr>
            <a:spLocks noGrp="1"/>
          </p:cNvSpPr>
          <p:nvPr>
            <p:ph sz="quarter" idx="1"/>
          </p:nvPr>
        </p:nvSpPr>
        <p:spPr>
          <a:xfrm>
            <a:off x="457200" y="1628800"/>
            <a:ext cx="8229600" cy="4176811"/>
          </a:xfrm>
        </p:spPr>
        <p:txBody>
          <a:bodyPr/>
          <a:lstStyle/>
          <a:p>
            <a:pPr>
              <a:spcBef>
                <a:spcPts val="2400"/>
              </a:spcBef>
            </a:pPr>
            <a:r>
              <a:rPr lang="en-US" altLang="en-US" dirty="0" smtClean="0"/>
              <a:t>What difficulties is the student encountering in performing a specific task?</a:t>
            </a:r>
          </a:p>
          <a:p>
            <a:pPr>
              <a:spcBef>
                <a:spcPts val="2400"/>
              </a:spcBef>
            </a:pPr>
            <a:r>
              <a:rPr lang="en-US" altLang="en-US" dirty="0" smtClean="0"/>
              <a:t>Models of teaching evolve from cognitive psychology</a:t>
            </a:r>
          </a:p>
          <a:p>
            <a:pPr>
              <a:spcBef>
                <a:spcPts val="2400"/>
              </a:spcBef>
            </a:pPr>
            <a:r>
              <a:rPr lang="en-US" altLang="en-US" dirty="0" smtClean="0"/>
              <a:t>Looked for common principles</a:t>
            </a:r>
          </a:p>
          <a:p>
            <a:pPr marL="0" indent="0">
              <a:buNone/>
            </a:pPr>
            <a:endParaRPr lang="en-US" altLang="en-US" dirty="0" smtClean="0"/>
          </a:p>
        </p:txBody>
      </p:sp>
      <p:sp>
        <p:nvSpPr>
          <p:cNvPr id="5939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89DAD284-FB15-4BAF-9B06-C43E4EC10506}" type="slidenum">
              <a:rPr lang="fr-FR" altLang="en-US" sz="1400">
                <a:solidFill>
                  <a:srgbClr val="0033CC"/>
                </a:solidFill>
                <a:latin typeface="Arial" pitchFamily="34" charset="0"/>
              </a:rPr>
              <a:pPr/>
              <a:t>34</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684213"/>
          </a:xfrm>
        </p:spPr>
        <p:txBody>
          <a:bodyPr/>
          <a:lstStyle/>
          <a:p>
            <a:r>
              <a:rPr lang="en-US" altLang="en-US" dirty="0" smtClean="0">
                <a:effectLst/>
              </a:rPr>
              <a:t>Teaching Strategies</a:t>
            </a:r>
          </a:p>
        </p:txBody>
      </p:sp>
      <p:sp>
        <p:nvSpPr>
          <p:cNvPr id="3" name="Content Placeholder 2"/>
          <p:cNvSpPr>
            <a:spLocks noGrp="1"/>
          </p:cNvSpPr>
          <p:nvPr>
            <p:ph sz="quarter" idx="1"/>
          </p:nvPr>
        </p:nvSpPr>
        <p:spPr>
          <a:xfrm>
            <a:off x="457200" y="1484784"/>
            <a:ext cx="8229600" cy="4392835"/>
          </a:xfrm>
        </p:spPr>
        <p:txBody>
          <a:bodyPr/>
          <a:lstStyle/>
          <a:p>
            <a:pPr>
              <a:spcBef>
                <a:spcPts val="2400"/>
              </a:spcBef>
              <a:defRPr/>
            </a:pPr>
            <a:r>
              <a:rPr lang="en-US" dirty="0" smtClean="0">
                <a:ea typeface="ＭＳ Ｐゴシック" charset="0"/>
              </a:rPr>
              <a:t>Essential Ingredients</a:t>
            </a:r>
          </a:p>
          <a:p>
            <a:pPr lvl="1">
              <a:spcBef>
                <a:spcPts val="2400"/>
              </a:spcBef>
              <a:buFont typeface="Arial" charset="0"/>
              <a:buChar char="•"/>
              <a:defRPr/>
            </a:pPr>
            <a:r>
              <a:rPr lang="en-US" dirty="0">
                <a:ea typeface="ＭＳ Ｐゴシック" charset="0"/>
              </a:rPr>
              <a:t>E</a:t>
            </a:r>
            <a:r>
              <a:rPr lang="en-US" dirty="0" smtClean="0">
                <a:ea typeface="ＭＳ Ｐゴシック" charset="0"/>
              </a:rPr>
              <a:t>ngage </a:t>
            </a:r>
            <a:r>
              <a:rPr lang="en-US" dirty="0">
                <a:ea typeface="ＭＳ Ｐゴシック" charset="0"/>
              </a:rPr>
              <a:t>the </a:t>
            </a:r>
            <a:r>
              <a:rPr lang="en-US" dirty="0" smtClean="0">
                <a:ea typeface="ＭＳ Ｐゴシック" charset="0"/>
              </a:rPr>
              <a:t>students: </a:t>
            </a:r>
          </a:p>
          <a:p>
            <a:pPr lvl="2">
              <a:spcBef>
                <a:spcPts val="2400"/>
              </a:spcBef>
              <a:buFont typeface="Arial" charset="0"/>
              <a:buChar char="•"/>
              <a:defRPr/>
            </a:pPr>
            <a:r>
              <a:rPr lang="en-US" dirty="0"/>
              <a:t>P</a:t>
            </a:r>
            <a:r>
              <a:rPr lang="en-US" dirty="0" smtClean="0"/>
              <a:t>ositive approach to task</a:t>
            </a:r>
          </a:p>
          <a:p>
            <a:pPr lvl="2">
              <a:spcBef>
                <a:spcPts val="2400"/>
              </a:spcBef>
              <a:buFont typeface="Arial" charset="0"/>
              <a:buChar char="•"/>
              <a:defRPr/>
            </a:pPr>
            <a:r>
              <a:rPr lang="en-US" dirty="0"/>
              <a:t>R</a:t>
            </a:r>
            <a:r>
              <a:rPr lang="en-US" dirty="0" smtClean="0"/>
              <a:t>elevance </a:t>
            </a:r>
            <a:r>
              <a:rPr lang="en-US" dirty="0"/>
              <a:t>of the topic</a:t>
            </a:r>
          </a:p>
          <a:p>
            <a:pPr marL="0" indent="0">
              <a:buFont typeface="Arial" charset="0"/>
              <a:buNone/>
              <a:defRPr/>
            </a:pPr>
            <a:endParaRPr lang="en-US" dirty="0">
              <a:ea typeface="ＭＳ Ｐゴシック" charset="0"/>
            </a:endParaRPr>
          </a:p>
        </p:txBody>
      </p:sp>
      <p:sp>
        <p:nvSpPr>
          <p:cNvPr id="6041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D9390CA1-6562-42C9-BFC9-A8B8293F2561}" type="slidenum">
              <a:rPr lang="fr-FR" altLang="en-US" sz="1400">
                <a:solidFill>
                  <a:srgbClr val="0033CC"/>
                </a:solidFill>
                <a:latin typeface="Arial" pitchFamily="34" charset="0"/>
              </a:rPr>
              <a:pPr/>
              <a:t>35</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684213"/>
          </a:xfrm>
        </p:spPr>
        <p:txBody>
          <a:bodyPr/>
          <a:lstStyle/>
          <a:p>
            <a:r>
              <a:rPr lang="en-US" altLang="en-US" dirty="0" smtClean="0">
                <a:effectLst/>
              </a:rPr>
              <a:t>Teaching Strategies</a:t>
            </a:r>
          </a:p>
        </p:txBody>
      </p:sp>
      <p:sp>
        <p:nvSpPr>
          <p:cNvPr id="3" name="Content Placeholder 2"/>
          <p:cNvSpPr>
            <a:spLocks noGrp="1"/>
          </p:cNvSpPr>
          <p:nvPr>
            <p:ph sz="quarter" idx="1"/>
          </p:nvPr>
        </p:nvSpPr>
        <p:spPr>
          <a:xfrm>
            <a:off x="457200" y="1268760"/>
            <a:ext cx="8229600" cy="4887912"/>
          </a:xfrm>
        </p:spPr>
        <p:txBody>
          <a:bodyPr/>
          <a:lstStyle/>
          <a:p>
            <a:pPr lvl="1">
              <a:spcBef>
                <a:spcPts val="1200"/>
              </a:spcBef>
              <a:buFont typeface="Arial" charset="0"/>
              <a:buChar char="•"/>
              <a:defRPr/>
            </a:pPr>
            <a:r>
              <a:rPr lang="en-US" sz="3600" dirty="0" smtClean="0">
                <a:ea typeface="ＭＳ Ｐゴシック" charset="0"/>
              </a:rPr>
              <a:t>Direct </a:t>
            </a:r>
            <a:r>
              <a:rPr lang="en-US" sz="3600" dirty="0">
                <a:ea typeface="ＭＳ Ｐゴシック" charset="0"/>
              </a:rPr>
              <a:t>instruction</a:t>
            </a:r>
            <a:r>
              <a:rPr lang="en-US" sz="2800" dirty="0">
                <a:ea typeface="ＭＳ Ｐゴシック" charset="0"/>
              </a:rPr>
              <a:t>: </a:t>
            </a:r>
            <a:endParaRPr lang="en-US" sz="2800" dirty="0" smtClean="0">
              <a:ea typeface="ＭＳ Ｐゴシック" charset="0"/>
            </a:endParaRPr>
          </a:p>
          <a:p>
            <a:pPr lvl="2">
              <a:spcBef>
                <a:spcPts val="600"/>
              </a:spcBef>
              <a:buFont typeface="Arial" charset="0"/>
              <a:buChar char="•"/>
              <a:defRPr/>
            </a:pPr>
            <a:r>
              <a:rPr lang="en-US" sz="3200" dirty="0" smtClean="0"/>
              <a:t>activate </a:t>
            </a:r>
            <a:r>
              <a:rPr lang="en-US" sz="3200" dirty="0"/>
              <a:t>prior learning, </a:t>
            </a:r>
            <a:endParaRPr lang="en-US" sz="3200" dirty="0" smtClean="0"/>
          </a:p>
          <a:p>
            <a:pPr lvl="2">
              <a:spcBef>
                <a:spcPts val="600"/>
              </a:spcBef>
              <a:buFont typeface="Arial" charset="0"/>
              <a:buChar char="•"/>
              <a:defRPr/>
            </a:pPr>
            <a:r>
              <a:rPr lang="en-US" sz="3200" dirty="0" smtClean="0"/>
              <a:t>break </a:t>
            </a:r>
            <a:r>
              <a:rPr lang="en-US" sz="3200" dirty="0"/>
              <a:t>learning into small steps, </a:t>
            </a:r>
            <a:endParaRPr lang="en-US" sz="3200" dirty="0" smtClean="0"/>
          </a:p>
          <a:p>
            <a:pPr lvl="2">
              <a:spcBef>
                <a:spcPts val="600"/>
              </a:spcBef>
              <a:buFont typeface="Arial" charset="0"/>
              <a:buChar char="•"/>
              <a:defRPr/>
            </a:pPr>
            <a:r>
              <a:rPr lang="en-US" sz="3200" dirty="0" smtClean="0"/>
              <a:t>example </a:t>
            </a:r>
            <a:r>
              <a:rPr lang="en-US" sz="3200" dirty="0"/>
              <a:t>of the </a:t>
            </a:r>
            <a:r>
              <a:rPr lang="en-US" sz="3200" dirty="0" smtClean="0"/>
              <a:t>desired </a:t>
            </a:r>
            <a:r>
              <a:rPr lang="en-US" sz="3200" dirty="0"/>
              <a:t>outcome, </a:t>
            </a:r>
            <a:endParaRPr lang="en-US" sz="3200" dirty="0" smtClean="0"/>
          </a:p>
          <a:p>
            <a:pPr lvl="2">
              <a:spcBef>
                <a:spcPts val="600"/>
              </a:spcBef>
              <a:buFont typeface="Arial" charset="0"/>
              <a:buChar char="•"/>
              <a:defRPr/>
            </a:pPr>
            <a:r>
              <a:rPr lang="en-US" sz="3200" dirty="0" smtClean="0"/>
              <a:t>allow </a:t>
            </a:r>
            <a:r>
              <a:rPr lang="en-US" sz="3200" dirty="0"/>
              <a:t>ample time for </a:t>
            </a:r>
            <a:r>
              <a:rPr lang="en-US" sz="3200" dirty="0" smtClean="0"/>
              <a:t>well-designed </a:t>
            </a:r>
            <a:r>
              <a:rPr lang="en-US" sz="3200" dirty="0"/>
              <a:t>practice</a:t>
            </a:r>
            <a:r>
              <a:rPr lang="en-US" sz="3200" dirty="0" smtClean="0"/>
              <a:t>, </a:t>
            </a:r>
          </a:p>
          <a:p>
            <a:pPr lvl="2">
              <a:spcBef>
                <a:spcPts val="600"/>
              </a:spcBef>
              <a:buFont typeface="Arial" charset="0"/>
              <a:buChar char="•"/>
              <a:defRPr/>
            </a:pPr>
            <a:r>
              <a:rPr lang="en-US" sz="3200" dirty="0" smtClean="0"/>
              <a:t>offering </a:t>
            </a:r>
            <a:r>
              <a:rPr lang="en-US" sz="3200" dirty="0"/>
              <a:t>hints or </a:t>
            </a:r>
            <a:r>
              <a:rPr lang="en-US" sz="3200" dirty="0" smtClean="0"/>
              <a:t>partial </a:t>
            </a:r>
            <a:r>
              <a:rPr lang="en-US" sz="3200" dirty="0"/>
              <a:t>solutions to </a:t>
            </a:r>
            <a:r>
              <a:rPr lang="en-US" sz="3200" dirty="0" smtClean="0"/>
              <a:t>problems, </a:t>
            </a:r>
          </a:p>
          <a:p>
            <a:pPr lvl="2">
              <a:spcBef>
                <a:spcPts val="600"/>
              </a:spcBef>
              <a:buFont typeface="Arial" charset="0"/>
              <a:buChar char="•"/>
              <a:defRPr/>
            </a:pPr>
            <a:r>
              <a:rPr lang="en-US" sz="3200" dirty="0" smtClean="0"/>
              <a:t>supply </a:t>
            </a:r>
            <a:r>
              <a:rPr lang="en-US" sz="3200" dirty="0"/>
              <a:t>regular </a:t>
            </a:r>
            <a:r>
              <a:rPr lang="en-US" sz="3200" dirty="0" smtClean="0"/>
              <a:t>feedback</a:t>
            </a:r>
            <a:endParaRPr lang="en-US" sz="3200" dirty="0"/>
          </a:p>
        </p:txBody>
      </p:sp>
      <p:sp>
        <p:nvSpPr>
          <p:cNvPr id="6144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674C03CB-5FC8-4B72-9374-6B8E101E3ABC}" type="slidenum">
              <a:rPr lang="fr-FR" altLang="en-US" sz="1400">
                <a:solidFill>
                  <a:srgbClr val="0033CC"/>
                </a:solidFill>
                <a:latin typeface="Arial" pitchFamily="34" charset="0"/>
              </a:rPr>
              <a:pPr/>
              <a:t>36</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684213"/>
          </a:xfrm>
        </p:spPr>
        <p:txBody>
          <a:bodyPr/>
          <a:lstStyle/>
          <a:p>
            <a:r>
              <a:rPr lang="en-US" altLang="en-US" dirty="0" smtClean="0">
                <a:effectLst/>
              </a:rPr>
              <a:t>Teaching Strategies</a:t>
            </a:r>
          </a:p>
        </p:txBody>
      </p:sp>
      <p:sp>
        <p:nvSpPr>
          <p:cNvPr id="3" name="Content Placeholder 2"/>
          <p:cNvSpPr>
            <a:spLocks noGrp="1"/>
          </p:cNvSpPr>
          <p:nvPr>
            <p:ph sz="quarter" idx="1"/>
          </p:nvPr>
        </p:nvSpPr>
        <p:spPr>
          <a:xfrm>
            <a:off x="457200" y="1844824"/>
            <a:ext cx="8229600" cy="3744763"/>
          </a:xfrm>
        </p:spPr>
        <p:txBody>
          <a:bodyPr/>
          <a:lstStyle/>
          <a:p>
            <a:pPr lvl="1">
              <a:spcBef>
                <a:spcPts val="1800"/>
              </a:spcBef>
              <a:buFont typeface="Arial" charset="0"/>
              <a:buChar char="•"/>
              <a:defRPr/>
            </a:pPr>
            <a:r>
              <a:rPr lang="en-US" sz="3600" dirty="0" smtClean="0">
                <a:ea typeface="ＭＳ Ｐゴシック" charset="0"/>
              </a:rPr>
              <a:t>Learning </a:t>
            </a:r>
            <a:r>
              <a:rPr lang="en-US" sz="3600" dirty="0">
                <a:ea typeface="ＭＳ Ｐゴシック" charset="0"/>
              </a:rPr>
              <a:t>strategy instruction</a:t>
            </a:r>
            <a:r>
              <a:rPr lang="en-US" dirty="0">
                <a:ea typeface="ＭＳ Ｐゴシック" charset="0"/>
              </a:rPr>
              <a:t>: </a:t>
            </a:r>
            <a:endParaRPr lang="en-US" dirty="0" smtClean="0">
              <a:ea typeface="ＭＳ Ｐゴシック" charset="0"/>
            </a:endParaRPr>
          </a:p>
          <a:p>
            <a:pPr lvl="2">
              <a:spcBef>
                <a:spcPts val="1800"/>
              </a:spcBef>
              <a:buFont typeface="Arial" charset="0"/>
              <a:buChar char="•"/>
              <a:defRPr/>
            </a:pPr>
            <a:r>
              <a:rPr lang="en-US" sz="3200" dirty="0" smtClean="0"/>
              <a:t>model </a:t>
            </a:r>
            <a:r>
              <a:rPr lang="en-US" sz="3200" dirty="0"/>
              <a:t>the thought process for students through "think aloud" talk</a:t>
            </a:r>
            <a:r>
              <a:rPr lang="en-US" sz="3200" dirty="0" smtClean="0"/>
              <a:t>,</a:t>
            </a:r>
          </a:p>
          <a:p>
            <a:pPr lvl="2">
              <a:spcBef>
                <a:spcPts val="1800"/>
              </a:spcBef>
              <a:buFont typeface="Arial" charset="0"/>
              <a:buChar char="•"/>
              <a:defRPr/>
            </a:pPr>
            <a:r>
              <a:rPr lang="en-US" sz="3200" dirty="0" smtClean="0"/>
              <a:t>provide </a:t>
            </a:r>
            <a:r>
              <a:rPr lang="en-US" sz="3200" dirty="0"/>
              <a:t>prompts of strategies to use, engage </a:t>
            </a:r>
            <a:r>
              <a:rPr lang="en-US" sz="3200" dirty="0" smtClean="0"/>
              <a:t>students </a:t>
            </a:r>
            <a:r>
              <a:rPr lang="en-US" sz="3200" dirty="0"/>
              <a:t>in process type questions</a:t>
            </a:r>
          </a:p>
          <a:p>
            <a:pPr marL="0" indent="0">
              <a:buFont typeface="Arial" charset="0"/>
              <a:buNone/>
              <a:defRPr/>
            </a:pPr>
            <a:endParaRPr lang="en-US" dirty="0">
              <a:ea typeface="ＭＳ Ｐゴシック" charset="0"/>
            </a:endParaRPr>
          </a:p>
          <a:p>
            <a:pPr>
              <a:buFont typeface="Arial" charset="0"/>
              <a:buChar char="•"/>
              <a:defRPr/>
            </a:pPr>
            <a:endParaRPr lang="en-US" dirty="0">
              <a:ea typeface="ＭＳ Ｐゴシック" charset="0"/>
            </a:endParaRPr>
          </a:p>
        </p:txBody>
      </p:sp>
      <p:sp>
        <p:nvSpPr>
          <p:cNvPr id="6246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6B30F370-A733-4D12-B5EC-639661130742}" type="slidenum">
              <a:rPr lang="fr-FR" altLang="en-US" sz="1400">
                <a:solidFill>
                  <a:srgbClr val="0033CC"/>
                </a:solidFill>
                <a:latin typeface="Arial" pitchFamily="34" charset="0"/>
              </a:rPr>
              <a:pPr/>
              <a:t>37</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684213"/>
          </a:xfrm>
        </p:spPr>
        <p:txBody>
          <a:bodyPr/>
          <a:lstStyle/>
          <a:p>
            <a:r>
              <a:rPr lang="en-US" altLang="en-US" dirty="0" smtClean="0">
                <a:effectLst/>
              </a:rPr>
              <a:t>Teaching Strategies</a:t>
            </a:r>
          </a:p>
        </p:txBody>
      </p:sp>
      <p:sp>
        <p:nvSpPr>
          <p:cNvPr id="3" name="Content Placeholder 2"/>
          <p:cNvSpPr>
            <a:spLocks noGrp="1"/>
          </p:cNvSpPr>
          <p:nvPr>
            <p:ph sz="quarter" idx="1"/>
          </p:nvPr>
        </p:nvSpPr>
        <p:spPr>
          <a:xfrm>
            <a:off x="457200" y="1916832"/>
            <a:ext cx="8229600" cy="4032795"/>
          </a:xfrm>
        </p:spPr>
        <p:txBody>
          <a:bodyPr/>
          <a:lstStyle/>
          <a:p>
            <a:pPr marL="0" lvl="1">
              <a:spcBef>
                <a:spcPts val="1800"/>
              </a:spcBef>
              <a:buFont typeface="Arial" charset="0"/>
              <a:buChar char="•"/>
              <a:defRPr/>
            </a:pPr>
            <a:r>
              <a:rPr lang="en-US" sz="3600" dirty="0" smtClean="0">
                <a:ea typeface="ＭＳ Ｐゴシック" charset="0"/>
              </a:rPr>
              <a:t>Multi-sensory approach</a:t>
            </a:r>
            <a:r>
              <a:rPr lang="en-US" sz="3600" dirty="0">
                <a:ea typeface="ＭＳ Ｐゴシック" charset="0"/>
              </a:rPr>
              <a:t>: </a:t>
            </a:r>
            <a:endParaRPr lang="en-US" sz="3600" dirty="0" smtClean="0">
              <a:ea typeface="ＭＳ Ｐゴシック" charset="0"/>
            </a:endParaRPr>
          </a:p>
          <a:p>
            <a:pPr marL="542925" lvl="4">
              <a:spcBef>
                <a:spcPts val="1800"/>
              </a:spcBef>
              <a:buFont typeface="Arial" charset="0"/>
              <a:buChar char="•"/>
              <a:defRPr/>
            </a:pPr>
            <a:r>
              <a:rPr lang="en-US" sz="3200" dirty="0"/>
              <a:t>U</a:t>
            </a:r>
            <a:r>
              <a:rPr lang="en-US" sz="3200" dirty="0" smtClean="0"/>
              <a:t>se </a:t>
            </a:r>
            <a:r>
              <a:rPr lang="en-US" sz="3200" dirty="0"/>
              <a:t>diagrams, </a:t>
            </a:r>
            <a:endParaRPr lang="en-US" sz="3200" dirty="0" smtClean="0"/>
          </a:p>
          <a:p>
            <a:pPr marL="568452" lvl="3">
              <a:spcBef>
                <a:spcPts val="1800"/>
              </a:spcBef>
              <a:buFont typeface="Arial" charset="0"/>
              <a:buChar char="•"/>
              <a:defRPr/>
            </a:pPr>
            <a:r>
              <a:rPr lang="en-US" sz="3200" dirty="0"/>
              <a:t>G</a:t>
            </a:r>
            <a:r>
              <a:rPr lang="en-US" sz="3200" dirty="0" smtClean="0"/>
              <a:t>raphics </a:t>
            </a:r>
            <a:r>
              <a:rPr lang="en-US" sz="3200" dirty="0"/>
              <a:t>and pictures to augment what they say </a:t>
            </a:r>
            <a:r>
              <a:rPr lang="en-US" sz="3200" dirty="0" smtClean="0"/>
              <a:t>in words,</a:t>
            </a:r>
            <a:endParaRPr lang="en-US" sz="3200" dirty="0"/>
          </a:p>
          <a:p>
            <a:pPr marL="542925" lvl="4">
              <a:spcBef>
                <a:spcPts val="1800"/>
              </a:spcBef>
              <a:buFont typeface="Arial" charset="0"/>
              <a:buChar char="•"/>
              <a:defRPr/>
            </a:pPr>
            <a:r>
              <a:rPr lang="en-US" sz="3200" dirty="0"/>
              <a:t>K</a:t>
            </a:r>
            <a:r>
              <a:rPr lang="en-US" sz="3200" dirty="0" smtClean="0"/>
              <a:t>inesthetic </a:t>
            </a:r>
            <a:r>
              <a:rPr lang="en-US" sz="3200" dirty="0"/>
              <a:t>approaches</a:t>
            </a:r>
          </a:p>
          <a:p>
            <a:pPr marL="274637" lvl="1" indent="0">
              <a:buFont typeface="Arial" charset="0"/>
              <a:buNone/>
              <a:defRPr/>
            </a:pPr>
            <a:endParaRPr lang="en-US" dirty="0"/>
          </a:p>
        </p:txBody>
      </p:sp>
      <p:sp>
        <p:nvSpPr>
          <p:cNvPr id="6349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F9F0E466-122B-4550-90F1-7A30C05A77A9}" type="slidenum">
              <a:rPr lang="fr-FR" altLang="en-US" sz="1400">
                <a:solidFill>
                  <a:srgbClr val="0033CC"/>
                </a:solidFill>
                <a:latin typeface="Arial" pitchFamily="34" charset="0"/>
              </a:rPr>
              <a:pPr/>
              <a:t>38</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4213"/>
          </a:xfrm>
        </p:spPr>
        <p:txBody>
          <a:bodyPr/>
          <a:lstStyle/>
          <a:p>
            <a:pPr marL="742950" indent="-742950"/>
            <a:r>
              <a:rPr lang="en-US" altLang="en-US" dirty="0" smtClean="0">
                <a:effectLst/>
              </a:rPr>
              <a:t>Case Scenarios</a:t>
            </a:r>
          </a:p>
        </p:txBody>
      </p:sp>
      <p:sp>
        <p:nvSpPr>
          <p:cNvPr id="44034" name="Content Placeholder 2"/>
          <p:cNvSpPr>
            <a:spLocks noGrp="1"/>
          </p:cNvSpPr>
          <p:nvPr>
            <p:ph sz="quarter" idx="1"/>
          </p:nvPr>
        </p:nvSpPr>
        <p:spPr>
          <a:xfrm>
            <a:off x="457200" y="1268413"/>
            <a:ext cx="8362950" cy="4887912"/>
          </a:xfrm>
        </p:spPr>
        <p:txBody>
          <a:bodyPr/>
          <a:lstStyle/>
          <a:p>
            <a:pPr marL="0" indent="0">
              <a:buNone/>
            </a:pPr>
            <a:r>
              <a:rPr lang="en-US" altLang="en-US" dirty="0" smtClean="0"/>
              <a:t>Instructions</a:t>
            </a:r>
          </a:p>
          <a:p>
            <a:r>
              <a:rPr lang="en-US" altLang="en-US" sz="3200" dirty="0" smtClean="0"/>
              <a:t>Work alone or in groups of 2-3 </a:t>
            </a:r>
          </a:p>
          <a:p>
            <a:r>
              <a:rPr lang="en-US" altLang="en-US" sz="3200" dirty="0" smtClean="0"/>
              <a:t>Read over your assigned case scenario</a:t>
            </a:r>
          </a:p>
          <a:p>
            <a:r>
              <a:rPr lang="en-US" altLang="en-US" sz="3200" dirty="0" smtClean="0"/>
              <a:t>Consider: </a:t>
            </a:r>
          </a:p>
          <a:p>
            <a:pPr lvl="1"/>
            <a:r>
              <a:rPr lang="en-US" altLang="en-US" dirty="0" smtClean="0"/>
              <a:t>Student’s strengths and weaknesses</a:t>
            </a:r>
          </a:p>
          <a:p>
            <a:pPr lvl="1"/>
            <a:r>
              <a:rPr lang="en-US" altLang="en-US" dirty="0" smtClean="0">
                <a:ea typeface="Arial" pitchFamily="34" charset="0"/>
              </a:rPr>
              <a:t>Task(s) to be performed</a:t>
            </a:r>
          </a:p>
          <a:p>
            <a:pPr lvl="1"/>
            <a:r>
              <a:rPr lang="en-US" altLang="en-US" dirty="0" smtClean="0">
                <a:ea typeface="Arial" pitchFamily="34" charset="0"/>
              </a:rPr>
              <a:t>Environmental barriers</a:t>
            </a:r>
          </a:p>
          <a:p>
            <a:r>
              <a:rPr lang="en-US" altLang="en-US" sz="3200" dirty="0" smtClean="0"/>
              <a:t>Identify strategies that could help the studen</a:t>
            </a:r>
            <a:r>
              <a:rPr lang="en-US" altLang="en-US" sz="2800" dirty="0" smtClean="0"/>
              <a:t>t</a:t>
            </a:r>
          </a:p>
        </p:txBody>
      </p:sp>
      <p:sp>
        <p:nvSpPr>
          <p:cNvPr id="4403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421DCC62-97F3-4C06-A2AF-4A1284494033}" type="slidenum">
              <a:rPr lang="fr-FR" altLang="en-US" sz="1400">
                <a:solidFill>
                  <a:srgbClr val="0033CC"/>
                </a:solidFill>
                <a:latin typeface="Arial" pitchFamily="34" charset="0"/>
              </a:rPr>
              <a:pPr/>
              <a:t>39</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4213"/>
          </a:xfrm>
        </p:spPr>
        <p:txBody>
          <a:bodyPr/>
          <a:lstStyle/>
          <a:p>
            <a:r>
              <a:rPr lang="en-US" altLang="en-US" dirty="0" smtClean="0">
                <a:effectLst/>
              </a:rPr>
              <a:t>Learning Disabilities</a:t>
            </a:r>
          </a:p>
        </p:txBody>
      </p:sp>
      <p:sp>
        <p:nvSpPr>
          <p:cNvPr id="10242" name="Content Placeholder 2"/>
          <p:cNvSpPr>
            <a:spLocks noGrp="1"/>
          </p:cNvSpPr>
          <p:nvPr>
            <p:ph sz="quarter" idx="1"/>
          </p:nvPr>
        </p:nvSpPr>
        <p:spPr>
          <a:xfrm>
            <a:off x="467544" y="1628800"/>
            <a:ext cx="8229600" cy="4248819"/>
          </a:xfrm>
        </p:spPr>
        <p:txBody>
          <a:bodyPr/>
          <a:lstStyle/>
          <a:p>
            <a:pPr marL="0" indent="0">
              <a:buFont typeface="Arial" charset="0"/>
              <a:buNone/>
              <a:defRPr/>
            </a:pPr>
            <a:r>
              <a:rPr lang="en-US" dirty="0">
                <a:ea typeface="ＭＳ Ｐゴシック" charset="0"/>
              </a:rPr>
              <a:t>Learning Disability defined </a:t>
            </a:r>
            <a:r>
              <a:rPr lang="en-US" dirty="0" smtClean="0">
                <a:ea typeface="ＭＳ Ｐゴシック" charset="0"/>
              </a:rPr>
              <a:t>in:</a:t>
            </a:r>
          </a:p>
          <a:p>
            <a:pPr>
              <a:lnSpc>
                <a:spcPct val="200000"/>
              </a:lnSpc>
              <a:buFont typeface="Arial" charset="0"/>
              <a:buChar char="•"/>
              <a:defRPr/>
            </a:pPr>
            <a:r>
              <a:rPr lang="en-US" dirty="0">
                <a:ea typeface="ＭＳ Ｐゴシック" charset="0"/>
              </a:rPr>
              <a:t>	P</a:t>
            </a:r>
            <a:r>
              <a:rPr lang="en-US" dirty="0" smtClean="0">
                <a:ea typeface="ＭＳ Ｐゴシック" charset="0"/>
              </a:rPr>
              <a:t>ractical </a:t>
            </a:r>
            <a:r>
              <a:rPr lang="en-US" dirty="0">
                <a:ea typeface="ＭＳ Ｐゴシック" charset="0"/>
              </a:rPr>
              <a:t>terms</a:t>
            </a:r>
            <a:endParaRPr lang="en-CA" dirty="0">
              <a:ea typeface="ＭＳ Ｐゴシック" charset="0"/>
            </a:endParaRPr>
          </a:p>
          <a:p>
            <a:pPr>
              <a:lnSpc>
                <a:spcPct val="200000"/>
              </a:lnSpc>
              <a:buFont typeface="Arial" charset="0"/>
              <a:buChar char="•"/>
              <a:defRPr/>
            </a:pPr>
            <a:r>
              <a:rPr lang="en-US" dirty="0" smtClean="0">
                <a:ea typeface="ＭＳ Ｐゴシック" charset="0"/>
              </a:rPr>
              <a:t>	Medical terms</a:t>
            </a:r>
            <a:endParaRPr lang="en-CA" dirty="0" smtClean="0">
              <a:ea typeface="ＭＳ Ｐゴシック" charset="0"/>
            </a:endParaRPr>
          </a:p>
          <a:p>
            <a:pPr>
              <a:lnSpc>
                <a:spcPct val="200000"/>
              </a:lnSpc>
              <a:buFont typeface="Arial" charset="0"/>
              <a:buChar char="•"/>
              <a:defRPr/>
            </a:pPr>
            <a:r>
              <a:rPr lang="en-US" dirty="0" smtClean="0">
                <a:ea typeface="ＭＳ Ｐゴシック" charset="0"/>
              </a:rPr>
              <a:t>	Specific terms</a:t>
            </a:r>
            <a:endParaRPr lang="en-CA" dirty="0" smtClean="0">
              <a:ea typeface="ＭＳ Ｐゴシック" charset="0"/>
            </a:endParaRPr>
          </a:p>
          <a:p>
            <a:pPr marL="0" indent="0">
              <a:buFont typeface="Arial" charset="0"/>
              <a:buNone/>
              <a:defRPr/>
            </a:pPr>
            <a:endParaRPr lang="en-US" dirty="0" smtClean="0">
              <a:ea typeface="ＭＳ Ｐゴシック" charset="0"/>
            </a:endParaRPr>
          </a:p>
          <a:p>
            <a:pPr>
              <a:buFont typeface="Arial" charset="0"/>
              <a:buChar char="•"/>
              <a:defRPr/>
            </a:pPr>
            <a:endParaRPr lang="en-US" dirty="0">
              <a:latin typeface="Arial" charset="0"/>
              <a:ea typeface="ＭＳ Ｐゴシック" charset="0"/>
            </a:endParaRPr>
          </a:p>
        </p:txBody>
      </p:sp>
      <p:sp>
        <p:nvSpPr>
          <p:cNvPr id="1024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B071F953-C2CC-4170-A9FC-9C2D7DD79BA8}" type="slidenum">
              <a:rPr lang="fr-FR" altLang="en-US" sz="1400">
                <a:solidFill>
                  <a:srgbClr val="0033CC"/>
                </a:solidFill>
                <a:latin typeface="Arial" pitchFamily="34" charset="0"/>
              </a:rPr>
              <a:pPr/>
              <a:t>4</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Case Scenarios</a:t>
            </a:r>
          </a:p>
        </p:txBody>
      </p:sp>
      <p:sp>
        <p:nvSpPr>
          <p:cNvPr id="3" name="Content Placeholder 2"/>
          <p:cNvSpPr>
            <a:spLocks noGrp="1"/>
          </p:cNvSpPr>
          <p:nvPr>
            <p:ph sz="quarter" idx="1"/>
          </p:nvPr>
        </p:nvSpPr>
        <p:spPr/>
        <p:txBody>
          <a:bodyPr/>
          <a:lstStyle/>
          <a:p>
            <a:pPr marL="0" indent="0">
              <a:buNone/>
            </a:pPr>
            <a:r>
              <a:rPr lang="en-US" dirty="0" smtClean="0"/>
              <a:t>Instructions Cont’d</a:t>
            </a:r>
          </a:p>
          <a:p>
            <a:pPr lvl="0"/>
            <a:r>
              <a:rPr lang="en-US" altLang="en-US" dirty="0"/>
              <a:t>Use the strategies provided as a starting point</a:t>
            </a:r>
          </a:p>
          <a:p>
            <a:pPr lvl="0"/>
            <a:r>
              <a:rPr lang="en-US" altLang="en-US" dirty="0"/>
              <a:t>Generate other strategies too</a:t>
            </a:r>
          </a:p>
          <a:p>
            <a:pPr lvl="0"/>
            <a:r>
              <a:rPr lang="en-US" altLang="en-US" dirty="0"/>
              <a:t>Look for strategies that could benefit other students in the class</a:t>
            </a:r>
          </a:p>
          <a:p>
            <a:pPr lvl="0"/>
            <a:r>
              <a:rPr lang="en-US" altLang="en-US" dirty="0"/>
              <a:t>Be prepared to present your case and strategies</a:t>
            </a:r>
          </a:p>
          <a:p>
            <a:endParaRPr lang="en-US" dirty="0" smtClean="0"/>
          </a:p>
          <a:p>
            <a:endParaRPr lang="en-US" dirty="0"/>
          </a:p>
        </p:txBody>
      </p:sp>
      <p:sp>
        <p:nvSpPr>
          <p:cNvPr id="4" name="Slide Number Placeholder 3"/>
          <p:cNvSpPr>
            <a:spLocks noGrp="1"/>
          </p:cNvSpPr>
          <p:nvPr>
            <p:ph type="sldNum" sz="quarter" idx="11"/>
          </p:nvPr>
        </p:nvSpPr>
        <p:spPr/>
        <p:txBody>
          <a:bodyPr/>
          <a:lstStyle/>
          <a:p>
            <a:fld id="{BD092520-1384-41D0-B0E1-98C71FB62652}" type="slidenum">
              <a:rPr lang="fr-FR" altLang="en-US" smtClean="0"/>
              <a:pPr/>
              <a:t>40</a:t>
            </a:fld>
            <a:endParaRPr lang="fr-FR" altLang="en-US"/>
          </a:p>
        </p:txBody>
      </p:sp>
    </p:spTree>
    <p:extLst>
      <p:ext uri="{BB962C8B-B14F-4D97-AF65-F5344CB8AC3E}">
        <p14:creationId xmlns:p14="http://schemas.microsoft.com/office/powerpoint/2010/main" val="30157145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F6AF6427-C354-4E0C-88E1-47760390B9A9}" type="slidenum">
              <a:rPr lang="fr-FR" altLang="en-US" sz="1400">
                <a:solidFill>
                  <a:srgbClr val="0033CC"/>
                </a:solidFill>
                <a:latin typeface="Arial" pitchFamily="34" charset="0"/>
              </a:rPr>
              <a:pPr/>
              <a:t>41</a:t>
            </a:fld>
            <a:endParaRPr lang="fr-FR" altLang="en-US" sz="1400">
              <a:solidFill>
                <a:srgbClr val="0033CC"/>
              </a:solidFill>
              <a:latin typeface="Arial" pitchFamily="34" charset="0"/>
            </a:endParaRPr>
          </a:p>
        </p:txBody>
      </p:sp>
      <p:pic>
        <p:nvPicPr>
          <p:cNvPr id="43011" name="Picture 5" descr="Picture of coffee cup. copyright is http://clipart-library.com/coffee-cup.html"/>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063" y="1868488"/>
            <a:ext cx="1855787"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11" descr="Picture of paper lunch bag. Copyright is http://images.agoramedia.com/wte3.0/gcms/pg-baby-shower-games-paper-bag-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868488"/>
            <a:ext cx="205105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Box 10"/>
          <p:cNvSpPr txBox="1">
            <a:spLocks noChangeArrowheads="1"/>
          </p:cNvSpPr>
          <p:nvPr/>
        </p:nvSpPr>
        <p:spPr bwMode="auto">
          <a:xfrm>
            <a:off x="3203575" y="5157788"/>
            <a:ext cx="2736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en-US" altLang="en-US" sz="3200"/>
              <a:t>60 Minutes</a:t>
            </a:r>
          </a:p>
        </p:txBody>
      </p:sp>
      <p:sp>
        <p:nvSpPr>
          <p:cNvPr id="2" name="Title 1"/>
          <p:cNvSpPr>
            <a:spLocks noGrp="1"/>
          </p:cNvSpPr>
          <p:nvPr>
            <p:ph type="title"/>
          </p:nvPr>
        </p:nvSpPr>
        <p:spPr>
          <a:xfrm>
            <a:off x="457200" y="260648"/>
            <a:ext cx="8229600" cy="684213"/>
          </a:xfrm>
        </p:spPr>
        <p:txBody>
          <a:bodyPr/>
          <a:lstStyle/>
          <a:p>
            <a:r>
              <a:rPr lang="en-US" altLang="en-US" dirty="0" smtClean="0">
                <a:effectLst/>
              </a:rPr>
              <a:t>Lunch</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684213"/>
          </a:xfrm>
        </p:spPr>
        <p:txBody>
          <a:bodyPr/>
          <a:lstStyle/>
          <a:p>
            <a:r>
              <a:rPr lang="en-US" altLang="en-US" dirty="0" smtClean="0">
                <a:effectLst/>
              </a:rPr>
              <a:t>Assistive Technology (AT) </a:t>
            </a:r>
          </a:p>
        </p:txBody>
      </p:sp>
      <p:sp>
        <p:nvSpPr>
          <p:cNvPr id="3" name="Content Placeholder 2"/>
          <p:cNvSpPr>
            <a:spLocks noGrp="1"/>
          </p:cNvSpPr>
          <p:nvPr>
            <p:ph sz="quarter" idx="1"/>
          </p:nvPr>
        </p:nvSpPr>
        <p:spPr>
          <a:xfrm>
            <a:off x="457200" y="1268413"/>
            <a:ext cx="8229600" cy="4887912"/>
          </a:xfrm>
        </p:spPr>
        <p:txBody>
          <a:bodyPr/>
          <a:lstStyle/>
          <a:p>
            <a:pPr>
              <a:spcBef>
                <a:spcPts val="1800"/>
              </a:spcBef>
              <a:buFont typeface="Arial" charset="0"/>
              <a:buChar char="•"/>
              <a:defRPr/>
            </a:pPr>
            <a:r>
              <a:rPr lang="en-US" dirty="0">
                <a:ea typeface="ＭＳ Ｐゴシック" charset="0"/>
              </a:rPr>
              <a:t>Any item, piece of equipment or product system </a:t>
            </a:r>
            <a:r>
              <a:rPr lang="en-US" dirty="0" smtClean="0">
                <a:ea typeface="ＭＳ Ｐゴシック" charset="0"/>
              </a:rPr>
              <a:t>which:</a:t>
            </a:r>
            <a:endParaRPr lang="en-US" dirty="0">
              <a:ea typeface="ＭＳ Ｐゴシック" charset="0"/>
            </a:endParaRPr>
          </a:p>
          <a:p>
            <a:pPr lvl="2">
              <a:spcBef>
                <a:spcPts val="1800"/>
              </a:spcBef>
              <a:buFont typeface="Arial" charset="0"/>
              <a:buChar char="•"/>
              <a:defRPr/>
            </a:pPr>
            <a:r>
              <a:rPr lang="en-US" sz="3200" dirty="0"/>
              <a:t>Increases </a:t>
            </a:r>
            <a:r>
              <a:rPr lang="en-US" sz="3200" dirty="0" smtClean="0"/>
              <a:t>efficiency for the learner</a:t>
            </a:r>
            <a:endParaRPr lang="en-US" sz="3200" dirty="0"/>
          </a:p>
          <a:p>
            <a:pPr lvl="2">
              <a:spcBef>
                <a:spcPts val="1800"/>
              </a:spcBef>
              <a:buFont typeface="Arial" charset="0"/>
              <a:buChar char="•"/>
              <a:defRPr/>
            </a:pPr>
            <a:r>
              <a:rPr lang="en-US" sz="3200" dirty="0"/>
              <a:t>Maintains </a:t>
            </a:r>
            <a:r>
              <a:rPr lang="en-US" sz="3200" dirty="0" smtClean="0"/>
              <a:t>function for the learner</a:t>
            </a:r>
            <a:endParaRPr lang="en-US" sz="3200" dirty="0"/>
          </a:p>
          <a:p>
            <a:pPr lvl="2">
              <a:spcBef>
                <a:spcPts val="1800"/>
              </a:spcBef>
              <a:buFont typeface="Arial" charset="0"/>
              <a:buChar char="•"/>
              <a:defRPr/>
            </a:pPr>
            <a:r>
              <a:rPr lang="en-US" sz="3200" dirty="0"/>
              <a:t>Improves capability of the </a:t>
            </a:r>
            <a:r>
              <a:rPr lang="en-US" sz="3200" dirty="0" smtClean="0"/>
              <a:t>learner</a:t>
            </a:r>
            <a:endParaRPr lang="en-US" dirty="0" smtClean="0"/>
          </a:p>
          <a:p>
            <a:pPr>
              <a:spcBef>
                <a:spcPts val="1800"/>
              </a:spcBef>
              <a:buFont typeface="Arial" charset="0"/>
              <a:buChar char="•"/>
              <a:defRPr/>
            </a:pPr>
            <a:r>
              <a:rPr lang="en-US" dirty="0" smtClean="0">
                <a:ea typeface="ＭＳ Ｐゴシック" charset="0"/>
              </a:rPr>
              <a:t>Low to high tech</a:t>
            </a:r>
          </a:p>
          <a:p>
            <a:pPr>
              <a:spcBef>
                <a:spcPts val="1800"/>
              </a:spcBef>
              <a:buFont typeface="Arial" charset="0"/>
              <a:buChar char="•"/>
              <a:defRPr/>
            </a:pPr>
            <a:r>
              <a:rPr lang="en-US" dirty="0" smtClean="0">
                <a:ea typeface="ＭＳ Ｐゴシック" charset="0"/>
              </a:rPr>
              <a:t>Embedded with quality instruction</a:t>
            </a:r>
          </a:p>
          <a:p>
            <a:pPr marL="0" indent="0">
              <a:buFont typeface="Arial" charset="0"/>
              <a:buNone/>
              <a:defRPr/>
            </a:pPr>
            <a:endParaRPr lang="en-US" dirty="0" smtClean="0">
              <a:ea typeface="ＭＳ Ｐゴシック" charset="0"/>
            </a:endParaRPr>
          </a:p>
        </p:txBody>
      </p:sp>
      <p:sp>
        <p:nvSpPr>
          <p:cNvPr id="6451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F97C8995-FF83-49F1-9F04-FEF6B14E4D66}" type="slidenum">
              <a:rPr lang="fr-FR" altLang="en-US" sz="1400">
                <a:solidFill>
                  <a:srgbClr val="0033CC"/>
                </a:solidFill>
                <a:latin typeface="Arial" pitchFamily="34" charset="0"/>
              </a:rPr>
              <a:pPr/>
              <a:t>42</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684213"/>
          </a:xfrm>
        </p:spPr>
        <p:txBody>
          <a:bodyPr/>
          <a:lstStyle/>
          <a:p>
            <a:r>
              <a:rPr lang="en-US" altLang="en-US" dirty="0" smtClean="0">
                <a:effectLst/>
              </a:rPr>
              <a:t>Choosing AT</a:t>
            </a:r>
          </a:p>
        </p:txBody>
      </p:sp>
      <p:sp>
        <p:nvSpPr>
          <p:cNvPr id="3" name="Content Placeholder 2"/>
          <p:cNvSpPr>
            <a:spLocks noGrp="1"/>
          </p:cNvSpPr>
          <p:nvPr>
            <p:ph sz="quarter" idx="1"/>
          </p:nvPr>
        </p:nvSpPr>
        <p:spPr>
          <a:xfrm>
            <a:off x="457200" y="1268760"/>
            <a:ext cx="8229600" cy="4888200"/>
          </a:xfrm>
          <a:extLst>
            <a:ext uri="{FAA26D3D-D897-4be2-8F04-BA451C77F1D7}">
              <ma14:placeholderFlag xmlns:ma14="http://schemas.microsoft.com/office/mac/drawingml/2011/main" xmlns="" val="1"/>
            </a:ext>
          </a:extLst>
        </p:spPr>
        <p:txBody>
          <a:bodyPr/>
          <a:lstStyle/>
          <a:p>
            <a:pPr marL="361950" lvl="8" indent="-361950" eaLnBrk="0" fontAlgn="base" hangingPunct="0">
              <a:spcBef>
                <a:spcPts val="1800"/>
              </a:spcBef>
              <a:spcAft>
                <a:spcPct val="0"/>
              </a:spcAft>
              <a:buClr>
                <a:srgbClr val="0033CC"/>
              </a:buClr>
              <a:buSzPct val="110000"/>
              <a:buFont typeface="Arial" charset="0"/>
              <a:buChar char="•"/>
              <a:defRPr/>
            </a:pPr>
            <a:r>
              <a:rPr sz="3600" dirty="0">
                <a:latin typeface="Arial"/>
                <a:cs typeface="Arial"/>
              </a:rPr>
              <a:t>Good student-technology match</a:t>
            </a:r>
            <a:endParaRPr dirty="0">
              <a:latin typeface="Arial"/>
              <a:cs typeface="Arial"/>
              <a:hlinkClick r:id="rId2"/>
            </a:endParaRPr>
          </a:p>
          <a:p>
            <a:pPr>
              <a:spcBef>
                <a:spcPts val="1800"/>
              </a:spcBef>
              <a:buFont typeface="Arial" charset="0"/>
              <a:buChar char="•"/>
              <a:defRPr/>
            </a:pPr>
            <a:r>
              <a:rPr lang="en-US" dirty="0" smtClean="0">
                <a:ea typeface="ＭＳ Ｐゴシック" charset="0"/>
                <a:hlinkClick r:id="rId2"/>
              </a:rPr>
              <a:t>SETT framework</a:t>
            </a:r>
            <a:r>
              <a:rPr lang="en-US" dirty="0" smtClean="0">
                <a:ea typeface="ＭＳ Ｐゴシック" charset="0"/>
              </a:rPr>
              <a:t> by Joy </a:t>
            </a:r>
            <a:r>
              <a:rPr lang="en-US" dirty="0" err="1" smtClean="0">
                <a:ea typeface="ＭＳ Ｐゴシック" charset="0"/>
              </a:rPr>
              <a:t>Zabala</a:t>
            </a:r>
            <a:endParaRPr lang="en-US" dirty="0">
              <a:ea typeface="ＭＳ Ｐゴシック" charset="0"/>
            </a:endParaRPr>
          </a:p>
          <a:p>
            <a:pPr marL="1108075" lvl="2" indent="-514350">
              <a:spcBef>
                <a:spcPts val="1800"/>
              </a:spcBef>
              <a:buClrTx/>
              <a:buFont typeface="+mj-lt"/>
              <a:buAutoNum type="arabicPeriod"/>
              <a:defRPr/>
            </a:pPr>
            <a:r>
              <a:rPr lang="en-US" sz="3200" dirty="0"/>
              <a:t>Student</a:t>
            </a:r>
          </a:p>
          <a:p>
            <a:pPr marL="1108075" lvl="2" indent="-514350">
              <a:spcBef>
                <a:spcPts val="1800"/>
              </a:spcBef>
              <a:buClrTx/>
              <a:buFont typeface="+mj-lt"/>
              <a:buAutoNum type="arabicPeriod"/>
              <a:defRPr/>
            </a:pPr>
            <a:r>
              <a:rPr lang="en-US" sz="3200" dirty="0" smtClean="0"/>
              <a:t>Environment (Home/School)</a:t>
            </a:r>
            <a:endParaRPr lang="en-US" sz="3200" dirty="0"/>
          </a:p>
          <a:p>
            <a:pPr marL="1108075" lvl="2" indent="-514350">
              <a:spcBef>
                <a:spcPts val="1800"/>
              </a:spcBef>
              <a:buClrTx/>
              <a:buFont typeface="+mj-lt"/>
              <a:buAutoNum type="arabicPeriod"/>
              <a:defRPr/>
            </a:pPr>
            <a:r>
              <a:rPr lang="en-US" sz="3200" dirty="0"/>
              <a:t>Task </a:t>
            </a:r>
          </a:p>
          <a:p>
            <a:pPr marL="1108075" lvl="2" indent="-514350">
              <a:spcBef>
                <a:spcPts val="1800"/>
              </a:spcBef>
              <a:buClrTx/>
              <a:buFont typeface="+mj-lt"/>
              <a:buAutoNum type="arabicPeriod"/>
              <a:defRPr/>
            </a:pPr>
            <a:r>
              <a:rPr lang="en-US" sz="3200" dirty="0"/>
              <a:t>Tool(s</a:t>
            </a:r>
            <a:r>
              <a:rPr lang="en-US" sz="3200" dirty="0" smtClean="0"/>
              <a:t>)</a:t>
            </a:r>
            <a:endParaRPr lang="en-US" sz="3200" dirty="0" smtClean="0">
              <a:hlinkClick r:id="rId3"/>
            </a:endParaRPr>
          </a:p>
          <a:p>
            <a:pPr>
              <a:spcBef>
                <a:spcPts val="1800"/>
              </a:spcBef>
              <a:buFont typeface="Arial" charset="0"/>
              <a:buChar char="•"/>
              <a:defRPr/>
            </a:pPr>
            <a:r>
              <a:rPr lang="en-US" dirty="0" smtClean="0">
                <a:ea typeface="ＭＳ Ｐゴシック" charset="0"/>
                <a:hlinkClick r:id="rId3"/>
              </a:rPr>
              <a:t>Video introduction</a:t>
            </a:r>
            <a:endParaRPr lang="en-US" dirty="0" smtClean="0">
              <a:ea typeface="ＭＳ Ｐゴシック" charset="0"/>
            </a:endParaRPr>
          </a:p>
          <a:p>
            <a:pPr marL="0" indent="0">
              <a:lnSpc>
                <a:spcPct val="150000"/>
              </a:lnSpc>
              <a:buFont typeface="Arial" charset="0"/>
              <a:buNone/>
              <a:defRPr/>
            </a:pPr>
            <a:r>
              <a:rPr lang="en-US" dirty="0" smtClean="0">
                <a:ea typeface="ＭＳ Ｐゴシック" charset="0"/>
              </a:rPr>
              <a:t> </a:t>
            </a:r>
          </a:p>
        </p:txBody>
      </p:sp>
      <p:sp>
        <p:nvSpPr>
          <p:cNvPr id="6553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8A0FEEE4-325E-40E2-BE2F-59603C4646DD}" type="slidenum">
              <a:rPr lang="fr-FR" altLang="en-US" sz="1400">
                <a:solidFill>
                  <a:srgbClr val="0033CC"/>
                </a:solidFill>
                <a:latin typeface="Arial" pitchFamily="34" charset="0"/>
              </a:rPr>
              <a:pPr/>
              <a:t>43</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684213"/>
          </a:xfrm>
        </p:spPr>
        <p:txBody>
          <a:bodyPr/>
          <a:lstStyle/>
          <a:p>
            <a:r>
              <a:rPr lang="en-US" altLang="en-US" dirty="0" smtClean="0">
                <a:effectLst/>
              </a:rPr>
              <a:t>AT Tools</a:t>
            </a:r>
          </a:p>
        </p:txBody>
      </p:sp>
      <p:sp>
        <p:nvSpPr>
          <p:cNvPr id="3" name="Content Placeholder 2"/>
          <p:cNvSpPr>
            <a:spLocks noGrp="1"/>
          </p:cNvSpPr>
          <p:nvPr>
            <p:ph sz="quarter" idx="1"/>
          </p:nvPr>
        </p:nvSpPr>
        <p:spPr>
          <a:xfrm>
            <a:off x="457200" y="1125538"/>
            <a:ext cx="8229600" cy="5111750"/>
          </a:xfrm>
        </p:spPr>
        <p:txBody>
          <a:bodyPr/>
          <a:lstStyle/>
          <a:p>
            <a:pPr>
              <a:spcBef>
                <a:spcPts val="1400"/>
              </a:spcBef>
              <a:buFont typeface="Arial" charset="0"/>
              <a:buChar char="•"/>
              <a:defRPr/>
            </a:pPr>
            <a:r>
              <a:rPr lang="en-US" dirty="0" smtClean="0">
                <a:ea typeface="ＭＳ Ｐゴシック" charset="0"/>
              </a:rPr>
              <a:t>Tools for everything!</a:t>
            </a:r>
          </a:p>
          <a:p>
            <a:pPr>
              <a:spcBef>
                <a:spcPts val="1400"/>
              </a:spcBef>
              <a:buFont typeface="Arial" charset="0"/>
              <a:buChar char="•"/>
              <a:defRPr/>
            </a:pPr>
            <a:r>
              <a:rPr lang="en-US" dirty="0" smtClean="0">
                <a:ea typeface="ＭＳ Ｐゴシック" charset="0"/>
              </a:rPr>
              <a:t>Choose lower tech option first</a:t>
            </a:r>
          </a:p>
          <a:p>
            <a:pPr>
              <a:spcBef>
                <a:spcPts val="1400"/>
              </a:spcBef>
              <a:buFont typeface="Arial" charset="0"/>
              <a:buChar char="•"/>
              <a:defRPr/>
            </a:pPr>
            <a:r>
              <a:rPr lang="en-US" dirty="0">
                <a:ea typeface="ＭＳ Ｐゴシック" charset="0"/>
              </a:rPr>
              <a:t>Built-in accessibility </a:t>
            </a:r>
            <a:r>
              <a:rPr lang="en-US" dirty="0" smtClean="0">
                <a:ea typeface="ＭＳ Ｐゴシック" charset="0"/>
              </a:rPr>
              <a:t>features</a:t>
            </a:r>
          </a:p>
          <a:p>
            <a:pPr>
              <a:spcBef>
                <a:spcPts val="1400"/>
              </a:spcBef>
              <a:buFont typeface="Arial" charset="0"/>
              <a:buChar char="•"/>
              <a:defRPr/>
            </a:pPr>
            <a:r>
              <a:rPr lang="en-US" dirty="0" smtClean="0">
                <a:ea typeface="ＭＳ Ｐゴシック" charset="0"/>
              </a:rPr>
              <a:t>Process</a:t>
            </a:r>
          </a:p>
          <a:p>
            <a:pPr marL="1055687" lvl="2" indent="-514350">
              <a:spcBef>
                <a:spcPts val="1400"/>
              </a:spcBef>
              <a:buClrTx/>
              <a:buSzPct val="101000"/>
              <a:buFont typeface="+mj-lt"/>
              <a:buAutoNum type="arabicPeriod"/>
              <a:defRPr/>
            </a:pPr>
            <a:r>
              <a:rPr lang="en-US" dirty="0" smtClean="0"/>
              <a:t>SETT to select tool(s)</a:t>
            </a:r>
          </a:p>
          <a:p>
            <a:pPr marL="1055687" lvl="2" indent="-514350">
              <a:spcBef>
                <a:spcPts val="1400"/>
              </a:spcBef>
              <a:buClrTx/>
              <a:buFont typeface="+mj-lt"/>
              <a:buAutoNum type="arabicPeriod"/>
              <a:defRPr/>
            </a:pPr>
            <a:r>
              <a:rPr lang="en-US" dirty="0" smtClean="0"/>
              <a:t>Trial and evaluate</a:t>
            </a:r>
          </a:p>
          <a:p>
            <a:pPr marL="1055687" lvl="2" indent="-514350">
              <a:spcBef>
                <a:spcPts val="1400"/>
              </a:spcBef>
              <a:buClrTx/>
              <a:buFont typeface="+mj-lt"/>
              <a:buAutoNum type="arabicPeriod"/>
              <a:defRPr/>
            </a:pPr>
            <a:r>
              <a:rPr lang="en-US" dirty="0" smtClean="0"/>
              <a:t>Implement and assess</a:t>
            </a:r>
          </a:p>
          <a:p>
            <a:pPr marL="1055687" lvl="2" indent="-514350">
              <a:spcBef>
                <a:spcPts val="1400"/>
              </a:spcBef>
              <a:buClrTx/>
              <a:buFont typeface="+mj-lt"/>
              <a:buAutoNum type="arabicPeriod"/>
              <a:defRPr/>
            </a:pPr>
            <a:r>
              <a:rPr lang="en-US" dirty="0" smtClean="0"/>
              <a:t>Revaluate SETT</a:t>
            </a:r>
          </a:p>
          <a:p>
            <a:pPr marL="0" indent="0">
              <a:buFont typeface="Arial" charset="0"/>
              <a:buNone/>
              <a:defRPr/>
            </a:pPr>
            <a:endParaRPr lang="en-US" dirty="0">
              <a:ea typeface="ＭＳ Ｐゴシック" charset="0"/>
            </a:endParaRPr>
          </a:p>
        </p:txBody>
      </p:sp>
      <p:sp>
        <p:nvSpPr>
          <p:cNvPr id="6656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CDAC7E9D-995D-4B92-A5F2-3BE837D4265B}" type="slidenum">
              <a:rPr lang="fr-FR" altLang="en-US" sz="1400">
                <a:solidFill>
                  <a:srgbClr val="0033CC"/>
                </a:solidFill>
                <a:latin typeface="Arial" pitchFamily="34" charset="0"/>
              </a:rPr>
              <a:pPr/>
              <a:t>44</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75"/>
            <a:ext cx="8229600" cy="684213"/>
          </a:xfrm>
        </p:spPr>
        <p:txBody>
          <a:bodyPr/>
          <a:lstStyle/>
          <a:p>
            <a:r>
              <a:rPr lang="en-US" altLang="en-US" dirty="0" smtClean="0">
                <a:effectLst/>
              </a:rPr>
              <a:t>AT for Barriers with Reading </a:t>
            </a:r>
          </a:p>
        </p:txBody>
      </p:sp>
      <p:sp>
        <p:nvSpPr>
          <p:cNvPr id="3" name="Content Placeholder 2"/>
          <p:cNvSpPr>
            <a:spLocks noGrp="1"/>
          </p:cNvSpPr>
          <p:nvPr>
            <p:ph sz="quarter" idx="1"/>
          </p:nvPr>
        </p:nvSpPr>
        <p:spPr>
          <a:xfrm>
            <a:off x="457200" y="1268413"/>
            <a:ext cx="8229600" cy="5184775"/>
          </a:xfrm>
        </p:spPr>
        <p:txBody>
          <a:bodyPr/>
          <a:lstStyle/>
          <a:p>
            <a:pPr marL="273050" lvl="1" indent="0">
              <a:spcBef>
                <a:spcPts val="800"/>
              </a:spcBef>
              <a:buFont typeface="Arial" pitchFamily="34" charset="0"/>
              <a:buNone/>
            </a:pPr>
            <a:r>
              <a:rPr lang="en-US" altLang="en-US" sz="3600" dirty="0" smtClean="0">
                <a:ea typeface="Arial" pitchFamily="34" charset="0"/>
              </a:rPr>
              <a:t>Visual supports for paper</a:t>
            </a:r>
          </a:p>
          <a:p>
            <a:pPr lvl="2">
              <a:spcBef>
                <a:spcPts val="800"/>
              </a:spcBef>
            </a:pPr>
            <a:r>
              <a:rPr lang="en-US" altLang="en-US" dirty="0" smtClean="0">
                <a:ea typeface="Arial" pitchFamily="34" charset="0"/>
              </a:rPr>
              <a:t>Highlight words or sections</a:t>
            </a:r>
          </a:p>
          <a:p>
            <a:pPr lvl="2">
              <a:spcBef>
                <a:spcPts val="800"/>
              </a:spcBef>
            </a:pPr>
            <a:r>
              <a:rPr lang="en-US" altLang="en-US" dirty="0" smtClean="0">
                <a:ea typeface="Arial" pitchFamily="34" charset="0"/>
              </a:rPr>
              <a:t>Visual window</a:t>
            </a:r>
          </a:p>
          <a:p>
            <a:pPr marL="273050" lvl="1" indent="0">
              <a:spcBef>
                <a:spcPts val="800"/>
              </a:spcBef>
              <a:buFont typeface="Arial" pitchFamily="34" charset="0"/>
              <a:buNone/>
            </a:pPr>
            <a:r>
              <a:rPr lang="en-US" altLang="en-US" dirty="0" smtClean="0">
                <a:ea typeface="Arial" pitchFamily="34" charset="0"/>
              </a:rPr>
              <a:t>Alternatives for print </a:t>
            </a:r>
          </a:p>
          <a:p>
            <a:pPr marL="273050" lvl="1" indent="0">
              <a:spcBef>
                <a:spcPts val="800"/>
              </a:spcBef>
            </a:pPr>
            <a:r>
              <a:rPr lang="en-US" altLang="en-US" dirty="0" smtClean="0">
                <a:ea typeface="Arial" pitchFamily="34" charset="0"/>
              </a:rPr>
              <a:t>Accessible electronic format</a:t>
            </a:r>
          </a:p>
          <a:p>
            <a:pPr lvl="2">
              <a:spcBef>
                <a:spcPts val="800"/>
              </a:spcBef>
            </a:pPr>
            <a:r>
              <a:rPr lang="en-US" altLang="en-US" dirty="0" smtClean="0">
                <a:ea typeface="Arial" pitchFamily="34" charset="0"/>
              </a:rPr>
              <a:t>Auditory – text to speech (</a:t>
            </a:r>
            <a:r>
              <a:rPr lang="en-US" altLang="en-US" dirty="0" err="1" smtClean="0">
                <a:ea typeface="Arial" pitchFamily="34" charset="0"/>
              </a:rPr>
              <a:t>WordQ</a:t>
            </a:r>
            <a:r>
              <a:rPr lang="en-US" altLang="en-US" dirty="0" smtClean="0">
                <a:ea typeface="Arial" pitchFamily="34" charset="0"/>
              </a:rPr>
              <a:t>, Kurzweil) </a:t>
            </a:r>
          </a:p>
          <a:p>
            <a:pPr lvl="2">
              <a:spcBef>
                <a:spcPts val="800"/>
              </a:spcBef>
            </a:pPr>
            <a:r>
              <a:rPr lang="en-US" altLang="en-US" dirty="0" smtClean="0">
                <a:ea typeface="Arial" pitchFamily="34" charset="0"/>
              </a:rPr>
              <a:t>Books in electronic format (MP3)</a:t>
            </a:r>
          </a:p>
          <a:p>
            <a:pPr lvl="2">
              <a:spcBef>
                <a:spcPts val="800"/>
              </a:spcBef>
            </a:pPr>
            <a:r>
              <a:rPr lang="en-US" altLang="en-US" dirty="0" err="1" smtClean="0">
                <a:ea typeface="Arial" pitchFamily="34" charset="0"/>
              </a:rPr>
              <a:t>Ablipad</a:t>
            </a:r>
            <a:r>
              <a:rPr lang="en-US" altLang="en-US" dirty="0" smtClean="0">
                <a:ea typeface="Arial" pitchFamily="34" charset="0"/>
              </a:rPr>
              <a:t> (mobile)</a:t>
            </a:r>
          </a:p>
          <a:p>
            <a:pPr marL="273050" lvl="1" indent="0">
              <a:spcBef>
                <a:spcPts val="800"/>
              </a:spcBef>
            </a:pPr>
            <a:r>
              <a:rPr lang="en-US" altLang="en-US" dirty="0" smtClean="0">
                <a:ea typeface="Arial" pitchFamily="34" charset="0"/>
              </a:rPr>
              <a:t>Video </a:t>
            </a:r>
          </a:p>
          <a:p>
            <a:pPr lvl="2">
              <a:buFont typeface="Arial" pitchFamily="34" charset="0"/>
              <a:buNone/>
            </a:pPr>
            <a:endParaRPr lang="en-US" altLang="en-US" dirty="0" smtClean="0">
              <a:ea typeface="Arial" pitchFamily="34" charset="0"/>
            </a:endParaRPr>
          </a:p>
          <a:p>
            <a:pPr lvl="2"/>
            <a:endParaRPr lang="en-US" altLang="en-US" dirty="0" smtClean="0">
              <a:ea typeface="Arial" pitchFamily="34" charset="0"/>
            </a:endParaRPr>
          </a:p>
          <a:p>
            <a:pPr marL="0" indent="0">
              <a:buFont typeface="Arial" pitchFamily="34" charset="0"/>
              <a:buNone/>
            </a:pPr>
            <a:r>
              <a:rPr lang="en-US" altLang="en-US" dirty="0" smtClean="0"/>
              <a:t>	</a:t>
            </a:r>
          </a:p>
          <a:p>
            <a:pPr marL="0" indent="0">
              <a:buFont typeface="Arial" pitchFamily="34" charset="0"/>
              <a:buNone/>
            </a:pPr>
            <a:r>
              <a:rPr lang="en-US" altLang="en-US" dirty="0" smtClean="0"/>
              <a:t>	</a:t>
            </a:r>
          </a:p>
          <a:p>
            <a:pPr marL="0" indent="0">
              <a:buFont typeface="Arial" pitchFamily="34" charset="0"/>
              <a:buNone/>
            </a:pPr>
            <a:r>
              <a:rPr lang="en-US" altLang="en-US" dirty="0" smtClean="0"/>
              <a:t>															</a:t>
            </a:r>
          </a:p>
        </p:txBody>
      </p:sp>
      <p:sp>
        <p:nvSpPr>
          <p:cNvPr id="6758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DF4D4BC9-D4E1-4E4F-BE2A-B8702DDD8C48}" type="slidenum">
              <a:rPr lang="fr-FR" altLang="en-US" sz="1400">
                <a:solidFill>
                  <a:srgbClr val="0033CC"/>
                </a:solidFill>
                <a:latin typeface="Arial" pitchFamily="34" charset="0"/>
              </a:rPr>
              <a:pPr/>
              <a:t>45</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684213"/>
          </a:xfrm>
        </p:spPr>
        <p:txBody>
          <a:bodyPr/>
          <a:lstStyle/>
          <a:p>
            <a:r>
              <a:rPr lang="en-US" altLang="en-US" dirty="0" smtClean="0">
                <a:effectLst/>
              </a:rPr>
              <a:t>Accessible Documents</a:t>
            </a:r>
          </a:p>
        </p:txBody>
      </p:sp>
      <p:sp>
        <p:nvSpPr>
          <p:cNvPr id="3" name="Content Placeholder 2"/>
          <p:cNvSpPr>
            <a:spLocks noGrp="1"/>
          </p:cNvSpPr>
          <p:nvPr>
            <p:ph sz="quarter" idx="1"/>
          </p:nvPr>
        </p:nvSpPr>
        <p:spPr>
          <a:xfrm>
            <a:off x="457200" y="1268413"/>
            <a:ext cx="8229600" cy="4887912"/>
          </a:xfrm>
        </p:spPr>
        <p:txBody>
          <a:bodyPr/>
          <a:lstStyle/>
          <a:p>
            <a:pPr>
              <a:spcBef>
                <a:spcPts val="1800"/>
              </a:spcBef>
              <a:buFont typeface="Arial" charset="0"/>
              <a:buChar char="•"/>
              <a:defRPr/>
            </a:pPr>
            <a:r>
              <a:rPr lang="en-US" dirty="0" smtClean="0">
                <a:ea typeface="ＭＳ Ｐゴシック" charset="0"/>
              </a:rPr>
              <a:t>The latest!</a:t>
            </a:r>
          </a:p>
          <a:p>
            <a:pPr>
              <a:spcBef>
                <a:spcPts val="1800"/>
              </a:spcBef>
              <a:buFont typeface="Arial" charset="0"/>
              <a:buChar char="•"/>
              <a:defRPr/>
            </a:pPr>
            <a:r>
              <a:rPr lang="en-US" dirty="0" smtClean="0">
                <a:ea typeface="ＭＳ Ｐゴシック" charset="0"/>
              </a:rPr>
              <a:t>Convert paper into accessible digital documents</a:t>
            </a:r>
          </a:p>
          <a:p>
            <a:pPr marL="788987" lvl="1" indent="-514350">
              <a:spcBef>
                <a:spcPts val="1800"/>
              </a:spcBef>
              <a:buClrTx/>
              <a:buFont typeface="+mj-lt"/>
              <a:buAutoNum type="arabicPeriod"/>
              <a:defRPr/>
            </a:pPr>
            <a:r>
              <a:rPr lang="en-US" dirty="0" smtClean="0"/>
              <a:t>Officelens</a:t>
            </a:r>
          </a:p>
          <a:p>
            <a:pPr marL="1055687" lvl="2" indent="-514350">
              <a:spcBef>
                <a:spcPts val="1800"/>
              </a:spcBef>
              <a:buFont typeface="Arial" charset="0"/>
              <a:buChar char="•"/>
              <a:defRPr/>
            </a:pPr>
            <a:r>
              <a:rPr lang="en-US" dirty="0" smtClean="0"/>
              <a:t>Office365</a:t>
            </a:r>
          </a:p>
          <a:p>
            <a:pPr marL="788987" lvl="1" indent="-514350">
              <a:spcBef>
                <a:spcPts val="1800"/>
              </a:spcBef>
              <a:buClrTx/>
              <a:buFont typeface="+mj-lt"/>
              <a:buAutoNum type="arabicPeriod"/>
              <a:defRPr/>
            </a:pPr>
            <a:r>
              <a:rPr lang="en-US" dirty="0" smtClean="0"/>
              <a:t>Snapverter </a:t>
            </a:r>
          </a:p>
          <a:p>
            <a:pPr lvl="2">
              <a:spcBef>
                <a:spcPts val="1800"/>
              </a:spcBef>
              <a:buFont typeface="Arial" charset="0"/>
              <a:buChar char="•"/>
              <a:defRPr/>
            </a:pPr>
            <a:r>
              <a:rPr lang="en-US" dirty="0" err="1" smtClean="0"/>
              <a:t>Read&amp;Write</a:t>
            </a:r>
            <a:r>
              <a:rPr lang="en-US" dirty="0" smtClean="0"/>
              <a:t> Google Chrome</a:t>
            </a:r>
          </a:p>
          <a:p>
            <a:pPr lvl="2">
              <a:buFont typeface="Arial" charset="0"/>
              <a:buChar char="•"/>
              <a:defRPr/>
            </a:pPr>
            <a:endParaRPr lang="en-US" dirty="0" smtClean="0"/>
          </a:p>
          <a:p>
            <a:pPr lvl="1">
              <a:buFont typeface="Arial" charset="0"/>
              <a:buChar char="•"/>
              <a:defRPr/>
            </a:pPr>
            <a:endParaRPr lang="en-US" dirty="0" smtClean="0"/>
          </a:p>
          <a:p>
            <a:pPr>
              <a:buFont typeface="Arial" charset="0"/>
              <a:buChar char="•"/>
              <a:defRPr/>
            </a:pPr>
            <a:endParaRPr lang="en-US" dirty="0" smtClean="0">
              <a:ea typeface="ＭＳ Ｐゴシック" charset="0"/>
            </a:endParaRPr>
          </a:p>
          <a:p>
            <a:pPr>
              <a:buFont typeface="Arial" charset="0"/>
              <a:buChar char="•"/>
              <a:defRPr/>
            </a:pPr>
            <a:endParaRPr lang="en-US" dirty="0">
              <a:ea typeface="ＭＳ Ｐゴシック" charset="0"/>
            </a:endParaRPr>
          </a:p>
        </p:txBody>
      </p:sp>
      <p:sp>
        <p:nvSpPr>
          <p:cNvPr id="6861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CDCE8806-A0D1-45AF-A296-6AE05D0E0429}" type="slidenum">
              <a:rPr lang="fr-FR" altLang="en-US" sz="1400">
                <a:solidFill>
                  <a:srgbClr val="0033CC"/>
                </a:solidFill>
                <a:latin typeface="Arial" pitchFamily="34" charset="0"/>
              </a:rPr>
              <a:pPr/>
              <a:t>46</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684213"/>
          </a:xfrm>
        </p:spPr>
        <p:txBody>
          <a:bodyPr/>
          <a:lstStyle/>
          <a:p>
            <a:r>
              <a:rPr lang="en-US" altLang="en-US" dirty="0" smtClean="0">
                <a:effectLst/>
              </a:rPr>
              <a:t>AT for Barriers in Writing</a:t>
            </a:r>
          </a:p>
        </p:txBody>
      </p:sp>
      <p:sp>
        <p:nvSpPr>
          <p:cNvPr id="69634" name="Content Placeholder 2"/>
          <p:cNvSpPr>
            <a:spLocks noGrp="1"/>
          </p:cNvSpPr>
          <p:nvPr>
            <p:ph sz="quarter" idx="1"/>
          </p:nvPr>
        </p:nvSpPr>
        <p:spPr>
          <a:xfrm>
            <a:off x="457200" y="1124744"/>
            <a:ext cx="8229600" cy="4887912"/>
          </a:xfrm>
        </p:spPr>
        <p:txBody>
          <a:bodyPr/>
          <a:lstStyle/>
          <a:p>
            <a:r>
              <a:rPr lang="en-US" altLang="en-US" dirty="0" smtClean="0"/>
              <a:t>Modify writing tool</a:t>
            </a:r>
          </a:p>
          <a:p>
            <a:pPr lvl="1"/>
            <a:r>
              <a:rPr lang="en-US" altLang="en-US" dirty="0" smtClean="0">
                <a:ea typeface="Arial" pitchFamily="34" charset="0"/>
              </a:rPr>
              <a:t>Pen/Pencil grips</a:t>
            </a:r>
          </a:p>
          <a:p>
            <a:pPr lvl="1"/>
            <a:r>
              <a:rPr lang="en-US" altLang="en-US" dirty="0" smtClean="0">
                <a:ea typeface="Arial" pitchFamily="34" charset="0"/>
              </a:rPr>
              <a:t>Computerized pens (</a:t>
            </a:r>
            <a:r>
              <a:rPr lang="en-US" altLang="en-US" dirty="0" err="1" smtClean="0">
                <a:ea typeface="Arial" pitchFamily="34" charset="0"/>
              </a:rPr>
              <a:t>Livescribe</a:t>
            </a:r>
            <a:r>
              <a:rPr lang="en-US" altLang="en-US" sz="2800" dirty="0" smtClean="0">
                <a:ea typeface="Arial" pitchFamily="34" charset="0"/>
              </a:rPr>
              <a:t>)</a:t>
            </a:r>
          </a:p>
          <a:p>
            <a:r>
              <a:rPr lang="en-US" altLang="en-US" dirty="0" smtClean="0"/>
              <a:t>High tech</a:t>
            </a:r>
          </a:p>
          <a:p>
            <a:pPr lvl="1"/>
            <a:r>
              <a:rPr lang="en-US" altLang="en-US" dirty="0" smtClean="0">
                <a:ea typeface="Arial" pitchFamily="34" charset="0"/>
              </a:rPr>
              <a:t>Word Q or Kurzweil</a:t>
            </a:r>
          </a:p>
          <a:p>
            <a:pPr lvl="1"/>
            <a:r>
              <a:rPr lang="en-US" altLang="en-US" dirty="0" smtClean="0">
                <a:ea typeface="Arial" pitchFamily="34" charset="0"/>
              </a:rPr>
              <a:t>Dragon Dictation (Speech–to-text)</a:t>
            </a:r>
          </a:p>
          <a:p>
            <a:r>
              <a:rPr lang="en-US" altLang="en-US" dirty="0" smtClean="0"/>
              <a:t>Mobile</a:t>
            </a:r>
          </a:p>
          <a:p>
            <a:pPr lvl="1"/>
            <a:r>
              <a:rPr lang="en-US" altLang="en-US" dirty="0" err="1" smtClean="0">
                <a:ea typeface="Arial" pitchFamily="34" charset="0"/>
              </a:rPr>
              <a:t>Abilipad</a:t>
            </a:r>
            <a:r>
              <a:rPr lang="en-US" altLang="en-US" dirty="0" smtClean="0">
                <a:ea typeface="Arial" pitchFamily="34" charset="0"/>
              </a:rPr>
              <a:t> – customize and adapt</a:t>
            </a:r>
          </a:p>
          <a:p>
            <a:pPr lvl="1"/>
            <a:r>
              <a:rPr lang="en-US" altLang="en-US" dirty="0" smtClean="0">
                <a:ea typeface="Arial" pitchFamily="34" charset="0"/>
              </a:rPr>
              <a:t>Notability</a:t>
            </a:r>
          </a:p>
        </p:txBody>
      </p:sp>
      <p:sp>
        <p:nvSpPr>
          <p:cNvPr id="6963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FB541727-858C-47B9-B664-A6FDCC55E8B3}" type="slidenum">
              <a:rPr lang="fr-FR" altLang="en-US" sz="1400">
                <a:solidFill>
                  <a:srgbClr val="0033CC"/>
                </a:solidFill>
                <a:latin typeface="Arial" pitchFamily="34" charset="0"/>
              </a:rPr>
              <a:pPr/>
              <a:t>47</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684213"/>
          </a:xfrm>
        </p:spPr>
        <p:txBody>
          <a:bodyPr/>
          <a:lstStyle/>
          <a:p>
            <a:r>
              <a:rPr lang="en-US" altLang="en-US" sz="3800" dirty="0" smtClean="0">
                <a:effectLst/>
              </a:rPr>
              <a:t>AT - Barriers in Comprehension</a:t>
            </a:r>
            <a:br>
              <a:rPr lang="en-US" altLang="en-US" sz="3800" dirty="0" smtClean="0">
                <a:effectLst/>
              </a:rPr>
            </a:br>
            <a:r>
              <a:rPr lang="en-US" altLang="en-US" sz="3800" dirty="0" smtClean="0">
                <a:effectLst/>
              </a:rPr>
              <a:t>and Reasoning</a:t>
            </a:r>
          </a:p>
        </p:txBody>
      </p:sp>
      <p:sp>
        <p:nvSpPr>
          <p:cNvPr id="70658" name="Content Placeholder 2"/>
          <p:cNvSpPr>
            <a:spLocks noGrp="1"/>
          </p:cNvSpPr>
          <p:nvPr>
            <p:ph sz="quarter" idx="1"/>
          </p:nvPr>
        </p:nvSpPr>
        <p:spPr>
          <a:xfrm>
            <a:off x="457200" y="1124744"/>
            <a:ext cx="8229600" cy="5184775"/>
          </a:xfrm>
        </p:spPr>
        <p:txBody>
          <a:bodyPr/>
          <a:lstStyle/>
          <a:p>
            <a:pPr>
              <a:spcBef>
                <a:spcPts val="1200"/>
              </a:spcBef>
            </a:pPr>
            <a:r>
              <a:rPr lang="en-US" altLang="en-US" dirty="0" smtClean="0"/>
              <a:t>Comprehension </a:t>
            </a:r>
          </a:p>
          <a:p>
            <a:pPr lvl="2">
              <a:spcBef>
                <a:spcPts val="1200"/>
              </a:spcBef>
            </a:pPr>
            <a:r>
              <a:rPr lang="en-US" altLang="en-US" sz="3200" dirty="0" smtClean="0">
                <a:ea typeface="Arial" pitchFamily="34" charset="0"/>
              </a:rPr>
              <a:t>Talking dictionaries</a:t>
            </a:r>
          </a:p>
          <a:p>
            <a:pPr lvl="2">
              <a:spcBef>
                <a:spcPts val="1200"/>
              </a:spcBef>
            </a:pPr>
            <a:r>
              <a:rPr lang="en-US" altLang="en-US" sz="3200" dirty="0" err="1" smtClean="0">
                <a:ea typeface="Arial" pitchFamily="34" charset="0"/>
              </a:rPr>
              <a:t>Visuword</a:t>
            </a:r>
            <a:endParaRPr lang="en-US" altLang="en-US" sz="3200" dirty="0" smtClean="0">
              <a:ea typeface="Arial" pitchFamily="34" charset="0"/>
            </a:endParaRPr>
          </a:p>
          <a:p>
            <a:pPr>
              <a:spcBef>
                <a:spcPts val="1200"/>
              </a:spcBef>
            </a:pPr>
            <a:r>
              <a:rPr lang="en-US" altLang="en-US" dirty="0" smtClean="0"/>
              <a:t>Reasoning</a:t>
            </a:r>
          </a:p>
          <a:p>
            <a:pPr lvl="1">
              <a:spcBef>
                <a:spcPts val="1200"/>
              </a:spcBef>
            </a:pPr>
            <a:r>
              <a:rPr lang="en-US" altLang="en-US" dirty="0" err="1" smtClean="0">
                <a:ea typeface="Arial" pitchFamily="34" charset="0"/>
              </a:rPr>
              <a:t>Sparkspace</a:t>
            </a:r>
            <a:endParaRPr lang="en-US" altLang="en-US" dirty="0" smtClean="0">
              <a:ea typeface="Arial" pitchFamily="34" charset="0"/>
            </a:endParaRPr>
          </a:p>
          <a:p>
            <a:pPr lvl="1">
              <a:spcBef>
                <a:spcPts val="1200"/>
              </a:spcBef>
            </a:pPr>
            <a:r>
              <a:rPr lang="en-US" altLang="en-US" dirty="0" err="1" smtClean="0">
                <a:ea typeface="Arial" pitchFamily="34" charset="0"/>
              </a:rPr>
              <a:t>ShowMe</a:t>
            </a:r>
            <a:r>
              <a:rPr lang="en-US" altLang="en-US" dirty="0" smtClean="0">
                <a:ea typeface="Arial" pitchFamily="34" charset="0"/>
              </a:rPr>
              <a:t> and </a:t>
            </a:r>
            <a:r>
              <a:rPr lang="en-US" altLang="en-US" dirty="0" err="1" smtClean="0">
                <a:ea typeface="Arial" pitchFamily="34" charset="0"/>
              </a:rPr>
              <a:t>ScreenChomp</a:t>
            </a:r>
            <a:r>
              <a:rPr lang="en-US" altLang="en-US" dirty="0" smtClean="0">
                <a:ea typeface="Arial" pitchFamily="34" charset="0"/>
              </a:rPr>
              <a:t> (mobile)</a:t>
            </a:r>
          </a:p>
          <a:p>
            <a:pPr>
              <a:spcBef>
                <a:spcPts val="1200"/>
              </a:spcBef>
            </a:pPr>
            <a:r>
              <a:rPr lang="en-US" altLang="en-US" dirty="0" smtClean="0"/>
              <a:t>Concept/Mind mapping</a:t>
            </a:r>
          </a:p>
          <a:p>
            <a:pPr lvl="1">
              <a:spcBef>
                <a:spcPts val="1200"/>
              </a:spcBef>
            </a:pPr>
            <a:r>
              <a:rPr lang="en-US" altLang="en-US" dirty="0" err="1" smtClean="0">
                <a:ea typeface="Arial" pitchFamily="34" charset="0"/>
              </a:rPr>
              <a:t>Kidspiration</a:t>
            </a:r>
            <a:r>
              <a:rPr lang="en-US" altLang="en-US" dirty="0" smtClean="0">
                <a:ea typeface="Arial" pitchFamily="34" charset="0"/>
              </a:rPr>
              <a:t> or </a:t>
            </a:r>
            <a:r>
              <a:rPr lang="en-US" altLang="en-US" dirty="0" err="1" smtClean="0">
                <a:ea typeface="Arial" pitchFamily="34" charset="0"/>
              </a:rPr>
              <a:t>Mindmeister</a:t>
            </a:r>
            <a:endParaRPr lang="en-US" altLang="en-US" dirty="0" smtClean="0">
              <a:ea typeface="Arial" pitchFamily="34" charset="0"/>
            </a:endParaRPr>
          </a:p>
          <a:p>
            <a:pPr lvl="1"/>
            <a:endParaRPr lang="en-US" altLang="en-US" dirty="0" smtClean="0">
              <a:ea typeface="Arial" pitchFamily="34" charset="0"/>
            </a:endParaRPr>
          </a:p>
          <a:p>
            <a:endParaRPr lang="en-US" altLang="en-US" dirty="0" smtClean="0"/>
          </a:p>
        </p:txBody>
      </p:sp>
      <p:sp>
        <p:nvSpPr>
          <p:cNvPr id="7065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BB1EA7F9-C1C2-4204-83AD-D7817CA0B227}" type="slidenum">
              <a:rPr lang="fr-FR" altLang="en-US" sz="1400">
                <a:solidFill>
                  <a:srgbClr val="0033CC"/>
                </a:solidFill>
                <a:latin typeface="Arial" pitchFamily="34" charset="0"/>
              </a:rPr>
              <a:pPr/>
              <a:t>48</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684213"/>
          </a:xfrm>
        </p:spPr>
        <p:txBody>
          <a:bodyPr/>
          <a:lstStyle/>
          <a:p>
            <a:r>
              <a:rPr lang="en-US" altLang="en-US" dirty="0" smtClean="0">
                <a:effectLst/>
              </a:rPr>
              <a:t>AT - Barriers in Oral Expression</a:t>
            </a:r>
          </a:p>
        </p:txBody>
      </p:sp>
      <p:sp>
        <p:nvSpPr>
          <p:cNvPr id="3" name="Content Placeholder 2"/>
          <p:cNvSpPr>
            <a:spLocks noGrp="1"/>
          </p:cNvSpPr>
          <p:nvPr>
            <p:ph sz="quarter" idx="1"/>
          </p:nvPr>
        </p:nvSpPr>
        <p:spPr>
          <a:xfrm>
            <a:off x="390525" y="1268413"/>
            <a:ext cx="8362950" cy="4887912"/>
          </a:xfrm>
        </p:spPr>
        <p:txBody>
          <a:bodyPr/>
          <a:lstStyle/>
          <a:p>
            <a:pPr>
              <a:spcBef>
                <a:spcPts val="1800"/>
              </a:spcBef>
            </a:pPr>
            <a:r>
              <a:rPr lang="en-US" altLang="en-US" dirty="0" smtClean="0"/>
              <a:t>Reduce anxiety</a:t>
            </a:r>
          </a:p>
          <a:p>
            <a:pPr>
              <a:spcBef>
                <a:spcPts val="1800"/>
              </a:spcBef>
            </a:pPr>
            <a:r>
              <a:rPr lang="en-US" altLang="en-US" dirty="0" smtClean="0"/>
              <a:t>Tools</a:t>
            </a:r>
          </a:p>
          <a:p>
            <a:pPr lvl="1">
              <a:spcBef>
                <a:spcPts val="1800"/>
              </a:spcBef>
            </a:pPr>
            <a:r>
              <a:rPr lang="en-US" altLang="en-US" dirty="0" smtClean="0">
                <a:ea typeface="Arial" pitchFamily="34" charset="0"/>
              </a:rPr>
              <a:t>Cue cards –memory support </a:t>
            </a:r>
          </a:p>
          <a:p>
            <a:pPr lvl="1">
              <a:spcBef>
                <a:spcPts val="1800"/>
              </a:spcBef>
            </a:pPr>
            <a:r>
              <a:rPr lang="en-US" altLang="en-US" dirty="0" err="1" smtClean="0">
                <a:ea typeface="Arial" pitchFamily="34" charset="0"/>
              </a:rPr>
              <a:t>ShowMe</a:t>
            </a:r>
            <a:r>
              <a:rPr lang="en-US" altLang="en-US" dirty="0" smtClean="0">
                <a:ea typeface="Arial" pitchFamily="34" charset="0"/>
              </a:rPr>
              <a:t> (mobile) – video and audio recording of student process</a:t>
            </a:r>
          </a:p>
          <a:p>
            <a:pPr lvl="1">
              <a:spcBef>
                <a:spcPts val="1800"/>
              </a:spcBef>
            </a:pPr>
            <a:r>
              <a:rPr lang="en-US" altLang="en-US" dirty="0" smtClean="0">
                <a:ea typeface="Arial" pitchFamily="34" charset="0"/>
              </a:rPr>
              <a:t>Dragon or </a:t>
            </a:r>
            <a:r>
              <a:rPr lang="en-US" altLang="en-US" dirty="0" err="1" smtClean="0">
                <a:ea typeface="Arial" pitchFamily="34" charset="0"/>
              </a:rPr>
              <a:t>Siri</a:t>
            </a:r>
            <a:r>
              <a:rPr lang="en-US" altLang="en-US" dirty="0" smtClean="0">
                <a:ea typeface="Arial" pitchFamily="34" charset="0"/>
              </a:rPr>
              <a:t> – Speech-to-text </a:t>
            </a:r>
          </a:p>
          <a:p>
            <a:pPr lvl="1">
              <a:spcBef>
                <a:spcPts val="1800"/>
              </a:spcBef>
            </a:pPr>
            <a:r>
              <a:rPr lang="en-US" altLang="en-US" dirty="0" smtClean="0">
                <a:ea typeface="Arial" pitchFamily="34" charset="0"/>
              </a:rPr>
              <a:t>Audacity or Notability</a:t>
            </a:r>
          </a:p>
        </p:txBody>
      </p:sp>
      <p:sp>
        <p:nvSpPr>
          <p:cNvPr id="7168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EFE448FB-BC70-4885-9AD5-01768DE2989F}" type="slidenum">
              <a:rPr lang="fr-FR" altLang="en-US" sz="1400">
                <a:solidFill>
                  <a:srgbClr val="0033CC"/>
                </a:solidFill>
                <a:latin typeface="Arial" pitchFamily="34" charset="0"/>
              </a:rPr>
              <a:pPr/>
              <a:t>49</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2" descr="Image that shows the four aspects of processing information: input, process, storage and output. There is a feedback loop that shows that the process is contonuous. Copyright is http://blogondevices.blogspot.ca/2015/09/input-mouse-keyboard-microphone-touch.html&#10;"/>
          <p:cNvPicPr>
            <a:picLocks noGrp="1" noChangeAspect="1"/>
          </p:cNvPicPr>
          <p:nvPr>
            <p:ph sz="quarter" idx="1"/>
          </p:nvPr>
        </p:nvPicPr>
        <p:blipFill>
          <a:blip r:embed="rId2">
            <a:extLst>
              <a:ext uri="{28A0092B-C50C-407E-A947-70E740481C1C}">
                <a14:useLocalDpi xmlns:a14="http://schemas.microsoft.com/office/drawing/2010/main" val="0"/>
              </a:ext>
            </a:extLst>
          </a:blip>
          <a:srcRect t="1172" b="1172"/>
          <a:stretch>
            <a:fillRect/>
          </a:stretch>
        </p:blipFill>
        <p:spPr>
          <a:xfrm>
            <a:off x="468313" y="1341438"/>
            <a:ext cx="8229600" cy="4887912"/>
          </a:xfrm>
        </p:spPr>
      </p:pic>
      <p:sp>
        <p:nvSpPr>
          <p:cNvPr id="1126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6FB8A7EA-AAD6-4FBA-9C80-DC8B30A2DC74}" type="slidenum">
              <a:rPr lang="fr-FR" altLang="en-US" sz="1400">
                <a:solidFill>
                  <a:srgbClr val="0033CC"/>
                </a:solidFill>
                <a:latin typeface="Arial" pitchFamily="34" charset="0"/>
              </a:rPr>
              <a:pPr/>
              <a:t>5</a:t>
            </a:fld>
            <a:endParaRPr lang="fr-FR" altLang="en-US" sz="1400">
              <a:solidFill>
                <a:srgbClr val="0033CC"/>
              </a:solidFill>
              <a:latin typeface="Arial" pitchFamily="34" charset="0"/>
            </a:endParaRPr>
          </a:p>
        </p:txBody>
      </p:sp>
      <p:sp>
        <p:nvSpPr>
          <p:cNvPr id="2" name="Title 1"/>
          <p:cNvSpPr>
            <a:spLocks noGrp="1"/>
          </p:cNvSpPr>
          <p:nvPr>
            <p:ph type="title"/>
          </p:nvPr>
        </p:nvSpPr>
        <p:spPr>
          <a:xfrm>
            <a:off x="457200" y="260648"/>
            <a:ext cx="8229600" cy="684213"/>
          </a:xfrm>
        </p:spPr>
        <p:txBody>
          <a:bodyPr/>
          <a:lstStyle/>
          <a:p>
            <a:r>
              <a:rPr lang="en-US" altLang="en-US" dirty="0" smtClean="0">
                <a:effectLst/>
              </a:rPr>
              <a:t>Learning</a:t>
            </a:r>
            <a:r>
              <a:rPr lang="en-US" altLang="en-US" dirty="0" smtClean="0">
                <a:effectLst>
                  <a:outerShdw blurRad="38100" dist="38100" dir="2700000" algn="tl">
                    <a:srgbClr val="C0C0C0"/>
                  </a:outerShdw>
                </a:effectLst>
              </a:rPr>
              <a:t> Disabilities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684213"/>
          </a:xfrm>
        </p:spPr>
        <p:txBody>
          <a:bodyPr/>
          <a:lstStyle/>
          <a:p>
            <a:r>
              <a:rPr lang="en-US" altLang="en-US" dirty="0" smtClean="0">
                <a:effectLst/>
              </a:rPr>
              <a:t>AT - Barriers in Math</a:t>
            </a:r>
          </a:p>
        </p:txBody>
      </p:sp>
      <p:sp>
        <p:nvSpPr>
          <p:cNvPr id="72706" name="Content Placeholder 2"/>
          <p:cNvSpPr>
            <a:spLocks noGrp="1"/>
          </p:cNvSpPr>
          <p:nvPr>
            <p:ph sz="quarter" idx="1"/>
          </p:nvPr>
        </p:nvSpPr>
        <p:spPr>
          <a:xfrm>
            <a:off x="457200" y="1196752"/>
            <a:ext cx="8229600" cy="4887912"/>
          </a:xfrm>
        </p:spPr>
        <p:txBody>
          <a:bodyPr/>
          <a:lstStyle/>
          <a:p>
            <a:pPr>
              <a:spcBef>
                <a:spcPts val="1200"/>
              </a:spcBef>
            </a:pPr>
            <a:r>
              <a:rPr lang="en-US" altLang="en-US" dirty="0" smtClean="0"/>
              <a:t>Low Tech</a:t>
            </a:r>
          </a:p>
          <a:p>
            <a:pPr lvl="1">
              <a:spcBef>
                <a:spcPts val="1200"/>
              </a:spcBef>
            </a:pPr>
            <a:r>
              <a:rPr lang="en-US" altLang="en-US" dirty="0" smtClean="0">
                <a:ea typeface="Arial" pitchFamily="34" charset="0"/>
              </a:rPr>
              <a:t>Graph paper</a:t>
            </a:r>
          </a:p>
          <a:p>
            <a:pPr lvl="1">
              <a:spcBef>
                <a:spcPts val="1200"/>
              </a:spcBef>
            </a:pPr>
            <a:r>
              <a:rPr lang="en-US" altLang="en-US" dirty="0" smtClean="0">
                <a:ea typeface="Arial" pitchFamily="34" charset="0"/>
              </a:rPr>
              <a:t>Concrete tools</a:t>
            </a:r>
          </a:p>
          <a:p>
            <a:pPr lvl="1">
              <a:spcBef>
                <a:spcPts val="1200"/>
              </a:spcBef>
            </a:pPr>
            <a:r>
              <a:rPr lang="en-US" altLang="en-US" dirty="0" smtClean="0">
                <a:ea typeface="Arial" pitchFamily="34" charset="0"/>
              </a:rPr>
              <a:t>Memory aids</a:t>
            </a:r>
          </a:p>
          <a:p>
            <a:pPr>
              <a:spcBef>
                <a:spcPts val="1200"/>
              </a:spcBef>
            </a:pPr>
            <a:r>
              <a:rPr lang="en-US" altLang="en-US" dirty="0" smtClean="0"/>
              <a:t>Med-High Tech</a:t>
            </a:r>
          </a:p>
          <a:p>
            <a:pPr lvl="1">
              <a:spcBef>
                <a:spcPts val="1200"/>
              </a:spcBef>
            </a:pPr>
            <a:r>
              <a:rPr lang="en-US" altLang="en-US" dirty="0" smtClean="0">
                <a:ea typeface="Arial" pitchFamily="34" charset="0"/>
              </a:rPr>
              <a:t>Calculators</a:t>
            </a:r>
          </a:p>
          <a:p>
            <a:pPr lvl="1">
              <a:spcBef>
                <a:spcPts val="1200"/>
              </a:spcBef>
            </a:pPr>
            <a:r>
              <a:rPr lang="en-US" altLang="en-US" dirty="0" err="1" smtClean="0">
                <a:ea typeface="Arial" pitchFamily="34" charset="0"/>
              </a:rPr>
              <a:t>SumDog</a:t>
            </a:r>
            <a:r>
              <a:rPr lang="en-US" altLang="en-US" dirty="0" smtClean="0">
                <a:ea typeface="Arial" pitchFamily="34" charset="0"/>
              </a:rPr>
              <a:t> – adapts to learner ability</a:t>
            </a:r>
          </a:p>
          <a:p>
            <a:pPr lvl="1">
              <a:spcBef>
                <a:spcPts val="1200"/>
              </a:spcBef>
            </a:pPr>
            <a:r>
              <a:rPr lang="en-US" altLang="en-US" dirty="0" err="1" smtClean="0">
                <a:ea typeface="Arial" pitchFamily="34" charset="0"/>
              </a:rPr>
              <a:t>ShowMe</a:t>
            </a:r>
            <a:r>
              <a:rPr lang="en-US" altLang="en-US" dirty="0" smtClean="0">
                <a:ea typeface="Arial" pitchFamily="34" charset="0"/>
              </a:rPr>
              <a:t> (mobile)</a:t>
            </a:r>
          </a:p>
          <a:p>
            <a:endParaRPr lang="en-US" altLang="en-US" dirty="0" smtClean="0"/>
          </a:p>
        </p:txBody>
      </p:sp>
      <p:sp>
        <p:nvSpPr>
          <p:cNvPr id="7270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E8F2D657-592C-44BD-B002-4AF86D12CDD8}" type="slidenum">
              <a:rPr lang="fr-FR" altLang="en-US" sz="1400">
                <a:solidFill>
                  <a:srgbClr val="0033CC"/>
                </a:solidFill>
                <a:latin typeface="Arial" pitchFamily="34" charset="0"/>
              </a:rPr>
              <a:pPr/>
              <a:t>50</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684213"/>
          </a:xfrm>
        </p:spPr>
        <p:txBody>
          <a:bodyPr/>
          <a:lstStyle/>
          <a:p>
            <a:r>
              <a:rPr lang="en-US" altLang="en-US" dirty="0" smtClean="0">
                <a:effectLst/>
              </a:rPr>
              <a:t>AT Preparation &amp;Training</a:t>
            </a:r>
          </a:p>
        </p:txBody>
      </p:sp>
      <p:sp>
        <p:nvSpPr>
          <p:cNvPr id="44034" name="Content Placeholder 2"/>
          <p:cNvSpPr>
            <a:spLocks noGrp="1"/>
          </p:cNvSpPr>
          <p:nvPr>
            <p:ph sz="quarter" idx="1"/>
          </p:nvPr>
        </p:nvSpPr>
        <p:spPr>
          <a:xfrm>
            <a:off x="457200" y="1988840"/>
            <a:ext cx="8229600" cy="3456384"/>
          </a:xfrm>
        </p:spPr>
        <p:txBody>
          <a:bodyPr/>
          <a:lstStyle/>
          <a:p>
            <a:pPr>
              <a:spcBef>
                <a:spcPts val="1800"/>
              </a:spcBef>
              <a:buFont typeface="Arial" charset="0"/>
              <a:buChar char="•"/>
              <a:defRPr/>
            </a:pPr>
            <a:r>
              <a:rPr lang="en-CA" dirty="0" smtClean="0">
                <a:latin typeface="Arial" charset="0"/>
                <a:ea typeface="ＭＳ Ｐゴシック" charset="0"/>
              </a:rPr>
              <a:t>D</a:t>
            </a:r>
            <a:r>
              <a:rPr lang="en-US" dirty="0" smtClean="0">
                <a:latin typeface="Arial" charset="0"/>
                <a:ea typeface="ＭＳ Ｐゴシック" charset="0"/>
              </a:rPr>
              <a:t>o a thorough evaluation of a tool before choosing it</a:t>
            </a:r>
          </a:p>
          <a:p>
            <a:pPr>
              <a:spcBef>
                <a:spcPts val="1800"/>
              </a:spcBef>
              <a:buFont typeface="Arial" charset="0"/>
              <a:buChar char="•"/>
              <a:defRPr/>
            </a:pPr>
            <a:r>
              <a:rPr lang="en-US" dirty="0" smtClean="0">
                <a:latin typeface="Arial" charset="0"/>
                <a:ea typeface="ＭＳ Ｐゴシック" charset="0"/>
              </a:rPr>
              <a:t>Who in your school knows about assistive technology?</a:t>
            </a:r>
          </a:p>
          <a:p>
            <a:pPr>
              <a:spcBef>
                <a:spcPts val="1800"/>
              </a:spcBef>
              <a:defRPr/>
            </a:pPr>
            <a:r>
              <a:rPr lang="en-US" dirty="0" smtClean="0">
                <a:latin typeface="Arial" charset="0"/>
                <a:ea typeface="ＭＳ Ｐゴシック" charset="0"/>
              </a:rPr>
              <a:t>How to ensure a good AT process?</a:t>
            </a:r>
            <a:endParaRPr lang="en-US" dirty="0">
              <a:latin typeface="Arial" charset="0"/>
              <a:ea typeface="ＭＳ Ｐゴシック" charset="0"/>
            </a:endParaRPr>
          </a:p>
        </p:txBody>
      </p:sp>
      <p:sp>
        <p:nvSpPr>
          <p:cNvPr id="4505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0ABC818D-0496-4A0F-A394-1604C2D3FCFB}" type="slidenum">
              <a:rPr lang="fr-FR" altLang="en-US" sz="1400">
                <a:solidFill>
                  <a:srgbClr val="0033CC"/>
                </a:solidFill>
                <a:latin typeface="Arial" pitchFamily="34" charset="0"/>
              </a:rPr>
              <a:pPr/>
              <a:t>51</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684213"/>
          </a:xfrm>
        </p:spPr>
        <p:txBody>
          <a:bodyPr/>
          <a:lstStyle/>
          <a:p>
            <a:r>
              <a:rPr lang="en-US" altLang="en-US" dirty="0" smtClean="0">
                <a:effectLst/>
              </a:rPr>
              <a:t>AT Resources</a:t>
            </a:r>
          </a:p>
        </p:txBody>
      </p:sp>
      <p:sp>
        <p:nvSpPr>
          <p:cNvPr id="45058" name="Content Placeholder 2"/>
          <p:cNvSpPr>
            <a:spLocks noGrp="1"/>
          </p:cNvSpPr>
          <p:nvPr>
            <p:ph sz="quarter" idx="1"/>
          </p:nvPr>
        </p:nvSpPr>
        <p:spPr>
          <a:xfrm>
            <a:off x="457200" y="1700808"/>
            <a:ext cx="8229600" cy="4176811"/>
          </a:xfrm>
        </p:spPr>
        <p:txBody>
          <a:bodyPr/>
          <a:lstStyle/>
          <a:p>
            <a:pPr>
              <a:spcBef>
                <a:spcPts val="2400"/>
              </a:spcBef>
              <a:buFont typeface="Arial" charset="0"/>
              <a:buChar char="•"/>
              <a:defRPr/>
            </a:pPr>
            <a:r>
              <a:rPr lang="en-US" dirty="0" smtClean="0">
                <a:latin typeface="Arial" charset="0"/>
                <a:ea typeface="ＭＳ Ｐゴシック" charset="0"/>
              </a:rPr>
              <a:t>Adaptech</a:t>
            </a:r>
          </a:p>
          <a:p>
            <a:pPr lvl="1">
              <a:spcBef>
                <a:spcPts val="2400"/>
              </a:spcBef>
              <a:buFont typeface="Arial" charset="0"/>
              <a:buChar char="•"/>
              <a:defRPr/>
            </a:pPr>
            <a:r>
              <a:rPr lang="en-US" dirty="0" smtClean="0">
                <a:latin typeface="Arial" charset="0"/>
                <a:hlinkClick r:id="rId2"/>
              </a:rPr>
              <a:t>Free and Inexpensive Technology</a:t>
            </a:r>
            <a:endParaRPr lang="en-US" dirty="0" smtClean="0">
              <a:latin typeface="Arial" charset="0"/>
            </a:endParaRPr>
          </a:p>
          <a:p>
            <a:pPr>
              <a:spcBef>
                <a:spcPts val="2400"/>
              </a:spcBef>
              <a:buFont typeface="Arial" charset="0"/>
              <a:buChar char="•"/>
              <a:defRPr/>
            </a:pPr>
            <a:r>
              <a:rPr lang="en-US" dirty="0" smtClean="0">
                <a:latin typeface="Arial" charset="0"/>
                <a:ea typeface="ＭＳ Ｐゴシック" charset="0"/>
                <a:hlinkClick r:id="rId3"/>
              </a:rPr>
              <a:t>SETT</a:t>
            </a:r>
            <a:r>
              <a:rPr lang="en-US" dirty="0" smtClean="0">
                <a:latin typeface="Arial" charset="0"/>
                <a:ea typeface="ＭＳ Ｐゴシック" charset="0"/>
              </a:rPr>
              <a:t> framework documents</a:t>
            </a:r>
          </a:p>
          <a:p>
            <a:pPr>
              <a:spcBef>
                <a:spcPts val="2400"/>
              </a:spcBef>
              <a:buFont typeface="Arial" charset="0"/>
              <a:buChar char="•"/>
              <a:defRPr/>
            </a:pPr>
            <a:r>
              <a:rPr lang="en-US" dirty="0" smtClean="0">
                <a:latin typeface="Arial" charset="0"/>
                <a:ea typeface="ＭＳ Ｐゴシック" charset="0"/>
                <a:hlinkClick r:id="rId4"/>
              </a:rPr>
              <a:t>ALDI Quebec Framework</a:t>
            </a:r>
            <a:endParaRPr lang="en-US" dirty="0" smtClean="0">
              <a:latin typeface="Arial" charset="0"/>
              <a:ea typeface="ＭＳ Ｐゴシック" charset="0"/>
            </a:endParaRPr>
          </a:p>
          <a:p>
            <a:pPr>
              <a:spcBef>
                <a:spcPts val="2400"/>
              </a:spcBef>
              <a:buFont typeface="Arial" charset="0"/>
              <a:buChar char="•"/>
              <a:defRPr/>
            </a:pPr>
            <a:r>
              <a:rPr lang="en-US" sz="3200" dirty="0" smtClean="0">
                <a:latin typeface="Arial" charset="0"/>
                <a:ea typeface="ＭＳ Ｐゴシック" charset="0"/>
                <a:hlinkClick r:id="rId5"/>
              </a:rPr>
              <a:t>Quality Indicators for Assistive Technology</a:t>
            </a:r>
            <a:endParaRPr lang="en-US" sz="3200" dirty="0" smtClean="0">
              <a:latin typeface="Arial" charset="0"/>
              <a:ea typeface="ＭＳ Ｐゴシック" charset="0"/>
            </a:endParaRPr>
          </a:p>
          <a:p>
            <a:pPr>
              <a:buFont typeface="Arial" charset="0"/>
              <a:buChar char="•"/>
              <a:defRPr/>
            </a:pPr>
            <a:endParaRPr lang="en-US" dirty="0">
              <a:latin typeface="Arial" charset="0"/>
              <a:ea typeface="ＭＳ Ｐゴシック" charset="0"/>
            </a:endParaRPr>
          </a:p>
        </p:txBody>
      </p:sp>
      <p:sp>
        <p:nvSpPr>
          <p:cNvPr id="4608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ECD84652-AEB7-4065-986D-C944BFCCC791}" type="slidenum">
              <a:rPr lang="fr-FR" altLang="en-US" sz="1400">
                <a:solidFill>
                  <a:srgbClr val="0033CC"/>
                </a:solidFill>
                <a:latin typeface="Arial" pitchFamily="34" charset="0"/>
              </a:rPr>
              <a:pPr/>
              <a:t>52</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267385D0-CC47-4223-A32C-FF0ADC04B6F0}" type="slidenum">
              <a:rPr lang="fr-FR" altLang="en-US" sz="1400">
                <a:solidFill>
                  <a:srgbClr val="0033CC"/>
                </a:solidFill>
                <a:latin typeface="Arial" pitchFamily="34" charset="0"/>
              </a:rPr>
              <a:pPr/>
              <a:t>53</a:t>
            </a:fld>
            <a:endParaRPr lang="fr-FR" altLang="en-US" sz="1400">
              <a:solidFill>
                <a:srgbClr val="0033CC"/>
              </a:solidFill>
              <a:latin typeface="Arial" pitchFamily="34" charset="0"/>
            </a:endParaRPr>
          </a:p>
        </p:txBody>
      </p:sp>
      <p:pic>
        <p:nvPicPr>
          <p:cNvPr id="47107" name="Picture 5" descr="Picture of coffee cup. copyright is http://clipart-library.com/coffee-cup.html"/>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250" y="1773238"/>
            <a:ext cx="185737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9" descr="Picture of apple. Copyright is https://www.yelp.com/user_details?userid=AJfpxc1EIq4ZyLo6-CCUZA"/>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0" y="2276475"/>
            <a:ext cx="1984375"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Box 10"/>
          <p:cNvSpPr txBox="1">
            <a:spLocks noChangeArrowheads="1"/>
          </p:cNvSpPr>
          <p:nvPr/>
        </p:nvSpPr>
        <p:spPr bwMode="auto">
          <a:xfrm>
            <a:off x="3419475" y="5157788"/>
            <a:ext cx="2736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r>
              <a:rPr lang="en-US" altLang="en-US" sz="3200"/>
              <a:t>10 Minutes</a:t>
            </a:r>
          </a:p>
        </p:txBody>
      </p:sp>
      <p:sp>
        <p:nvSpPr>
          <p:cNvPr id="2" name="Title 1"/>
          <p:cNvSpPr>
            <a:spLocks noGrp="1"/>
          </p:cNvSpPr>
          <p:nvPr>
            <p:ph type="title"/>
          </p:nvPr>
        </p:nvSpPr>
        <p:spPr/>
        <p:txBody>
          <a:bodyPr/>
          <a:lstStyle/>
          <a:p>
            <a:r>
              <a:rPr lang="en-US" altLang="en-US" smtClean="0">
                <a:effectLst>
                  <a:outerShdw blurRad="38100" dist="38100" dir="2700000" algn="tl">
                    <a:srgbClr val="C0C0C0"/>
                  </a:outerShdw>
                </a:effectLst>
              </a:rPr>
              <a:t> Bathroom Break</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sz="quarter" idx="1"/>
          </p:nvPr>
        </p:nvSpPr>
        <p:spPr>
          <a:xfrm>
            <a:off x="457200" y="1268413"/>
            <a:ext cx="8229600" cy="4887912"/>
          </a:xfrm>
        </p:spPr>
        <p:txBody>
          <a:bodyPr/>
          <a:lstStyle/>
          <a:p>
            <a:pPr marL="0" indent="0">
              <a:buFont typeface="Arial" charset="0"/>
              <a:buNone/>
              <a:defRPr/>
            </a:pPr>
            <a:r>
              <a:rPr lang="en-US" dirty="0" smtClean="0">
                <a:ea typeface="ＭＳ Ｐゴシック" charset="0"/>
              </a:rPr>
              <a:t>Four </a:t>
            </a:r>
            <a:r>
              <a:rPr lang="en-US" dirty="0">
                <a:ea typeface="ＭＳ Ｐゴシック" charset="0"/>
              </a:rPr>
              <a:t>categories of </a:t>
            </a:r>
            <a:r>
              <a:rPr lang="en-US" dirty="0" smtClean="0">
                <a:ea typeface="ＭＳ Ｐゴシック" charset="0"/>
              </a:rPr>
              <a:t>accommodations</a:t>
            </a:r>
          </a:p>
          <a:p>
            <a:pPr marL="788987" lvl="1" indent="-514350">
              <a:spcBef>
                <a:spcPts val="1800"/>
              </a:spcBef>
              <a:buClrTx/>
              <a:buFont typeface="+mj-lt"/>
              <a:buAutoNum type="arabicPeriod"/>
              <a:defRPr/>
            </a:pPr>
            <a:r>
              <a:rPr lang="en-US" dirty="0" smtClean="0"/>
              <a:t>Presentation</a:t>
            </a:r>
            <a:r>
              <a:rPr lang="en-US" dirty="0"/>
              <a:t>:</a:t>
            </a:r>
            <a:r>
              <a:rPr lang="en-US" dirty="0" smtClean="0"/>
              <a:t> Change </a:t>
            </a:r>
            <a:r>
              <a:rPr lang="en-US" dirty="0"/>
              <a:t>in way instructions and </a:t>
            </a:r>
            <a:r>
              <a:rPr lang="en-US" dirty="0" smtClean="0"/>
              <a:t>content are presented.</a:t>
            </a:r>
          </a:p>
          <a:p>
            <a:pPr lvl="2">
              <a:spcBef>
                <a:spcPts val="1800"/>
              </a:spcBef>
              <a:buClrTx/>
              <a:defRPr/>
            </a:pPr>
            <a:r>
              <a:rPr lang="en-US" dirty="0" smtClean="0"/>
              <a:t>E.g. </a:t>
            </a:r>
            <a:r>
              <a:rPr lang="en-US" dirty="0"/>
              <a:t>a</a:t>
            </a:r>
            <a:r>
              <a:rPr lang="en-US" dirty="0" smtClean="0"/>
              <a:t>udio version </a:t>
            </a:r>
            <a:r>
              <a:rPr lang="en-US" dirty="0"/>
              <a:t>of instructions and </a:t>
            </a:r>
            <a:r>
              <a:rPr lang="en-US" dirty="0" smtClean="0"/>
              <a:t>test</a:t>
            </a:r>
            <a:endParaRPr lang="en-US" sz="1200" dirty="0" smtClean="0"/>
          </a:p>
          <a:p>
            <a:pPr marL="788987" lvl="1" indent="-514350">
              <a:spcBef>
                <a:spcPts val="1800"/>
              </a:spcBef>
              <a:buClrTx/>
              <a:buFont typeface="+mj-lt"/>
              <a:buAutoNum type="arabicPeriod" startAt="2"/>
              <a:defRPr/>
            </a:pPr>
            <a:r>
              <a:rPr lang="en-US" dirty="0" smtClean="0"/>
              <a:t>Response</a:t>
            </a:r>
            <a:r>
              <a:rPr lang="en-US" dirty="0"/>
              <a:t>: </a:t>
            </a:r>
            <a:r>
              <a:rPr lang="en-US" dirty="0" smtClean="0"/>
              <a:t>Change </a:t>
            </a:r>
            <a:r>
              <a:rPr lang="en-US" dirty="0"/>
              <a:t>in the </a:t>
            </a:r>
            <a:r>
              <a:rPr lang="en-US" dirty="0" smtClean="0"/>
              <a:t>way student completes tests</a:t>
            </a:r>
            <a:r>
              <a:rPr lang="en-US" dirty="0"/>
              <a:t>. </a:t>
            </a:r>
            <a:endParaRPr lang="en-US" dirty="0" smtClean="0"/>
          </a:p>
          <a:p>
            <a:pPr lvl="2">
              <a:spcBef>
                <a:spcPts val="1800"/>
              </a:spcBef>
              <a:buClrTx/>
              <a:defRPr/>
            </a:pPr>
            <a:r>
              <a:rPr lang="en-US" dirty="0" smtClean="0"/>
              <a:t>E.g. allowing use </a:t>
            </a:r>
            <a:r>
              <a:rPr lang="en-US" dirty="0"/>
              <a:t>o</a:t>
            </a:r>
            <a:r>
              <a:rPr lang="en-US" dirty="0" smtClean="0"/>
              <a:t>f </a:t>
            </a:r>
            <a:r>
              <a:rPr lang="en-US" dirty="0"/>
              <a:t>computer to write </a:t>
            </a:r>
            <a:r>
              <a:rPr lang="en-US" dirty="0" smtClean="0"/>
              <a:t>answers</a:t>
            </a:r>
          </a:p>
          <a:p>
            <a:pPr marL="0" indent="0">
              <a:buFont typeface="Arial" charset="0"/>
              <a:buNone/>
              <a:defRPr/>
            </a:pPr>
            <a:endParaRPr lang="en-US" dirty="0">
              <a:latin typeface="Arial" charset="0"/>
              <a:ea typeface="ＭＳ Ｐゴシック" charset="0"/>
            </a:endParaRPr>
          </a:p>
        </p:txBody>
      </p:sp>
      <p:sp>
        <p:nvSpPr>
          <p:cNvPr id="2" name="Title 1"/>
          <p:cNvSpPr>
            <a:spLocks noGrp="1"/>
          </p:cNvSpPr>
          <p:nvPr>
            <p:ph type="title"/>
          </p:nvPr>
        </p:nvSpPr>
        <p:spPr>
          <a:xfrm>
            <a:off x="457200" y="548680"/>
            <a:ext cx="8229600" cy="684213"/>
          </a:xfrm>
        </p:spPr>
        <p:txBody>
          <a:bodyPr/>
          <a:lstStyle/>
          <a:p>
            <a:r>
              <a:rPr lang="en-US" altLang="en-US" sz="3800" dirty="0" smtClean="0">
                <a:effectLst/>
              </a:rPr>
              <a:t>Accommodations for students with LD</a:t>
            </a:r>
          </a:p>
        </p:txBody>
      </p:sp>
      <p:sp>
        <p:nvSpPr>
          <p:cNvPr id="4813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6059C56B-87F4-4A9A-BD44-EC7D0EB9981B}" type="slidenum">
              <a:rPr lang="fr-FR" altLang="en-US" sz="1400">
                <a:solidFill>
                  <a:srgbClr val="0033CC"/>
                </a:solidFill>
                <a:latin typeface="Arial" pitchFamily="34" charset="0"/>
              </a:rPr>
              <a:pPr/>
              <a:t>54</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684213"/>
          </a:xfrm>
        </p:spPr>
        <p:txBody>
          <a:bodyPr/>
          <a:lstStyle/>
          <a:p>
            <a:r>
              <a:rPr lang="en-US" altLang="en-US" sz="3800" dirty="0" smtClean="0">
                <a:effectLst/>
              </a:rPr>
              <a:t>Accommodations for students with LD</a:t>
            </a:r>
          </a:p>
        </p:txBody>
      </p:sp>
      <p:sp>
        <p:nvSpPr>
          <p:cNvPr id="47106" name="Content Placeholder 2"/>
          <p:cNvSpPr>
            <a:spLocks noGrp="1"/>
          </p:cNvSpPr>
          <p:nvPr>
            <p:ph sz="quarter" idx="1"/>
          </p:nvPr>
        </p:nvSpPr>
        <p:spPr>
          <a:xfrm>
            <a:off x="457200" y="1268413"/>
            <a:ext cx="8229600" cy="4887912"/>
          </a:xfrm>
        </p:spPr>
        <p:txBody>
          <a:bodyPr/>
          <a:lstStyle/>
          <a:p>
            <a:pPr marL="0" indent="0">
              <a:spcBef>
                <a:spcPts val="1200"/>
              </a:spcBef>
              <a:buFont typeface="Arial" charset="0"/>
              <a:buNone/>
              <a:defRPr/>
            </a:pPr>
            <a:r>
              <a:rPr lang="en-US" dirty="0" smtClean="0">
                <a:ea typeface="ＭＳ Ｐゴシック" charset="0"/>
              </a:rPr>
              <a:t>Four </a:t>
            </a:r>
            <a:r>
              <a:rPr lang="en-US" dirty="0">
                <a:ea typeface="ＭＳ Ｐゴシック" charset="0"/>
              </a:rPr>
              <a:t>categories of </a:t>
            </a:r>
            <a:r>
              <a:rPr lang="en-US" dirty="0" smtClean="0">
                <a:ea typeface="ＭＳ Ｐゴシック" charset="0"/>
              </a:rPr>
              <a:t>accommodations</a:t>
            </a:r>
          </a:p>
          <a:p>
            <a:pPr marL="788987" lvl="1" indent="-514350">
              <a:spcBef>
                <a:spcPts val="1200"/>
              </a:spcBef>
              <a:buClrTx/>
              <a:buFont typeface="+mj-lt"/>
              <a:buAutoNum type="arabicPeriod" startAt="3"/>
              <a:defRPr/>
            </a:pPr>
            <a:r>
              <a:rPr lang="en-US" dirty="0" smtClean="0"/>
              <a:t>Setting</a:t>
            </a:r>
            <a:r>
              <a:rPr lang="en-US" dirty="0"/>
              <a:t>: A change in the </a:t>
            </a:r>
            <a:r>
              <a:rPr lang="en-US" dirty="0" smtClean="0"/>
              <a:t>environment </a:t>
            </a:r>
            <a:r>
              <a:rPr lang="en-US" dirty="0"/>
              <a:t>where a </a:t>
            </a:r>
            <a:r>
              <a:rPr lang="en-US" dirty="0" smtClean="0"/>
              <a:t>student works</a:t>
            </a:r>
            <a:r>
              <a:rPr lang="en-US" dirty="0"/>
              <a:t>. </a:t>
            </a:r>
            <a:endParaRPr lang="en-US" dirty="0" smtClean="0"/>
          </a:p>
          <a:p>
            <a:pPr lvl="2">
              <a:spcBef>
                <a:spcPts val="1200"/>
              </a:spcBef>
              <a:buClrTx/>
              <a:defRPr/>
            </a:pPr>
            <a:r>
              <a:rPr lang="en-US" dirty="0" smtClean="0"/>
              <a:t>E.g. </a:t>
            </a:r>
            <a:r>
              <a:rPr lang="en-US" dirty="0"/>
              <a:t>p</a:t>
            </a:r>
            <a:r>
              <a:rPr lang="en-US" dirty="0" smtClean="0"/>
              <a:t>roviding a </a:t>
            </a:r>
            <a:r>
              <a:rPr lang="en-US" dirty="0"/>
              <a:t>separate room with fewer distractions, or in smaller </a:t>
            </a:r>
            <a:r>
              <a:rPr lang="en-US" dirty="0" smtClean="0"/>
              <a:t>group.</a:t>
            </a:r>
            <a:endParaRPr lang="en-US" sz="2400" dirty="0" smtClean="0"/>
          </a:p>
          <a:p>
            <a:pPr marL="788987" lvl="1" indent="-514350">
              <a:spcBef>
                <a:spcPts val="1200"/>
              </a:spcBef>
              <a:buClrTx/>
              <a:buFont typeface="+mj-lt"/>
              <a:buAutoNum type="arabicPeriod" startAt="4"/>
              <a:defRPr/>
            </a:pPr>
            <a:r>
              <a:rPr lang="en-US" dirty="0" smtClean="0"/>
              <a:t>Timing </a:t>
            </a:r>
            <a:r>
              <a:rPr lang="en-US" dirty="0"/>
              <a:t>and scheduling: A change to how much time a </a:t>
            </a:r>
            <a:r>
              <a:rPr lang="en-US" dirty="0" smtClean="0"/>
              <a:t>student has </a:t>
            </a:r>
            <a:r>
              <a:rPr lang="en-US" dirty="0"/>
              <a:t>to complete a </a:t>
            </a:r>
            <a:r>
              <a:rPr lang="en-US" dirty="0" smtClean="0"/>
              <a:t>task. </a:t>
            </a:r>
          </a:p>
          <a:p>
            <a:pPr lvl="2">
              <a:spcBef>
                <a:spcPts val="1200"/>
              </a:spcBef>
              <a:buClrTx/>
              <a:defRPr/>
            </a:pPr>
            <a:r>
              <a:rPr lang="en-US" dirty="0" smtClean="0"/>
              <a:t>E.g. </a:t>
            </a:r>
            <a:r>
              <a:rPr lang="en-US" dirty="0"/>
              <a:t>p</a:t>
            </a:r>
            <a:r>
              <a:rPr lang="en-US" dirty="0" smtClean="0"/>
              <a:t>roviding </a:t>
            </a:r>
            <a:r>
              <a:rPr lang="en-US" dirty="0"/>
              <a:t>extra time on tests</a:t>
            </a:r>
          </a:p>
          <a:p>
            <a:pPr marL="0" indent="0">
              <a:buFont typeface="Arial" charset="0"/>
              <a:buNone/>
              <a:defRPr/>
            </a:pPr>
            <a:endParaRPr lang="en-US" dirty="0">
              <a:latin typeface="Arial" charset="0"/>
              <a:ea typeface="ＭＳ Ｐゴシック" charset="0"/>
            </a:endParaRPr>
          </a:p>
        </p:txBody>
      </p:sp>
      <p:sp>
        <p:nvSpPr>
          <p:cNvPr id="4915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43D06161-B1B6-409B-AB14-E151A8F8423D}" type="slidenum">
              <a:rPr lang="fr-FR" altLang="en-US" sz="1400">
                <a:solidFill>
                  <a:srgbClr val="0033CC"/>
                </a:solidFill>
                <a:latin typeface="Arial" pitchFamily="34" charset="0"/>
              </a:rPr>
              <a:pPr/>
              <a:t>55</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684213"/>
          </a:xfrm>
        </p:spPr>
        <p:txBody>
          <a:bodyPr/>
          <a:lstStyle/>
          <a:p>
            <a:r>
              <a:rPr lang="en-US" altLang="en-US" sz="3800" dirty="0" smtClean="0">
                <a:effectLst/>
              </a:rPr>
              <a:t>MELS Special Measures for Secondary School</a:t>
            </a:r>
          </a:p>
        </p:txBody>
      </p:sp>
      <p:sp>
        <p:nvSpPr>
          <p:cNvPr id="50178" name="Content Placeholder 2"/>
          <p:cNvSpPr>
            <a:spLocks noGrp="1"/>
          </p:cNvSpPr>
          <p:nvPr>
            <p:ph sz="quarter" idx="1"/>
          </p:nvPr>
        </p:nvSpPr>
        <p:spPr>
          <a:xfrm>
            <a:off x="457200" y="1268413"/>
            <a:ext cx="8229600" cy="4887912"/>
          </a:xfrm>
        </p:spPr>
        <p:txBody>
          <a:bodyPr/>
          <a:lstStyle/>
          <a:p>
            <a:pPr lvl="1">
              <a:spcBef>
                <a:spcPts val="600"/>
              </a:spcBef>
            </a:pPr>
            <a:r>
              <a:rPr lang="en-US" altLang="en-US" sz="3600" dirty="0" smtClean="0">
                <a:ea typeface="Arial" pitchFamily="34" charset="0"/>
              </a:rPr>
              <a:t>Extra time (up to 1/3 more)</a:t>
            </a:r>
          </a:p>
          <a:p>
            <a:pPr lvl="1">
              <a:spcBef>
                <a:spcPts val="600"/>
              </a:spcBef>
            </a:pPr>
            <a:r>
              <a:rPr lang="en-US" altLang="en-US" sz="3600" dirty="0" smtClean="0">
                <a:ea typeface="Arial" pitchFamily="34" charset="0"/>
              </a:rPr>
              <a:t>Special place (isolated) for writing</a:t>
            </a:r>
          </a:p>
          <a:p>
            <a:pPr lvl="1">
              <a:spcBef>
                <a:spcPts val="600"/>
              </a:spcBef>
            </a:pPr>
            <a:r>
              <a:rPr lang="en-US" altLang="en-US" sz="3600" dirty="0" smtClean="0">
                <a:ea typeface="Arial" pitchFamily="34" charset="0"/>
              </a:rPr>
              <a:t>Attendant (does not explain questions, correct answers, etc.)</a:t>
            </a:r>
          </a:p>
          <a:p>
            <a:pPr lvl="1">
              <a:spcBef>
                <a:spcPts val="600"/>
              </a:spcBef>
            </a:pPr>
            <a:r>
              <a:rPr lang="en-US" altLang="en-US" sz="3600" dirty="0" smtClean="0">
                <a:ea typeface="Arial" pitchFamily="34" charset="0"/>
              </a:rPr>
              <a:t>Use of reader and writer</a:t>
            </a:r>
          </a:p>
          <a:p>
            <a:pPr lvl="1">
              <a:spcBef>
                <a:spcPts val="600"/>
              </a:spcBef>
            </a:pPr>
            <a:r>
              <a:rPr lang="en-US" altLang="en-US" sz="3600" dirty="0" smtClean="0">
                <a:ea typeface="Arial" pitchFamily="34" charset="0"/>
              </a:rPr>
              <a:t>Use of computer (without grammar or spell checker?)</a:t>
            </a:r>
          </a:p>
          <a:p>
            <a:pPr lvl="1">
              <a:spcBef>
                <a:spcPts val="600"/>
              </a:spcBef>
            </a:pPr>
            <a:r>
              <a:rPr lang="en-US" altLang="en-US" sz="3600" dirty="0" smtClean="0">
                <a:ea typeface="Arial" pitchFamily="34" charset="0"/>
              </a:rPr>
              <a:t>Electronic or CD version of exam</a:t>
            </a:r>
          </a:p>
          <a:p>
            <a:endParaRPr lang="en-US" altLang="en-US" dirty="0" smtClean="0"/>
          </a:p>
        </p:txBody>
      </p:sp>
      <p:sp>
        <p:nvSpPr>
          <p:cNvPr id="5017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2DA28BB8-E8E9-4C62-AAA5-B16D04C9C972}" type="slidenum">
              <a:rPr lang="fr-FR" altLang="en-US" sz="1400">
                <a:solidFill>
                  <a:srgbClr val="0033CC"/>
                </a:solidFill>
                <a:latin typeface="Arial" pitchFamily="34" charset="0"/>
              </a:rPr>
              <a:pPr/>
              <a:t>56</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50"/>
            <a:ext cx="8229600" cy="684213"/>
          </a:xfrm>
        </p:spPr>
        <p:txBody>
          <a:bodyPr/>
          <a:lstStyle/>
          <a:p>
            <a:r>
              <a:rPr lang="en-US" altLang="en-US" sz="3800" dirty="0" smtClean="0">
                <a:effectLst/>
              </a:rPr>
              <a:t>Reasonable Accommodations </a:t>
            </a:r>
            <a:br>
              <a:rPr lang="en-US" altLang="en-US" sz="3800" dirty="0" smtClean="0">
                <a:effectLst/>
              </a:rPr>
            </a:br>
            <a:r>
              <a:rPr lang="en-US" altLang="en-US" sz="3800" dirty="0" smtClean="0">
                <a:effectLst/>
              </a:rPr>
              <a:t>and Modifications</a:t>
            </a:r>
          </a:p>
        </p:txBody>
      </p:sp>
      <p:sp>
        <p:nvSpPr>
          <p:cNvPr id="3" name="Content Placeholder 2"/>
          <p:cNvSpPr>
            <a:spLocks noGrp="1"/>
          </p:cNvSpPr>
          <p:nvPr>
            <p:ph sz="quarter" idx="1"/>
          </p:nvPr>
        </p:nvSpPr>
        <p:spPr>
          <a:xfrm>
            <a:off x="457200" y="1556792"/>
            <a:ext cx="8229600" cy="4320827"/>
          </a:xfrm>
        </p:spPr>
        <p:txBody>
          <a:bodyPr/>
          <a:lstStyle/>
          <a:p>
            <a:pPr marL="0" indent="0">
              <a:spcBef>
                <a:spcPts val="1800"/>
              </a:spcBef>
              <a:buFont typeface="Arial" charset="0"/>
              <a:buNone/>
              <a:defRPr/>
            </a:pPr>
            <a:r>
              <a:rPr lang="en-US" dirty="0" smtClean="0">
                <a:ea typeface="ＭＳ Ｐゴシック" charset="0"/>
              </a:rPr>
              <a:t>Can more be done?</a:t>
            </a:r>
          </a:p>
          <a:p>
            <a:pPr lvl="1">
              <a:spcBef>
                <a:spcPts val="1800"/>
              </a:spcBef>
              <a:buFont typeface="Arial" charset="0"/>
              <a:buChar char="•"/>
              <a:defRPr/>
            </a:pPr>
            <a:r>
              <a:rPr lang="en-US" dirty="0"/>
              <a:t>O</a:t>
            </a:r>
            <a:r>
              <a:rPr lang="en-US" dirty="0" smtClean="0"/>
              <a:t>ther </a:t>
            </a:r>
            <a:r>
              <a:rPr lang="en-US" dirty="0"/>
              <a:t>accommodations not authorized at secondary school level</a:t>
            </a:r>
          </a:p>
          <a:p>
            <a:pPr lvl="1">
              <a:spcBef>
                <a:spcPts val="1800"/>
              </a:spcBef>
              <a:buFont typeface="Arial" charset="0"/>
              <a:buChar char="•"/>
              <a:defRPr/>
            </a:pPr>
            <a:r>
              <a:rPr lang="en-US" dirty="0"/>
              <a:t>M</a:t>
            </a:r>
            <a:r>
              <a:rPr lang="en-US" dirty="0" smtClean="0"/>
              <a:t>ore </a:t>
            </a:r>
            <a:r>
              <a:rPr lang="en-US" dirty="0"/>
              <a:t>flexibility within primary school (adapted </a:t>
            </a:r>
            <a:r>
              <a:rPr lang="en-US" dirty="0" smtClean="0"/>
              <a:t>program)</a:t>
            </a:r>
          </a:p>
          <a:p>
            <a:pPr lvl="1">
              <a:spcBef>
                <a:spcPts val="1800"/>
              </a:spcBef>
              <a:buFont typeface="Arial" charset="0"/>
              <a:buChar char="•"/>
              <a:defRPr/>
            </a:pPr>
            <a:r>
              <a:rPr lang="en-US" dirty="0" smtClean="0"/>
              <a:t>Can </a:t>
            </a:r>
            <a:r>
              <a:rPr lang="en-US" dirty="0"/>
              <a:t>use accommodations for purpose of scaffolding</a:t>
            </a:r>
          </a:p>
          <a:p>
            <a:pPr marL="0" indent="0">
              <a:buNone/>
              <a:defRPr/>
            </a:pPr>
            <a:endParaRPr lang="en-US" dirty="0" smtClean="0">
              <a:ea typeface="ＭＳ Ｐゴシック" charset="0"/>
            </a:endParaRPr>
          </a:p>
          <a:p>
            <a:pPr>
              <a:buFont typeface="Arial" charset="0"/>
              <a:buChar char="•"/>
              <a:defRPr/>
            </a:pPr>
            <a:endParaRPr lang="en-US" dirty="0">
              <a:ea typeface="ＭＳ Ｐゴシック" charset="0"/>
            </a:endParaRPr>
          </a:p>
        </p:txBody>
      </p:sp>
      <p:sp>
        <p:nvSpPr>
          <p:cNvPr id="7373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293D693C-8B77-46C9-9964-2B4238ADC223}" type="slidenum">
              <a:rPr lang="fr-FR" altLang="en-US" sz="1400">
                <a:solidFill>
                  <a:srgbClr val="0033CC"/>
                </a:solidFill>
                <a:latin typeface="Arial" pitchFamily="34" charset="0"/>
              </a:rPr>
              <a:pPr/>
              <a:t>57</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684213"/>
          </a:xfrm>
        </p:spPr>
        <p:txBody>
          <a:bodyPr/>
          <a:lstStyle/>
          <a:p>
            <a:r>
              <a:rPr lang="en-US" altLang="en-US" sz="3800" dirty="0" smtClean="0">
                <a:effectLst/>
              </a:rPr>
              <a:t>Reasonable Accommodations </a:t>
            </a:r>
            <a:br>
              <a:rPr lang="en-US" altLang="en-US" sz="3800" dirty="0" smtClean="0">
                <a:effectLst/>
              </a:rPr>
            </a:br>
            <a:r>
              <a:rPr lang="en-US" altLang="en-US" sz="3800" dirty="0" smtClean="0">
                <a:effectLst/>
              </a:rPr>
              <a:t>and Modifications</a:t>
            </a:r>
          </a:p>
        </p:txBody>
      </p:sp>
      <p:sp>
        <p:nvSpPr>
          <p:cNvPr id="3" name="Content Placeholder 2"/>
          <p:cNvSpPr>
            <a:spLocks noGrp="1"/>
          </p:cNvSpPr>
          <p:nvPr>
            <p:ph sz="quarter" idx="1"/>
          </p:nvPr>
        </p:nvSpPr>
        <p:spPr>
          <a:xfrm>
            <a:off x="457200" y="1772816"/>
            <a:ext cx="8229600" cy="3744416"/>
          </a:xfrm>
        </p:spPr>
        <p:txBody>
          <a:bodyPr/>
          <a:lstStyle/>
          <a:p>
            <a:pPr>
              <a:spcBef>
                <a:spcPts val="1800"/>
              </a:spcBef>
              <a:defRPr/>
            </a:pPr>
            <a:r>
              <a:rPr lang="en-US" dirty="0" smtClean="0">
                <a:ea typeface="ＭＳ Ｐゴシック" charset="0"/>
              </a:rPr>
              <a:t>What more can be done?</a:t>
            </a:r>
          </a:p>
          <a:p>
            <a:pPr lvl="1">
              <a:spcBef>
                <a:spcPts val="1800"/>
              </a:spcBef>
              <a:buFont typeface="Arial" charset="0"/>
              <a:buChar char="•"/>
              <a:defRPr/>
            </a:pPr>
            <a:r>
              <a:rPr lang="en-US" dirty="0"/>
              <a:t>U</a:t>
            </a:r>
            <a:r>
              <a:rPr lang="en-US" dirty="0" smtClean="0"/>
              <a:t>se </a:t>
            </a:r>
            <a:r>
              <a:rPr lang="en-US" dirty="0"/>
              <a:t>of text books and </a:t>
            </a:r>
            <a:r>
              <a:rPr lang="en-US" dirty="0" smtClean="0"/>
              <a:t>notes </a:t>
            </a:r>
          </a:p>
          <a:p>
            <a:pPr lvl="1">
              <a:spcBef>
                <a:spcPts val="1800"/>
              </a:spcBef>
              <a:buFont typeface="Arial" charset="0"/>
              <a:buChar char="•"/>
              <a:defRPr/>
            </a:pPr>
            <a:r>
              <a:rPr lang="en-US" dirty="0"/>
              <a:t>U</a:t>
            </a:r>
            <a:r>
              <a:rPr lang="en-US" dirty="0" smtClean="0"/>
              <a:t>se of </a:t>
            </a:r>
            <a:r>
              <a:rPr lang="en-US" dirty="0"/>
              <a:t>memory aid</a:t>
            </a:r>
          </a:p>
          <a:p>
            <a:pPr lvl="1">
              <a:spcBef>
                <a:spcPts val="1800"/>
              </a:spcBef>
              <a:buFont typeface="Arial" charset="0"/>
              <a:buChar char="•"/>
              <a:defRPr/>
            </a:pPr>
            <a:r>
              <a:rPr lang="en-US" dirty="0"/>
              <a:t>R</a:t>
            </a:r>
            <a:r>
              <a:rPr lang="en-US" dirty="0" smtClean="0"/>
              <a:t>educe </a:t>
            </a:r>
            <a:r>
              <a:rPr lang="en-US" dirty="0"/>
              <a:t>number of </a:t>
            </a:r>
            <a:r>
              <a:rPr lang="en-US" dirty="0" smtClean="0"/>
              <a:t>test items</a:t>
            </a:r>
          </a:p>
          <a:p>
            <a:pPr lvl="1">
              <a:spcBef>
                <a:spcPts val="1800"/>
              </a:spcBef>
              <a:buFont typeface="Arial" charset="0"/>
              <a:buChar char="•"/>
              <a:defRPr/>
            </a:pPr>
            <a:r>
              <a:rPr lang="en-US" dirty="0"/>
              <a:t>R</a:t>
            </a:r>
            <a:r>
              <a:rPr lang="en-US" dirty="0" smtClean="0"/>
              <a:t>educe </a:t>
            </a:r>
            <a:r>
              <a:rPr lang="en-US" dirty="0"/>
              <a:t>amount of writing </a:t>
            </a:r>
            <a:r>
              <a:rPr lang="en-US" dirty="0" smtClean="0"/>
              <a:t>required</a:t>
            </a:r>
          </a:p>
          <a:p>
            <a:pPr marL="0" indent="0">
              <a:buFont typeface="Arial" charset="0"/>
              <a:buNone/>
              <a:defRPr/>
            </a:pPr>
            <a:endParaRPr lang="en-US" dirty="0" smtClean="0">
              <a:ea typeface="ＭＳ Ｐゴシック" charset="0"/>
            </a:endParaRPr>
          </a:p>
          <a:p>
            <a:pPr>
              <a:buFont typeface="Arial" charset="0"/>
              <a:buChar char="•"/>
              <a:defRPr/>
            </a:pPr>
            <a:endParaRPr lang="en-US" dirty="0">
              <a:ea typeface="ＭＳ Ｐゴシック" charset="0"/>
            </a:endParaRPr>
          </a:p>
        </p:txBody>
      </p:sp>
      <p:sp>
        <p:nvSpPr>
          <p:cNvPr id="7475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EDD441A3-7D75-416F-945F-3656C0DC959D}" type="slidenum">
              <a:rPr lang="fr-FR" altLang="en-US" sz="1400">
                <a:solidFill>
                  <a:srgbClr val="0033CC"/>
                </a:solidFill>
                <a:latin typeface="Arial" pitchFamily="34" charset="0"/>
              </a:rPr>
              <a:pPr/>
              <a:t>58</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684213"/>
          </a:xfrm>
        </p:spPr>
        <p:txBody>
          <a:bodyPr/>
          <a:lstStyle/>
          <a:p>
            <a:r>
              <a:rPr lang="en-US" altLang="en-US" sz="3800" dirty="0">
                <a:effectLst/>
              </a:rPr>
              <a:t>Reasonable Accommodations </a:t>
            </a:r>
            <a:r>
              <a:rPr lang="en-US" altLang="en-US" sz="3800" dirty="0" smtClean="0">
                <a:effectLst/>
              </a:rPr>
              <a:t/>
            </a:r>
            <a:br>
              <a:rPr lang="en-US" altLang="en-US" sz="3800" dirty="0" smtClean="0">
                <a:effectLst/>
              </a:rPr>
            </a:br>
            <a:r>
              <a:rPr lang="en-US" altLang="en-US" sz="3800" dirty="0" smtClean="0">
                <a:effectLst/>
              </a:rPr>
              <a:t>and </a:t>
            </a:r>
            <a:r>
              <a:rPr lang="en-US" altLang="en-US" sz="3800" dirty="0">
                <a:effectLst/>
              </a:rPr>
              <a:t>Modifications</a:t>
            </a:r>
            <a:endParaRPr lang="en-US" sz="3800" dirty="0"/>
          </a:p>
        </p:txBody>
      </p:sp>
      <p:sp>
        <p:nvSpPr>
          <p:cNvPr id="3" name="Content Placeholder 2"/>
          <p:cNvSpPr>
            <a:spLocks noGrp="1"/>
          </p:cNvSpPr>
          <p:nvPr>
            <p:ph sz="quarter" idx="1"/>
          </p:nvPr>
        </p:nvSpPr>
        <p:spPr>
          <a:xfrm>
            <a:off x="457200" y="1916832"/>
            <a:ext cx="8229600" cy="3456384"/>
          </a:xfrm>
        </p:spPr>
        <p:txBody>
          <a:bodyPr/>
          <a:lstStyle/>
          <a:p>
            <a:pPr>
              <a:spcBef>
                <a:spcPts val="1800"/>
              </a:spcBef>
            </a:pPr>
            <a:r>
              <a:rPr lang="en-US" dirty="0"/>
              <a:t>What more can be done</a:t>
            </a:r>
            <a:r>
              <a:rPr lang="en-US" dirty="0" smtClean="0"/>
              <a:t>?</a:t>
            </a:r>
          </a:p>
          <a:p>
            <a:pPr lvl="1">
              <a:spcBef>
                <a:spcPts val="1800"/>
              </a:spcBef>
              <a:buFont typeface="Arial" charset="0"/>
              <a:buChar char="•"/>
              <a:defRPr/>
            </a:pPr>
            <a:r>
              <a:rPr lang="en-US" dirty="0"/>
              <a:t>Reduce memorization items, </a:t>
            </a:r>
          </a:p>
          <a:p>
            <a:pPr lvl="1">
              <a:spcBef>
                <a:spcPts val="1800"/>
              </a:spcBef>
              <a:buFont typeface="Arial" charset="0"/>
              <a:buChar char="•"/>
              <a:defRPr/>
            </a:pPr>
            <a:r>
              <a:rPr lang="en-US" dirty="0"/>
              <a:t>Vary grading weights, </a:t>
            </a:r>
          </a:p>
          <a:p>
            <a:pPr lvl="1">
              <a:spcBef>
                <a:spcPts val="1800"/>
              </a:spcBef>
              <a:buFont typeface="Arial" charset="0"/>
              <a:buChar char="•"/>
              <a:defRPr/>
            </a:pPr>
            <a:r>
              <a:rPr lang="en-US" dirty="0"/>
              <a:t>Check for comprehension before starting test</a:t>
            </a:r>
          </a:p>
          <a:p>
            <a:pPr marL="0" indent="0">
              <a:buNone/>
            </a:pPr>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fld id="{BD092520-1384-41D0-B0E1-98C71FB62652}" type="slidenum">
              <a:rPr lang="fr-FR" altLang="en-US" smtClean="0"/>
              <a:pPr/>
              <a:t>59</a:t>
            </a:fld>
            <a:endParaRPr lang="fr-FR" altLang="en-US"/>
          </a:p>
        </p:txBody>
      </p:sp>
    </p:spTree>
    <p:extLst>
      <p:ext uri="{BB962C8B-B14F-4D97-AF65-F5344CB8AC3E}">
        <p14:creationId xmlns:p14="http://schemas.microsoft.com/office/powerpoint/2010/main" val="785506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4213"/>
          </a:xfrm>
        </p:spPr>
        <p:txBody>
          <a:bodyPr/>
          <a:lstStyle/>
          <a:p>
            <a:r>
              <a:rPr lang="en-US" altLang="en-US" dirty="0" smtClean="0">
                <a:effectLst/>
              </a:rPr>
              <a:t>Practical</a:t>
            </a:r>
            <a:r>
              <a:rPr lang="en-US" altLang="en-US" dirty="0" smtClean="0">
                <a:effectLst>
                  <a:outerShdw blurRad="38100" dist="38100" dir="2700000" algn="tl">
                    <a:srgbClr val="C0C0C0"/>
                  </a:outerShdw>
                </a:effectLst>
              </a:rPr>
              <a:t> Terms</a:t>
            </a:r>
          </a:p>
        </p:txBody>
      </p:sp>
      <p:sp>
        <p:nvSpPr>
          <p:cNvPr id="13314" name="Content Placeholder 2"/>
          <p:cNvSpPr>
            <a:spLocks noGrp="1"/>
          </p:cNvSpPr>
          <p:nvPr>
            <p:ph sz="quarter" idx="1"/>
          </p:nvPr>
        </p:nvSpPr>
        <p:spPr>
          <a:xfrm>
            <a:off x="457200" y="1124744"/>
            <a:ext cx="8229600" cy="4886325"/>
          </a:xfrm>
        </p:spPr>
        <p:txBody>
          <a:bodyPr/>
          <a:lstStyle/>
          <a:p>
            <a:pPr>
              <a:spcBef>
                <a:spcPts val="1200"/>
              </a:spcBef>
              <a:defRPr/>
            </a:pPr>
            <a:r>
              <a:rPr lang="en-US" dirty="0">
                <a:ea typeface="ＭＳ Ｐゴシック" charset="0"/>
              </a:rPr>
              <a:t>D</a:t>
            </a:r>
            <a:r>
              <a:rPr lang="en-US" dirty="0" smtClean="0">
                <a:ea typeface="ＭＳ Ｐゴシック" charset="0"/>
              </a:rPr>
              <a:t>ifficulty </a:t>
            </a:r>
            <a:r>
              <a:rPr lang="en-US" dirty="0">
                <a:ea typeface="ＭＳ Ｐゴシック" charset="0"/>
              </a:rPr>
              <a:t>in one or more </a:t>
            </a:r>
            <a:r>
              <a:rPr lang="en-US" dirty="0" smtClean="0">
                <a:ea typeface="ＭＳ Ｐゴシック" charset="0"/>
              </a:rPr>
              <a:t>stages </a:t>
            </a:r>
          </a:p>
          <a:p>
            <a:pPr lvl="1">
              <a:spcBef>
                <a:spcPts val="1200"/>
              </a:spcBef>
              <a:buFont typeface="Arial" charset="0"/>
              <a:buChar char="•"/>
              <a:defRPr/>
            </a:pPr>
            <a:r>
              <a:rPr lang="en-US" dirty="0">
                <a:ea typeface="ＭＳ Ｐゴシック" charset="0"/>
              </a:rPr>
              <a:t>I</a:t>
            </a:r>
            <a:r>
              <a:rPr lang="en-US" dirty="0" smtClean="0">
                <a:ea typeface="ＭＳ Ｐゴシック" charset="0"/>
              </a:rPr>
              <a:t>nput </a:t>
            </a:r>
            <a:r>
              <a:rPr lang="en-US" dirty="0">
                <a:ea typeface="ＭＳ Ｐゴシック" charset="0"/>
              </a:rPr>
              <a:t>(</a:t>
            </a:r>
            <a:r>
              <a:rPr lang="en-US" dirty="0" smtClean="0">
                <a:ea typeface="ＭＳ Ｐゴシック" charset="0"/>
              </a:rPr>
              <a:t>auditory, visual and kinesthetic perception</a:t>
            </a:r>
            <a:r>
              <a:rPr lang="en-US" dirty="0">
                <a:ea typeface="ＭＳ Ｐゴシック" charset="0"/>
              </a:rPr>
              <a:t>)</a:t>
            </a:r>
            <a:endParaRPr lang="en-CA" dirty="0">
              <a:ea typeface="ＭＳ Ｐゴシック" charset="0"/>
            </a:endParaRPr>
          </a:p>
          <a:p>
            <a:pPr lvl="1">
              <a:spcBef>
                <a:spcPts val="1200"/>
              </a:spcBef>
              <a:buFont typeface="Arial" charset="0"/>
              <a:buChar char="•"/>
              <a:defRPr/>
            </a:pPr>
            <a:r>
              <a:rPr lang="en-US" dirty="0">
                <a:ea typeface="ＭＳ Ｐゴシック" charset="0"/>
              </a:rPr>
              <a:t>P</a:t>
            </a:r>
            <a:r>
              <a:rPr lang="en-US" dirty="0" smtClean="0">
                <a:ea typeface="ＭＳ Ｐゴシック" charset="0"/>
              </a:rPr>
              <a:t>rocess </a:t>
            </a:r>
            <a:r>
              <a:rPr lang="en-US" dirty="0">
                <a:ea typeface="ＭＳ Ｐゴシック" charset="0"/>
              </a:rPr>
              <a:t>(sequencing, abstraction, and organization)</a:t>
            </a:r>
            <a:endParaRPr lang="en-CA" dirty="0">
              <a:ea typeface="ＭＳ Ｐゴシック" charset="0"/>
            </a:endParaRPr>
          </a:p>
          <a:p>
            <a:pPr lvl="1">
              <a:spcBef>
                <a:spcPts val="1200"/>
              </a:spcBef>
              <a:buFont typeface="Arial" charset="0"/>
              <a:buChar char="•"/>
              <a:defRPr/>
            </a:pPr>
            <a:r>
              <a:rPr lang="en-CA" dirty="0" smtClean="0">
                <a:ea typeface="ＭＳ Ｐゴシック" charset="0"/>
              </a:rPr>
              <a:t>S</a:t>
            </a:r>
            <a:r>
              <a:rPr lang="en-US" dirty="0" err="1" smtClean="0">
                <a:ea typeface="ＭＳ Ｐゴシック" charset="0"/>
              </a:rPr>
              <a:t>torage</a:t>
            </a:r>
            <a:r>
              <a:rPr lang="en-US" dirty="0" smtClean="0">
                <a:ea typeface="ＭＳ Ｐゴシック" charset="0"/>
              </a:rPr>
              <a:t> (</a:t>
            </a:r>
            <a:r>
              <a:rPr lang="en-US" dirty="0">
                <a:ea typeface="ＭＳ Ｐゴシック" charset="0"/>
              </a:rPr>
              <a:t>working, short term, and long term memory)</a:t>
            </a:r>
            <a:endParaRPr lang="en-CA" dirty="0">
              <a:ea typeface="ＭＳ Ｐゴシック" charset="0"/>
            </a:endParaRPr>
          </a:p>
          <a:p>
            <a:pPr lvl="1">
              <a:spcBef>
                <a:spcPts val="1200"/>
              </a:spcBef>
              <a:buFont typeface="Arial" charset="0"/>
              <a:buChar char="•"/>
              <a:defRPr/>
            </a:pPr>
            <a:r>
              <a:rPr lang="en-US" dirty="0" smtClean="0">
                <a:ea typeface="ＭＳ Ｐゴシック" charset="0"/>
              </a:rPr>
              <a:t>Output </a:t>
            </a:r>
            <a:r>
              <a:rPr lang="en-US" dirty="0">
                <a:ea typeface="ＭＳ Ｐゴシック" charset="0"/>
              </a:rPr>
              <a:t>(expressive language, </a:t>
            </a:r>
            <a:r>
              <a:rPr lang="en-US" dirty="0" smtClean="0">
                <a:ea typeface="ＭＳ Ｐゴシック" charset="0"/>
              </a:rPr>
              <a:t>fine </a:t>
            </a:r>
            <a:r>
              <a:rPr lang="en-US" dirty="0">
                <a:ea typeface="ＭＳ Ｐゴシック" charset="0"/>
              </a:rPr>
              <a:t>and gross motor)</a:t>
            </a:r>
            <a:endParaRPr lang="en-CA" dirty="0">
              <a:ea typeface="ＭＳ Ｐゴシック" charset="0"/>
            </a:endParaRPr>
          </a:p>
          <a:p>
            <a:pPr marL="0" indent="0">
              <a:buFont typeface="Arial" charset="0"/>
              <a:buNone/>
              <a:defRPr/>
            </a:pPr>
            <a:endParaRPr lang="en-US" dirty="0">
              <a:latin typeface="Arial" charset="0"/>
              <a:ea typeface="ＭＳ Ｐゴシック" charset="0"/>
            </a:endParaRPr>
          </a:p>
        </p:txBody>
      </p:sp>
      <p:sp>
        <p:nvSpPr>
          <p:cNvPr id="1229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37A284AD-B13B-4383-8FC1-88BFB92FA97B}" type="slidenum">
              <a:rPr lang="fr-FR" altLang="en-US" sz="1400">
                <a:solidFill>
                  <a:srgbClr val="0033CC"/>
                </a:solidFill>
                <a:latin typeface="Arial" pitchFamily="34" charset="0"/>
              </a:rPr>
              <a:pPr/>
              <a:t>6</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684213"/>
          </a:xfrm>
        </p:spPr>
        <p:txBody>
          <a:bodyPr/>
          <a:lstStyle/>
          <a:p>
            <a:r>
              <a:rPr lang="en-US" altLang="en-US" dirty="0" smtClean="0">
                <a:effectLst/>
              </a:rPr>
              <a:t>References</a:t>
            </a:r>
          </a:p>
        </p:txBody>
      </p:sp>
      <p:sp>
        <p:nvSpPr>
          <p:cNvPr id="51202" name="Content Placeholder 2"/>
          <p:cNvSpPr>
            <a:spLocks noGrp="1"/>
          </p:cNvSpPr>
          <p:nvPr>
            <p:ph sz="quarter" idx="1"/>
          </p:nvPr>
        </p:nvSpPr>
        <p:spPr>
          <a:xfrm>
            <a:off x="457200" y="2204864"/>
            <a:ext cx="8229600" cy="2592635"/>
          </a:xfrm>
        </p:spPr>
        <p:txBody>
          <a:bodyPr/>
          <a:lstStyle/>
          <a:p>
            <a:pPr marL="457200" lvl="1" indent="-457200">
              <a:spcBef>
                <a:spcPts val="600"/>
              </a:spcBef>
              <a:buFont typeface="Bookman Old Style" pitchFamily="18" charset="0"/>
              <a:buAutoNum type="arabicPeriod"/>
            </a:pPr>
            <a:r>
              <a:rPr lang="en-US" altLang="en-US" sz="2400" dirty="0" smtClean="0">
                <a:ea typeface="Arial" pitchFamily="34" charset="0"/>
              </a:rPr>
              <a:t>Education et </a:t>
            </a:r>
            <a:r>
              <a:rPr lang="en-US" altLang="en-US" sz="2400" dirty="0" err="1" smtClean="0">
                <a:ea typeface="Arial" pitchFamily="34" charset="0"/>
              </a:rPr>
              <a:t>Enseignment</a:t>
            </a:r>
            <a:r>
              <a:rPr lang="en-US" altLang="en-US" sz="2400" dirty="0" smtClean="0">
                <a:ea typeface="Arial" pitchFamily="34" charset="0"/>
              </a:rPr>
              <a:t> </a:t>
            </a:r>
            <a:r>
              <a:rPr lang="en-US" altLang="en-US" sz="2400" dirty="0" err="1" smtClean="0">
                <a:ea typeface="Arial" pitchFamily="34" charset="0"/>
              </a:rPr>
              <a:t>superieur</a:t>
            </a:r>
            <a:r>
              <a:rPr lang="en-US" altLang="en-US" sz="2400" dirty="0" smtClean="0">
                <a:ea typeface="Arial" pitchFamily="34" charset="0"/>
              </a:rPr>
              <a:t> Quebec. (2017). </a:t>
            </a:r>
            <a:r>
              <a:rPr lang="en-US" altLang="en-US" sz="2400" i="1" dirty="0" smtClean="0">
                <a:ea typeface="Arial" pitchFamily="34" charset="0"/>
              </a:rPr>
              <a:t>Individualized Education Plans: Helping Students Achieve Success</a:t>
            </a:r>
            <a:r>
              <a:rPr lang="en-US" altLang="en-US" sz="2400" dirty="0" smtClean="0">
                <a:ea typeface="Arial" pitchFamily="34" charset="0"/>
              </a:rPr>
              <a:t>. Retrieved from http://www.education.gouv.qc.ca/fileadmin/site_web/documents/dpse/adaptation_serv_compl/19-7053_plan_presentation.pdf</a:t>
            </a:r>
          </a:p>
          <a:p>
            <a:endParaRPr lang="en-US" altLang="en-US" dirty="0" smtClean="0"/>
          </a:p>
        </p:txBody>
      </p:sp>
      <p:sp>
        <p:nvSpPr>
          <p:cNvPr id="5120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6AC7742C-224C-463C-A53D-9950DEDD61DB}" type="slidenum">
              <a:rPr lang="fr-FR" altLang="en-US" sz="1400">
                <a:solidFill>
                  <a:srgbClr val="0033CC"/>
                </a:solidFill>
                <a:latin typeface="Arial" pitchFamily="34" charset="0"/>
              </a:rPr>
              <a:pPr/>
              <a:t>60</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60350"/>
            <a:ext cx="8229600" cy="684213"/>
          </a:xfrm>
        </p:spPr>
        <p:txBody>
          <a:bodyPr/>
          <a:lstStyle/>
          <a:p>
            <a:pPr>
              <a:defRPr/>
            </a:pPr>
            <a:r>
              <a:rPr lang="fr-CA" altLang="en-US" dirty="0" smtClean="0">
                <a:effectLst/>
                <a:latin typeface="Arial" charset="0"/>
                <a:ea typeface="+mj-ea"/>
                <a:cs typeface="Arial" charset="0"/>
              </a:rPr>
              <a:t>Contact Us / More Information</a:t>
            </a:r>
            <a:endParaRPr lang="en-US" altLang="en-US" dirty="0" smtClean="0">
              <a:effectLst/>
              <a:latin typeface="Arial" charset="0"/>
              <a:ea typeface="+mj-ea"/>
              <a:cs typeface="Arial" charset="0"/>
            </a:endParaRPr>
          </a:p>
        </p:txBody>
      </p:sp>
      <p:sp>
        <p:nvSpPr>
          <p:cNvPr id="3" name="Content Placeholder 2"/>
          <p:cNvSpPr>
            <a:spLocks noGrp="1"/>
          </p:cNvSpPr>
          <p:nvPr>
            <p:ph idx="1"/>
          </p:nvPr>
        </p:nvSpPr>
        <p:spPr>
          <a:xfrm>
            <a:off x="1691680" y="2060848"/>
            <a:ext cx="5770984" cy="3223245"/>
          </a:xfrm>
        </p:spPr>
        <p:txBody>
          <a:bodyPr>
            <a:noAutofit/>
          </a:bodyPr>
          <a:lstStyle/>
          <a:p>
            <a:pPr marL="0" indent="0" algn="ctr">
              <a:spcBef>
                <a:spcPts val="2400"/>
              </a:spcBef>
              <a:spcAft>
                <a:spcPts val="0"/>
              </a:spcAft>
              <a:buNone/>
              <a:defRPr/>
            </a:pPr>
            <a:r>
              <a:rPr lang="en-US" sz="3200" dirty="0" smtClean="0">
                <a:solidFill>
                  <a:schemeClr val="bg2">
                    <a:lumMod val="25000"/>
                  </a:schemeClr>
                </a:solidFill>
                <a:ea typeface="+mn-ea"/>
              </a:rPr>
              <a:t>Alice Havel</a:t>
            </a:r>
          </a:p>
          <a:p>
            <a:pPr marL="0" indent="0" algn="ctr">
              <a:spcBef>
                <a:spcPts val="2400"/>
              </a:spcBef>
              <a:spcAft>
                <a:spcPts val="0"/>
              </a:spcAft>
              <a:buNone/>
              <a:defRPr/>
            </a:pPr>
            <a:r>
              <a:rPr lang="en-US" sz="2800" u="sng" dirty="0" err="1" smtClean="0">
                <a:solidFill>
                  <a:schemeClr val="bg2">
                    <a:lumMod val="25000"/>
                  </a:schemeClr>
                </a:solidFill>
                <a:ea typeface="+mn-ea"/>
                <a:hlinkClick r:id="rId3"/>
              </a:rPr>
              <a:t>ahavel</a:t>
            </a:r>
            <a:r>
              <a:rPr lang="fr-CA" sz="2800" u="sng" dirty="0" smtClean="0">
                <a:solidFill>
                  <a:schemeClr val="bg2">
                    <a:lumMod val="25000"/>
                  </a:schemeClr>
                </a:solidFill>
                <a:ea typeface="+mn-ea"/>
                <a:hlinkClick r:id="rId3"/>
              </a:rPr>
              <a:t>@dawsoncollege.qc.ca</a:t>
            </a:r>
            <a:r>
              <a:rPr lang="fr-CA" sz="2800" u="sng" dirty="0" smtClean="0">
                <a:solidFill>
                  <a:schemeClr val="bg2">
                    <a:lumMod val="25000"/>
                  </a:schemeClr>
                </a:solidFill>
                <a:ea typeface="+mn-ea"/>
              </a:rPr>
              <a:t> </a:t>
            </a:r>
            <a:endParaRPr lang="en-US" sz="2800" dirty="0">
              <a:solidFill>
                <a:schemeClr val="bg2">
                  <a:lumMod val="25000"/>
                </a:schemeClr>
              </a:solidFill>
              <a:ea typeface="+mn-ea"/>
            </a:endParaRPr>
          </a:p>
          <a:p>
            <a:pPr marL="0" indent="0" algn="ctr">
              <a:spcBef>
                <a:spcPts val="2400"/>
              </a:spcBef>
              <a:spcAft>
                <a:spcPts val="0"/>
              </a:spcAft>
              <a:buNone/>
              <a:defRPr/>
            </a:pPr>
            <a:r>
              <a:rPr lang="en-US" sz="3200" dirty="0" smtClean="0">
                <a:solidFill>
                  <a:schemeClr val="bg2">
                    <a:lumMod val="25000"/>
                  </a:schemeClr>
                </a:solidFill>
                <a:ea typeface="+mn-ea"/>
              </a:rPr>
              <a:t>Roberta Thomson</a:t>
            </a:r>
          </a:p>
          <a:p>
            <a:pPr marL="0" indent="0" algn="ctr">
              <a:spcBef>
                <a:spcPts val="2400"/>
              </a:spcBef>
              <a:spcAft>
                <a:spcPts val="0"/>
              </a:spcAft>
              <a:buNone/>
              <a:defRPr/>
            </a:pPr>
            <a:r>
              <a:rPr lang="en-US" sz="2800" dirty="0" smtClean="0">
                <a:solidFill>
                  <a:schemeClr val="bg2">
                    <a:lumMod val="25000"/>
                  </a:schemeClr>
                </a:solidFill>
                <a:ea typeface="+mn-ea"/>
                <a:hlinkClick r:id="rId4"/>
              </a:rPr>
              <a:t>roberta.thomson2@mcgill.ca</a:t>
            </a:r>
            <a:r>
              <a:rPr lang="en-US" sz="2800" dirty="0" smtClean="0">
                <a:solidFill>
                  <a:schemeClr val="bg2">
                    <a:lumMod val="25000"/>
                  </a:schemeClr>
                </a:solidFill>
                <a:ea typeface="+mn-ea"/>
              </a:rPr>
              <a:t> </a:t>
            </a:r>
          </a:p>
        </p:txBody>
      </p:sp>
      <p:sp>
        <p:nvSpPr>
          <p:cNvPr id="5222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F7E85863-9FC4-4CB6-8C22-45FE7BB3476D}" type="slidenum">
              <a:rPr lang="fr-CA" altLang="en-US" sz="1400">
                <a:solidFill>
                  <a:srgbClr val="0033CC"/>
                </a:solidFill>
                <a:latin typeface="Arial" pitchFamily="34" charset="0"/>
              </a:rPr>
              <a:pPr/>
              <a:t>61</a:t>
            </a:fld>
            <a:endParaRPr lang="fr-CA"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684213"/>
          </a:xfrm>
        </p:spPr>
        <p:txBody>
          <a:bodyPr/>
          <a:lstStyle/>
          <a:p>
            <a:r>
              <a:rPr lang="en-US" altLang="en-US" dirty="0" smtClean="0">
                <a:effectLst/>
              </a:rPr>
              <a:t>Learning Disabilities</a:t>
            </a:r>
          </a:p>
        </p:txBody>
      </p:sp>
      <p:sp>
        <p:nvSpPr>
          <p:cNvPr id="13314" name="Content Placeholder 2"/>
          <p:cNvSpPr>
            <a:spLocks noGrp="1"/>
          </p:cNvSpPr>
          <p:nvPr>
            <p:ph sz="quarter" idx="1"/>
          </p:nvPr>
        </p:nvSpPr>
        <p:spPr>
          <a:xfrm>
            <a:off x="457200" y="1268413"/>
            <a:ext cx="8229600" cy="4887912"/>
          </a:xfrm>
        </p:spPr>
        <p:txBody>
          <a:bodyPr/>
          <a:lstStyle/>
          <a:p>
            <a:pPr marL="0" indent="0">
              <a:spcBef>
                <a:spcPts val="1800"/>
              </a:spcBef>
              <a:buFont typeface="Arial" charset="0"/>
              <a:buNone/>
              <a:defRPr/>
            </a:pPr>
            <a:r>
              <a:rPr lang="en-US" dirty="0">
                <a:ea typeface="ＭＳ Ｐゴシック" charset="0"/>
              </a:rPr>
              <a:t>Medical terms: </a:t>
            </a:r>
          </a:p>
          <a:p>
            <a:pPr>
              <a:spcBef>
                <a:spcPts val="1800"/>
              </a:spcBef>
              <a:buFont typeface="Arial" charset="0"/>
              <a:buChar char="•"/>
              <a:defRPr/>
            </a:pPr>
            <a:r>
              <a:rPr lang="en-US" dirty="0">
                <a:ea typeface="ＭＳ Ｐゴシック" charset="0"/>
              </a:rPr>
              <a:t>Diagnostic and Statistical Manual of Mental Disorders (DSM-V</a:t>
            </a:r>
            <a:r>
              <a:rPr lang="en-US" dirty="0" smtClean="0">
                <a:ea typeface="ＭＳ Ｐゴシック" charset="0"/>
              </a:rPr>
              <a:t>)</a:t>
            </a:r>
          </a:p>
          <a:p>
            <a:pPr>
              <a:spcBef>
                <a:spcPts val="1800"/>
              </a:spcBef>
              <a:buFont typeface="Arial" charset="0"/>
              <a:buChar char="•"/>
              <a:defRPr/>
            </a:pPr>
            <a:r>
              <a:rPr lang="en-US" dirty="0" smtClean="0">
                <a:ea typeface="ＭＳ Ｐゴシック" charset="0"/>
              </a:rPr>
              <a:t>Neurodevelopmental Disorder</a:t>
            </a:r>
          </a:p>
          <a:p>
            <a:pPr lvl="1">
              <a:spcBef>
                <a:spcPts val="1800"/>
              </a:spcBef>
              <a:buFont typeface="Arial" charset="0"/>
              <a:buChar char="•"/>
              <a:defRPr/>
            </a:pPr>
            <a:r>
              <a:rPr lang="en-US" dirty="0" smtClean="0">
                <a:ea typeface="ＭＳ Ｐゴシック" charset="0"/>
              </a:rPr>
              <a:t>Specific </a:t>
            </a:r>
            <a:r>
              <a:rPr lang="en-US" dirty="0">
                <a:ea typeface="ＭＳ Ｐゴシック" charset="0"/>
              </a:rPr>
              <a:t>Learning Disorder </a:t>
            </a:r>
            <a:endParaRPr lang="en-US" dirty="0" smtClean="0">
              <a:ea typeface="ＭＳ Ｐゴシック" charset="0"/>
            </a:endParaRPr>
          </a:p>
          <a:p>
            <a:pPr>
              <a:spcBef>
                <a:spcPts val="1800"/>
              </a:spcBef>
              <a:buFont typeface="Arial" charset="0"/>
              <a:buChar char="•"/>
              <a:defRPr/>
            </a:pPr>
            <a:r>
              <a:rPr lang="en-US" dirty="0" smtClean="0">
                <a:ea typeface="ＭＳ Ｐゴシック" charset="0"/>
              </a:rPr>
              <a:t>One category: </a:t>
            </a:r>
            <a:r>
              <a:rPr lang="en-US" dirty="0">
                <a:ea typeface="ＭＳ Ｐゴシック" charset="0"/>
              </a:rPr>
              <a:t>based on academic skills </a:t>
            </a:r>
            <a:r>
              <a:rPr lang="en-US" dirty="0" smtClean="0">
                <a:ea typeface="ＭＳ Ｐゴシック" charset="0"/>
              </a:rPr>
              <a:t>deficits</a:t>
            </a:r>
            <a:endParaRPr lang="en-CA" dirty="0">
              <a:ea typeface="ＭＳ Ｐゴシック" charset="0"/>
            </a:endParaRPr>
          </a:p>
          <a:p>
            <a:pPr marL="0" indent="0">
              <a:buFont typeface="Arial" charset="0"/>
              <a:buNone/>
              <a:defRPr/>
            </a:pPr>
            <a:endParaRPr lang="en-CA" dirty="0">
              <a:ea typeface="ＭＳ Ｐゴシック" charset="0"/>
            </a:endParaRPr>
          </a:p>
          <a:p>
            <a:pPr marL="0" indent="0">
              <a:buFont typeface="Arial" charset="0"/>
              <a:buNone/>
              <a:defRPr/>
            </a:pPr>
            <a:endParaRPr lang="en-US" dirty="0">
              <a:latin typeface="Arial" charset="0"/>
              <a:ea typeface="ＭＳ Ｐゴシック" charset="0"/>
            </a:endParaRPr>
          </a:p>
        </p:txBody>
      </p:sp>
      <p:sp>
        <p:nvSpPr>
          <p:cNvPr id="1331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27D27685-8F1D-4C1F-B894-0AF36A25BDCE}" type="slidenum">
              <a:rPr lang="fr-FR" altLang="en-US" sz="1400">
                <a:solidFill>
                  <a:srgbClr val="0033CC"/>
                </a:solidFill>
                <a:latin typeface="Arial" pitchFamily="34" charset="0"/>
              </a:rPr>
              <a:pPr/>
              <a:t>7</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684213"/>
          </a:xfrm>
        </p:spPr>
        <p:txBody>
          <a:bodyPr/>
          <a:lstStyle/>
          <a:p>
            <a:r>
              <a:rPr lang="en-US" altLang="en-US" dirty="0" smtClean="0">
                <a:effectLst>
                  <a:outerShdw blurRad="38100" dist="38100" dir="2700000" algn="tl">
                    <a:srgbClr val="C0C0C0"/>
                  </a:outerShdw>
                </a:effectLst>
              </a:rPr>
              <a:t>Learning Disabilities</a:t>
            </a:r>
          </a:p>
        </p:txBody>
      </p:sp>
      <p:sp>
        <p:nvSpPr>
          <p:cNvPr id="13314" name="Content Placeholder 2"/>
          <p:cNvSpPr>
            <a:spLocks noGrp="1"/>
          </p:cNvSpPr>
          <p:nvPr>
            <p:ph sz="quarter" idx="1"/>
          </p:nvPr>
        </p:nvSpPr>
        <p:spPr>
          <a:xfrm>
            <a:off x="457200" y="1268413"/>
            <a:ext cx="8229600" cy="4887912"/>
          </a:xfrm>
        </p:spPr>
        <p:txBody>
          <a:bodyPr/>
          <a:lstStyle/>
          <a:p>
            <a:pPr marL="0" indent="0">
              <a:spcBef>
                <a:spcPts val="1200"/>
              </a:spcBef>
              <a:buFont typeface="Arial" charset="0"/>
              <a:buNone/>
              <a:defRPr/>
            </a:pPr>
            <a:r>
              <a:rPr lang="en-US" dirty="0">
                <a:ea typeface="ＭＳ Ｐゴシック" charset="0"/>
              </a:rPr>
              <a:t>Specifiers</a:t>
            </a:r>
            <a:r>
              <a:rPr lang="en-CA" dirty="0">
                <a:ea typeface="ＭＳ Ｐゴシック" charset="0"/>
              </a:rPr>
              <a:t> </a:t>
            </a:r>
            <a:endParaRPr lang="en-CA" dirty="0" smtClean="0">
              <a:ea typeface="ＭＳ Ｐゴシック" charset="0"/>
            </a:endParaRPr>
          </a:p>
          <a:p>
            <a:pPr marL="742950" indent="-742950">
              <a:spcBef>
                <a:spcPts val="1200"/>
              </a:spcBef>
              <a:buFont typeface="+mj-lt"/>
              <a:buAutoNum type="arabicPeriod"/>
              <a:defRPr/>
            </a:pPr>
            <a:r>
              <a:rPr lang="en-US" b="1" dirty="0" smtClean="0">
                <a:ea typeface="ＭＳ Ｐゴシック" charset="0"/>
              </a:rPr>
              <a:t>Reading</a:t>
            </a:r>
            <a:r>
              <a:rPr lang="en-US" dirty="0">
                <a:ea typeface="ＭＳ Ｐゴシック" charset="0"/>
              </a:rPr>
              <a:t>: word </a:t>
            </a:r>
            <a:r>
              <a:rPr lang="en-US" dirty="0" smtClean="0">
                <a:ea typeface="ＭＳ Ｐゴシック" charset="0"/>
              </a:rPr>
              <a:t>accuracy</a:t>
            </a:r>
            <a:r>
              <a:rPr lang="en-US" dirty="0">
                <a:ea typeface="ＭＳ Ｐゴシック" charset="0"/>
              </a:rPr>
              <a:t>, </a:t>
            </a:r>
            <a:r>
              <a:rPr lang="en-US" dirty="0" smtClean="0">
                <a:ea typeface="ＭＳ Ｐゴシック" charset="0"/>
              </a:rPr>
              <a:t>rate </a:t>
            </a:r>
            <a:r>
              <a:rPr lang="en-US" dirty="0">
                <a:ea typeface="ＭＳ Ｐゴシック" charset="0"/>
              </a:rPr>
              <a:t>or fluency, </a:t>
            </a:r>
            <a:r>
              <a:rPr lang="en-US" dirty="0" smtClean="0">
                <a:ea typeface="ＭＳ Ｐゴシック" charset="0"/>
              </a:rPr>
              <a:t>comprehension</a:t>
            </a:r>
            <a:r>
              <a:rPr lang="en-CA" dirty="0" smtClean="0">
                <a:ea typeface="ＭＳ Ｐゴシック" charset="0"/>
              </a:rPr>
              <a:t> </a:t>
            </a:r>
          </a:p>
          <a:p>
            <a:pPr marL="742950" indent="-742950">
              <a:spcBef>
                <a:spcPts val="1200"/>
              </a:spcBef>
              <a:buFont typeface="+mj-lt"/>
              <a:buAutoNum type="arabicPeriod"/>
              <a:defRPr/>
            </a:pPr>
            <a:r>
              <a:rPr lang="en-US" b="1" dirty="0" smtClean="0">
                <a:ea typeface="ＭＳ Ｐゴシック" charset="0"/>
              </a:rPr>
              <a:t>Written </a:t>
            </a:r>
            <a:r>
              <a:rPr lang="en-US" b="1" dirty="0">
                <a:ea typeface="ＭＳ Ｐゴシック" charset="0"/>
              </a:rPr>
              <a:t>expression</a:t>
            </a:r>
            <a:r>
              <a:rPr lang="en-US" dirty="0">
                <a:ea typeface="ＭＳ Ｐゴシック" charset="0"/>
              </a:rPr>
              <a:t>: </a:t>
            </a:r>
            <a:r>
              <a:rPr lang="en-US" dirty="0" smtClean="0">
                <a:ea typeface="ＭＳ Ｐゴシック" charset="0"/>
              </a:rPr>
              <a:t>spelling, grammar </a:t>
            </a:r>
            <a:r>
              <a:rPr lang="en-US" dirty="0">
                <a:ea typeface="ＭＳ Ｐゴシック" charset="0"/>
              </a:rPr>
              <a:t>and </a:t>
            </a:r>
            <a:r>
              <a:rPr lang="en-US" dirty="0" smtClean="0">
                <a:ea typeface="ＭＳ Ｐゴシック" charset="0"/>
              </a:rPr>
              <a:t>punctuation</a:t>
            </a:r>
          </a:p>
          <a:p>
            <a:pPr marL="742950" indent="-742950">
              <a:spcBef>
                <a:spcPts val="1200"/>
              </a:spcBef>
              <a:buFont typeface="+mj-lt"/>
              <a:buAutoNum type="arabicPeriod"/>
              <a:defRPr/>
            </a:pPr>
            <a:r>
              <a:rPr lang="en-US" b="1" dirty="0">
                <a:ea typeface="ＭＳ Ｐゴシック" charset="0"/>
              </a:rPr>
              <a:t>Mathematics</a:t>
            </a:r>
            <a:r>
              <a:rPr lang="en-US" dirty="0">
                <a:ea typeface="ＭＳ Ｐゴシック" charset="0"/>
              </a:rPr>
              <a:t>: number sense, arithmetic facts, fluent calculation, math reasoning</a:t>
            </a:r>
            <a:r>
              <a:rPr lang="en-CA" dirty="0">
                <a:ea typeface="ＭＳ Ｐゴシック" charset="0"/>
              </a:rPr>
              <a:t> </a:t>
            </a:r>
          </a:p>
          <a:p>
            <a:pPr marL="0" indent="0">
              <a:buFont typeface="Arial" charset="0"/>
              <a:buNone/>
              <a:defRPr/>
            </a:pPr>
            <a:endParaRPr lang="en-CA" dirty="0">
              <a:ea typeface="ＭＳ Ｐゴシック" charset="0"/>
            </a:endParaRPr>
          </a:p>
          <a:p>
            <a:pPr marL="0" indent="0">
              <a:buFont typeface="Arial" charset="0"/>
              <a:buNone/>
              <a:defRPr/>
            </a:pPr>
            <a:endParaRPr lang="en-US" dirty="0">
              <a:latin typeface="Arial" charset="0"/>
              <a:ea typeface="ＭＳ Ｐゴシック" charset="0"/>
            </a:endParaRPr>
          </a:p>
        </p:txBody>
      </p:sp>
      <p:sp>
        <p:nvSpPr>
          <p:cNvPr id="1433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E5C20E2C-3524-43AB-84C1-057E5AF82CDA}" type="slidenum">
              <a:rPr lang="fr-FR" altLang="en-US" sz="1400">
                <a:solidFill>
                  <a:srgbClr val="0033CC"/>
                </a:solidFill>
                <a:latin typeface="Arial" pitchFamily="34" charset="0"/>
              </a:rPr>
              <a:pPr/>
              <a:t>8</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684213"/>
          </a:xfrm>
        </p:spPr>
        <p:txBody>
          <a:bodyPr/>
          <a:lstStyle/>
          <a:p>
            <a:r>
              <a:rPr lang="en-US" altLang="en-US" dirty="0" smtClean="0">
                <a:effectLst/>
              </a:rPr>
              <a:t>Learning</a:t>
            </a:r>
            <a:r>
              <a:rPr lang="en-US" altLang="en-US" dirty="0" smtClean="0">
                <a:effectLst>
                  <a:outerShdw blurRad="38100" dist="38100" dir="2700000" algn="tl">
                    <a:srgbClr val="C0C0C0"/>
                  </a:outerShdw>
                </a:effectLst>
              </a:rPr>
              <a:t> Disabilities</a:t>
            </a:r>
          </a:p>
        </p:txBody>
      </p:sp>
      <p:sp>
        <p:nvSpPr>
          <p:cNvPr id="13314" name="Content Placeholder 2"/>
          <p:cNvSpPr>
            <a:spLocks noGrp="1"/>
          </p:cNvSpPr>
          <p:nvPr>
            <p:ph sz="quarter" idx="1"/>
          </p:nvPr>
        </p:nvSpPr>
        <p:spPr>
          <a:xfrm>
            <a:off x="457200" y="1628800"/>
            <a:ext cx="8229600" cy="4104233"/>
          </a:xfrm>
        </p:spPr>
        <p:txBody>
          <a:bodyPr/>
          <a:lstStyle/>
          <a:p>
            <a:pPr marL="0" indent="0">
              <a:spcBef>
                <a:spcPts val="1200"/>
              </a:spcBef>
              <a:buFont typeface="Arial" charset="0"/>
              <a:buNone/>
              <a:defRPr/>
            </a:pPr>
            <a:r>
              <a:rPr lang="en-US" dirty="0" smtClean="0">
                <a:ea typeface="ＭＳ Ｐゴシック" charset="0"/>
              </a:rPr>
              <a:t>Specifiers</a:t>
            </a:r>
          </a:p>
          <a:p>
            <a:pPr marL="0" indent="0">
              <a:spcBef>
                <a:spcPts val="1200"/>
              </a:spcBef>
              <a:buFont typeface="Arial" charset="0"/>
              <a:buNone/>
              <a:defRPr/>
            </a:pPr>
            <a:endParaRPr lang="en-US" sz="1200" dirty="0" smtClean="0">
              <a:ea typeface="ＭＳ Ｐゴシック" charset="0"/>
            </a:endParaRPr>
          </a:p>
          <a:p>
            <a:pPr>
              <a:spcBef>
                <a:spcPts val="1200"/>
              </a:spcBef>
              <a:buFont typeface="Arial" charset="0"/>
              <a:buChar char="•"/>
              <a:defRPr/>
            </a:pPr>
            <a:r>
              <a:rPr lang="en-US" dirty="0" smtClean="0">
                <a:ea typeface="ＭＳ Ｐゴシック" charset="0"/>
              </a:rPr>
              <a:t>Foundation for other academic learning </a:t>
            </a:r>
          </a:p>
          <a:p>
            <a:pPr marL="0" indent="0">
              <a:spcBef>
                <a:spcPts val="1200"/>
              </a:spcBef>
              <a:buFont typeface="Arial" charset="0"/>
              <a:buNone/>
              <a:defRPr/>
            </a:pPr>
            <a:endParaRPr lang="en-CA" sz="1200" dirty="0" smtClean="0">
              <a:ea typeface="ＭＳ Ｐゴシック" charset="0"/>
            </a:endParaRPr>
          </a:p>
          <a:p>
            <a:pPr>
              <a:spcBef>
                <a:spcPts val="1200"/>
              </a:spcBef>
              <a:buFont typeface="Arial" charset="0"/>
              <a:buChar char="•"/>
              <a:defRPr/>
            </a:pPr>
            <a:r>
              <a:rPr lang="en-US" dirty="0">
                <a:ea typeface="ＭＳ Ｐゴシック" charset="0"/>
              </a:rPr>
              <a:t>N</a:t>
            </a:r>
            <a:r>
              <a:rPr lang="en-US" dirty="0" smtClean="0">
                <a:ea typeface="ＭＳ Ｐゴシック" charset="0"/>
              </a:rPr>
              <a:t>ot all children with LD meet DSM-V criteria for diagnosis</a:t>
            </a:r>
            <a:endParaRPr lang="en-CA" dirty="0" smtClean="0">
              <a:ea typeface="ＭＳ Ｐゴシック" charset="0"/>
            </a:endParaRPr>
          </a:p>
          <a:p>
            <a:pPr marL="0" indent="0">
              <a:buFont typeface="Arial" charset="0"/>
              <a:buNone/>
              <a:defRPr/>
            </a:pPr>
            <a:endParaRPr lang="en-US" dirty="0">
              <a:latin typeface="Arial" charset="0"/>
              <a:ea typeface="ＭＳ Ｐゴシック" charset="0"/>
            </a:endParaRPr>
          </a:p>
        </p:txBody>
      </p:sp>
      <p:sp>
        <p:nvSpPr>
          <p:cNvPr id="1536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A69FA5B6-34D9-42BF-A256-29A811AFBB9C}" type="slidenum">
              <a:rPr lang="fr-FR" altLang="en-US" sz="1400">
                <a:solidFill>
                  <a:srgbClr val="0033CC"/>
                </a:solidFill>
                <a:latin typeface="Arial" pitchFamily="34" charset="0"/>
              </a:rPr>
              <a:pPr/>
              <a:t>9</a:t>
            </a:fld>
            <a:endParaRPr lang="fr-FR" altLang="en-US" sz="1400">
              <a:solidFill>
                <a:srgbClr val="0033CC"/>
              </a:solidFill>
              <a:latin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e">
  <a:themeElements>
    <a:clrScheme name="Custom 1">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0000CC"/>
      </a:hlink>
      <a:folHlink>
        <a:srgbClr val="002060"/>
      </a:folHlink>
    </a:clrScheme>
    <a:fontScheme name="Origin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12849</TotalTime>
  <Words>1810</Words>
  <Application>Microsoft Office PowerPoint</Application>
  <PresentationFormat>On-screen Show (4:3)</PresentationFormat>
  <Paragraphs>482</Paragraphs>
  <Slides>61</Slides>
  <Notes>10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Origine</vt:lpstr>
      <vt:lpstr>Help is on the Way: Addressing the Needs of Students with Learning Disabilities in the Classroom</vt:lpstr>
      <vt:lpstr>Agenda</vt:lpstr>
      <vt:lpstr>Welcome</vt:lpstr>
      <vt:lpstr>Learning Disabilities</vt:lpstr>
      <vt:lpstr>Learning Disabilities</vt:lpstr>
      <vt:lpstr>Practical Terms</vt:lpstr>
      <vt:lpstr>Learning Disabilities</vt:lpstr>
      <vt:lpstr>Learning Disabilities</vt:lpstr>
      <vt:lpstr>Learning Disabilities</vt:lpstr>
      <vt:lpstr>LD Diagnoses</vt:lpstr>
      <vt:lpstr>LD Diagnoses</vt:lpstr>
      <vt:lpstr>Learning Disabilities</vt:lpstr>
      <vt:lpstr>Learning Disabilities</vt:lpstr>
      <vt:lpstr>Learning Disabilities and Behavioural/Emotional Problems</vt:lpstr>
      <vt:lpstr>Learning Disabilities and Behavioural/Emotional Problems</vt:lpstr>
      <vt:lpstr>Learning Disabilities and Behavioural/Emotional Problems</vt:lpstr>
      <vt:lpstr>Learning Disabilities</vt:lpstr>
      <vt:lpstr>Individualized Education Plans</vt:lpstr>
      <vt:lpstr>Quebec IEP Research</vt:lpstr>
      <vt:lpstr>Quebec IEP Research</vt:lpstr>
      <vt:lpstr>IEP Activity</vt:lpstr>
      <vt:lpstr>IEPs &amp; Goals </vt:lpstr>
      <vt:lpstr>IEPs and Learning Disabilities</vt:lpstr>
      <vt:lpstr>Pause/Break</vt:lpstr>
      <vt:lpstr>Universal Design (UD) Paradigm</vt:lpstr>
      <vt:lpstr>Universal Design (UD) Paradigm</vt:lpstr>
      <vt:lpstr>Universal Design (UD) Paradigm</vt:lpstr>
      <vt:lpstr> Impact of Design</vt:lpstr>
      <vt:lpstr>Universal Design (UD) Paradigm</vt:lpstr>
      <vt:lpstr>Universal Design for Learning</vt:lpstr>
      <vt:lpstr>UDL 3 Principles</vt:lpstr>
      <vt:lpstr>UDL 3 Principles</vt:lpstr>
      <vt:lpstr>Teaching Strategies</vt:lpstr>
      <vt:lpstr>Teaching Strategies</vt:lpstr>
      <vt:lpstr>Teaching Strategies</vt:lpstr>
      <vt:lpstr>Teaching Strategies</vt:lpstr>
      <vt:lpstr>Teaching Strategies</vt:lpstr>
      <vt:lpstr>Teaching Strategies</vt:lpstr>
      <vt:lpstr>Case Scenarios</vt:lpstr>
      <vt:lpstr>Case Scenarios</vt:lpstr>
      <vt:lpstr>Lunch</vt:lpstr>
      <vt:lpstr>Assistive Technology (AT) </vt:lpstr>
      <vt:lpstr>Choosing AT</vt:lpstr>
      <vt:lpstr>AT Tools</vt:lpstr>
      <vt:lpstr>AT for Barriers with Reading </vt:lpstr>
      <vt:lpstr>Accessible Documents</vt:lpstr>
      <vt:lpstr>AT for Barriers in Writing</vt:lpstr>
      <vt:lpstr>AT - Barriers in Comprehension and Reasoning</vt:lpstr>
      <vt:lpstr>AT - Barriers in Oral Expression</vt:lpstr>
      <vt:lpstr>AT - Barriers in Math</vt:lpstr>
      <vt:lpstr>AT Preparation &amp;Training</vt:lpstr>
      <vt:lpstr>AT Resources</vt:lpstr>
      <vt:lpstr> Bathroom Break</vt:lpstr>
      <vt:lpstr>Accommodations for students with LD</vt:lpstr>
      <vt:lpstr>Accommodations for students with LD</vt:lpstr>
      <vt:lpstr>MELS Special Measures for Secondary School</vt:lpstr>
      <vt:lpstr>Reasonable Accommodations  and Modifications</vt:lpstr>
      <vt:lpstr>Reasonable Accommodations  and Modifications</vt:lpstr>
      <vt:lpstr>Reasonable Accommodations  and Modifications</vt:lpstr>
      <vt:lpstr>References</vt:lpstr>
      <vt:lpstr>Contact Us / More Information</vt:lpstr>
    </vt:vector>
  </TitlesOfParts>
  <Company>TRADINTEK - Services linguistiques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TRA6053 - Méthodologie et outils de la localisation II</dc:title>
  <dc:creator>Christian Mayer</dc:creator>
  <cp:lastModifiedBy>Admin</cp:lastModifiedBy>
  <cp:revision>597</cp:revision>
  <dcterms:created xsi:type="dcterms:W3CDTF">2002-08-29T15:31:57Z</dcterms:created>
  <dcterms:modified xsi:type="dcterms:W3CDTF">2017-12-05T19:42:13Z</dcterms:modified>
</cp:coreProperties>
</file>