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Lst>
  <p:notesMasterIdLst>
    <p:notesMasterId r:id="rId45"/>
  </p:notesMasterIdLst>
  <p:handoutMasterIdLst>
    <p:handoutMasterId r:id="rId46"/>
  </p:handoutMasterIdLst>
  <p:sldIdLst>
    <p:sldId id="262" r:id="rId3"/>
    <p:sldId id="269" r:id="rId4"/>
    <p:sldId id="336" r:id="rId5"/>
    <p:sldId id="343" r:id="rId6"/>
    <p:sldId id="344" r:id="rId7"/>
    <p:sldId id="345" r:id="rId8"/>
    <p:sldId id="346" r:id="rId9"/>
    <p:sldId id="355" r:id="rId10"/>
    <p:sldId id="372" r:id="rId11"/>
    <p:sldId id="373" r:id="rId12"/>
    <p:sldId id="374" r:id="rId13"/>
    <p:sldId id="375" r:id="rId14"/>
    <p:sldId id="376" r:id="rId15"/>
    <p:sldId id="378" r:id="rId16"/>
    <p:sldId id="379" r:id="rId17"/>
    <p:sldId id="380" r:id="rId18"/>
    <p:sldId id="381" r:id="rId19"/>
    <p:sldId id="382" r:id="rId20"/>
    <p:sldId id="348" r:id="rId21"/>
    <p:sldId id="349" r:id="rId22"/>
    <p:sldId id="350" r:id="rId23"/>
    <p:sldId id="347" r:id="rId24"/>
    <p:sldId id="352" r:id="rId25"/>
    <p:sldId id="383" r:id="rId26"/>
    <p:sldId id="384" r:id="rId27"/>
    <p:sldId id="353" r:id="rId28"/>
    <p:sldId id="337" r:id="rId29"/>
    <p:sldId id="338" r:id="rId30"/>
    <p:sldId id="340" r:id="rId31"/>
    <p:sldId id="363" r:id="rId32"/>
    <p:sldId id="341" r:id="rId33"/>
    <p:sldId id="358" r:id="rId34"/>
    <p:sldId id="365" r:id="rId35"/>
    <p:sldId id="339" r:id="rId36"/>
    <p:sldId id="359" r:id="rId37"/>
    <p:sldId id="368" r:id="rId38"/>
    <p:sldId id="369" r:id="rId39"/>
    <p:sldId id="370" r:id="rId40"/>
    <p:sldId id="296" r:id="rId41"/>
    <p:sldId id="297" r:id="rId42"/>
    <p:sldId id="326" r:id="rId43"/>
    <p:sldId id="361" r:id="rId44"/>
  </p:sldIdLst>
  <p:sldSz cx="12192000" cy="6858000"/>
  <p:notesSz cx="7010400" cy="9296400"/>
  <p:defaultTextStyle>
    <a:defPPr>
      <a:defRPr lang="he-I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84" autoAdjust="0"/>
    <p:restoredTop sz="94660"/>
  </p:normalViewPr>
  <p:slideViewPr>
    <p:cSldViewPr snapToGrid="0">
      <p:cViewPr varScale="1">
        <p:scale>
          <a:sx n="85" d="100"/>
          <a:sy n="85" d="100"/>
        </p:scale>
        <p:origin x="-72" y="-3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openu.local\homedir\talihe\homedir\Catherine\disabilities%202017.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גיליון1!$A$38:$A$43</c:f>
              <c:strCache>
                <c:ptCount val="6"/>
                <c:pt idx="0">
                  <c:v>LD</c:v>
                </c:pt>
                <c:pt idx="1">
                  <c:v>Chronic illness</c:v>
                </c:pt>
                <c:pt idx="2">
                  <c:v>Physical disabilities</c:v>
                </c:pt>
                <c:pt idx="3">
                  <c:v>Blind/VI</c:v>
                </c:pt>
                <c:pt idx="4">
                  <c:v>Emotional problems</c:v>
                </c:pt>
                <c:pt idx="5">
                  <c:v>Deaf/HI</c:v>
                </c:pt>
              </c:strCache>
            </c:strRef>
          </c:cat>
          <c:val>
            <c:numRef>
              <c:f>גיליון1!$B$38:$B$43</c:f>
              <c:numCache>
                <c:formatCode>General</c:formatCode>
                <c:ptCount val="6"/>
                <c:pt idx="0">
                  <c:v>3590</c:v>
                </c:pt>
                <c:pt idx="1">
                  <c:v>323</c:v>
                </c:pt>
                <c:pt idx="2">
                  <c:v>251</c:v>
                </c:pt>
                <c:pt idx="3">
                  <c:v>74</c:v>
                </c:pt>
                <c:pt idx="4">
                  <c:v>142</c:v>
                </c:pt>
                <c:pt idx="5">
                  <c:v>52</c:v>
                </c:pt>
              </c:numCache>
            </c:numRef>
          </c:val>
          <c:extLst xmlns:c16r2="http://schemas.microsoft.com/office/drawing/2015/06/chart">
            <c:ext xmlns:c16="http://schemas.microsoft.com/office/drawing/2014/chart" uri="{C3380CC4-5D6E-409C-BE32-E72D297353CC}">
              <c16:uniqueId val="{00000000-635C-4AE6-A076-E3C812C6F764}"/>
            </c:ext>
          </c:extLst>
        </c:ser>
        <c:dLbls>
          <c:dLblPos val="outEnd"/>
          <c:showLegendKey val="0"/>
          <c:showVal val="1"/>
          <c:showCatName val="0"/>
          <c:showSerName val="0"/>
          <c:showPercent val="0"/>
          <c:showBubbleSize val="0"/>
        </c:dLbls>
        <c:gapWidth val="219"/>
        <c:overlap val="-27"/>
        <c:axId val="123662336"/>
        <c:axId val="123665408"/>
      </c:barChart>
      <c:catAx>
        <c:axId val="123662336"/>
        <c:scaling>
          <c:orientation val="maxMin"/>
        </c:scaling>
        <c:delete val="0"/>
        <c:axPos val="b"/>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400" b="1" dirty="0" smtClean="0">
                    <a:solidFill>
                      <a:schemeClr val="tx1"/>
                    </a:solidFill>
                  </a:rPr>
                  <a:t>Students with Disabilities</a:t>
                </a:r>
                <a:r>
                  <a:rPr lang="en-US" sz="2400" b="1" baseline="0" dirty="0" smtClean="0">
                    <a:solidFill>
                      <a:schemeClr val="tx1"/>
                    </a:solidFill>
                  </a:rPr>
                  <a:t> </a:t>
                </a:r>
                <a:r>
                  <a:rPr lang="en-US" sz="2400" b="1" baseline="0" dirty="0">
                    <a:solidFill>
                      <a:schemeClr val="tx1"/>
                    </a:solidFill>
                  </a:rPr>
                  <a:t>2018 The Open University of Israel</a:t>
                </a:r>
                <a:endParaRPr lang="he-IL" sz="2400" b="1" dirty="0">
                  <a:solidFill>
                    <a:schemeClr val="tx1"/>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3665408"/>
        <c:crosses val="autoZero"/>
        <c:auto val="1"/>
        <c:lblAlgn val="ctr"/>
        <c:lblOffset val="100"/>
        <c:noMultiLvlLbl val="0"/>
      </c:catAx>
      <c:valAx>
        <c:axId val="123665408"/>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66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1925" y="0"/>
            <a:ext cx="3038475" cy="466725"/>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p:cNvSpPr>
            <a:spLocks noGrp="1"/>
          </p:cNvSpPr>
          <p:nvPr>
            <p:ph type="dt" sz="quarter" idx="1"/>
          </p:nvPr>
        </p:nvSpPr>
        <p:spPr>
          <a:xfrm>
            <a:off x="1588" y="0"/>
            <a:ext cx="3038475" cy="466725"/>
          </a:xfrm>
          <a:prstGeom prst="rect">
            <a:avLst/>
          </a:prstGeom>
        </p:spPr>
        <p:txBody>
          <a:bodyPr vert="horz" lIns="91440" tIns="45720" rIns="91440" bIns="45720" rtlCol="1"/>
          <a:lstStyle>
            <a:lvl1pPr algn="l">
              <a:defRPr sz="1200"/>
            </a:lvl1pPr>
          </a:lstStyle>
          <a:p>
            <a:pPr>
              <a:defRPr/>
            </a:pPr>
            <a:fld id="{57FF9C36-5BB7-4742-B914-47CD85F40BB7}" type="datetimeFigureOut">
              <a:rPr lang="he-IL"/>
              <a:pPr>
                <a:defRPr/>
              </a:pPr>
              <a:t>כ"ב/אייר/תשע"ט</a:t>
            </a:fld>
            <a:endParaRPr lang="he-IL"/>
          </a:p>
        </p:txBody>
      </p:sp>
      <p:sp>
        <p:nvSpPr>
          <p:cNvPr id="4" name="מציין מיקום של כותרת תחתונה 3"/>
          <p:cNvSpPr>
            <a:spLocks noGrp="1"/>
          </p:cNvSpPr>
          <p:nvPr>
            <p:ph type="ftr" sz="quarter" idx="2"/>
          </p:nvPr>
        </p:nvSpPr>
        <p:spPr>
          <a:xfrm>
            <a:off x="3971925" y="8829675"/>
            <a:ext cx="3038475" cy="466725"/>
          </a:xfrm>
          <a:prstGeom prst="rect">
            <a:avLst/>
          </a:prstGeom>
        </p:spPr>
        <p:txBody>
          <a:bodyPr vert="horz" lIns="91440" tIns="45720" rIns="91440" bIns="45720" rtlCol="1" anchor="b"/>
          <a:lstStyle>
            <a:lvl1pPr algn="r">
              <a:defRPr sz="1200"/>
            </a:lvl1pPr>
          </a:lstStyle>
          <a:p>
            <a:pPr>
              <a:defRPr/>
            </a:pPr>
            <a:endParaRPr lang="he-IL"/>
          </a:p>
        </p:txBody>
      </p:sp>
      <p:sp>
        <p:nvSpPr>
          <p:cNvPr id="5" name="מציין מיקום של מספר שקופית 4"/>
          <p:cNvSpPr>
            <a:spLocks noGrp="1"/>
          </p:cNvSpPr>
          <p:nvPr>
            <p:ph type="sldNum" sz="quarter" idx="3"/>
          </p:nvPr>
        </p:nvSpPr>
        <p:spPr>
          <a:xfrm>
            <a:off x="1588" y="8829675"/>
            <a:ext cx="3038475" cy="466725"/>
          </a:xfrm>
          <a:prstGeom prst="rect">
            <a:avLst/>
          </a:prstGeom>
        </p:spPr>
        <p:txBody>
          <a:bodyPr vert="horz" lIns="91440" tIns="45720" rIns="91440" bIns="45720" rtlCol="1" anchor="b"/>
          <a:lstStyle>
            <a:lvl1pPr algn="l">
              <a:defRPr sz="1200"/>
            </a:lvl1pPr>
          </a:lstStyle>
          <a:p>
            <a:pPr>
              <a:defRPr/>
            </a:pPr>
            <a:fld id="{66975211-D61C-4769-91BC-050E66D17FC3}" type="slidenum">
              <a:rPr lang="he-IL"/>
              <a:pPr>
                <a:defRPr/>
              </a:pPr>
              <a:t>‹#›</a:t>
            </a:fld>
            <a:endParaRPr lang="he-IL"/>
          </a:p>
        </p:txBody>
      </p:sp>
    </p:spTree>
    <p:extLst>
      <p:ext uri="{BB962C8B-B14F-4D97-AF65-F5344CB8AC3E}">
        <p14:creationId xmlns:p14="http://schemas.microsoft.com/office/powerpoint/2010/main" val="3274738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1925" y="0"/>
            <a:ext cx="3038475" cy="466725"/>
          </a:xfrm>
          <a:prstGeom prst="rect">
            <a:avLst/>
          </a:prstGeom>
        </p:spPr>
        <p:txBody>
          <a:bodyPr vert="horz" lIns="93177" tIns="46589" rIns="93177" bIns="46589" rtlCol="1"/>
          <a:lstStyle>
            <a:lvl1pPr algn="r">
              <a:defRPr sz="1200"/>
            </a:lvl1pPr>
          </a:lstStyle>
          <a:p>
            <a:pPr>
              <a:defRPr/>
            </a:pPr>
            <a:endParaRPr lang="he-IL"/>
          </a:p>
        </p:txBody>
      </p:sp>
      <p:sp>
        <p:nvSpPr>
          <p:cNvPr id="3" name="מציין מיקום של תאריך 2"/>
          <p:cNvSpPr>
            <a:spLocks noGrp="1"/>
          </p:cNvSpPr>
          <p:nvPr>
            <p:ph type="dt" idx="1"/>
          </p:nvPr>
        </p:nvSpPr>
        <p:spPr>
          <a:xfrm>
            <a:off x="1588" y="0"/>
            <a:ext cx="3038475" cy="466725"/>
          </a:xfrm>
          <a:prstGeom prst="rect">
            <a:avLst/>
          </a:prstGeom>
        </p:spPr>
        <p:txBody>
          <a:bodyPr vert="horz" lIns="93177" tIns="46589" rIns="93177" bIns="46589" rtlCol="1"/>
          <a:lstStyle>
            <a:lvl1pPr algn="l">
              <a:defRPr sz="1200"/>
            </a:lvl1pPr>
          </a:lstStyle>
          <a:p>
            <a:pPr>
              <a:defRPr/>
            </a:pPr>
            <a:fld id="{5B596927-8230-49EB-A405-CBECEF6EF669}" type="datetimeFigureOut">
              <a:rPr lang="he-IL"/>
              <a:pPr>
                <a:defRPr/>
              </a:pPr>
              <a:t>כ"ב/אייר/תשע"ט</a:t>
            </a:fld>
            <a:endParaRPr lang="he-IL"/>
          </a:p>
        </p:txBody>
      </p:sp>
      <p:sp>
        <p:nvSpPr>
          <p:cNvPr id="4" name="מציין מיקום של תמונת שקופית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1" anchor="ctr"/>
          <a:lstStyle/>
          <a:p>
            <a:pPr lvl="0"/>
            <a:endParaRPr lang="he-IL" noProof="0" smtClean="0"/>
          </a:p>
        </p:txBody>
      </p:sp>
      <p:sp>
        <p:nvSpPr>
          <p:cNvPr id="5" name="מציין מיקום של הערות 4"/>
          <p:cNvSpPr>
            <a:spLocks noGrp="1"/>
          </p:cNvSpPr>
          <p:nvPr>
            <p:ph type="body" sz="quarter" idx="3"/>
          </p:nvPr>
        </p:nvSpPr>
        <p:spPr>
          <a:xfrm>
            <a:off x="701675" y="4473575"/>
            <a:ext cx="5607050" cy="3660775"/>
          </a:xfrm>
          <a:prstGeom prst="rect">
            <a:avLst/>
          </a:prstGeom>
        </p:spPr>
        <p:txBody>
          <a:bodyPr vert="horz" lIns="93177" tIns="46589" rIns="93177" bIns="46589" rtlCol="1"/>
          <a:lstStyle/>
          <a:p>
            <a:pPr lvl="0"/>
            <a:r>
              <a:rPr lang="he-IL" noProof="0" smtClean="0"/>
              <a:t>ערוך סגנונות טקסט של תבנית בסיס</a:t>
            </a:r>
          </a:p>
          <a:p>
            <a:pPr lvl="1"/>
            <a:r>
              <a:rPr lang="he-IL" noProof="0" smtClean="0"/>
              <a:t>רמה שניה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6" name="מציין מיקום של כותרת תחתונה 5"/>
          <p:cNvSpPr>
            <a:spLocks noGrp="1"/>
          </p:cNvSpPr>
          <p:nvPr>
            <p:ph type="ftr" sz="quarter" idx="4"/>
          </p:nvPr>
        </p:nvSpPr>
        <p:spPr>
          <a:xfrm>
            <a:off x="3971925" y="8829675"/>
            <a:ext cx="3038475" cy="466725"/>
          </a:xfrm>
          <a:prstGeom prst="rect">
            <a:avLst/>
          </a:prstGeom>
        </p:spPr>
        <p:txBody>
          <a:bodyPr vert="horz" lIns="93177" tIns="46589" rIns="93177" bIns="46589" rtlCol="1" anchor="b"/>
          <a:lstStyle>
            <a:lvl1pPr algn="r">
              <a:defRPr sz="1200"/>
            </a:lvl1pPr>
          </a:lstStyle>
          <a:p>
            <a:pPr>
              <a:defRPr/>
            </a:pPr>
            <a:endParaRPr lang="he-IL"/>
          </a:p>
        </p:txBody>
      </p:sp>
      <p:sp>
        <p:nvSpPr>
          <p:cNvPr id="7" name="מציין מיקום של מספר שקופית 6"/>
          <p:cNvSpPr>
            <a:spLocks noGrp="1"/>
          </p:cNvSpPr>
          <p:nvPr>
            <p:ph type="sldNum" sz="quarter" idx="5"/>
          </p:nvPr>
        </p:nvSpPr>
        <p:spPr>
          <a:xfrm>
            <a:off x="1588" y="8829675"/>
            <a:ext cx="3038475" cy="466725"/>
          </a:xfrm>
          <a:prstGeom prst="rect">
            <a:avLst/>
          </a:prstGeom>
        </p:spPr>
        <p:txBody>
          <a:bodyPr vert="horz" lIns="93177" tIns="46589" rIns="93177" bIns="46589" rtlCol="1" anchor="b"/>
          <a:lstStyle>
            <a:lvl1pPr algn="l">
              <a:defRPr sz="1200"/>
            </a:lvl1pPr>
          </a:lstStyle>
          <a:p>
            <a:pPr>
              <a:defRPr/>
            </a:pPr>
            <a:fld id="{8AD7EFBC-FA7A-4C6C-82FA-22C7462E4F94}" type="slidenum">
              <a:rPr lang="he-IL"/>
              <a:pPr>
                <a:defRPr/>
              </a:pPr>
              <a:t>‹#›</a:t>
            </a:fld>
            <a:endParaRPr lang="he-IL"/>
          </a:p>
        </p:txBody>
      </p:sp>
    </p:spTree>
    <p:extLst>
      <p:ext uri="{BB962C8B-B14F-4D97-AF65-F5344CB8AC3E}">
        <p14:creationId xmlns:p14="http://schemas.microsoft.com/office/powerpoint/2010/main" val="317128229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smtClean="0"/>
          </a:p>
        </p:txBody>
      </p:sp>
      <p:sp>
        <p:nvSpPr>
          <p:cNvPr id="614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2381B86-9E66-45E4-8237-2351B58CC6A7}" type="slidenum">
              <a:rPr lang="he-IL" altLang="he-IL" smtClean="0"/>
              <a:pPr eaLnBrk="1" hangingPunct="1"/>
              <a:t>2</a:t>
            </a:fld>
            <a:endParaRPr lang="he-IL" alt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 Percentages are of no. of </a:t>
            </a:r>
            <a:r>
              <a:rPr lang="en-US" b="1" dirty="0" smtClean="0"/>
              <a:t>activities</a:t>
            </a:r>
            <a:r>
              <a:rPr lang="en-US" dirty="0" smtClean="0"/>
              <a:t> – more than 100%. They could choose several activities</a:t>
            </a:r>
            <a:endParaRPr lang="he-IL" dirty="0"/>
          </a:p>
        </p:txBody>
      </p:sp>
      <p:sp>
        <p:nvSpPr>
          <p:cNvPr id="4" name="מציין מיקום של מספר שקופית 3"/>
          <p:cNvSpPr>
            <a:spLocks noGrp="1"/>
          </p:cNvSpPr>
          <p:nvPr>
            <p:ph type="sldNum" sz="quarter" idx="10"/>
          </p:nvPr>
        </p:nvSpPr>
        <p:spPr/>
        <p:txBody>
          <a:bodyPr/>
          <a:lstStyle/>
          <a:p>
            <a:pPr>
              <a:defRPr/>
            </a:pPr>
            <a:fld id="{8AD7EFBC-FA7A-4C6C-82FA-22C7462E4F94}" type="slidenum">
              <a:rPr lang="he-IL" smtClean="0"/>
              <a:pPr>
                <a:defRPr/>
              </a:pPr>
              <a:t>8</a:t>
            </a:fld>
            <a:endParaRPr lang="he-IL"/>
          </a:p>
        </p:txBody>
      </p:sp>
    </p:spTree>
    <p:extLst>
      <p:ext uri="{BB962C8B-B14F-4D97-AF65-F5344CB8AC3E}">
        <p14:creationId xmlns:p14="http://schemas.microsoft.com/office/powerpoint/2010/main" val="224154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1" eaLnBrk="1" hangingPunct="1"/>
            <a:fld id="{4567098C-7CCA-4A43-A883-92F77263F809}" type="slidenum">
              <a:rPr lang="he-IL" altLang="he-IL" smtClean="0">
                <a:solidFill>
                  <a:srgbClr val="000000"/>
                </a:solidFill>
              </a:rPr>
              <a:pPr rtl="1" eaLnBrk="1" hangingPunct="1"/>
              <a:t>29</a:t>
            </a:fld>
            <a:endParaRPr lang="en-GB" altLang="he-IL" smtClean="0">
              <a:solidFill>
                <a:srgbClr val="000000"/>
              </a:solidFill>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he-I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smtClean="0"/>
          </a:p>
        </p:txBody>
      </p:sp>
      <p:sp>
        <p:nvSpPr>
          <p:cNvPr id="3277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1" eaLnBrk="1" hangingPunct="1"/>
            <a:fld id="{80D66636-C2E1-4D3A-9A0A-07B3287E4347}" type="slidenum">
              <a:rPr lang="he-IL" altLang="he-IL" smtClean="0">
                <a:solidFill>
                  <a:srgbClr val="000000"/>
                </a:solidFill>
              </a:rPr>
              <a:pPr rtl="1" eaLnBrk="1" hangingPunct="1"/>
              <a:t>31</a:t>
            </a:fld>
            <a:endParaRPr lang="he-IL" altLang="he-IL"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1" eaLnBrk="1" hangingPunct="1"/>
            <a:fld id="{D18F1622-BFDB-4A30-B73B-181D57F1FB96}" type="slidenum">
              <a:rPr lang="en-US" altLang="he-IL" smtClean="0">
                <a:solidFill>
                  <a:srgbClr val="000000"/>
                </a:solidFill>
              </a:rPr>
              <a:pPr rtl="1" eaLnBrk="1" hangingPunct="1"/>
              <a:t>32</a:t>
            </a:fld>
            <a:endParaRPr lang="en-US" altLang="he-IL" smtClean="0">
              <a:solidFill>
                <a:srgbClr val="000000"/>
              </a:solidFill>
            </a:endParaRPr>
          </a:p>
        </p:txBody>
      </p:sp>
      <p:sp>
        <p:nvSpPr>
          <p:cNvPr id="39939" name="Rectangle 2"/>
          <p:cNvSpPr>
            <a:spLocks noGrp="1" noRot="1" noChangeAspect="1" noChangeArrowheads="1" noTextEdit="1"/>
          </p:cNvSpPr>
          <p:nvPr>
            <p:ph type="sldImg"/>
          </p:nvPr>
        </p:nvSpPr>
        <p:spPr bwMode="auto">
          <a:xfrm>
            <a:off x="419100" y="693738"/>
            <a:ext cx="6173788" cy="3471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35038" y="4398963"/>
            <a:ext cx="5140325"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smtClean="0"/>
          </a:p>
          <a:p>
            <a:pPr eaLnBrk="1" hangingPunct="1">
              <a:spcBef>
                <a:spcPct val="0"/>
              </a:spcBef>
            </a:pPr>
            <a:endParaRPr lang="he-IL" altLang="he-IL" smtClean="0"/>
          </a:p>
          <a:p>
            <a:pPr eaLnBrk="1" hangingPunct="1">
              <a:spcBef>
                <a:spcPct val="0"/>
              </a:spcBef>
            </a:pPr>
            <a:r>
              <a:rPr lang="en-US" altLang="he-IL" smtClean="0"/>
              <a:t>Audio books</a:t>
            </a:r>
          </a:p>
          <a:p>
            <a:pPr eaLnBrk="1" hangingPunct="1">
              <a:spcBef>
                <a:spcPct val="0"/>
              </a:spcBef>
            </a:pPr>
            <a:r>
              <a:rPr lang="en-US" altLang="he-IL" smtClean="0"/>
              <a:t>Text To Speech Software</a:t>
            </a:r>
          </a:p>
          <a:p>
            <a:pPr eaLnBrk="1" hangingPunct="1">
              <a:spcBef>
                <a:spcPct val="0"/>
              </a:spcBef>
            </a:pPr>
            <a:r>
              <a:rPr lang="en-US" altLang="he-IL" smtClean="0"/>
              <a:t>Optical character recognition</a:t>
            </a:r>
          </a:p>
          <a:p>
            <a:pPr eaLnBrk="1" hangingPunct="1">
              <a:spcBef>
                <a:spcPct val="0"/>
              </a:spcBef>
            </a:pPr>
            <a:r>
              <a:rPr lang="en-US" altLang="he-IL" smtClean="0"/>
              <a:t>Talking spell-checkers and electronic dictionaries</a:t>
            </a:r>
            <a:endParaRPr lang="he-IL" altLang="he-I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smtClean="0"/>
          </a:p>
        </p:txBody>
      </p:sp>
      <p:sp>
        <p:nvSpPr>
          <p:cNvPr id="4608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795B517-0AFC-454D-B9D3-A1558A2FBF0C}" type="slidenum">
              <a:rPr lang="he-IL" altLang="he-IL" smtClean="0"/>
              <a:pPr algn="l">
                <a:spcBef>
                  <a:spcPct val="0"/>
                </a:spcBef>
              </a:pPr>
              <a:t>36</a:t>
            </a:fld>
            <a:endParaRPr lang="he-IL" altLang="he-I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B8A87D3F-CB6D-4F3C-BDAD-9DC0F5FD5DA8}" type="datetimeFigureOut">
              <a:rPr lang="he-IL"/>
              <a:pPr>
                <a:defRPr/>
              </a:pPr>
              <a:t>כ"ב/אייר/תשע"ט</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EE7DBA5-9741-4E8E-9123-C60079120088}" type="slidenum">
              <a:rPr lang="he-IL" altLang="he-IL"/>
              <a:pPr>
                <a:defRPr/>
              </a:pPr>
              <a:t>‹#›</a:t>
            </a:fld>
            <a:endParaRPr lang="he-IL" altLang="he-IL"/>
          </a:p>
        </p:txBody>
      </p:sp>
    </p:spTree>
    <p:extLst>
      <p:ext uri="{BB962C8B-B14F-4D97-AF65-F5344CB8AC3E}">
        <p14:creationId xmlns:p14="http://schemas.microsoft.com/office/powerpoint/2010/main" val="2087914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10931D1-0956-434E-98A3-9D4F3B5A9968}" type="datetimeFigureOut">
              <a:rPr lang="he-IL"/>
              <a:pPr>
                <a:defRPr/>
              </a:pPr>
              <a:t>כ"ב/אייר/תשע"ט</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A712348-61BC-4A0C-9967-9E20F12FD5B8}" type="slidenum">
              <a:rPr lang="he-IL" altLang="he-IL"/>
              <a:pPr>
                <a:defRPr/>
              </a:pPr>
              <a:t>‹#›</a:t>
            </a:fld>
            <a:endParaRPr lang="he-IL" altLang="he-IL"/>
          </a:p>
        </p:txBody>
      </p:sp>
    </p:spTree>
    <p:extLst>
      <p:ext uri="{BB962C8B-B14F-4D97-AF65-F5344CB8AC3E}">
        <p14:creationId xmlns:p14="http://schemas.microsoft.com/office/powerpoint/2010/main" val="148638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8F6104B7-23D5-46E0-A3FF-3F9C5FB0B24A}" type="datetimeFigureOut">
              <a:rPr lang="he-IL"/>
              <a:pPr>
                <a:defRPr/>
              </a:pPr>
              <a:t>כ"ב/אייר/תשע"ט</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69409D1A-C5E4-4E3E-AA33-B56D39FDD127}" type="slidenum">
              <a:rPr lang="he-IL" altLang="he-IL"/>
              <a:pPr>
                <a:defRPr/>
              </a:pPr>
              <a:t>‹#›</a:t>
            </a:fld>
            <a:endParaRPr lang="he-IL" altLang="he-IL"/>
          </a:p>
        </p:txBody>
      </p:sp>
    </p:spTree>
    <p:extLst>
      <p:ext uri="{BB962C8B-B14F-4D97-AF65-F5344CB8AC3E}">
        <p14:creationId xmlns:p14="http://schemas.microsoft.com/office/powerpoint/2010/main" val="381693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13A2368-1558-4989-8370-F87EA514BE5F}" type="datetimeFigureOut">
              <a:rPr lang="he-IL"/>
              <a:pPr>
                <a:defRPr/>
              </a:pPr>
              <a:t>כ"ב/אייר/תשע"ט</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68ADB55A-2B09-4F46-9CB9-436B77B2E433}" type="slidenum">
              <a:rPr lang="he-IL" altLang="he-IL"/>
              <a:pPr>
                <a:defRPr/>
              </a:pPr>
              <a:t>‹#›</a:t>
            </a:fld>
            <a:endParaRPr lang="he-IL" altLang="he-IL"/>
          </a:p>
        </p:txBody>
      </p:sp>
    </p:spTree>
    <p:extLst>
      <p:ext uri="{BB962C8B-B14F-4D97-AF65-F5344CB8AC3E}">
        <p14:creationId xmlns:p14="http://schemas.microsoft.com/office/powerpoint/2010/main" val="2656142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600C0A2-22A5-4749-9BF0-99BED7AA9894}" type="datetimeFigureOut">
              <a:rPr lang="he-IL"/>
              <a:pPr>
                <a:defRPr/>
              </a:pPr>
              <a:t>כ"ב/אייר/תשע"ט</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23CF7E48-3368-45D0-84C0-1304307E7F1C}" type="slidenum">
              <a:rPr lang="he-IL" altLang="he-IL"/>
              <a:pPr>
                <a:defRPr/>
              </a:pPr>
              <a:t>‹#›</a:t>
            </a:fld>
            <a:endParaRPr lang="he-IL" altLang="he-IL"/>
          </a:p>
        </p:txBody>
      </p:sp>
    </p:spTree>
    <p:extLst>
      <p:ext uri="{BB962C8B-B14F-4D97-AF65-F5344CB8AC3E}">
        <p14:creationId xmlns:p14="http://schemas.microsoft.com/office/powerpoint/2010/main" val="2547237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F8FF865E-825D-41ED-8B19-C29A1C5A1AD3}" type="datetimeFigureOut">
              <a:rPr lang="he-IL"/>
              <a:pPr>
                <a:defRPr/>
              </a:pPr>
              <a:t>כ"ב/אייר/תשע"ט</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AFEC686E-0E18-47EE-B7E4-48D07E6A10E0}" type="slidenum">
              <a:rPr lang="he-IL" altLang="he-IL"/>
              <a:pPr>
                <a:defRPr/>
              </a:pPr>
              <a:t>‹#›</a:t>
            </a:fld>
            <a:endParaRPr lang="he-IL" altLang="he-IL"/>
          </a:p>
        </p:txBody>
      </p:sp>
    </p:spTree>
    <p:extLst>
      <p:ext uri="{BB962C8B-B14F-4D97-AF65-F5344CB8AC3E}">
        <p14:creationId xmlns:p14="http://schemas.microsoft.com/office/powerpoint/2010/main" val="504718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88807141-6DEE-4EDC-87DF-5DE79297CAE9}" type="datetimeFigureOut">
              <a:rPr lang="he-IL"/>
              <a:pPr>
                <a:defRPr/>
              </a:pPr>
              <a:t>כ"ב/אייר/תשע"ט</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414AE8E1-AB0E-47A3-9086-94A8ABE8B3B8}" type="slidenum">
              <a:rPr lang="he-IL" altLang="he-IL"/>
              <a:pPr>
                <a:defRPr/>
              </a:pPr>
              <a:t>‹#›</a:t>
            </a:fld>
            <a:endParaRPr lang="he-IL" altLang="he-IL"/>
          </a:p>
        </p:txBody>
      </p:sp>
    </p:spTree>
    <p:extLst>
      <p:ext uri="{BB962C8B-B14F-4D97-AF65-F5344CB8AC3E}">
        <p14:creationId xmlns:p14="http://schemas.microsoft.com/office/powerpoint/2010/main" val="1944669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319FF457-2C99-4F61-9BB1-B346873174CD}" type="datetimeFigureOut">
              <a:rPr lang="he-IL"/>
              <a:pPr>
                <a:defRPr/>
              </a:pPr>
              <a:t>כ"ב/אייר/תשע"ט</a:t>
            </a:fld>
            <a:endParaRPr lang="he-IL" dirty="0"/>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46266731-1B6E-422E-A402-6E0967CBEB67}" type="slidenum">
              <a:rPr lang="he-IL" altLang="he-IL"/>
              <a:pPr>
                <a:defRPr/>
              </a:pPr>
              <a:t>‹#›</a:t>
            </a:fld>
            <a:endParaRPr lang="he-IL" altLang="he-IL"/>
          </a:p>
        </p:txBody>
      </p:sp>
    </p:spTree>
    <p:extLst>
      <p:ext uri="{BB962C8B-B14F-4D97-AF65-F5344CB8AC3E}">
        <p14:creationId xmlns:p14="http://schemas.microsoft.com/office/powerpoint/2010/main" val="50566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52857F4F-7B65-4992-B725-F85F329515D5}" type="datetimeFigureOut">
              <a:rPr lang="he-IL"/>
              <a:pPr>
                <a:defRPr/>
              </a:pPr>
              <a:t>כ"ב/אייר/תשע"ט</a:t>
            </a:fld>
            <a:endParaRPr lang="he-IL" dirty="0"/>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FA7C9B76-A518-4EE9-AB65-B86E212B141C}" type="slidenum">
              <a:rPr lang="he-IL" altLang="he-IL"/>
              <a:pPr>
                <a:defRPr/>
              </a:pPr>
              <a:t>‹#›</a:t>
            </a:fld>
            <a:endParaRPr lang="he-IL" altLang="he-IL"/>
          </a:p>
        </p:txBody>
      </p:sp>
    </p:spTree>
    <p:extLst>
      <p:ext uri="{BB962C8B-B14F-4D97-AF65-F5344CB8AC3E}">
        <p14:creationId xmlns:p14="http://schemas.microsoft.com/office/powerpoint/2010/main" val="3754094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858A34C9-AFB2-497A-8DA8-21C97284C7B7}" type="datetimeFigureOut">
              <a:rPr lang="he-IL"/>
              <a:pPr>
                <a:defRPr/>
              </a:pPr>
              <a:t>כ"ב/אייר/תשע"ט</a:t>
            </a:fld>
            <a:endParaRPr lang="he-IL" dirty="0"/>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83B59F7D-70A3-450A-9338-577090279EC6}" type="slidenum">
              <a:rPr lang="he-IL" altLang="he-IL"/>
              <a:pPr>
                <a:defRPr/>
              </a:pPr>
              <a:t>‹#›</a:t>
            </a:fld>
            <a:endParaRPr lang="he-IL" altLang="he-IL"/>
          </a:p>
        </p:txBody>
      </p:sp>
    </p:spTree>
    <p:extLst>
      <p:ext uri="{BB962C8B-B14F-4D97-AF65-F5344CB8AC3E}">
        <p14:creationId xmlns:p14="http://schemas.microsoft.com/office/powerpoint/2010/main" val="2922230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5EBFA519-792B-420A-923C-41F43C071FAD}" type="datetimeFigureOut">
              <a:rPr lang="he-IL"/>
              <a:pPr>
                <a:defRPr/>
              </a:pPr>
              <a:t>כ"ב/אייר/תשע"ט</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0BE226E9-A7E4-40B7-98A0-FFC4F3173215}" type="slidenum">
              <a:rPr lang="he-IL" altLang="he-IL"/>
              <a:pPr>
                <a:defRPr/>
              </a:pPr>
              <a:t>‹#›</a:t>
            </a:fld>
            <a:endParaRPr lang="he-IL" altLang="he-IL"/>
          </a:p>
        </p:txBody>
      </p:sp>
    </p:spTree>
    <p:extLst>
      <p:ext uri="{BB962C8B-B14F-4D97-AF65-F5344CB8AC3E}">
        <p14:creationId xmlns:p14="http://schemas.microsoft.com/office/powerpoint/2010/main" val="230109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82B4C896-53BF-46BD-9209-3B42AA09A4AE}" type="datetimeFigureOut">
              <a:rPr lang="he-IL"/>
              <a:pPr>
                <a:defRPr/>
              </a:pPr>
              <a:t>כ"ב/אייר/תשע"ט</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60DB718-90CF-4651-90B2-5778917F908C}" type="slidenum">
              <a:rPr lang="he-IL" altLang="he-IL"/>
              <a:pPr>
                <a:defRPr/>
              </a:pPr>
              <a:t>‹#›</a:t>
            </a:fld>
            <a:endParaRPr lang="he-IL" altLang="he-IL"/>
          </a:p>
        </p:txBody>
      </p:sp>
    </p:spTree>
    <p:extLst>
      <p:ext uri="{BB962C8B-B14F-4D97-AF65-F5344CB8AC3E}">
        <p14:creationId xmlns:p14="http://schemas.microsoft.com/office/powerpoint/2010/main" val="3885674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2EF6B0E3-F11F-437C-8560-A5A7175D12BC}" type="datetimeFigureOut">
              <a:rPr lang="he-IL"/>
              <a:pPr>
                <a:defRPr/>
              </a:pPr>
              <a:t>כ"ב/אייר/תשע"ט</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2A3AA43D-C643-431A-9865-1EE7B744352C}" type="slidenum">
              <a:rPr lang="he-IL" altLang="he-IL"/>
              <a:pPr>
                <a:defRPr/>
              </a:pPr>
              <a:t>‹#›</a:t>
            </a:fld>
            <a:endParaRPr lang="he-IL" altLang="he-IL"/>
          </a:p>
        </p:txBody>
      </p:sp>
    </p:spTree>
    <p:extLst>
      <p:ext uri="{BB962C8B-B14F-4D97-AF65-F5344CB8AC3E}">
        <p14:creationId xmlns:p14="http://schemas.microsoft.com/office/powerpoint/2010/main" val="2777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E8160E51-F687-487B-97EC-7CF1428A1904}" type="datetimeFigureOut">
              <a:rPr lang="he-IL"/>
              <a:pPr>
                <a:defRPr/>
              </a:pPr>
              <a:t>כ"ב/אייר/תשע"ט</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65FE040-049D-498B-9D46-7DCE0226346D}" type="slidenum">
              <a:rPr lang="he-IL" altLang="he-IL"/>
              <a:pPr>
                <a:defRPr/>
              </a:pPr>
              <a:t>‹#›</a:t>
            </a:fld>
            <a:endParaRPr lang="he-IL" altLang="he-IL"/>
          </a:p>
        </p:txBody>
      </p:sp>
    </p:spTree>
    <p:extLst>
      <p:ext uri="{BB962C8B-B14F-4D97-AF65-F5344CB8AC3E}">
        <p14:creationId xmlns:p14="http://schemas.microsoft.com/office/powerpoint/2010/main" val="4256958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DFDBAE0-9339-4C68-9F58-946F5952B96B}" type="datetimeFigureOut">
              <a:rPr lang="he-IL"/>
              <a:pPr>
                <a:defRPr/>
              </a:pPr>
              <a:t>כ"ב/אייר/תשע"ט</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8BAA379C-BDAC-4375-A02E-3211DEEAE9C7}" type="slidenum">
              <a:rPr lang="he-IL" altLang="he-IL"/>
              <a:pPr>
                <a:defRPr/>
              </a:pPr>
              <a:t>‹#›</a:t>
            </a:fld>
            <a:endParaRPr lang="he-IL" altLang="he-IL"/>
          </a:p>
        </p:txBody>
      </p:sp>
    </p:spTree>
    <p:extLst>
      <p:ext uri="{BB962C8B-B14F-4D97-AF65-F5344CB8AC3E}">
        <p14:creationId xmlns:p14="http://schemas.microsoft.com/office/powerpoint/2010/main" val="88957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5116FC75-5C19-4BE1-A7F1-B18B9B07FAF4}" type="datetimeFigureOut">
              <a:rPr lang="he-IL"/>
              <a:pPr>
                <a:defRPr/>
              </a:pPr>
              <a:t>כ"ב/אייר/תשע"ט</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FE43615-13BD-4B1C-B0CB-9AC84946E685}" type="slidenum">
              <a:rPr lang="he-IL" altLang="he-IL"/>
              <a:pPr>
                <a:defRPr/>
              </a:pPr>
              <a:t>‹#›</a:t>
            </a:fld>
            <a:endParaRPr lang="he-IL" altLang="he-IL"/>
          </a:p>
        </p:txBody>
      </p:sp>
    </p:spTree>
    <p:extLst>
      <p:ext uri="{BB962C8B-B14F-4D97-AF65-F5344CB8AC3E}">
        <p14:creationId xmlns:p14="http://schemas.microsoft.com/office/powerpoint/2010/main" val="354477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92A67E87-43A6-4D11-A68C-C34E3E26F411}" type="datetimeFigureOut">
              <a:rPr lang="he-IL"/>
              <a:pPr>
                <a:defRPr/>
              </a:pPr>
              <a:t>כ"ב/אייר/תשע"ט</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8F082066-FD6D-4043-86ED-D2D13917D4E4}" type="slidenum">
              <a:rPr lang="he-IL" altLang="he-IL"/>
              <a:pPr>
                <a:defRPr/>
              </a:pPr>
              <a:t>‹#›</a:t>
            </a:fld>
            <a:endParaRPr lang="he-IL" altLang="he-IL"/>
          </a:p>
        </p:txBody>
      </p:sp>
    </p:spTree>
    <p:extLst>
      <p:ext uri="{BB962C8B-B14F-4D97-AF65-F5344CB8AC3E}">
        <p14:creationId xmlns:p14="http://schemas.microsoft.com/office/powerpoint/2010/main" val="284595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3ABE2107-CDCF-40B0-B66C-729564199A38}" type="datetimeFigureOut">
              <a:rPr lang="he-IL"/>
              <a:pPr>
                <a:defRPr/>
              </a:pPr>
              <a:t>כ"ב/אייר/תשע"ט</a:t>
            </a:fld>
            <a:endParaRPr lang="he-IL" dirty="0"/>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9EC0B298-7BA6-4D7E-BA62-7FE61CD511BA}" type="slidenum">
              <a:rPr lang="he-IL" altLang="he-IL"/>
              <a:pPr>
                <a:defRPr/>
              </a:pPr>
              <a:t>‹#›</a:t>
            </a:fld>
            <a:endParaRPr lang="he-IL" altLang="he-IL"/>
          </a:p>
        </p:txBody>
      </p:sp>
    </p:spTree>
    <p:extLst>
      <p:ext uri="{BB962C8B-B14F-4D97-AF65-F5344CB8AC3E}">
        <p14:creationId xmlns:p14="http://schemas.microsoft.com/office/powerpoint/2010/main" val="327576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3D76325E-5A92-488E-A5B0-157EA95E188F}" type="datetimeFigureOut">
              <a:rPr lang="he-IL"/>
              <a:pPr>
                <a:defRPr/>
              </a:pPr>
              <a:t>כ"ב/אייר/תשע"ט</a:t>
            </a:fld>
            <a:endParaRPr lang="he-IL" dirty="0"/>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0D4EFA9A-3095-4A79-A928-DE04E7DAE5CB}" type="slidenum">
              <a:rPr lang="he-IL" altLang="he-IL"/>
              <a:pPr>
                <a:defRPr/>
              </a:pPr>
              <a:t>‹#›</a:t>
            </a:fld>
            <a:endParaRPr lang="he-IL" altLang="he-IL"/>
          </a:p>
        </p:txBody>
      </p:sp>
    </p:spTree>
    <p:extLst>
      <p:ext uri="{BB962C8B-B14F-4D97-AF65-F5344CB8AC3E}">
        <p14:creationId xmlns:p14="http://schemas.microsoft.com/office/powerpoint/2010/main" val="98898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3B2C7F05-2DE4-4C7D-8CE6-8855F8141306}" type="datetimeFigureOut">
              <a:rPr lang="he-IL"/>
              <a:pPr>
                <a:defRPr/>
              </a:pPr>
              <a:t>כ"ב/אייר/תשע"ט</a:t>
            </a:fld>
            <a:endParaRPr lang="he-IL" dirty="0"/>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77D60421-7DD6-4EA3-845F-68D0FD95EC1F}" type="slidenum">
              <a:rPr lang="he-IL" altLang="he-IL"/>
              <a:pPr>
                <a:defRPr/>
              </a:pPr>
              <a:t>‹#›</a:t>
            </a:fld>
            <a:endParaRPr lang="he-IL" altLang="he-IL"/>
          </a:p>
        </p:txBody>
      </p:sp>
    </p:spTree>
    <p:extLst>
      <p:ext uri="{BB962C8B-B14F-4D97-AF65-F5344CB8AC3E}">
        <p14:creationId xmlns:p14="http://schemas.microsoft.com/office/powerpoint/2010/main" val="51024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77158607-DD82-43CF-A567-E55D376539F6}" type="datetimeFigureOut">
              <a:rPr lang="he-IL"/>
              <a:pPr>
                <a:defRPr/>
              </a:pPr>
              <a:t>כ"ב/אייר/תשע"ט</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60A278E4-41D0-4943-9CA4-876B66666F6B}" type="slidenum">
              <a:rPr lang="he-IL" altLang="he-IL"/>
              <a:pPr>
                <a:defRPr/>
              </a:pPr>
              <a:t>‹#›</a:t>
            </a:fld>
            <a:endParaRPr lang="he-IL" altLang="he-IL"/>
          </a:p>
        </p:txBody>
      </p:sp>
    </p:spTree>
    <p:extLst>
      <p:ext uri="{BB962C8B-B14F-4D97-AF65-F5344CB8AC3E}">
        <p14:creationId xmlns:p14="http://schemas.microsoft.com/office/powerpoint/2010/main" val="333449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7FB6DCA2-AD44-4F13-99FE-ADE9E6949893}" type="datetimeFigureOut">
              <a:rPr lang="he-IL"/>
              <a:pPr>
                <a:defRPr/>
              </a:pPr>
              <a:t>כ"ב/אייר/תשע"ט</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F0D6A3D6-BB8B-4185-A5C7-C99F34E7ECB4}" type="slidenum">
              <a:rPr lang="he-IL" altLang="he-IL"/>
              <a:pPr>
                <a:defRPr/>
              </a:pPr>
              <a:t>‹#›</a:t>
            </a:fld>
            <a:endParaRPr lang="he-IL" altLang="he-IL"/>
          </a:p>
        </p:txBody>
      </p:sp>
    </p:spTree>
    <p:extLst>
      <p:ext uri="{BB962C8B-B14F-4D97-AF65-F5344CB8AC3E}">
        <p14:creationId xmlns:p14="http://schemas.microsoft.com/office/powerpoint/2010/main" val="32992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מציין מיקום טקסט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FF19A0E-48BA-4A7D-A871-B22B87589D4B}" type="datetimeFigureOut">
              <a:rPr lang="he-IL"/>
              <a:pPr>
                <a:defRPr/>
              </a:pPr>
              <a:t>כ"ב/אייר/תשע"ט</a:t>
            </a:fld>
            <a:endParaRPr lang="he-IL" dirty="0"/>
          </a:p>
        </p:txBody>
      </p:sp>
      <p:sp>
        <p:nvSpPr>
          <p:cNvPr id="5" name="מציין מיקום של כותרת תחתונה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pPr>
              <a:defRPr/>
            </a:pPr>
            <a:fld id="{FB663845-E2A2-4AA7-B38C-6F2C9A30E87E}"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מציין מיקום טקסט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8BC402-57AB-4387-97D3-DD503C5ABE00}" type="datetimeFigureOut">
              <a:rPr lang="he-IL"/>
              <a:pPr>
                <a:defRPr/>
              </a:pPr>
              <a:t>כ"ב/אייר/תשע"ט</a:t>
            </a:fld>
            <a:endParaRPr lang="he-IL" dirty="0"/>
          </a:p>
        </p:txBody>
      </p:sp>
      <p:sp>
        <p:nvSpPr>
          <p:cNvPr id="5" name="מציין מיקום של כותרת תחתונה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pPr>
              <a:defRPr/>
            </a:pPr>
            <a:fld id="{54C302DE-D6AA-4D5A-81A6-780A38F639E3}" type="slidenum">
              <a:rPr lang="he-IL" altLang="he-IL"/>
              <a:pPr>
                <a:defRPr/>
              </a:pPr>
              <a:t>‹#›</a:t>
            </a:fld>
            <a:endParaRPr lang="he-IL" altLang="he-IL"/>
          </a:p>
        </p:txBody>
      </p:sp>
    </p:spTree>
    <p:extLst>
      <p:ext uri="{BB962C8B-B14F-4D97-AF65-F5344CB8AC3E}">
        <p14:creationId xmlns:p14="http://schemas.microsoft.com/office/powerpoint/2010/main" val="3928553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ujc.org/ecards_personalize.html?eID=E0053&amp;catID=11"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catherine.fichten@mcgill.ca" TargetMode="External"/><Relationship Id="rId7" Type="http://schemas.openxmlformats.org/officeDocument/2006/relationships/hyperlink" Target="mailto:danakas@openu.ac.il" TargetMode="External"/><Relationship Id="rId2" Type="http://schemas.openxmlformats.org/officeDocument/2006/relationships/hyperlink" Target="mailto:laura.king@claurendeau.qc.ca" TargetMode="External"/><Relationship Id="rId1" Type="http://schemas.openxmlformats.org/officeDocument/2006/relationships/slideLayout" Target="../slideLayouts/slideLayout2.xml"/><Relationship Id="rId6" Type="http://schemas.openxmlformats.org/officeDocument/2006/relationships/hyperlink" Target="mailto:doritol@openu.ac.il" TargetMode="External"/><Relationship Id="rId5" Type="http://schemas.openxmlformats.org/officeDocument/2006/relationships/hyperlink" Target="mailto:talihe@openu.ac.il" TargetMode="External"/><Relationship Id="rId4" Type="http://schemas.openxmlformats.org/officeDocument/2006/relationships/hyperlink" Target="mailto:ahavel@dawsoncollege.qc.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כותרת 1"/>
          <p:cNvSpPr>
            <a:spLocks noGrp="1"/>
          </p:cNvSpPr>
          <p:nvPr>
            <p:ph type="title"/>
          </p:nvPr>
        </p:nvSpPr>
        <p:spPr>
          <a:xfrm>
            <a:off x="838200" y="203200"/>
            <a:ext cx="10515600" cy="914400"/>
          </a:xfrm>
        </p:spPr>
        <p:txBody>
          <a:bodyPr>
            <a:normAutofit fontScale="90000"/>
          </a:bodyPr>
          <a:lstStyle/>
          <a:p>
            <a:pPr eaLnBrk="1" hangingPunct="1">
              <a:defRPr/>
            </a:pPr>
            <a:r>
              <a:rPr lang="en-US" altLang="he-IL" sz="2800" b="1" dirty="0" smtClean="0">
                <a:solidFill>
                  <a:srgbClr val="000000"/>
                </a:solidFill>
                <a:ea typeface="Calibri" panose="020F0502020204030204" pitchFamily="34" charset="0"/>
                <a:cs typeface="Arial" panose="020B0604020202020204" pitchFamily="34" charset="0"/>
              </a:rPr>
              <a:t/>
            </a:r>
            <a:br>
              <a:rPr lang="en-US" altLang="he-IL" sz="2800" b="1" dirty="0" smtClean="0">
                <a:solidFill>
                  <a:srgbClr val="000000"/>
                </a:solidFill>
                <a:ea typeface="Calibri" panose="020F0502020204030204" pitchFamily="34" charset="0"/>
                <a:cs typeface="Arial" panose="020B0604020202020204" pitchFamily="34" charset="0"/>
              </a:rPr>
            </a:br>
            <a:r>
              <a:rPr lang="en-US" altLang="he-IL" sz="2800" b="1" dirty="0" smtClean="0">
                <a:solidFill>
                  <a:srgbClr val="000000"/>
                </a:solidFill>
                <a:ea typeface="Calibri" panose="020F0502020204030204" pitchFamily="34" charset="0"/>
                <a:cs typeface="Arial" panose="020B0604020202020204" pitchFamily="34" charset="0"/>
              </a:rPr>
              <a:t/>
            </a:r>
            <a:br>
              <a:rPr lang="en-US" altLang="he-IL" sz="2800" b="1" dirty="0" smtClean="0">
                <a:solidFill>
                  <a:srgbClr val="000000"/>
                </a:solidFill>
                <a:ea typeface="Calibri" panose="020F0502020204030204" pitchFamily="34" charset="0"/>
                <a:cs typeface="Arial" panose="020B0604020202020204" pitchFamily="34" charset="0"/>
              </a:rPr>
            </a:br>
            <a:r>
              <a:rPr lang="en-US" altLang="he-IL" sz="2800" b="1" dirty="0" smtClean="0">
                <a:solidFill>
                  <a:srgbClr val="000000"/>
                </a:solidFill>
                <a:ea typeface="Calibri" panose="020F0502020204030204" pitchFamily="34" charset="0"/>
                <a:cs typeface="Arial" panose="020B0604020202020204" pitchFamily="34" charset="0"/>
              </a:rPr>
              <a:t/>
            </a:r>
            <a:br>
              <a:rPr lang="en-US" altLang="he-IL" sz="2800" b="1" dirty="0" smtClean="0">
                <a:solidFill>
                  <a:srgbClr val="000000"/>
                </a:solidFill>
                <a:ea typeface="Calibri" panose="020F0502020204030204" pitchFamily="34" charset="0"/>
                <a:cs typeface="Arial" panose="020B0604020202020204" pitchFamily="34" charset="0"/>
              </a:rPr>
            </a:br>
            <a:r>
              <a:rPr lang="en-US" altLang="he-IL" sz="2800" b="1" dirty="0" smtClean="0">
                <a:solidFill>
                  <a:srgbClr val="000000"/>
                </a:solidFill>
                <a:ea typeface="Calibri" panose="020F0502020204030204" pitchFamily="34" charset="0"/>
                <a:cs typeface="Arial" panose="020B0604020202020204" pitchFamily="34" charset="0"/>
              </a:rPr>
              <a:t/>
            </a:r>
            <a:br>
              <a:rPr lang="en-US" altLang="he-IL" sz="2800" b="1" dirty="0" smtClean="0">
                <a:solidFill>
                  <a:srgbClr val="000000"/>
                </a:solidFill>
                <a:ea typeface="Calibri" panose="020F0502020204030204" pitchFamily="34" charset="0"/>
                <a:cs typeface="Arial" panose="020B0604020202020204" pitchFamily="34" charset="0"/>
              </a:rPr>
            </a:br>
            <a:r>
              <a:rPr lang="en-US" altLang="he-IL" sz="2200" b="1" dirty="0" smtClean="0">
                <a:solidFill>
                  <a:srgbClr val="000000"/>
                </a:solidFill>
                <a:ea typeface="Calibri" panose="020F0502020204030204" pitchFamily="34" charset="0"/>
                <a:cs typeface="Arial" panose="020B0604020202020204" pitchFamily="34" charset="0"/>
              </a:rPr>
              <a:t>16th Jerusalem Conference in Canadian Studies</a:t>
            </a:r>
            <a:r>
              <a:rPr lang="en-US" altLang="he-IL" sz="1800" b="1" dirty="0" smtClean="0">
                <a:solidFill>
                  <a:srgbClr val="000000"/>
                </a:solidFill>
                <a:ea typeface="Calibri" panose="020F0502020204030204" pitchFamily="34" charset="0"/>
                <a:cs typeface="Arial" panose="020B0604020202020204" pitchFamily="34" charset="0"/>
              </a:rPr>
              <a:t/>
            </a:r>
            <a:br>
              <a:rPr lang="en-US" altLang="he-IL" sz="1800" b="1" dirty="0" smtClean="0">
                <a:solidFill>
                  <a:srgbClr val="000000"/>
                </a:solidFill>
                <a:ea typeface="Calibri" panose="020F0502020204030204" pitchFamily="34" charset="0"/>
                <a:cs typeface="Arial" panose="020B0604020202020204" pitchFamily="34" charset="0"/>
              </a:rPr>
            </a:br>
            <a:r>
              <a:rPr lang="en-US" altLang="he-IL" sz="2200" b="1" dirty="0" smtClean="0">
                <a:solidFill>
                  <a:srgbClr val="000000"/>
                </a:solidFill>
                <a:ea typeface="Calibri" panose="020F0502020204030204" pitchFamily="34" charset="0"/>
                <a:cs typeface="Arial" panose="020B0604020202020204" pitchFamily="34" charset="0"/>
              </a:rPr>
              <a:t>May 2019</a:t>
            </a:r>
            <a:r>
              <a:rPr lang="he-IL" altLang="he-IL" sz="1800" b="1" dirty="0" smtClean="0">
                <a:solidFill>
                  <a:srgbClr val="000000"/>
                </a:solidFill>
                <a:ea typeface="Calibri" panose="020F0502020204030204" pitchFamily="34" charset="0"/>
                <a:cs typeface="Arial" panose="020B0604020202020204" pitchFamily="34" charset="0"/>
              </a:rPr>
              <a:t/>
            </a:r>
            <a:br>
              <a:rPr lang="he-IL" altLang="he-IL" sz="1800" b="1" dirty="0" smtClean="0">
                <a:solidFill>
                  <a:srgbClr val="000000"/>
                </a:solidFill>
                <a:ea typeface="Calibri" panose="020F0502020204030204" pitchFamily="34" charset="0"/>
                <a:cs typeface="Arial" panose="020B0604020202020204" pitchFamily="34" charset="0"/>
              </a:rPr>
            </a:br>
            <a:r>
              <a:rPr lang="en-US" altLang="he-IL" sz="3600" dirty="0" smtClean="0">
                <a:solidFill>
                  <a:srgbClr val="000000"/>
                </a:solidFill>
                <a:ea typeface="Calibri" panose="020F0502020204030204" pitchFamily="34" charset="0"/>
              </a:rPr>
              <a:t/>
            </a:r>
            <a:br>
              <a:rPr lang="en-US" altLang="he-IL" sz="3600" dirty="0" smtClean="0">
                <a:solidFill>
                  <a:srgbClr val="000000"/>
                </a:solidFill>
                <a:ea typeface="Calibri" panose="020F0502020204030204" pitchFamily="34" charset="0"/>
              </a:rPr>
            </a:br>
            <a:r>
              <a:rPr lang="en-US" altLang="he-IL" sz="3600" b="1" dirty="0" smtClean="0">
                <a:solidFill>
                  <a:srgbClr val="000000"/>
                </a:solidFill>
                <a:ea typeface="Calibri" panose="020F0502020204030204" pitchFamily="34" charset="0"/>
                <a:cs typeface="Arial" panose="020B0604020202020204" pitchFamily="34" charset="0"/>
              </a:rPr>
              <a:t>The Use of Personal Technologies in the Classroom: </a:t>
            </a:r>
            <a:br>
              <a:rPr lang="en-US" altLang="he-IL" sz="3600" b="1" dirty="0" smtClean="0">
                <a:solidFill>
                  <a:srgbClr val="000000"/>
                </a:solidFill>
                <a:ea typeface="Calibri" panose="020F0502020204030204" pitchFamily="34" charset="0"/>
                <a:cs typeface="Arial" panose="020B0604020202020204" pitchFamily="34" charset="0"/>
              </a:rPr>
            </a:br>
            <a:r>
              <a:rPr lang="en-US" altLang="he-IL" sz="3600" b="1" dirty="0" smtClean="0">
                <a:solidFill>
                  <a:srgbClr val="000000"/>
                </a:solidFill>
                <a:ea typeface="Calibri" panose="020F0502020204030204" pitchFamily="34" charset="0"/>
                <a:cs typeface="Arial" panose="020B0604020202020204" pitchFamily="34" charset="0"/>
              </a:rPr>
              <a:t>Canadian and Israeli Perspectives</a:t>
            </a:r>
            <a:r>
              <a:rPr lang="en-US" altLang="he-IL" sz="3600" dirty="0" smtClean="0">
                <a:solidFill>
                  <a:srgbClr val="000000"/>
                </a:solidFill>
                <a:ea typeface="Calibri" panose="020F0502020204030204" pitchFamily="34" charset="0"/>
                <a:cs typeface="Arial" panose="020B0604020202020204" pitchFamily="34" charset="0"/>
              </a:rPr>
              <a:t/>
            </a:r>
            <a:br>
              <a:rPr lang="en-US" altLang="he-IL" sz="3600" dirty="0" smtClean="0">
                <a:solidFill>
                  <a:srgbClr val="000000"/>
                </a:solidFill>
                <a:ea typeface="Calibri" panose="020F0502020204030204" pitchFamily="34" charset="0"/>
                <a:cs typeface="Arial" panose="020B0604020202020204" pitchFamily="34" charset="0"/>
              </a:rPr>
            </a:br>
            <a:endParaRPr lang="he-IL" altLang="he-IL" sz="3600" dirty="0" smtClean="0">
              <a:ea typeface="Calibri" panose="020F0502020204030204" pitchFamily="34" charset="0"/>
              <a:cs typeface="Arial" panose="020B0604020202020204" pitchFamily="34" charset="0"/>
            </a:endParaRPr>
          </a:p>
        </p:txBody>
      </p:sp>
      <p:sp>
        <p:nvSpPr>
          <p:cNvPr id="4099" name="מציין מיקום תוכן 2"/>
          <p:cNvSpPr>
            <a:spLocks noGrp="1"/>
          </p:cNvSpPr>
          <p:nvPr>
            <p:ph idx="1"/>
          </p:nvPr>
        </p:nvSpPr>
        <p:spPr>
          <a:xfrm>
            <a:off x="647700" y="3086100"/>
            <a:ext cx="10515600" cy="3443288"/>
          </a:xfrm>
        </p:spPr>
        <p:txBody>
          <a:bodyPr/>
          <a:lstStyle/>
          <a:p>
            <a:pPr marL="0" indent="0" algn="l" rtl="0">
              <a:lnSpc>
                <a:spcPct val="107000"/>
              </a:lnSpc>
              <a:spcAft>
                <a:spcPts val="800"/>
              </a:spcAft>
              <a:buFont typeface="Arial" panose="020B0604020202020204" pitchFamily="34" charset="0"/>
              <a:buNone/>
            </a:pPr>
            <a:r>
              <a:rPr lang="en-US" altLang="he-IL" sz="2400" b="1" smtClean="0">
                <a:cs typeface="Calibri" panose="020F0502020204030204" pitchFamily="34" charset="0"/>
              </a:rPr>
              <a:t>Canadian team: Laura King, Catherine Fichten, Mary Jorgensen, Alice Havel</a:t>
            </a:r>
            <a:endParaRPr lang="en-US" altLang="he-IL" sz="2400" smtClean="0">
              <a:cs typeface="Calibri" panose="020F0502020204030204" pitchFamily="34" charset="0"/>
            </a:endParaRPr>
          </a:p>
          <a:p>
            <a:pPr marL="0" indent="0" algn="l" rtl="0">
              <a:lnSpc>
                <a:spcPct val="107000"/>
              </a:lnSpc>
              <a:spcAft>
                <a:spcPts val="800"/>
              </a:spcAft>
              <a:buFont typeface="Arial" panose="020B0604020202020204" pitchFamily="34" charset="0"/>
              <a:buNone/>
            </a:pPr>
            <a:r>
              <a:rPr lang="en-CA" altLang="he-IL" sz="2400" smtClean="0"/>
              <a:t>Dawson College, Montreal, Quebec, Canada.</a:t>
            </a:r>
            <a:endParaRPr lang="en-US" altLang="he-IL" sz="2400" smtClean="0"/>
          </a:p>
          <a:p>
            <a:pPr marL="0" indent="0" algn="l" rtl="0">
              <a:lnSpc>
                <a:spcPct val="107000"/>
              </a:lnSpc>
              <a:spcAft>
                <a:spcPts val="800"/>
              </a:spcAft>
              <a:buFont typeface="Arial" panose="020B0604020202020204" pitchFamily="34" charset="0"/>
              <a:buNone/>
            </a:pPr>
            <a:endParaRPr lang="en-US" altLang="he-IL" sz="2400" smtClean="0">
              <a:cs typeface="Calibri" panose="020F0502020204030204" pitchFamily="34" charset="0"/>
            </a:endParaRPr>
          </a:p>
          <a:p>
            <a:pPr marL="0" indent="0" algn="l" rtl="0">
              <a:lnSpc>
                <a:spcPct val="107000"/>
              </a:lnSpc>
              <a:spcAft>
                <a:spcPts val="800"/>
              </a:spcAft>
              <a:buFont typeface="Arial" panose="020B0604020202020204" pitchFamily="34" charset="0"/>
              <a:buNone/>
            </a:pPr>
            <a:r>
              <a:rPr lang="en-US" altLang="he-IL" sz="2400" b="1" smtClean="0">
                <a:cs typeface="Calibri" panose="020F0502020204030204" pitchFamily="34" charset="0"/>
              </a:rPr>
              <a:t> Israeli team: </a:t>
            </a:r>
            <a:r>
              <a:rPr lang="en-US" altLang="he-IL" sz="2400" b="1" u="sng" smtClean="0">
                <a:cs typeface="Calibri" panose="020F0502020204030204" pitchFamily="34" charset="0"/>
              </a:rPr>
              <a:t>Tali Heiman</a:t>
            </a:r>
            <a:r>
              <a:rPr lang="en-US" altLang="he-IL" sz="2400" b="1" smtClean="0">
                <a:cs typeface="Calibri" panose="020F0502020204030204" pitchFamily="34" charset="0"/>
              </a:rPr>
              <a:t>, Dorit Olenik-Shemesh, Dana Kaspi-Tsahor</a:t>
            </a:r>
            <a:endParaRPr lang="en-US" altLang="he-IL" sz="2400" smtClean="0">
              <a:cs typeface="Calibri" panose="020F0502020204030204" pitchFamily="34" charset="0"/>
            </a:endParaRPr>
          </a:p>
          <a:p>
            <a:pPr marL="0" indent="0" algn="l" rtl="0">
              <a:lnSpc>
                <a:spcPct val="107000"/>
              </a:lnSpc>
              <a:spcAft>
                <a:spcPts val="800"/>
              </a:spcAft>
              <a:buFont typeface="Arial" panose="020B0604020202020204" pitchFamily="34" charset="0"/>
              <a:buNone/>
            </a:pPr>
            <a:r>
              <a:rPr lang="en-US" altLang="he-IL" sz="2400" smtClean="0">
                <a:cs typeface="Calibri" panose="020F0502020204030204" pitchFamily="34" charset="0"/>
              </a:rPr>
              <a:t>Department of Psychology and Education, The Open University of Israel.  </a:t>
            </a:r>
          </a:p>
          <a:p>
            <a:pPr marL="0" indent="0" algn="l" rtl="0">
              <a:buFont typeface="Arial" panose="020B0604020202020204" pitchFamily="34" charset="0"/>
              <a:buNone/>
            </a:pPr>
            <a:endParaRPr lang="he-IL" altLang="he-IL" sz="2400" smtClean="0"/>
          </a:p>
        </p:txBody>
      </p:sp>
      <p:pic>
        <p:nvPicPr>
          <p:cNvPr id="4100" name="Picture 4" descr="D:\Documents and Settings\talihe\My Documents\My Pictures\canad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9400" y="3219450"/>
            <a:ext cx="1185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isra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0200" y="4889500"/>
            <a:ext cx="10842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9570" y="5798634"/>
            <a:ext cx="11742234" cy="923330"/>
          </a:xfrm>
          <a:prstGeom prst="rect">
            <a:avLst/>
          </a:prstGeom>
          <a:noFill/>
        </p:spPr>
        <p:txBody>
          <a:bodyPr wrap="square" rtlCol="0">
            <a:spAutoFit/>
          </a:bodyPr>
          <a:lstStyle/>
          <a:p>
            <a:r>
              <a:rPr lang="en-CA" dirty="0"/>
              <a:t>King, L., Fichten, C., Jorgensen, M</a:t>
            </a:r>
            <a:r>
              <a:rPr lang="en-CA" dirty="0" smtClean="0"/>
              <a:t>., &amp; </a:t>
            </a:r>
            <a:r>
              <a:rPr lang="en-CA" dirty="0"/>
              <a:t>Havel, A. </a:t>
            </a:r>
            <a:r>
              <a:rPr lang="en-CA" dirty="0" smtClean="0"/>
              <a:t>(Canadian team) with </a:t>
            </a:r>
            <a:r>
              <a:rPr lang="en-CA" dirty="0"/>
              <a:t>Heiman, T., Kaspi-Tsahor, D. et Olenik-Shemesh, D. </a:t>
            </a:r>
            <a:r>
              <a:rPr lang="en-CA" dirty="0" smtClean="0"/>
              <a:t>(Israeli team). </a:t>
            </a:r>
            <a:r>
              <a:rPr lang="en-CA" dirty="0"/>
              <a:t>(2019, </a:t>
            </a:r>
            <a:r>
              <a:rPr lang="en-CA" dirty="0" smtClean="0"/>
              <a:t>May). </a:t>
            </a:r>
            <a:r>
              <a:rPr lang="en-CA" dirty="0"/>
              <a:t>The use of personal technologies in the classroom: Canadian and Israeli perspectives. </a:t>
            </a:r>
            <a:r>
              <a:rPr lang="en-CA" dirty="0" smtClean="0"/>
              <a:t>Presentation at the </a:t>
            </a:r>
            <a:r>
              <a:rPr lang="en-CA" dirty="0"/>
              <a:t>16th Jerusalem Conference in Canadian Studies, </a:t>
            </a:r>
            <a:r>
              <a:rPr lang="en-CA" dirty="0" smtClean="0"/>
              <a:t>Jerusalem</a:t>
            </a:r>
            <a:r>
              <a:rPr lang="en-CA"/>
              <a:t>, </a:t>
            </a:r>
            <a:r>
              <a:rPr lang="en-CA" smtClean="0"/>
              <a:t>Israel</a:t>
            </a:r>
            <a:r>
              <a:rPr lang="en-CA" dirty="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9321800" y="111125"/>
            <a:ext cx="2057400" cy="65563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aphicFrame>
        <p:nvGraphicFramePr>
          <p:cNvPr id="7" name="מציין מיקום תוכן 6"/>
          <p:cNvGraphicFramePr>
            <a:graphicFrameLocks noGrp="1"/>
          </p:cNvGraphicFramePr>
          <p:nvPr>
            <p:ph idx="1"/>
          </p:nvPr>
        </p:nvGraphicFramePr>
        <p:xfrm>
          <a:off x="342900" y="111125"/>
          <a:ext cx="11049000" cy="6556374"/>
        </p:xfrm>
        <a:graphic>
          <a:graphicData uri="http://schemas.openxmlformats.org/drawingml/2006/table">
            <a:tbl>
              <a:tblPr firstRow="1" firstCol="1" bandRow="1"/>
              <a:tblGrid>
                <a:gridCol w="6896753">
                  <a:extLst>
                    <a:ext uri="{9D8B030D-6E8A-4147-A177-3AD203B41FA5}">
                      <a16:colId xmlns:a16="http://schemas.microsoft.com/office/drawing/2014/main" xmlns="" val="1605482697"/>
                    </a:ext>
                  </a:extLst>
                </a:gridCol>
                <a:gridCol w="2107547">
                  <a:extLst>
                    <a:ext uri="{9D8B030D-6E8A-4147-A177-3AD203B41FA5}">
                      <a16:colId xmlns:a16="http://schemas.microsoft.com/office/drawing/2014/main" xmlns="" val="730932780"/>
                    </a:ext>
                  </a:extLst>
                </a:gridCol>
                <a:gridCol w="2044700">
                  <a:extLst>
                    <a:ext uri="{9D8B030D-6E8A-4147-A177-3AD203B41FA5}">
                      <a16:colId xmlns:a16="http://schemas.microsoft.com/office/drawing/2014/main" xmlns="" val="1339183689"/>
                    </a:ext>
                  </a:extLst>
                </a:gridCol>
              </a:tblGrid>
              <a:tr h="1391775">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400" dirty="0" smtClean="0">
                          <a:solidFill>
                            <a:prstClr val="black"/>
                          </a:solidFill>
                          <a:ea typeface="Calibri" panose="020F0502020204030204" pitchFamily="34" charset="0"/>
                          <a:cs typeface="Arial" panose="020B0604020202020204" pitchFamily="34" charset="0"/>
                        </a:rPr>
                        <a:t>1. What kind of personal technologies </a:t>
                      </a:r>
                      <a:r>
                        <a:rPr lang="en-US" sz="2400" b="1" dirty="0" smtClean="0">
                          <a:solidFill>
                            <a:prstClr val="black"/>
                          </a:solidFill>
                          <a:ea typeface="Calibri" panose="020F0502020204030204" pitchFamily="34" charset="0"/>
                          <a:cs typeface="Arial" panose="020B0604020202020204" pitchFamily="34" charset="0"/>
                        </a:rPr>
                        <a:t>students </a:t>
                      </a:r>
                      <a:r>
                        <a:rPr lang="en-US" sz="2400" dirty="0" smtClean="0">
                          <a:solidFill>
                            <a:prstClr val="black"/>
                          </a:solidFill>
                          <a:ea typeface="Calibri" panose="020F0502020204030204" pitchFamily="34" charset="0"/>
                          <a:cs typeface="Arial" panose="020B0604020202020204" pitchFamily="34" charset="0"/>
                        </a:rPr>
                        <a:t>use their in the classroom? </a:t>
                      </a:r>
                    </a:p>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On-task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CAN</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algn="l">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ISR</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1"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0281056"/>
                  </a:ext>
                </a:extLst>
              </a:tr>
              <a:tr h="1360515">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Use of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Google:</a:t>
                      </a:r>
                      <a:r>
                        <a:rPr lang="en-US" sz="2400" dirty="0" smtClean="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Docs for group work</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look up concepts related to course </a:t>
                      </a:r>
                      <a:r>
                        <a:rPr lang="en-US" sz="2400" dirty="0" smtClean="0">
                          <a:effectLst/>
                          <a:latin typeface="Calibri" panose="020F0502020204030204" pitchFamily="34" charset="0"/>
                          <a:ea typeface="Calibri" panose="020F0502020204030204" pitchFamily="34" charset="0"/>
                          <a:cs typeface="Arial" panose="020B0604020202020204" pitchFamily="34" charset="0"/>
                        </a:rPr>
                        <a:t>material</a:t>
                      </a:r>
                    </a:p>
                    <a:p>
                      <a:pPr marL="342900" lvl="0" indent="-342900" algn="l" rtl="0">
                        <a:lnSpc>
                          <a:spcPct val="107000"/>
                        </a:lnSpc>
                        <a:spcAft>
                          <a:spcPts val="0"/>
                        </a:spcAft>
                        <a:buFont typeface="Symbol" panose="05050102010706020507" pitchFamily="18" charset="2"/>
                        <a:buChar char=""/>
                      </a:pPr>
                      <a:r>
                        <a:rPr lang="en-US" sz="2400" dirty="0" smtClean="0">
                          <a:effectLst/>
                          <a:latin typeface="Calibri" panose="020F0502020204030204" pitchFamily="34" charset="0"/>
                          <a:ea typeface="Calibri" panose="020F0502020204030204" pitchFamily="34" charset="0"/>
                          <a:cs typeface="Arial" panose="020B0604020202020204" pitchFamily="34" charset="0"/>
                        </a:rPr>
                        <a:t>for translation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31925"/>
                  </a:ext>
                </a:extLst>
              </a:tr>
              <a:tr h="2484895">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Cellphone</a:t>
                      </a:r>
                      <a:r>
                        <a:rPr lang="en-US" sz="2400" dirty="0">
                          <a:effectLst/>
                          <a:latin typeface="Calibri" panose="020F0502020204030204" pitchFamily="34" charset="0"/>
                          <a:ea typeface="Calibri" panose="020F0502020204030204" pitchFamily="34" charset="0"/>
                          <a:cs typeface="Arial" panose="020B0604020202020204" pitchFamily="34" charset="0"/>
                        </a:rPr>
                        <a:t>: to look up conjugations of verbs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follow along with the PPT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recode the lecture (Israel 50%)</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that the teacher draws in class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Access dictionaries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of PPT slides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137.5%</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112.5%</a:t>
                      </a:r>
                    </a:p>
                    <a:p>
                      <a:pPr algn="ctr">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3105347"/>
                  </a:ext>
                </a:extLst>
              </a:tr>
              <a:tr h="1319189">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Laptop</a:t>
                      </a:r>
                      <a:r>
                        <a:rPr lang="en-US" sz="2400" dirty="0">
                          <a:effectLst/>
                          <a:latin typeface="Calibri" panose="020F0502020204030204" pitchFamily="34" charset="0"/>
                          <a:ea typeface="Calibri" panose="020F0502020204030204" pitchFamily="34" charset="0"/>
                          <a:cs typeface="Arial" panose="020B0604020202020204" pitchFamily="34" charset="0"/>
                        </a:rPr>
                        <a:t>: for note-taking</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Using PowerPoint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37.5</a:t>
                      </a:r>
                      <a:r>
                        <a:rPr lang="en-US" sz="2400" b="1" dirty="0" smtClean="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25</a:t>
                      </a:r>
                      <a:r>
                        <a:rPr lang="en-US" sz="2400" dirty="0" smtClean="0">
                          <a:effectLst/>
                          <a:latin typeface="Calibri" panose="020F0502020204030204" pitchFamily="34" charset="0"/>
                          <a:ea typeface="Calibri" panose="020F0502020204030204" pitchFamily="34" charset="0"/>
                          <a:cs typeface="Arial" panose="020B0604020202020204" pitchFamily="34" charset="0"/>
                        </a:rPr>
                        <a:t>%</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513823"/>
                  </a:ext>
                </a:extLst>
              </a:tr>
            </a:tbl>
          </a:graphicData>
        </a:graphic>
      </p:graphicFrame>
      <p:sp>
        <p:nvSpPr>
          <p:cNvPr id="15385"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he-IL" altLang="he-IL" sz="1200" smtClean="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42900" y="1493838"/>
            <a:ext cx="11049000" cy="14017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aphicFrame>
        <p:nvGraphicFramePr>
          <p:cNvPr id="7" name="מציין מיקום תוכן 6"/>
          <p:cNvGraphicFramePr>
            <a:graphicFrameLocks noGrp="1"/>
          </p:cNvGraphicFramePr>
          <p:nvPr>
            <p:ph idx="1"/>
          </p:nvPr>
        </p:nvGraphicFramePr>
        <p:xfrm>
          <a:off x="342900" y="111125"/>
          <a:ext cx="11049000" cy="6556374"/>
        </p:xfrm>
        <a:graphic>
          <a:graphicData uri="http://schemas.openxmlformats.org/drawingml/2006/table">
            <a:tbl>
              <a:tblPr firstRow="1" firstCol="1" bandRow="1"/>
              <a:tblGrid>
                <a:gridCol w="6896753">
                  <a:extLst>
                    <a:ext uri="{9D8B030D-6E8A-4147-A177-3AD203B41FA5}">
                      <a16:colId xmlns:a16="http://schemas.microsoft.com/office/drawing/2014/main" xmlns="" val="1605482697"/>
                    </a:ext>
                  </a:extLst>
                </a:gridCol>
                <a:gridCol w="2107547">
                  <a:extLst>
                    <a:ext uri="{9D8B030D-6E8A-4147-A177-3AD203B41FA5}">
                      <a16:colId xmlns:a16="http://schemas.microsoft.com/office/drawing/2014/main" xmlns="" val="730932780"/>
                    </a:ext>
                  </a:extLst>
                </a:gridCol>
                <a:gridCol w="2044700">
                  <a:extLst>
                    <a:ext uri="{9D8B030D-6E8A-4147-A177-3AD203B41FA5}">
                      <a16:colId xmlns:a16="http://schemas.microsoft.com/office/drawing/2014/main" xmlns="" val="1339183689"/>
                    </a:ext>
                  </a:extLst>
                </a:gridCol>
              </a:tblGrid>
              <a:tr h="1391775">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400" dirty="0" smtClean="0">
                          <a:solidFill>
                            <a:prstClr val="black"/>
                          </a:solidFill>
                          <a:ea typeface="Calibri" panose="020F0502020204030204" pitchFamily="34" charset="0"/>
                          <a:cs typeface="Arial" panose="020B0604020202020204" pitchFamily="34" charset="0"/>
                        </a:rPr>
                        <a:t>1. What kind of personal technologies </a:t>
                      </a:r>
                      <a:r>
                        <a:rPr lang="en-US" sz="2400" b="1" dirty="0" smtClean="0">
                          <a:solidFill>
                            <a:prstClr val="black"/>
                          </a:solidFill>
                          <a:ea typeface="Calibri" panose="020F0502020204030204" pitchFamily="34" charset="0"/>
                          <a:cs typeface="Arial" panose="020B0604020202020204" pitchFamily="34" charset="0"/>
                        </a:rPr>
                        <a:t>students </a:t>
                      </a:r>
                      <a:r>
                        <a:rPr lang="en-US" sz="2400" dirty="0" smtClean="0">
                          <a:solidFill>
                            <a:prstClr val="black"/>
                          </a:solidFill>
                          <a:ea typeface="Calibri" panose="020F0502020204030204" pitchFamily="34" charset="0"/>
                          <a:cs typeface="Arial" panose="020B0604020202020204" pitchFamily="34" charset="0"/>
                        </a:rPr>
                        <a:t>use their in the classroom? </a:t>
                      </a:r>
                    </a:p>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On-task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CAN</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algn="l">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ISR</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1"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0281056"/>
                  </a:ext>
                </a:extLst>
              </a:tr>
              <a:tr h="1360515">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Use of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Google:</a:t>
                      </a:r>
                      <a:r>
                        <a:rPr lang="en-US" sz="2400" dirty="0" smtClean="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Docs for group work</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look up concepts related to course </a:t>
                      </a:r>
                      <a:r>
                        <a:rPr lang="en-US" sz="2400" dirty="0" smtClean="0">
                          <a:effectLst/>
                          <a:latin typeface="Calibri" panose="020F0502020204030204" pitchFamily="34" charset="0"/>
                          <a:ea typeface="Calibri" panose="020F0502020204030204" pitchFamily="34" charset="0"/>
                          <a:cs typeface="Arial" panose="020B0604020202020204" pitchFamily="34" charset="0"/>
                        </a:rPr>
                        <a:t>material</a:t>
                      </a:r>
                    </a:p>
                    <a:p>
                      <a:pPr marL="342900" lvl="0" indent="-342900" algn="l" rtl="0">
                        <a:lnSpc>
                          <a:spcPct val="107000"/>
                        </a:lnSpc>
                        <a:spcAft>
                          <a:spcPts val="0"/>
                        </a:spcAft>
                        <a:buFont typeface="Symbol" panose="05050102010706020507" pitchFamily="18" charset="2"/>
                        <a:buChar char=""/>
                      </a:pPr>
                      <a:r>
                        <a:rPr lang="en-US" sz="2400" dirty="0" smtClean="0">
                          <a:effectLst/>
                          <a:latin typeface="Calibri" panose="020F0502020204030204" pitchFamily="34" charset="0"/>
                          <a:ea typeface="Calibri" panose="020F0502020204030204" pitchFamily="34" charset="0"/>
                          <a:cs typeface="Arial" panose="020B0604020202020204" pitchFamily="34" charset="0"/>
                        </a:rPr>
                        <a:t>for translation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31925"/>
                  </a:ext>
                </a:extLst>
              </a:tr>
              <a:tr h="2484895">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Cellphone</a:t>
                      </a:r>
                      <a:r>
                        <a:rPr lang="en-US" sz="2400" dirty="0">
                          <a:effectLst/>
                          <a:latin typeface="Calibri" panose="020F0502020204030204" pitchFamily="34" charset="0"/>
                          <a:ea typeface="Calibri" panose="020F0502020204030204" pitchFamily="34" charset="0"/>
                          <a:cs typeface="Arial" panose="020B0604020202020204" pitchFamily="34" charset="0"/>
                        </a:rPr>
                        <a:t>: to look up conjugations of verbs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follow along with the PPT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recode the lecture (Israel 50%)</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that the teacher draws in class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Access dictionaries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of PPT slides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137.5%</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112.5%</a:t>
                      </a:r>
                    </a:p>
                    <a:p>
                      <a:pPr algn="ctr">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3105347"/>
                  </a:ext>
                </a:extLst>
              </a:tr>
              <a:tr h="1319189">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Laptop</a:t>
                      </a:r>
                      <a:r>
                        <a:rPr lang="en-US" sz="2400" dirty="0">
                          <a:effectLst/>
                          <a:latin typeface="Calibri" panose="020F0502020204030204" pitchFamily="34" charset="0"/>
                          <a:ea typeface="Calibri" panose="020F0502020204030204" pitchFamily="34" charset="0"/>
                          <a:cs typeface="Arial" panose="020B0604020202020204" pitchFamily="34" charset="0"/>
                        </a:rPr>
                        <a:t>: for note-taking</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Using PowerPoint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37.5</a:t>
                      </a:r>
                      <a:r>
                        <a:rPr lang="en-US" sz="2400" b="1" dirty="0" smtClean="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25</a:t>
                      </a:r>
                      <a:r>
                        <a:rPr lang="en-US" sz="2400" dirty="0" smtClean="0">
                          <a:effectLst/>
                          <a:latin typeface="Calibri" panose="020F0502020204030204" pitchFamily="34" charset="0"/>
                          <a:ea typeface="Calibri" panose="020F0502020204030204" pitchFamily="34" charset="0"/>
                          <a:cs typeface="Arial" panose="020B0604020202020204" pitchFamily="34" charset="0"/>
                        </a:rPr>
                        <a:t>%</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513823"/>
                  </a:ext>
                </a:extLst>
              </a:tr>
            </a:tbl>
          </a:graphicData>
        </a:graphic>
      </p:graphicFrame>
      <p:sp>
        <p:nvSpPr>
          <p:cNvPr id="16409"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he-IL" altLang="he-IL" sz="1200" smtClean="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42900" y="2849563"/>
            <a:ext cx="11049000" cy="24685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aphicFrame>
        <p:nvGraphicFramePr>
          <p:cNvPr id="7" name="מציין מיקום תוכן 6"/>
          <p:cNvGraphicFramePr>
            <a:graphicFrameLocks noGrp="1"/>
          </p:cNvGraphicFramePr>
          <p:nvPr>
            <p:ph idx="1"/>
          </p:nvPr>
        </p:nvGraphicFramePr>
        <p:xfrm>
          <a:off x="342900" y="111125"/>
          <a:ext cx="11049000" cy="6556374"/>
        </p:xfrm>
        <a:graphic>
          <a:graphicData uri="http://schemas.openxmlformats.org/drawingml/2006/table">
            <a:tbl>
              <a:tblPr firstRow="1" firstCol="1" bandRow="1"/>
              <a:tblGrid>
                <a:gridCol w="6896753">
                  <a:extLst>
                    <a:ext uri="{9D8B030D-6E8A-4147-A177-3AD203B41FA5}">
                      <a16:colId xmlns:a16="http://schemas.microsoft.com/office/drawing/2014/main" xmlns="" val="1605482697"/>
                    </a:ext>
                  </a:extLst>
                </a:gridCol>
                <a:gridCol w="2107547">
                  <a:extLst>
                    <a:ext uri="{9D8B030D-6E8A-4147-A177-3AD203B41FA5}">
                      <a16:colId xmlns:a16="http://schemas.microsoft.com/office/drawing/2014/main" xmlns="" val="730932780"/>
                    </a:ext>
                  </a:extLst>
                </a:gridCol>
                <a:gridCol w="2044700">
                  <a:extLst>
                    <a:ext uri="{9D8B030D-6E8A-4147-A177-3AD203B41FA5}">
                      <a16:colId xmlns:a16="http://schemas.microsoft.com/office/drawing/2014/main" xmlns="" val="1339183689"/>
                    </a:ext>
                  </a:extLst>
                </a:gridCol>
              </a:tblGrid>
              <a:tr h="1391775">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400" dirty="0" smtClean="0">
                          <a:solidFill>
                            <a:prstClr val="black"/>
                          </a:solidFill>
                          <a:ea typeface="Calibri" panose="020F0502020204030204" pitchFamily="34" charset="0"/>
                          <a:cs typeface="Arial" panose="020B0604020202020204" pitchFamily="34" charset="0"/>
                        </a:rPr>
                        <a:t>1. What kind of personal technologies </a:t>
                      </a:r>
                      <a:r>
                        <a:rPr lang="en-US" sz="2400" b="1" dirty="0" smtClean="0">
                          <a:solidFill>
                            <a:prstClr val="black"/>
                          </a:solidFill>
                          <a:ea typeface="Calibri" panose="020F0502020204030204" pitchFamily="34" charset="0"/>
                          <a:cs typeface="Arial" panose="020B0604020202020204" pitchFamily="34" charset="0"/>
                        </a:rPr>
                        <a:t>students </a:t>
                      </a:r>
                      <a:r>
                        <a:rPr lang="en-US" sz="2400" dirty="0" smtClean="0">
                          <a:solidFill>
                            <a:prstClr val="black"/>
                          </a:solidFill>
                          <a:ea typeface="Calibri" panose="020F0502020204030204" pitchFamily="34" charset="0"/>
                          <a:cs typeface="Arial" panose="020B0604020202020204" pitchFamily="34" charset="0"/>
                        </a:rPr>
                        <a:t>use their in the classroom? </a:t>
                      </a:r>
                    </a:p>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On-task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CAN</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algn="l">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ISR</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1"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0281056"/>
                  </a:ext>
                </a:extLst>
              </a:tr>
              <a:tr h="1360515">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Use of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Google:</a:t>
                      </a:r>
                      <a:r>
                        <a:rPr lang="en-US" sz="2400" dirty="0" smtClean="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Docs for group work</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look up concepts related to course </a:t>
                      </a:r>
                      <a:r>
                        <a:rPr lang="en-US" sz="2400" dirty="0" smtClean="0">
                          <a:effectLst/>
                          <a:latin typeface="Calibri" panose="020F0502020204030204" pitchFamily="34" charset="0"/>
                          <a:ea typeface="Calibri" panose="020F0502020204030204" pitchFamily="34" charset="0"/>
                          <a:cs typeface="Arial" panose="020B0604020202020204" pitchFamily="34" charset="0"/>
                        </a:rPr>
                        <a:t>material</a:t>
                      </a:r>
                    </a:p>
                    <a:p>
                      <a:pPr marL="342900" lvl="0" indent="-342900" algn="l" rtl="0">
                        <a:lnSpc>
                          <a:spcPct val="107000"/>
                        </a:lnSpc>
                        <a:spcAft>
                          <a:spcPts val="0"/>
                        </a:spcAft>
                        <a:buFont typeface="Symbol" panose="05050102010706020507" pitchFamily="18" charset="2"/>
                        <a:buChar char=""/>
                      </a:pPr>
                      <a:r>
                        <a:rPr lang="en-US" sz="2400" dirty="0" smtClean="0">
                          <a:effectLst/>
                          <a:latin typeface="Calibri" panose="020F0502020204030204" pitchFamily="34" charset="0"/>
                          <a:ea typeface="Calibri" panose="020F0502020204030204" pitchFamily="34" charset="0"/>
                          <a:cs typeface="Arial" panose="020B0604020202020204" pitchFamily="34" charset="0"/>
                        </a:rPr>
                        <a:t>for translation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31925"/>
                  </a:ext>
                </a:extLst>
              </a:tr>
              <a:tr h="2484895">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Cellphone</a:t>
                      </a:r>
                      <a:r>
                        <a:rPr lang="en-US" sz="2400" dirty="0">
                          <a:effectLst/>
                          <a:latin typeface="Calibri" panose="020F0502020204030204" pitchFamily="34" charset="0"/>
                          <a:ea typeface="Calibri" panose="020F0502020204030204" pitchFamily="34" charset="0"/>
                          <a:cs typeface="Arial" panose="020B0604020202020204" pitchFamily="34" charset="0"/>
                        </a:rPr>
                        <a:t>: to look up conjugations of verbs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follow along with the PPT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recode the lecture (Israel 50%)</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that the teacher draws in class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Access dictionaries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of PPT slides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137.5%</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112.5%</a:t>
                      </a:r>
                    </a:p>
                    <a:p>
                      <a:pPr algn="ctr">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3105347"/>
                  </a:ext>
                </a:extLst>
              </a:tr>
              <a:tr h="1319189">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Laptop</a:t>
                      </a:r>
                      <a:r>
                        <a:rPr lang="en-US" sz="2400" dirty="0">
                          <a:effectLst/>
                          <a:latin typeface="Calibri" panose="020F0502020204030204" pitchFamily="34" charset="0"/>
                          <a:ea typeface="Calibri" panose="020F0502020204030204" pitchFamily="34" charset="0"/>
                          <a:cs typeface="Arial" panose="020B0604020202020204" pitchFamily="34" charset="0"/>
                        </a:rPr>
                        <a:t>: for note-taking</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Using PowerPoint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37.5</a:t>
                      </a:r>
                      <a:r>
                        <a:rPr lang="en-US" sz="2400" b="1" dirty="0" smtClean="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25</a:t>
                      </a:r>
                      <a:r>
                        <a:rPr lang="en-US" sz="2400" dirty="0" smtClean="0">
                          <a:effectLst/>
                          <a:latin typeface="Calibri" panose="020F0502020204030204" pitchFamily="34" charset="0"/>
                          <a:ea typeface="Calibri" panose="020F0502020204030204" pitchFamily="34" charset="0"/>
                          <a:cs typeface="Arial" panose="020B0604020202020204" pitchFamily="34" charset="0"/>
                        </a:rPr>
                        <a:t>%</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513823"/>
                  </a:ext>
                </a:extLst>
              </a:tr>
            </a:tbl>
          </a:graphicData>
        </a:graphic>
      </p:graphicFrame>
      <p:sp>
        <p:nvSpPr>
          <p:cNvPr id="17433"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he-IL" altLang="he-IL" sz="1200" smtClean="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42900" y="5349875"/>
            <a:ext cx="11049000" cy="13176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aphicFrame>
        <p:nvGraphicFramePr>
          <p:cNvPr id="7" name="מציין מיקום תוכן 6"/>
          <p:cNvGraphicFramePr>
            <a:graphicFrameLocks noGrp="1"/>
          </p:cNvGraphicFramePr>
          <p:nvPr>
            <p:ph idx="1"/>
          </p:nvPr>
        </p:nvGraphicFramePr>
        <p:xfrm>
          <a:off x="342900" y="111125"/>
          <a:ext cx="11049000" cy="6556374"/>
        </p:xfrm>
        <a:graphic>
          <a:graphicData uri="http://schemas.openxmlformats.org/drawingml/2006/table">
            <a:tbl>
              <a:tblPr firstRow="1" firstCol="1" bandRow="1"/>
              <a:tblGrid>
                <a:gridCol w="6896753">
                  <a:extLst>
                    <a:ext uri="{9D8B030D-6E8A-4147-A177-3AD203B41FA5}">
                      <a16:colId xmlns:a16="http://schemas.microsoft.com/office/drawing/2014/main" xmlns="" val="1605482697"/>
                    </a:ext>
                  </a:extLst>
                </a:gridCol>
                <a:gridCol w="2107547">
                  <a:extLst>
                    <a:ext uri="{9D8B030D-6E8A-4147-A177-3AD203B41FA5}">
                      <a16:colId xmlns:a16="http://schemas.microsoft.com/office/drawing/2014/main" xmlns="" val="730932780"/>
                    </a:ext>
                  </a:extLst>
                </a:gridCol>
                <a:gridCol w="2044700">
                  <a:extLst>
                    <a:ext uri="{9D8B030D-6E8A-4147-A177-3AD203B41FA5}">
                      <a16:colId xmlns:a16="http://schemas.microsoft.com/office/drawing/2014/main" xmlns="" val="1339183689"/>
                    </a:ext>
                  </a:extLst>
                </a:gridCol>
              </a:tblGrid>
              <a:tr h="1391775">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400" dirty="0" smtClean="0">
                          <a:solidFill>
                            <a:prstClr val="black"/>
                          </a:solidFill>
                          <a:ea typeface="Calibri" panose="020F0502020204030204" pitchFamily="34" charset="0"/>
                          <a:cs typeface="Arial" panose="020B0604020202020204" pitchFamily="34" charset="0"/>
                        </a:rPr>
                        <a:t>1. What kind of personal technologies </a:t>
                      </a:r>
                      <a:r>
                        <a:rPr lang="en-US" sz="2400" b="1" dirty="0" smtClean="0">
                          <a:solidFill>
                            <a:prstClr val="black"/>
                          </a:solidFill>
                          <a:ea typeface="Calibri" panose="020F0502020204030204" pitchFamily="34" charset="0"/>
                          <a:cs typeface="Arial" panose="020B0604020202020204" pitchFamily="34" charset="0"/>
                        </a:rPr>
                        <a:t>students </a:t>
                      </a:r>
                      <a:r>
                        <a:rPr lang="en-US" sz="2400" dirty="0" smtClean="0">
                          <a:solidFill>
                            <a:prstClr val="black"/>
                          </a:solidFill>
                          <a:ea typeface="Calibri" panose="020F0502020204030204" pitchFamily="34" charset="0"/>
                          <a:cs typeface="Arial" panose="020B0604020202020204" pitchFamily="34" charset="0"/>
                        </a:rPr>
                        <a:t>use their in the classroom? </a:t>
                      </a:r>
                    </a:p>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On-task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CAN</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algn="l">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ISR</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1"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0281056"/>
                  </a:ext>
                </a:extLst>
              </a:tr>
              <a:tr h="1360515">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Use of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Google:</a:t>
                      </a:r>
                      <a:r>
                        <a:rPr lang="en-US" sz="2400" dirty="0" smtClean="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Docs for group work</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look up concepts related to course </a:t>
                      </a:r>
                      <a:r>
                        <a:rPr lang="en-US" sz="2400" dirty="0" smtClean="0">
                          <a:effectLst/>
                          <a:latin typeface="Calibri" panose="020F0502020204030204" pitchFamily="34" charset="0"/>
                          <a:ea typeface="Calibri" panose="020F0502020204030204" pitchFamily="34" charset="0"/>
                          <a:cs typeface="Arial" panose="020B0604020202020204" pitchFamily="34" charset="0"/>
                        </a:rPr>
                        <a:t>material</a:t>
                      </a:r>
                    </a:p>
                    <a:p>
                      <a:pPr marL="342900" lvl="0" indent="-342900" algn="l" rtl="0">
                        <a:lnSpc>
                          <a:spcPct val="107000"/>
                        </a:lnSpc>
                        <a:spcAft>
                          <a:spcPts val="0"/>
                        </a:spcAft>
                        <a:buFont typeface="Symbol" panose="05050102010706020507" pitchFamily="18" charset="2"/>
                        <a:buChar char=""/>
                      </a:pPr>
                      <a:r>
                        <a:rPr lang="en-US" sz="2400" dirty="0" smtClean="0">
                          <a:effectLst/>
                          <a:latin typeface="Calibri" panose="020F0502020204030204" pitchFamily="34" charset="0"/>
                          <a:ea typeface="Calibri" panose="020F0502020204030204" pitchFamily="34" charset="0"/>
                          <a:cs typeface="Arial" panose="020B0604020202020204" pitchFamily="34" charset="0"/>
                        </a:rPr>
                        <a:t>for translation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31925"/>
                  </a:ext>
                </a:extLst>
              </a:tr>
              <a:tr h="2484895">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Cellphone</a:t>
                      </a:r>
                      <a:r>
                        <a:rPr lang="en-US" sz="2400" dirty="0">
                          <a:effectLst/>
                          <a:latin typeface="Calibri" panose="020F0502020204030204" pitchFamily="34" charset="0"/>
                          <a:ea typeface="Calibri" panose="020F0502020204030204" pitchFamily="34" charset="0"/>
                          <a:cs typeface="Arial" panose="020B0604020202020204" pitchFamily="34" charset="0"/>
                        </a:rPr>
                        <a:t>: to look up conjugations of verbs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follow along with the PPT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recode the lecture (Israel 50%)</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that the teacher draws in class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Access dictionaries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of PPT slides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137.5%</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112.5%</a:t>
                      </a:r>
                    </a:p>
                    <a:p>
                      <a:pPr algn="ctr">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3105347"/>
                  </a:ext>
                </a:extLst>
              </a:tr>
              <a:tr h="1319189">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Laptop</a:t>
                      </a:r>
                      <a:r>
                        <a:rPr lang="en-US" sz="2400" dirty="0">
                          <a:effectLst/>
                          <a:latin typeface="Calibri" panose="020F0502020204030204" pitchFamily="34" charset="0"/>
                          <a:ea typeface="Calibri" panose="020F0502020204030204" pitchFamily="34" charset="0"/>
                          <a:cs typeface="Arial" panose="020B0604020202020204" pitchFamily="34" charset="0"/>
                        </a:rPr>
                        <a:t>: for note-taking</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Using PowerPoint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37.5</a:t>
                      </a:r>
                      <a:r>
                        <a:rPr lang="en-US" sz="2400" b="1" dirty="0" smtClean="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25</a:t>
                      </a:r>
                      <a:r>
                        <a:rPr lang="en-US" sz="2400" dirty="0" smtClean="0">
                          <a:effectLst/>
                          <a:latin typeface="Calibri" panose="020F0502020204030204" pitchFamily="34" charset="0"/>
                          <a:ea typeface="Calibri" panose="020F0502020204030204" pitchFamily="34" charset="0"/>
                          <a:cs typeface="Arial" panose="020B0604020202020204" pitchFamily="34" charset="0"/>
                        </a:rPr>
                        <a:t>%</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513823"/>
                  </a:ext>
                </a:extLst>
              </a:tr>
            </a:tbl>
          </a:graphicData>
        </a:graphic>
      </p:graphicFrame>
      <p:sp>
        <p:nvSpPr>
          <p:cNvPr id="18457"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he-IL" altLang="he-IL" sz="1200" smtClean="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nvGraphicFramePr>
        <p:xfrm>
          <a:off x="596900" y="481013"/>
          <a:ext cx="11125200" cy="5870575"/>
        </p:xfrm>
        <a:graphic>
          <a:graphicData uri="http://schemas.openxmlformats.org/drawingml/2006/table">
            <a:tbl>
              <a:tblPr firstRow="1" firstCol="1" bandRow="1"/>
              <a:tblGrid>
                <a:gridCol w="5410200">
                  <a:extLst>
                    <a:ext uri="{9D8B030D-6E8A-4147-A177-3AD203B41FA5}">
                      <a16:colId xmlns:a16="http://schemas.microsoft.com/office/drawing/2014/main" xmlns="" val="2013114049"/>
                    </a:ext>
                  </a:extLst>
                </a:gridCol>
                <a:gridCol w="2844800">
                  <a:extLst>
                    <a:ext uri="{9D8B030D-6E8A-4147-A177-3AD203B41FA5}">
                      <a16:colId xmlns:a16="http://schemas.microsoft.com/office/drawing/2014/main" xmlns="" val="2140132726"/>
                    </a:ext>
                  </a:extLst>
                </a:gridCol>
                <a:gridCol w="2870200">
                  <a:extLst>
                    <a:ext uri="{9D8B030D-6E8A-4147-A177-3AD203B41FA5}">
                      <a16:colId xmlns:a16="http://schemas.microsoft.com/office/drawing/2014/main" xmlns="" val="2792258277"/>
                    </a:ext>
                  </a:extLst>
                </a:gridCol>
              </a:tblGrid>
              <a:tr h="782760">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Off-task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CAN: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ISR: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1355763"/>
                  </a:ext>
                </a:extLst>
              </a:tr>
              <a:tr h="3522413">
                <a:tc>
                  <a:txBody>
                    <a:bodyPr/>
                    <a:lstStyle/>
                    <a:p>
                      <a:pPr algn="l"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Use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cellphone/iPad</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check Instagram</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Snapchat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Facebook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e-mails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WhatsApp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computer games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Watching videos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music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87.5%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100%</a:t>
                      </a:r>
                    </a:p>
                    <a:p>
                      <a:pPr algn="ctr" rtl="0">
                        <a:lnSpc>
                          <a:spcPct val="107000"/>
                        </a:lnSpc>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112.5%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8835024"/>
                  </a:ext>
                </a:extLst>
              </a:tr>
              <a:tr h="1565402">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do homework</a:t>
                      </a:r>
                    </a:p>
                    <a:p>
                      <a:pPr marL="342900" lvl="0" indent="-342900" algn="l" rtl="0">
                        <a:lnSpc>
                          <a:spcPct val="107000"/>
                        </a:lnSpc>
                        <a:spcAft>
                          <a:spcPts val="0"/>
                        </a:spcAft>
                        <a:buFont typeface="Symbol" panose="05050102010706020507" pitchFamily="18" charset="2"/>
                        <a:buChar char=""/>
                      </a:pPr>
                      <a:r>
                        <a:rPr lang="en-US" sz="2400" kern="1200" dirty="0" smtClean="0">
                          <a:solidFill>
                            <a:schemeClr val="tx1"/>
                          </a:solidFill>
                          <a:effectLst/>
                          <a:latin typeface="+mn-lt"/>
                          <a:ea typeface="+mn-ea"/>
                          <a:cs typeface="+mn-cs"/>
                        </a:rPr>
                        <a:t>learning management system</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r>
                        <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‘To do list</a:t>
                      </a:r>
                      <a:r>
                        <a:rPr lang="en-US" sz="24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a:t>
                      </a:r>
                    </a:p>
                    <a:p>
                      <a:pPr marL="0" lvl="0" indent="0" algn="l" rtl="0">
                        <a:lnSpc>
                          <a:spcPct val="107000"/>
                        </a:lnSpc>
                        <a:spcAft>
                          <a:spcPts val="0"/>
                        </a:spcAft>
                        <a:buFont typeface="Symbol" panose="05050102010706020507" pitchFamily="18" charset="2"/>
                        <a:buNone/>
                      </a:pPr>
                      <a:endPar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62.5%</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25%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6418407"/>
                  </a:ext>
                </a:extLst>
              </a:tr>
            </a:tbl>
          </a:graphicData>
        </a:graphic>
      </p:graphicFrame>
    </p:spTree>
    <p:extLst>
      <p:ext uri="{BB962C8B-B14F-4D97-AF65-F5344CB8AC3E}">
        <p14:creationId xmlns:p14="http://schemas.microsoft.com/office/powerpoint/2010/main" val="3885427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19800" y="481013"/>
            <a:ext cx="2819400" cy="58705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aphicFrame>
        <p:nvGraphicFramePr>
          <p:cNvPr id="2" name="טבלה 1"/>
          <p:cNvGraphicFramePr>
            <a:graphicFrameLocks noGrp="1"/>
          </p:cNvGraphicFramePr>
          <p:nvPr/>
        </p:nvGraphicFramePr>
        <p:xfrm>
          <a:off x="596900" y="481013"/>
          <a:ext cx="11125200" cy="5870575"/>
        </p:xfrm>
        <a:graphic>
          <a:graphicData uri="http://schemas.openxmlformats.org/drawingml/2006/table">
            <a:tbl>
              <a:tblPr firstRow="1" firstCol="1" bandRow="1"/>
              <a:tblGrid>
                <a:gridCol w="5410200">
                  <a:extLst>
                    <a:ext uri="{9D8B030D-6E8A-4147-A177-3AD203B41FA5}">
                      <a16:colId xmlns:a16="http://schemas.microsoft.com/office/drawing/2014/main" xmlns="" val="2013114049"/>
                    </a:ext>
                  </a:extLst>
                </a:gridCol>
                <a:gridCol w="2844800">
                  <a:extLst>
                    <a:ext uri="{9D8B030D-6E8A-4147-A177-3AD203B41FA5}">
                      <a16:colId xmlns:a16="http://schemas.microsoft.com/office/drawing/2014/main" xmlns="" val="2140132726"/>
                    </a:ext>
                  </a:extLst>
                </a:gridCol>
                <a:gridCol w="2870200">
                  <a:extLst>
                    <a:ext uri="{9D8B030D-6E8A-4147-A177-3AD203B41FA5}">
                      <a16:colId xmlns:a16="http://schemas.microsoft.com/office/drawing/2014/main" xmlns="" val="2792258277"/>
                    </a:ext>
                  </a:extLst>
                </a:gridCol>
              </a:tblGrid>
              <a:tr h="782760">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Off-task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CAN: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ISR: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1355763"/>
                  </a:ext>
                </a:extLst>
              </a:tr>
              <a:tr h="3522413">
                <a:tc>
                  <a:txBody>
                    <a:bodyPr/>
                    <a:lstStyle/>
                    <a:p>
                      <a:pPr algn="l"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Use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cellphone/iPad</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check Instagram</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Snapchat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Facebook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e-mails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WhatsApp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computer games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Watching videos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music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87.5%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100%</a:t>
                      </a:r>
                    </a:p>
                    <a:p>
                      <a:pPr algn="ctr" rtl="0">
                        <a:lnSpc>
                          <a:spcPct val="107000"/>
                        </a:lnSpc>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112.5%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8835024"/>
                  </a:ext>
                </a:extLst>
              </a:tr>
              <a:tr h="1565402">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do homework</a:t>
                      </a:r>
                    </a:p>
                    <a:p>
                      <a:pPr marL="342900" lvl="0" indent="-342900" algn="l" rtl="0">
                        <a:lnSpc>
                          <a:spcPct val="107000"/>
                        </a:lnSpc>
                        <a:spcAft>
                          <a:spcPts val="0"/>
                        </a:spcAft>
                        <a:buFont typeface="Symbol" panose="05050102010706020507" pitchFamily="18" charset="2"/>
                        <a:buChar char=""/>
                      </a:pPr>
                      <a:r>
                        <a:rPr lang="en-US" sz="2400" kern="1200" dirty="0" smtClean="0">
                          <a:solidFill>
                            <a:schemeClr val="tx1"/>
                          </a:solidFill>
                          <a:effectLst/>
                          <a:latin typeface="+mn-lt"/>
                          <a:ea typeface="+mn-ea"/>
                          <a:cs typeface="+mn-cs"/>
                        </a:rPr>
                        <a:t>learning management system</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r>
                        <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‘To do list</a:t>
                      </a:r>
                      <a:r>
                        <a:rPr lang="en-US" sz="24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a:t>
                      </a:r>
                    </a:p>
                    <a:p>
                      <a:pPr marL="0" lvl="0" indent="0" algn="l" rtl="0">
                        <a:lnSpc>
                          <a:spcPct val="107000"/>
                        </a:lnSpc>
                        <a:spcAft>
                          <a:spcPts val="0"/>
                        </a:spcAft>
                        <a:buFont typeface="Symbol" panose="05050102010706020507" pitchFamily="18" charset="2"/>
                        <a:buNone/>
                      </a:pPr>
                      <a:endPar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62.5%</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25%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6418407"/>
                  </a:ext>
                </a:extLst>
              </a:tr>
            </a:tbl>
          </a:graphicData>
        </a:graphic>
      </p:graphicFrame>
    </p:spTree>
    <p:extLst>
      <p:ext uri="{BB962C8B-B14F-4D97-AF65-F5344CB8AC3E}">
        <p14:creationId xmlns:p14="http://schemas.microsoft.com/office/powerpoint/2010/main" val="1680936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8851900" y="481013"/>
            <a:ext cx="2870200" cy="58705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aphicFrame>
        <p:nvGraphicFramePr>
          <p:cNvPr id="2" name="טבלה 1"/>
          <p:cNvGraphicFramePr>
            <a:graphicFrameLocks noGrp="1"/>
          </p:cNvGraphicFramePr>
          <p:nvPr/>
        </p:nvGraphicFramePr>
        <p:xfrm>
          <a:off x="596900" y="481013"/>
          <a:ext cx="11125200" cy="5870575"/>
        </p:xfrm>
        <a:graphic>
          <a:graphicData uri="http://schemas.openxmlformats.org/drawingml/2006/table">
            <a:tbl>
              <a:tblPr firstRow="1" firstCol="1" bandRow="1"/>
              <a:tblGrid>
                <a:gridCol w="5410200">
                  <a:extLst>
                    <a:ext uri="{9D8B030D-6E8A-4147-A177-3AD203B41FA5}">
                      <a16:colId xmlns:a16="http://schemas.microsoft.com/office/drawing/2014/main" xmlns="" val="2013114049"/>
                    </a:ext>
                  </a:extLst>
                </a:gridCol>
                <a:gridCol w="2844800">
                  <a:extLst>
                    <a:ext uri="{9D8B030D-6E8A-4147-A177-3AD203B41FA5}">
                      <a16:colId xmlns:a16="http://schemas.microsoft.com/office/drawing/2014/main" xmlns="" val="2140132726"/>
                    </a:ext>
                  </a:extLst>
                </a:gridCol>
                <a:gridCol w="2870200">
                  <a:extLst>
                    <a:ext uri="{9D8B030D-6E8A-4147-A177-3AD203B41FA5}">
                      <a16:colId xmlns:a16="http://schemas.microsoft.com/office/drawing/2014/main" xmlns="" val="2792258277"/>
                    </a:ext>
                  </a:extLst>
                </a:gridCol>
              </a:tblGrid>
              <a:tr h="782760">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Off-task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CAN: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ISR: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1355763"/>
                  </a:ext>
                </a:extLst>
              </a:tr>
              <a:tr h="3522413">
                <a:tc>
                  <a:txBody>
                    <a:bodyPr/>
                    <a:lstStyle/>
                    <a:p>
                      <a:pPr algn="l"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Use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cellphone/iPad</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check Instagram</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Snapchat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Facebook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e-mails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WhatsApp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computer games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Watching videos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music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87.5%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100%</a:t>
                      </a:r>
                    </a:p>
                    <a:p>
                      <a:pPr algn="ctr" rtl="0">
                        <a:lnSpc>
                          <a:spcPct val="107000"/>
                        </a:lnSpc>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112.5%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8835024"/>
                  </a:ext>
                </a:extLst>
              </a:tr>
              <a:tr h="1565402">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do homework</a:t>
                      </a:r>
                    </a:p>
                    <a:p>
                      <a:pPr marL="342900" lvl="0" indent="-342900" algn="l" rtl="0">
                        <a:lnSpc>
                          <a:spcPct val="107000"/>
                        </a:lnSpc>
                        <a:spcAft>
                          <a:spcPts val="0"/>
                        </a:spcAft>
                        <a:buFont typeface="Symbol" panose="05050102010706020507" pitchFamily="18" charset="2"/>
                        <a:buChar char=""/>
                      </a:pPr>
                      <a:r>
                        <a:rPr lang="en-US" sz="2400" kern="1200" dirty="0" smtClean="0">
                          <a:solidFill>
                            <a:schemeClr val="tx1"/>
                          </a:solidFill>
                          <a:effectLst/>
                          <a:latin typeface="+mn-lt"/>
                          <a:ea typeface="+mn-ea"/>
                          <a:cs typeface="+mn-cs"/>
                        </a:rPr>
                        <a:t>learning management system</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r>
                        <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‘To do list</a:t>
                      </a:r>
                      <a:r>
                        <a:rPr lang="en-US" sz="24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a:t>
                      </a:r>
                    </a:p>
                    <a:p>
                      <a:pPr marL="0" lvl="0" indent="0" algn="l" rtl="0">
                        <a:lnSpc>
                          <a:spcPct val="107000"/>
                        </a:lnSpc>
                        <a:spcAft>
                          <a:spcPts val="0"/>
                        </a:spcAft>
                        <a:buFont typeface="Symbol" panose="05050102010706020507" pitchFamily="18" charset="2"/>
                        <a:buNone/>
                      </a:pPr>
                      <a:endPar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62.5%</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25%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6418407"/>
                  </a:ext>
                </a:extLst>
              </a:tr>
            </a:tbl>
          </a:graphicData>
        </a:graphic>
      </p:graphicFrame>
    </p:spTree>
    <p:extLst>
      <p:ext uri="{BB962C8B-B14F-4D97-AF65-F5344CB8AC3E}">
        <p14:creationId xmlns:p14="http://schemas.microsoft.com/office/powerpoint/2010/main" val="2346731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96900" y="1268413"/>
            <a:ext cx="11125200" cy="35448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aphicFrame>
        <p:nvGraphicFramePr>
          <p:cNvPr id="2" name="טבלה 1"/>
          <p:cNvGraphicFramePr>
            <a:graphicFrameLocks noGrp="1"/>
          </p:cNvGraphicFramePr>
          <p:nvPr/>
        </p:nvGraphicFramePr>
        <p:xfrm>
          <a:off x="596900" y="481013"/>
          <a:ext cx="11125200" cy="5870575"/>
        </p:xfrm>
        <a:graphic>
          <a:graphicData uri="http://schemas.openxmlformats.org/drawingml/2006/table">
            <a:tbl>
              <a:tblPr firstRow="1" firstCol="1" bandRow="1"/>
              <a:tblGrid>
                <a:gridCol w="5410200">
                  <a:extLst>
                    <a:ext uri="{9D8B030D-6E8A-4147-A177-3AD203B41FA5}">
                      <a16:colId xmlns:a16="http://schemas.microsoft.com/office/drawing/2014/main" xmlns="" val="2013114049"/>
                    </a:ext>
                  </a:extLst>
                </a:gridCol>
                <a:gridCol w="2844800">
                  <a:extLst>
                    <a:ext uri="{9D8B030D-6E8A-4147-A177-3AD203B41FA5}">
                      <a16:colId xmlns:a16="http://schemas.microsoft.com/office/drawing/2014/main" xmlns="" val="2140132726"/>
                    </a:ext>
                  </a:extLst>
                </a:gridCol>
                <a:gridCol w="2870200">
                  <a:extLst>
                    <a:ext uri="{9D8B030D-6E8A-4147-A177-3AD203B41FA5}">
                      <a16:colId xmlns:a16="http://schemas.microsoft.com/office/drawing/2014/main" xmlns="" val="2792258277"/>
                    </a:ext>
                  </a:extLst>
                </a:gridCol>
              </a:tblGrid>
              <a:tr h="782760">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Off-task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CAN: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ISR: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1355763"/>
                  </a:ext>
                </a:extLst>
              </a:tr>
              <a:tr h="3522413">
                <a:tc>
                  <a:txBody>
                    <a:bodyPr/>
                    <a:lstStyle/>
                    <a:p>
                      <a:pPr algn="l"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Use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cellphone/iPad</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check Instagram</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Snapchat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Facebook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e-mails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WhatsApp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computer games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Watching videos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music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87.5%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100%</a:t>
                      </a:r>
                    </a:p>
                    <a:p>
                      <a:pPr algn="ctr" rtl="0">
                        <a:lnSpc>
                          <a:spcPct val="107000"/>
                        </a:lnSpc>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112.5%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8835024"/>
                  </a:ext>
                </a:extLst>
              </a:tr>
              <a:tr h="1565402">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do homework</a:t>
                      </a:r>
                    </a:p>
                    <a:p>
                      <a:pPr marL="342900" lvl="0" indent="-342900" algn="l" rtl="0">
                        <a:lnSpc>
                          <a:spcPct val="107000"/>
                        </a:lnSpc>
                        <a:spcAft>
                          <a:spcPts val="0"/>
                        </a:spcAft>
                        <a:buFont typeface="Symbol" panose="05050102010706020507" pitchFamily="18" charset="2"/>
                        <a:buChar char=""/>
                      </a:pPr>
                      <a:r>
                        <a:rPr lang="en-US" sz="2400" kern="1200" dirty="0" smtClean="0">
                          <a:solidFill>
                            <a:schemeClr val="tx1"/>
                          </a:solidFill>
                          <a:effectLst/>
                          <a:latin typeface="+mn-lt"/>
                          <a:ea typeface="+mn-ea"/>
                          <a:cs typeface="+mn-cs"/>
                        </a:rPr>
                        <a:t>learning management system</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r>
                        <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‘To do list</a:t>
                      </a:r>
                      <a:r>
                        <a:rPr lang="en-US" sz="24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a:t>
                      </a:r>
                    </a:p>
                    <a:p>
                      <a:pPr marL="0" lvl="0" indent="0" algn="l" rtl="0">
                        <a:lnSpc>
                          <a:spcPct val="107000"/>
                        </a:lnSpc>
                        <a:spcAft>
                          <a:spcPts val="0"/>
                        </a:spcAft>
                        <a:buFont typeface="Symbol" panose="05050102010706020507" pitchFamily="18" charset="2"/>
                        <a:buNone/>
                      </a:pPr>
                      <a:endPar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62.5%</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25%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6418407"/>
                  </a:ext>
                </a:extLst>
              </a:tr>
            </a:tbl>
          </a:graphicData>
        </a:graphic>
      </p:graphicFrame>
    </p:spTree>
    <p:extLst>
      <p:ext uri="{BB962C8B-B14F-4D97-AF65-F5344CB8AC3E}">
        <p14:creationId xmlns:p14="http://schemas.microsoft.com/office/powerpoint/2010/main" val="4156044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96900" y="4775200"/>
            <a:ext cx="11125200" cy="15763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aphicFrame>
        <p:nvGraphicFramePr>
          <p:cNvPr id="2" name="טבלה 1"/>
          <p:cNvGraphicFramePr>
            <a:graphicFrameLocks noGrp="1"/>
          </p:cNvGraphicFramePr>
          <p:nvPr/>
        </p:nvGraphicFramePr>
        <p:xfrm>
          <a:off x="596900" y="481013"/>
          <a:ext cx="11125200" cy="5870575"/>
        </p:xfrm>
        <a:graphic>
          <a:graphicData uri="http://schemas.openxmlformats.org/drawingml/2006/table">
            <a:tbl>
              <a:tblPr firstRow="1" firstCol="1" bandRow="1"/>
              <a:tblGrid>
                <a:gridCol w="5410200">
                  <a:extLst>
                    <a:ext uri="{9D8B030D-6E8A-4147-A177-3AD203B41FA5}">
                      <a16:colId xmlns:a16="http://schemas.microsoft.com/office/drawing/2014/main" xmlns="" val="2013114049"/>
                    </a:ext>
                  </a:extLst>
                </a:gridCol>
                <a:gridCol w="2844800">
                  <a:extLst>
                    <a:ext uri="{9D8B030D-6E8A-4147-A177-3AD203B41FA5}">
                      <a16:colId xmlns:a16="http://schemas.microsoft.com/office/drawing/2014/main" xmlns="" val="2140132726"/>
                    </a:ext>
                  </a:extLst>
                </a:gridCol>
                <a:gridCol w="2870200">
                  <a:extLst>
                    <a:ext uri="{9D8B030D-6E8A-4147-A177-3AD203B41FA5}">
                      <a16:colId xmlns:a16="http://schemas.microsoft.com/office/drawing/2014/main" xmlns="" val="2792258277"/>
                    </a:ext>
                  </a:extLst>
                </a:gridCol>
              </a:tblGrid>
              <a:tr h="782760">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Off-task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CAN: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ISR: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1355763"/>
                  </a:ext>
                </a:extLst>
              </a:tr>
              <a:tr h="3522413">
                <a:tc>
                  <a:txBody>
                    <a:bodyPr/>
                    <a:lstStyle/>
                    <a:p>
                      <a:pPr algn="l" rtl="0">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Use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cellphone/iPad</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check Instagram</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Snapchat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Facebook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e-mails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WhatsApp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computer games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Watching videos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music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87.5%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100%</a:t>
                      </a:r>
                    </a:p>
                    <a:p>
                      <a:pPr algn="ctr" rtl="0">
                        <a:lnSpc>
                          <a:spcPct val="107000"/>
                        </a:lnSpc>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112.5%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8835024"/>
                  </a:ext>
                </a:extLst>
              </a:tr>
              <a:tr h="1565402">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do homework</a:t>
                      </a:r>
                    </a:p>
                    <a:p>
                      <a:pPr marL="342900" lvl="0" indent="-342900" algn="l" rtl="0">
                        <a:lnSpc>
                          <a:spcPct val="107000"/>
                        </a:lnSpc>
                        <a:spcAft>
                          <a:spcPts val="0"/>
                        </a:spcAft>
                        <a:buFont typeface="Symbol" panose="05050102010706020507" pitchFamily="18" charset="2"/>
                        <a:buChar char=""/>
                      </a:pPr>
                      <a:r>
                        <a:rPr lang="en-US" sz="2400" kern="1200" dirty="0" smtClean="0">
                          <a:solidFill>
                            <a:schemeClr val="tx1"/>
                          </a:solidFill>
                          <a:effectLst/>
                          <a:latin typeface="+mn-lt"/>
                          <a:ea typeface="+mn-ea"/>
                          <a:cs typeface="+mn-cs"/>
                        </a:rPr>
                        <a:t>learning management system</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r>
                        <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‘To do list</a:t>
                      </a:r>
                      <a:r>
                        <a:rPr lang="en-US" sz="24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a:t>
                      </a:r>
                    </a:p>
                    <a:p>
                      <a:pPr marL="0" lvl="0" indent="0" algn="l" rtl="0">
                        <a:lnSpc>
                          <a:spcPct val="107000"/>
                        </a:lnSpc>
                        <a:spcAft>
                          <a:spcPts val="0"/>
                        </a:spcAft>
                        <a:buFont typeface="Symbol" panose="05050102010706020507" pitchFamily="18" charset="2"/>
                        <a:buNone/>
                      </a:pPr>
                      <a:endPar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62.5%</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25%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6418407"/>
                  </a:ext>
                </a:extLst>
              </a:tr>
            </a:tbl>
          </a:graphicData>
        </a:graphic>
      </p:graphicFrame>
    </p:spTree>
    <p:extLst>
      <p:ext uri="{BB962C8B-B14F-4D97-AF65-F5344CB8AC3E}">
        <p14:creationId xmlns:p14="http://schemas.microsoft.com/office/powerpoint/2010/main" val="3253974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52400" y="0"/>
            <a:ext cx="11874500" cy="6569234"/>
          </a:xfrm>
          <a:prstGeom prst="rect">
            <a:avLst/>
          </a:prstGeom>
        </p:spPr>
        <p:txBody>
          <a:bodyPr>
            <a:spAutoFit/>
          </a:bodyPr>
          <a:lstStyle/>
          <a:p>
            <a:pPr>
              <a:lnSpc>
                <a:spcPct val="107000"/>
              </a:lnSpc>
              <a:spcBef>
                <a:spcPts val="1200"/>
              </a:spcBef>
              <a:spcAft>
                <a:spcPts val="0"/>
              </a:spcAft>
              <a:defRPr/>
            </a:pPr>
            <a:r>
              <a:rPr lang="en-US" sz="3200" dirty="0">
                <a:solidFill>
                  <a:prstClr val="black"/>
                </a:solidFill>
                <a:ea typeface="Calibri" panose="020F0502020204030204" pitchFamily="34" charset="0"/>
              </a:rPr>
              <a:t>2. Why do some </a:t>
            </a:r>
            <a:r>
              <a:rPr lang="en-US" sz="3200" b="1" dirty="0">
                <a:solidFill>
                  <a:prstClr val="black"/>
                </a:solidFill>
                <a:ea typeface="Calibri" panose="020F0502020204030204" pitchFamily="34" charset="0"/>
              </a:rPr>
              <a:t>professors</a:t>
            </a:r>
            <a:r>
              <a:rPr lang="en-US" sz="3200" dirty="0">
                <a:solidFill>
                  <a:prstClr val="black"/>
                </a:solidFill>
                <a:ea typeface="Calibri" panose="020F0502020204030204" pitchFamily="34" charset="0"/>
              </a:rPr>
              <a:t> prohibit the use of personal technologies in the classroom? </a:t>
            </a:r>
          </a:p>
          <a:p>
            <a:pPr marL="228600" indent="-228600">
              <a:lnSpc>
                <a:spcPct val="107000"/>
              </a:lnSpc>
              <a:spcBef>
                <a:spcPts val="1200"/>
              </a:spcBef>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Students </a:t>
            </a:r>
            <a:r>
              <a:rPr lang="en-US" sz="2000" b="1" dirty="0">
                <a:highlight>
                  <a:srgbClr val="FFFF00"/>
                </a:highlight>
                <a:latin typeface="Times New Roman" panose="02020603050405020304" pitchFamily="18" charset="0"/>
                <a:ea typeface="Calibri" panose="020F0502020204030204" pitchFamily="34" charset="0"/>
              </a:rPr>
              <a:t>aren’t paying attention</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Do not allow students to use laptop for note-taking because of potential </a:t>
            </a:r>
            <a:r>
              <a:rPr lang="en-US" sz="2000" b="1" dirty="0">
                <a:highlight>
                  <a:srgbClr val="FFFF00"/>
                </a:highlight>
                <a:latin typeface="Times New Roman" panose="02020603050405020304" pitchFamily="18" charset="0"/>
                <a:ea typeface="Calibri" panose="020F0502020204030204" pitchFamily="34" charset="0"/>
              </a:rPr>
              <a:t>distraction</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When students are using their mobile technology in class and </a:t>
            </a:r>
            <a:r>
              <a:rPr lang="en-US" sz="2000" b="1" dirty="0">
                <a:highlight>
                  <a:srgbClr val="FFFF00"/>
                </a:highlight>
                <a:latin typeface="Times New Roman" panose="02020603050405020304" pitchFamily="18" charset="0"/>
                <a:ea typeface="Calibri" panose="020F0502020204030204" pitchFamily="34" charset="0"/>
              </a:rPr>
              <a:t>not paying attention</a:t>
            </a:r>
            <a:r>
              <a:rPr lang="en-US" sz="2000" dirty="0">
                <a:latin typeface="Times New Roman" panose="02020603050405020304" pitchFamily="18" charset="0"/>
                <a:ea typeface="Calibri" panose="020F0502020204030204" pitchFamily="34" charset="0"/>
              </a:rPr>
              <a:t> to the teacher…</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Checking on the cellphone…</a:t>
            </a:r>
            <a:r>
              <a:rPr lang="en-US" sz="2000" b="1" dirty="0">
                <a:highlight>
                  <a:srgbClr val="FFFF00"/>
                </a:highlight>
                <a:latin typeface="Times New Roman" panose="02020603050405020304" pitchFamily="18" charset="0"/>
                <a:ea typeface="Calibri" panose="020F0502020204030204" pitchFamily="34" charset="0"/>
              </a:rPr>
              <a:t>miss that material</a:t>
            </a:r>
            <a:r>
              <a:rPr lang="en-US" sz="2000" dirty="0">
                <a:latin typeface="Times New Roman" panose="02020603050405020304" pitchFamily="18" charset="0"/>
                <a:ea typeface="Calibri" panose="020F0502020204030204" pitchFamily="34" charset="0"/>
              </a:rPr>
              <a:t> being discussed in class</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Perceived phones as </a:t>
            </a:r>
            <a:r>
              <a:rPr lang="en-US" sz="2000" b="1" dirty="0">
                <a:highlight>
                  <a:srgbClr val="FFFF00"/>
                </a:highlight>
                <a:latin typeface="Times New Roman" panose="02020603050405020304" pitchFamily="18" charset="0"/>
                <a:ea typeface="Calibri" panose="020F0502020204030204" pitchFamily="34" charset="0"/>
              </a:rPr>
              <a:t>distraction</a:t>
            </a:r>
            <a:r>
              <a:rPr lang="en-US" sz="2000" dirty="0">
                <a:latin typeface="Times New Roman" panose="02020603050405020304" pitchFamily="18" charset="0"/>
                <a:ea typeface="Calibri" panose="020F0502020204030204" pitchFamily="34" charset="0"/>
              </a:rPr>
              <a:t> for themselves (teacher) and the students</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smtClean="0">
                <a:latin typeface="Times New Roman" panose="02020603050405020304" pitchFamily="18" charset="0"/>
                <a:ea typeface="Calibri" panose="020F0502020204030204" pitchFamily="34" charset="0"/>
              </a:rPr>
              <a:t>Checking </a:t>
            </a:r>
            <a:r>
              <a:rPr lang="en-US" sz="2000" dirty="0">
                <a:latin typeface="Times New Roman" panose="02020603050405020304" pitchFamily="18" charset="0"/>
                <a:ea typeface="Calibri" panose="020F0502020204030204" pitchFamily="34" charset="0"/>
              </a:rPr>
              <a:t>if they had received a text </a:t>
            </a:r>
            <a:r>
              <a:rPr lang="en-US" sz="2000" dirty="0" smtClean="0">
                <a:latin typeface="Times New Roman" panose="02020603050405020304" pitchFamily="18" charset="0"/>
                <a:ea typeface="Calibri" panose="020F0502020204030204" pitchFamily="34" charset="0"/>
              </a:rPr>
              <a:t>message, which </a:t>
            </a:r>
            <a:r>
              <a:rPr lang="en-US" sz="2000" dirty="0">
                <a:latin typeface="Times New Roman" panose="02020603050405020304" pitchFamily="18" charset="0"/>
                <a:ea typeface="Calibri" panose="020F0502020204030204" pitchFamily="34" charset="0"/>
              </a:rPr>
              <a:t>would be a </a:t>
            </a:r>
            <a:r>
              <a:rPr lang="en-US" sz="2000" b="1" dirty="0">
                <a:highlight>
                  <a:srgbClr val="FFFF00"/>
                </a:highlight>
                <a:latin typeface="Times New Roman" panose="02020603050405020304" pitchFamily="18" charset="0"/>
                <a:ea typeface="Calibri" panose="020F0502020204030204" pitchFamily="34" charset="0"/>
              </a:rPr>
              <a:t>distraction</a:t>
            </a:r>
            <a:r>
              <a:rPr lang="en-US" sz="2000" dirty="0">
                <a:latin typeface="Times New Roman" panose="02020603050405020304" pitchFamily="18" charset="0"/>
                <a:ea typeface="Calibri" panose="020F0502020204030204" pitchFamily="34" charset="0"/>
              </a:rPr>
              <a:t> for the students</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Having phones put away </a:t>
            </a:r>
            <a:r>
              <a:rPr lang="en-US" sz="2000" dirty="0" smtClean="0">
                <a:latin typeface="Times New Roman" panose="02020603050405020304" pitchFamily="18" charset="0"/>
                <a:ea typeface="Calibri" panose="020F0502020204030204" pitchFamily="34" charset="0"/>
              </a:rPr>
              <a:t>student </a:t>
            </a:r>
            <a:r>
              <a:rPr lang="en-US" sz="2000" dirty="0">
                <a:latin typeface="Times New Roman" panose="02020603050405020304" pitchFamily="18" charset="0"/>
                <a:ea typeface="Calibri" panose="020F0502020204030204" pitchFamily="34" charset="0"/>
              </a:rPr>
              <a:t>and teacher </a:t>
            </a:r>
            <a:r>
              <a:rPr lang="en-US" sz="2000" b="1" dirty="0">
                <a:highlight>
                  <a:srgbClr val="FFFF00"/>
                </a:highlight>
                <a:latin typeface="Times New Roman" panose="02020603050405020304" pitchFamily="18" charset="0"/>
                <a:ea typeface="Calibri" panose="020F0502020204030204" pitchFamily="34" charset="0"/>
              </a:rPr>
              <a:t>focus</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Flashing </a:t>
            </a:r>
            <a:r>
              <a:rPr lang="en-US" sz="2000" dirty="0" smtClean="0">
                <a:latin typeface="Times New Roman" panose="02020603050405020304" pitchFamily="18" charset="0"/>
                <a:ea typeface="Calibri" panose="020F0502020204030204" pitchFamily="34" charset="0"/>
              </a:rPr>
              <a:t>light </a:t>
            </a:r>
            <a:r>
              <a:rPr lang="en-US" sz="2000" dirty="0">
                <a:latin typeface="Times New Roman" panose="02020603050405020304" pitchFamily="18" charset="0"/>
                <a:ea typeface="Calibri" panose="020F0502020204030204" pitchFamily="34" charset="0"/>
              </a:rPr>
              <a:t>that automatically starts on cellphones when you receive a text message may be </a:t>
            </a:r>
            <a:r>
              <a:rPr lang="en-US" sz="2000" b="1" dirty="0">
                <a:highlight>
                  <a:srgbClr val="FFFF00"/>
                </a:highlight>
                <a:latin typeface="Times New Roman" panose="02020603050405020304" pitchFamily="18" charset="0"/>
                <a:ea typeface="Calibri" panose="020F0502020204030204" pitchFamily="34" charset="0"/>
              </a:rPr>
              <a:t>distracting</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Prohibiting use of cellphone in class </a:t>
            </a:r>
            <a:r>
              <a:rPr lang="en-US" sz="2000" b="1" dirty="0">
                <a:highlight>
                  <a:srgbClr val="FFFF00"/>
                </a:highlight>
                <a:latin typeface="Times New Roman" panose="02020603050405020304" pitchFamily="18" charset="0"/>
                <a:ea typeface="Calibri" panose="020F0502020204030204" pitchFamily="34" charset="0"/>
              </a:rPr>
              <a:t>helps</a:t>
            </a:r>
            <a:r>
              <a:rPr lang="en-US" sz="2000" dirty="0">
                <a:latin typeface="Times New Roman" panose="02020603050405020304" pitchFamily="18" charset="0"/>
                <a:ea typeface="Calibri" panose="020F0502020204030204" pitchFamily="34" charset="0"/>
              </a:rPr>
              <a:t> students </a:t>
            </a:r>
            <a:r>
              <a:rPr lang="en-US" sz="2000" b="1" dirty="0">
                <a:highlight>
                  <a:srgbClr val="FFFF00"/>
                </a:highlight>
                <a:latin typeface="Times New Roman" panose="02020603050405020304" pitchFamily="18" charset="0"/>
                <a:ea typeface="Calibri" panose="020F0502020204030204" pitchFamily="34" charset="0"/>
              </a:rPr>
              <a:t>focus</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Teachers prohibiting use of cellphones helps </a:t>
            </a:r>
            <a:r>
              <a:rPr lang="en-US" sz="2000" b="1" dirty="0">
                <a:highlight>
                  <a:srgbClr val="FFFF00"/>
                </a:highlight>
                <a:latin typeface="Times New Roman" panose="02020603050405020304" pitchFamily="18" charset="0"/>
                <a:ea typeface="Calibri" panose="020F0502020204030204" pitchFamily="34" charset="0"/>
              </a:rPr>
              <a:t>improve the focus</a:t>
            </a:r>
            <a:r>
              <a:rPr lang="en-US" sz="2000" dirty="0">
                <a:latin typeface="Times New Roman" panose="02020603050405020304" pitchFamily="18" charset="0"/>
                <a:ea typeface="Calibri" panose="020F0502020204030204" pitchFamily="34" charset="0"/>
              </a:rPr>
              <a:t> of students in class</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Cellphones are perceived as a </a:t>
            </a:r>
            <a:r>
              <a:rPr lang="en-US" sz="2000" b="1" dirty="0">
                <a:highlight>
                  <a:srgbClr val="FFFF00"/>
                </a:highlight>
                <a:latin typeface="Times New Roman" panose="02020603050405020304" pitchFamily="18" charset="0"/>
                <a:ea typeface="Calibri" panose="020F0502020204030204" pitchFamily="34" charset="0"/>
              </a:rPr>
              <a:t>distraction</a:t>
            </a:r>
            <a:r>
              <a:rPr lang="en-US" sz="2000" dirty="0">
                <a:latin typeface="Times New Roman" panose="02020603050405020304" pitchFamily="18" charset="0"/>
                <a:ea typeface="Calibri" panose="020F0502020204030204" pitchFamily="34" charset="0"/>
              </a:rPr>
              <a:t> by teachers</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Cellphones are prohibited to prevent </a:t>
            </a:r>
            <a:r>
              <a:rPr lang="en-US" sz="2000" b="1" dirty="0">
                <a:highlight>
                  <a:srgbClr val="FFFF00"/>
                </a:highlight>
                <a:latin typeface="Times New Roman" panose="02020603050405020304" pitchFamily="18" charset="0"/>
                <a:ea typeface="Calibri" panose="020F0502020204030204" pitchFamily="34" charset="0"/>
              </a:rPr>
              <a:t>distractions</a:t>
            </a:r>
            <a:r>
              <a:rPr lang="en-US" sz="2000" dirty="0">
                <a:latin typeface="Times New Roman" panose="02020603050405020304" pitchFamily="18" charset="0"/>
                <a:ea typeface="Calibri" panose="020F0502020204030204" pitchFamily="34" charset="0"/>
              </a:rPr>
              <a:t> in class</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Laptop is NOT a </a:t>
            </a:r>
            <a:r>
              <a:rPr lang="en-US" sz="2000" b="1" dirty="0">
                <a:highlight>
                  <a:srgbClr val="FFFF00"/>
                </a:highlight>
                <a:latin typeface="Times New Roman" panose="02020603050405020304" pitchFamily="18" charset="0"/>
                <a:ea typeface="Calibri" panose="020F0502020204030204" pitchFamily="34" charset="0"/>
              </a:rPr>
              <a:t>distraction</a:t>
            </a:r>
            <a:r>
              <a:rPr lang="en-US" sz="2000" dirty="0">
                <a:latin typeface="Times New Roman" panose="02020603050405020304" pitchFamily="18" charset="0"/>
                <a:ea typeface="Calibri" panose="020F0502020204030204" pitchFamily="34" charset="0"/>
              </a:rPr>
              <a:t> as it is often perceived by teachers</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Want students to be able to </a:t>
            </a:r>
            <a:r>
              <a:rPr lang="en-US" sz="2000" b="1" dirty="0">
                <a:highlight>
                  <a:srgbClr val="FFFF00"/>
                </a:highlight>
                <a:latin typeface="Times New Roman" panose="02020603050405020304" pitchFamily="18" charset="0"/>
                <a:ea typeface="Calibri" panose="020F0502020204030204" pitchFamily="34" charset="0"/>
              </a:rPr>
              <a:t>focus better</a:t>
            </a:r>
            <a:r>
              <a:rPr lang="en-US" sz="2000" dirty="0">
                <a:latin typeface="Times New Roman" panose="02020603050405020304" pitchFamily="18" charset="0"/>
                <a:ea typeface="Calibri" panose="020F0502020204030204" pitchFamily="34" charset="0"/>
              </a:rPr>
              <a:t> in class</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Use of mobile technology in class associated with students </a:t>
            </a:r>
            <a:r>
              <a:rPr lang="en-US" sz="2000" b="1" dirty="0">
                <a:highlight>
                  <a:srgbClr val="FFFF00"/>
                </a:highlight>
                <a:latin typeface="Times New Roman" panose="02020603050405020304" pitchFamily="18" charset="0"/>
                <a:ea typeface="Calibri" panose="020F0502020204030204" pitchFamily="34" charset="0"/>
              </a:rPr>
              <a:t>paying less attention</a:t>
            </a:r>
            <a:r>
              <a:rPr lang="en-US" sz="2000" dirty="0">
                <a:latin typeface="Times New Roman" panose="02020603050405020304" pitchFamily="18" charset="0"/>
                <a:ea typeface="Calibri" panose="020F0502020204030204" pitchFamily="34" charset="0"/>
              </a:rPr>
              <a:t> in class </a:t>
            </a:r>
            <a:endParaRPr lang="en-US" sz="2000" dirty="0">
              <a:ea typeface="Calibri" panose="020F0502020204030204" pitchFamily="34" charset="0"/>
            </a:endParaRPr>
          </a:p>
          <a:p>
            <a:pPr marL="228600" indent="-22860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rPr>
              <a:t>Mobile technologies “magnets” because they </a:t>
            </a:r>
            <a:r>
              <a:rPr lang="en-US" sz="2000" b="1" dirty="0">
                <a:highlight>
                  <a:srgbClr val="FFFF00"/>
                </a:highlight>
                <a:latin typeface="Times New Roman" panose="02020603050405020304" pitchFamily="18" charset="0"/>
                <a:ea typeface="Calibri" panose="020F0502020204030204" pitchFamily="34" charset="0"/>
              </a:rPr>
              <a:t>attract attention</a:t>
            </a:r>
            <a:r>
              <a:rPr lang="en-US" sz="2000" dirty="0">
                <a:latin typeface="Times New Roman" panose="02020603050405020304" pitchFamily="18" charset="0"/>
                <a:ea typeface="Calibri" panose="020F0502020204030204" pitchFamily="34" charset="0"/>
              </a:rPr>
              <a:t>, even from the surrounding students</a:t>
            </a:r>
            <a:endParaRPr lang="en-US" sz="2000" dirty="0">
              <a:ea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115888"/>
            <a:ext cx="8229600" cy="1143000"/>
          </a:xfrm>
        </p:spPr>
        <p:txBody>
          <a:bodyPr rtlCol="1">
            <a:normAutofit fontScale="90000"/>
          </a:bodyPr>
          <a:lstStyle/>
          <a:p>
            <a:pPr rtl="0" eaLnBrk="1" fontAlgn="auto" hangingPunct="1">
              <a:spcAft>
                <a:spcPts val="0"/>
              </a:spcAft>
              <a:defRPr/>
            </a:pPr>
            <a:r>
              <a:rPr lang="en-US" sz="3600" b="1" dirty="0"/>
              <a:t>The Open University of Israel</a:t>
            </a:r>
            <a:r>
              <a:rPr lang="he-IL" sz="3600" dirty="0"/>
              <a:t/>
            </a:r>
            <a:br>
              <a:rPr lang="he-IL" sz="3600" dirty="0"/>
            </a:br>
            <a:endParaRPr lang="he-IL" sz="3600" dirty="0">
              <a:cs typeface="+mn-cs"/>
            </a:endParaRPr>
          </a:p>
        </p:txBody>
      </p:sp>
      <p:sp>
        <p:nvSpPr>
          <p:cNvPr id="5123" name="מציין מיקום תוכן 2"/>
          <p:cNvSpPr>
            <a:spLocks noGrp="1"/>
          </p:cNvSpPr>
          <p:nvPr>
            <p:ph idx="1"/>
          </p:nvPr>
        </p:nvSpPr>
        <p:spPr>
          <a:xfrm>
            <a:off x="1919288" y="1052513"/>
            <a:ext cx="8280400" cy="5256212"/>
          </a:xfrm>
        </p:spPr>
        <p:txBody>
          <a:bodyPr/>
          <a:lstStyle/>
          <a:p>
            <a:pPr lvl="1" eaLnBrk="1" hangingPunct="1"/>
            <a:endParaRPr lang="he-IL" altLang="he-IL" sz="2200" smtClean="0"/>
          </a:p>
          <a:p>
            <a:pPr eaLnBrk="1" hangingPunct="1"/>
            <a:endParaRPr lang="he-IL" altLang="he-IL" sz="2200" smtClean="0"/>
          </a:p>
          <a:p>
            <a:pPr eaLnBrk="1" hangingPunct="1"/>
            <a:endParaRPr lang="he-IL" altLang="he-IL" sz="2200" smtClean="0"/>
          </a:p>
          <a:p>
            <a:pPr eaLnBrk="1" hangingPunct="1"/>
            <a:endParaRPr lang="he-IL" altLang="he-IL" sz="2200" smtClean="0"/>
          </a:p>
        </p:txBody>
      </p:sp>
      <p:pic>
        <p:nvPicPr>
          <p:cNvPr id="5124" name="Picture 4" descr="PICT00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981075"/>
            <a:ext cx="6977062"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מלבן 5"/>
          <p:cNvSpPr>
            <a:spLocks noChangeArrowheads="1"/>
          </p:cNvSpPr>
          <p:nvPr/>
        </p:nvSpPr>
        <p:spPr bwMode="auto">
          <a:xfrm>
            <a:off x="1919288" y="6308725"/>
            <a:ext cx="3690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50000"/>
              </a:spcBef>
              <a:buFontTx/>
              <a:buNone/>
            </a:pPr>
            <a:r>
              <a:rPr lang="en-US" altLang="he-IL" sz="1800">
                <a:latin typeface="Arial" panose="020B0604020202020204" pitchFamily="34" charset="0"/>
              </a:rPr>
              <a:t>Raanana – 15 km north of Tel Aviv</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84200" y="127000"/>
            <a:ext cx="10274300" cy="6752233"/>
          </a:xfrm>
          <a:prstGeom prst="rect">
            <a:avLst/>
          </a:prstGeom>
        </p:spPr>
        <p:txBody>
          <a:bodyPr>
            <a:spAutoFit/>
          </a:bodyPr>
          <a:lstStyle/>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Teacher </a:t>
            </a:r>
            <a:r>
              <a:rPr lang="en-US" sz="2000" dirty="0" smtClean="0">
                <a:solidFill>
                  <a:prstClr val="black"/>
                </a:solidFill>
                <a:latin typeface="Times New Roman" panose="02020603050405020304" pitchFamily="18" charset="0"/>
                <a:ea typeface="Calibri" panose="020F0502020204030204" pitchFamily="34" charset="0"/>
              </a:rPr>
              <a:t>do </a:t>
            </a:r>
            <a:r>
              <a:rPr lang="en-US" sz="2000" dirty="0">
                <a:solidFill>
                  <a:prstClr val="black"/>
                </a:solidFill>
                <a:latin typeface="Times New Roman" panose="02020603050405020304" pitchFamily="18" charset="0"/>
                <a:ea typeface="Calibri" panose="020F0502020204030204" pitchFamily="34" charset="0"/>
              </a:rPr>
              <a:t>not want students’ cellphones to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a:t>
            </a:r>
            <a:r>
              <a:rPr lang="en-US" sz="2000" dirty="0">
                <a:solidFill>
                  <a:prstClr val="black"/>
                </a:solidFill>
                <a:highlight>
                  <a:srgbClr val="FFFF00"/>
                </a:highlight>
                <a:latin typeface="Times New Roman" panose="02020603050405020304" pitchFamily="18" charset="0"/>
                <a:ea typeface="Calibri" panose="020F0502020204030204" pitchFamily="34" charset="0"/>
              </a:rPr>
              <a:t> </a:t>
            </a:r>
            <a:r>
              <a:rPr lang="en-US" sz="2000" dirty="0">
                <a:solidFill>
                  <a:prstClr val="black"/>
                </a:solidFill>
                <a:latin typeface="Times New Roman" panose="02020603050405020304" pitchFamily="18" charset="0"/>
                <a:ea typeface="Calibri" panose="020F0502020204030204" pitchFamily="34" charset="0"/>
              </a:rPr>
              <a:t>students around them </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Thinks that mobile technologies are a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distraction</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When students use social media they are more likely to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‘zone out’</a:t>
            </a:r>
            <a:r>
              <a:rPr lang="en-US" sz="2000" dirty="0">
                <a:solidFill>
                  <a:prstClr val="black"/>
                </a:solidFill>
                <a:latin typeface="Times New Roman" panose="02020603050405020304" pitchFamily="18" charset="0"/>
                <a:ea typeface="Calibri" panose="020F0502020204030204" pitchFamily="34" charset="0"/>
              </a:rPr>
              <a:t> and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lose focus</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Students may not be able to handle the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distraction</a:t>
            </a:r>
            <a:r>
              <a:rPr lang="en-US" sz="2000" dirty="0">
                <a:solidFill>
                  <a:prstClr val="black"/>
                </a:solidFill>
                <a:latin typeface="Times New Roman" panose="02020603050405020304" pitchFamily="18" charset="0"/>
                <a:ea typeface="Calibri" panose="020F0502020204030204" pitchFamily="34" charset="0"/>
              </a:rPr>
              <a:t> </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a:t>
            </a:r>
            <a:r>
              <a:rPr lang="en-US" sz="2000" dirty="0">
                <a:solidFill>
                  <a:prstClr val="black"/>
                </a:solidFill>
                <a:latin typeface="Times New Roman" panose="02020603050405020304" pitchFamily="18" charset="0"/>
                <a:ea typeface="Calibri" panose="020F0502020204030204" pitchFamily="34" charset="0"/>
              </a:rPr>
              <a:t> both the teacher and the students</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If teacher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distracted</a:t>
            </a:r>
            <a:r>
              <a:rPr lang="en-US" sz="2000" dirty="0">
                <a:solidFill>
                  <a:prstClr val="black"/>
                </a:solidFill>
                <a:latin typeface="Times New Roman" panose="02020603050405020304" pitchFamily="18" charset="0"/>
                <a:ea typeface="Calibri" panose="020F0502020204030204" pitchFamily="34" charset="0"/>
              </a:rPr>
              <a:t> may not give the best quality lecture</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Teacher may be worried that students are</a:t>
            </a:r>
            <a:r>
              <a:rPr lang="en-US" sz="2000" b="1" dirty="0">
                <a:solidFill>
                  <a:prstClr val="black"/>
                </a:solidFill>
                <a:latin typeface="Times New Roman" panose="02020603050405020304" pitchFamily="18" charset="0"/>
                <a:ea typeface="Calibri" panose="020F0502020204030204" pitchFamily="34" charset="0"/>
              </a:rPr>
              <a:t>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not paying attention</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Students are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distracted</a:t>
            </a:r>
            <a:r>
              <a:rPr lang="en-US" sz="2000" dirty="0">
                <a:solidFill>
                  <a:prstClr val="black"/>
                </a:solidFill>
                <a:latin typeface="Times New Roman" panose="02020603050405020304" pitchFamily="18" charset="0"/>
                <a:ea typeface="Calibri" panose="020F0502020204030204" pitchFamily="34" charset="0"/>
              </a:rPr>
              <a:t> and therefore not learning</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Use of cellphones in class is a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distraction</a:t>
            </a:r>
            <a:r>
              <a:rPr lang="en-US" sz="2000" dirty="0">
                <a:solidFill>
                  <a:prstClr val="black"/>
                </a:solidFill>
                <a:latin typeface="Times New Roman" panose="02020603050405020304" pitchFamily="18" charset="0"/>
                <a:ea typeface="Calibri" panose="020F0502020204030204" pitchFamily="34" charset="0"/>
              </a:rPr>
              <a:t> for the students</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Notification of text </a:t>
            </a:r>
            <a:r>
              <a:rPr lang="en-US" sz="2000" dirty="0" smtClean="0">
                <a:solidFill>
                  <a:prstClr val="black"/>
                </a:solidFill>
                <a:latin typeface="Times New Roman" panose="02020603050405020304" pitchFamily="18" charset="0"/>
                <a:ea typeface="Calibri" panose="020F0502020204030204" pitchFamily="34" charset="0"/>
              </a:rPr>
              <a:t>is </a:t>
            </a:r>
            <a:r>
              <a:rPr lang="en-US" sz="2000" b="1" dirty="0" smtClean="0">
                <a:solidFill>
                  <a:prstClr val="black"/>
                </a:solidFill>
                <a:highlight>
                  <a:srgbClr val="FFFF00"/>
                </a:highlight>
                <a:latin typeface="Times New Roman" panose="02020603050405020304" pitchFamily="18" charset="0"/>
                <a:ea typeface="Calibri" panose="020F0502020204030204" pitchFamily="34" charset="0"/>
              </a:rPr>
              <a:t>distracting</a:t>
            </a:r>
            <a:r>
              <a:rPr lang="en-US" sz="2000" dirty="0" smtClean="0">
                <a:solidFill>
                  <a:prstClr val="black"/>
                </a:solidFill>
                <a:latin typeface="Times New Roman" panose="02020603050405020304" pitchFamily="18" charset="0"/>
                <a:ea typeface="Calibri" panose="020F0502020204030204" pitchFamily="34" charset="0"/>
              </a:rPr>
              <a:t> </a:t>
            </a:r>
            <a:r>
              <a:rPr lang="en-US" sz="2000" dirty="0">
                <a:solidFill>
                  <a:prstClr val="black"/>
                </a:solidFill>
                <a:latin typeface="Times New Roman" panose="02020603050405020304" pitchFamily="18" charset="0"/>
                <a:ea typeface="Calibri" panose="020F0502020204030204" pitchFamily="34" charset="0"/>
              </a:rPr>
              <a:t>for the teacher and the students</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 Can be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distracting</a:t>
            </a:r>
            <a:r>
              <a:rPr lang="en-US" sz="2000" b="1" dirty="0">
                <a:solidFill>
                  <a:prstClr val="black"/>
                </a:solidFill>
                <a:latin typeface="Times New Roman" panose="02020603050405020304" pitchFamily="18" charset="0"/>
                <a:ea typeface="Calibri" panose="020F0502020204030204" pitchFamily="34" charset="0"/>
              </a:rPr>
              <a:t> </a:t>
            </a:r>
            <a:r>
              <a:rPr lang="en-US" sz="2000" dirty="0">
                <a:solidFill>
                  <a:prstClr val="black"/>
                </a:solidFill>
                <a:latin typeface="Times New Roman" panose="02020603050405020304" pitchFamily="18" charset="0"/>
                <a:ea typeface="Calibri" panose="020F0502020204030204" pitchFamily="34" charset="0"/>
              </a:rPr>
              <a:t>for other students (those sitting near them)</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Students who do not need their cellphones in class can get very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distracted</a:t>
            </a:r>
            <a:r>
              <a:rPr lang="en-US" sz="2000" dirty="0">
                <a:solidFill>
                  <a:prstClr val="black"/>
                </a:solidFill>
                <a:latin typeface="Times New Roman" panose="02020603050405020304" pitchFamily="18" charset="0"/>
                <a:ea typeface="Calibri" panose="020F0502020204030204" pitchFamily="34" charset="0"/>
              </a:rPr>
              <a:t> by them</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When students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a:t>
            </a:r>
            <a:r>
              <a:rPr lang="en-US" sz="2000" dirty="0">
                <a:solidFill>
                  <a:prstClr val="black"/>
                </a:solidFill>
                <a:highlight>
                  <a:srgbClr val="FFFF00"/>
                </a:highlight>
                <a:latin typeface="Times New Roman" panose="02020603050405020304" pitchFamily="18" charset="0"/>
                <a:ea typeface="Calibri" panose="020F0502020204030204" pitchFamily="34" charset="0"/>
              </a:rPr>
              <a:t> </a:t>
            </a:r>
            <a:r>
              <a:rPr lang="en-US" sz="2000" dirty="0">
                <a:solidFill>
                  <a:prstClr val="black"/>
                </a:solidFill>
                <a:latin typeface="Times New Roman" panose="02020603050405020304" pitchFamily="18" charset="0"/>
                <a:ea typeface="Calibri" panose="020F0502020204030204" pitchFamily="34" charset="0"/>
              </a:rPr>
              <a:t>other students with their use in class this is problematic</a:t>
            </a:r>
            <a:endParaRPr lang="en-US" sz="2000" dirty="0">
              <a:solidFill>
                <a:prstClr val="black"/>
              </a:solidFill>
              <a:ea typeface="Calibri" panose="020F0502020204030204" pitchFamily="34" charset="0"/>
            </a:endParaRPr>
          </a:p>
          <a:p>
            <a:pPr marL="457200" indent="-457200">
              <a:lnSpc>
                <a:spcPct val="107000"/>
              </a:lnSpc>
              <a:spcAft>
                <a:spcPts val="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Potential</a:t>
            </a:r>
            <a:r>
              <a:rPr lang="en-US" sz="2000" dirty="0">
                <a:solidFill>
                  <a:prstClr val="black"/>
                </a:solidFill>
                <a:highlight>
                  <a:srgbClr val="FFFF00"/>
                </a:highlight>
                <a:latin typeface="Times New Roman" panose="02020603050405020304" pitchFamily="18" charset="0"/>
                <a:ea typeface="Calibri" panose="020F0502020204030204" pitchFamily="34" charset="0"/>
              </a:rPr>
              <a:t> </a:t>
            </a:r>
            <a:r>
              <a:rPr lang="en-US" sz="2000" b="1" dirty="0">
                <a:solidFill>
                  <a:prstClr val="black"/>
                </a:solidFill>
                <a:highlight>
                  <a:srgbClr val="FFFF00"/>
                </a:highlight>
                <a:latin typeface="Times New Roman" panose="02020603050405020304" pitchFamily="18" charset="0"/>
                <a:ea typeface="Calibri" panose="020F0502020204030204" pitchFamily="34" charset="0"/>
              </a:rPr>
              <a:t>distractions</a:t>
            </a:r>
            <a:r>
              <a:rPr lang="en-US" sz="2000" dirty="0">
                <a:solidFill>
                  <a:prstClr val="black"/>
                </a:solidFill>
                <a:latin typeface="Times New Roman" panose="02020603050405020304" pitchFamily="18" charset="0"/>
                <a:ea typeface="Calibri" panose="020F0502020204030204" pitchFamily="34" charset="0"/>
              </a:rPr>
              <a:t> e.g. asking to charge their phones in class, alarm going off</a:t>
            </a:r>
            <a:endParaRPr lang="en-US" sz="2000" dirty="0">
              <a:solidFill>
                <a:prstClr val="black"/>
              </a:solidFill>
              <a:ea typeface="Calibri" panose="020F0502020204030204" pitchFamily="34" charset="0"/>
            </a:endParaRPr>
          </a:p>
          <a:p>
            <a:pPr marL="457200" indent="-457200">
              <a:lnSpc>
                <a:spcPct val="107000"/>
              </a:lnSpc>
              <a:spcAft>
                <a:spcPts val="800"/>
              </a:spcAft>
              <a:buFont typeface="+mj-lt"/>
              <a:buAutoNum type="arabicPeriod" startAt="17"/>
              <a:defRPr/>
            </a:pPr>
            <a:r>
              <a:rPr lang="en-US" sz="2000" dirty="0">
                <a:solidFill>
                  <a:prstClr val="black"/>
                </a:solidFill>
                <a:latin typeface="Times New Roman" panose="02020603050405020304" pitchFamily="18" charset="0"/>
                <a:ea typeface="Calibri" panose="020F0502020204030204" pitchFamily="34" charset="0"/>
              </a:rPr>
              <a:t>Cellphones just the new </a:t>
            </a:r>
            <a:r>
              <a:rPr lang="en-US" sz="2000" dirty="0" smtClean="0">
                <a:solidFill>
                  <a:prstClr val="black"/>
                </a:solidFill>
                <a:latin typeface="Times New Roman" panose="02020603050405020304" pitchFamily="18" charset="0"/>
                <a:ea typeface="Calibri" panose="020F0502020204030204" pitchFamily="34" charset="0"/>
              </a:rPr>
              <a:t>enemy…</a:t>
            </a:r>
            <a:r>
              <a:rPr lang="en-US" sz="2000" b="1" dirty="0" smtClean="0">
                <a:solidFill>
                  <a:prstClr val="black"/>
                </a:solidFill>
                <a:highlight>
                  <a:srgbClr val="FFFF00"/>
                </a:highlight>
                <a:latin typeface="Times New Roman" panose="02020603050405020304" pitchFamily="18" charset="0"/>
                <a:ea typeface="Calibri" panose="020F0502020204030204" pitchFamily="34" charset="0"/>
              </a:rPr>
              <a:t>distracted</a:t>
            </a:r>
            <a:r>
              <a:rPr lang="en-US" sz="2000" dirty="0" smtClean="0">
                <a:solidFill>
                  <a:prstClr val="black"/>
                </a:solidFill>
                <a:latin typeface="Times New Roman" panose="02020603050405020304" pitchFamily="18" charset="0"/>
                <a:ea typeface="Calibri" panose="020F0502020204030204" pitchFamily="34" charset="0"/>
              </a:rPr>
              <a:t> </a:t>
            </a:r>
            <a:r>
              <a:rPr lang="en-US" sz="2000" dirty="0">
                <a:solidFill>
                  <a:prstClr val="black"/>
                </a:solidFill>
                <a:latin typeface="Times New Roman" panose="02020603050405020304" pitchFamily="18" charset="0"/>
                <a:ea typeface="Calibri" panose="020F0502020204030204" pitchFamily="34" charset="0"/>
              </a:rPr>
              <a:t>in class</a:t>
            </a:r>
          </a:p>
          <a:p>
            <a:pPr>
              <a:lnSpc>
                <a:spcPct val="107000"/>
              </a:lnSpc>
              <a:spcAft>
                <a:spcPts val="800"/>
              </a:spcAft>
              <a:defRPr/>
            </a:pPr>
            <a:r>
              <a:rPr lang="en-US" sz="3600" b="1" dirty="0">
                <a:solidFill>
                  <a:srgbClr val="2F5496"/>
                </a:solidFill>
                <a:latin typeface="Calibri Light" panose="020F0302020204030204" pitchFamily="34" charset="0"/>
                <a:ea typeface="Calibri Light" panose="020F0302020204030204" pitchFamily="34" charset="0"/>
                <a:cs typeface="Times New Roman" panose="02020603050405020304" pitchFamily="18" charset="0"/>
              </a:rPr>
              <a:t>Distraction for professors and for the other students in Israel and in Canada </a:t>
            </a:r>
          </a:p>
          <a:p>
            <a:pPr marL="228600" indent="-228600">
              <a:lnSpc>
                <a:spcPct val="107000"/>
              </a:lnSpc>
              <a:spcAft>
                <a:spcPts val="800"/>
              </a:spcAft>
              <a:buFont typeface="+mj-lt"/>
              <a:buAutoNum type="arabicPeriod"/>
              <a:defRPr/>
            </a:pPr>
            <a:endParaRPr lang="en-US" sz="2000" dirty="0">
              <a:solidFill>
                <a:prstClr val="black"/>
              </a:solidFill>
              <a:ea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06400" y="0"/>
            <a:ext cx="11087100" cy="5804153"/>
          </a:xfrm>
          <a:prstGeom prst="rect">
            <a:avLst/>
          </a:prstGeom>
        </p:spPr>
        <p:txBody>
          <a:bodyPr>
            <a:spAutoFit/>
          </a:bodyPr>
          <a:lstStyle/>
          <a:p>
            <a:pPr>
              <a:lnSpc>
                <a:spcPct val="107000"/>
              </a:lnSpc>
              <a:spcBef>
                <a:spcPts val="200"/>
              </a:spcBef>
              <a:spcAft>
                <a:spcPts val="0"/>
              </a:spcAft>
              <a:defRPr/>
            </a:pPr>
            <a:r>
              <a:rPr lang="en-US" sz="2800" b="1" dirty="0">
                <a:solidFill>
                  <a:srgbClr val="2F5496"/>
                </a:solidFill>
                <a:latin typeface="+mj-lt"/>
                <a:ea typeface="Calibri Light" panose="020F0302020204030204" pitchFamily="34" charset="0"/>
                <a:cs typeface="Times New Roman" panose="02020603050405020304" pitchFamily="18" charset="0"/>
              </a:rPr>
              <a:t>Professors’ </a:t>
            </a:r>
            <a:r>
              <a:rPr lang="en-US" sz="2800" b="1" dirty="0" smtClean="0">
                <a:solidFill>
                  <a:schemeClr val="tx2"/>
                </a:solidFill>
                <a:latin typeface="+mj-lt"/>
                <a:ea typeface="Calibri" panose="020F0502020204030204" pitchFamily="34" charset="0"/>
              </a:rPr>
              <a:t>Comments regarding cellphones:</a:t>
            </a:r>
          </a:p>
          <a:p>
            <a:pPr>
              <a:lnSpc>
                <a:spcPct val="107000"/>
              </a:lnSpc>
              <a:spcBef>
                <a:spcPts val="200"/>
              </a:spcBef>
              <a:spcAft>
                <a:spcPts val="0"/>
              </a:spcAft>
              <a:defRPr/>
            </a:pPr>
            <a:r>
              <a:rPr lang="en-US" sz="2800" dirty="0" smtClean="0">
                <a:solidFill>
                  <a:prstClr val="black"/>
                </a:solidFill>
                <a:latin typeface="Times New Roman" panose="02020603050405020304" pitchFamily="18" charset="0"/>
                <a:ea typeface="Calibri" panose="020F0502020204030204" pitchFamily="34" charset="0"/>
              </a:rPr>
              <a:t> </a:t>
            </a:r>
            <a:endParaRPr lang="en-US" sz="2800" b="1" dirty="0" smtClean="0">
              <a:latin typeface="+mn-lt"/>
              <a:ea typeface="Calibri Light" panose="020F0302020204030204" pitchFamily="34" charset="0"/>
              <a:cs typeface="Times New Roman" panose="02020603050405020304" pitchFamily="18" charset="0"/>
            </a:endParaRPr>
          </a:p>
          <a:p>
            <a:pPr>
              <a:lnSpc>
                <a:spcPct val="107000"/>
              </a:lnSpc>
              <a:spcBef>
                <a:spcPts val="200"/>
              </a:spcBef>
              <a:spcAft>
                <a:spcPts val="0"/>
              </a:spcAft>
              <a:defRPr/>
            </a:pPr>
            <a:r>
              <a:rPr lang="en-US" sz="2800" b="1" dirty="0" smtClean="0">
                <a:latin typeface="+mn-lt"/>
                <a:ea typeface="Calibri Light" panose="020F0302020204030204" pitchFamily="34" charset="0"/>
                <a:cs typeface="Times New Roman" panose="02020603050405020304" pitchFamily="18" charset="0"/>
              </a:rPr>
              <a:t>Academic </a:t>
            </a:r>
            <a:r>
              <a:rPr lang="en-US" sz="2800" b="1" dirty="0">
                <a:latin typeface="+mn-lt"/>
                <a:ea typeface="Calibri Light" panose="020F0302020204030204" pitchFamily="34" charset="0"/>
                <a:cs typeface="Times New Roman" panose="02020603050405020304" pitchFamily="18" charset="0"/>
              </a:rPr>
              <a:t>Success:</a:t>
            </a:r>
          </a:p>
          <a:p>
            <a:pPr marL="457200" indent="-457200">
              <a:lnSpc>
                <a:spcPct val="107000"/>
              </a:lnSpc>
              <a:spcAft>
                <a:spcPts val="0"/>
              </a:spcAft>
              <a:buFont typeface="Arial" panose="020B0604020202020204" pitchFamily="34" charset="0"/>
              <a:buChar char="•"/>
              <a:defRPr/>
            </a:pPr>
            <a:r>
              <a:rPr lang="en-US" sz="2800" dirty="0" smtClean="0">
                <a:latin typeface="+mn-lt"/>
              </a:rPr>
              <a:t>Students </a:t>
            </a:r>
            <a:r>
              <a:rPr lang="en-US" sz="2800" dirty="0">
                <a:latin typeface="+mn-lt"/>
              </a:rPr>
              <a:t>who use mobile technology in class will get lower grades</a:t>
            </a:r>
          </a:p>
          <a:p>
            <a:pPr marL="457200" indent="-457200">
              <a:lnSpc>
                <a:spcPct val="107000"/>
              </a:lnSpc>
              <a:spcAft>
                <a:spcPts val="0"/>
              </a:spcAft>
              <a:buFont typeface="Arial" panose="020B0604020202020204" pitchFamily="34" charset="0"/>
              <a:buChar char="•"/>
              <a:defRPr/>
            </a:pPr>
            <a:r>
              <a:rPr lang="en-US" sz="2800" dirty="0" smtClean="0">
                <a:latin typeface="+mn-lt"/>
              </a:rPr>
              <a:t>Prohibiting </a:t>
            </a:r>
            <a:r>
              <a:rPr lang="en-US" sz="2800" dirty="0">
                <a:latin typeface="+mn-lt"/>
              </a:rPr>
              <a:t>use of mobile technology improves student performance </a:t>
            </a:r>
          </a:p>
          <a:p>
            <a:pPr marL="457200" indent="-457200">
              <a:lnSpc>
                <a:spcPct val="107000"/>
              </a:lnSpc>
              <a:spcAft>
                <a:spcPts val="800"/>
              </a:spcAft>
              <a:buFont typeface="Arial" panose="020B0604020202020204" pitchFamily="34" charset="0"/>
              <a:buChar char="•"/>
              <a:defRPr/>
            </a:pPr>
            <a:r>
              <a:rPr lang="en-US" sz="2800" dirty="0" smtClean="0">
                <a:latin typeface="+mn-lt"/>
              </a:rPr>
              <a:t>Students </a:t>
            </a:r>
            <a:r>
              <a:rPr lang="en-US" sz="2800" dirty="0">
                <a:latin typeface="+mn-lt"/>
              </a:rPr>
              <a:t>get better grades when </a:t>
            </a:r>
            <a:r>
              <a:rPr lang="en-US" sz="2800" dirty="0" smtClean="0">
                <a:latin typeface="+mn-lt"/>
              </a:rPr>
              <a:t>they are not </a:t>
            </a:r>
            <a:r>
              <a:rPr lang="en-US" sz="2800" dirty="0" smtClean="0">
                <a:latin typeface="+mn-lt"/>
                <a:ea typeface="Calibri" panose="020F0502020204030204" pitchFamily="34" charset="0"/>
              </a:rPr>
              <a:t>multi-tasking</a:t>
            </a:r>
          </a:p>
          <a:p>
            <a:pPr>
              <a:lnSpc>
                <a:spcPct val="107000"/>
              </a:lnSpc>
              <a:spcBef>
                <a:spcPts val="200"/>
              </a:spcBef>
              <a:spcAft>
                <a:spcPts val="0"/>
              </a:spcAft>
              <a:defRPr/>
            </a:pPr>
            <a:r>
              <a:rPr lang="en-US" sz="2800" b="1" dirty="0">
                <a:cs typeface="Times New Roman" panose="02020603050405020304" pitchFamily="18" charset="0"/>
              </a:rPr>
              <a:t>P</a:t>
            </a:r>
            <a:r>
              <a:rPr lang="en-US" sz="2800" b="1" dirty="0"/>
              <a:t>articipation:</a:t>
            </a:r>
            <a:endParaRPr lang="en-US" sz="2800" b="1" dirty="0">
              <a:solidFill>
                <a:srgbClr val="2F5496"/>
              </a:solidFill>
              <a:ea typeface="Calibri Light" panose="020F0302020204030204" pitchFamily="34" charset="0"/>
              <a:cs typeface="Times New Roman" panose="02020603050405020304" pitchFamily="18" charset="0"/>
            </a:endParaRPr>
          </a:p>
          <a:p>
            <a:pPr marL="457200" indent="-457200">
              <a:lnSpc>
                <a:spcPct val="107000"/>
              </a:lnSpc>
              <a:spcAft>
                <a:spcPts val="0"/>
              </a:spcAft>
              <a:buFont typeface="Arial" panose="020B0604020202020204" pitchFamily="34" charset="0"/>
              <a:buChar char="•"/>
              <a:defRPr/>
            </a:pPr>
            <a:r>
              <a:rPr lang="en-US" sz="2800" dirty="0" smtClean="0"/>
              <a:t>Professors want to </a:t>
            </a:r>
            <a:r>
              <a:rPr lang="en-US" sz="2800" dirty="0"/>
              <a:t>encourage </a:t>
            </a:r>
            <a:r>
              <a:rPr lang="en-US" sz="2800" dirty="0" smtClean="0"/>
              <a:t>students’ </a:t>
            </a:r>
            <a:r>
              <a:rPr lang="en-US" sz="2800" dirty="0"/>
              <a:t>participation, to facilitate </a:t>
            </a:r>
            <a:r>
              <a:rPr lang="en-US" sz="2800" dirty="0" smtClean="0"/>
              <a:t>  discussion</a:t>
            </a:r>
            <a:r>
              <a:rPr lang="en-US" sz="2800" dirty="0"/>
              <a:t>, </a:t>
            </a:r>
            <a:r>
              <a:rPr lang="en-US" sz="2800" dirty="0" smtClean="0"/>
              <a:t>to improve students’ </a:t>
            </a:r>
            <a:r>
              <a:rPr lang="en-US" sz="2800" dirty="0"/>
              <a:t>interaction in class</a:t>
            </a:r>
          </a:p>
          <a:p>
            <a:pPr marL="457200" indent="-457200">
              <a:lnSpc>
                <a:spcPct val="107000"/>
              </a:lnSpc>
              <a:spcAft>
                <a:spcPts val="0"/>
              </a:spcAft>
              <a:buFont typeface="Arial" panose="020B0604020202020204" pitchFamily="34" charset="0"/>
              <a:buChar char="•"/>
              <a:defRPr/>
            </a:pPr>
            <a:r>
              <a:rPr lang="en-US" sz="2800" dirty="0" smtClean="0"/>
              <a:t>Students in classes are more </a:t>
            </a:r>
            <a:r>
              <a:rPr lang="en-US" sz="2800" dirty="0"/>
              <a:t>engaging without cellphones, </a:t>
            </a:r>
            <a:endParaRPr lang="en-US" sz="2800" dirty="0" smtClean="0"/>
          </a:p>
          <a:p>
            <a:pPr marL="457200" indent="-457200">
              <a:lnSpc>
                <a:spcPct val="107000"/>
              </a:lnSpc>
              <a:spcAft>
                <a:spcPts val="0"/>
              </a:spcAft>
              <a:buFont typeface="Arial" panose="020B0604020202020204" pitchFamily="34" charset="0"/>
              <a:buChar char="•"/>
              <a:defRPr/>
            </a:pPr>
            <a:r>
              <a:rPr lang="en-US" sz="2800" dirty="0" smtClean="0"/>
              <a:t>Cellphones create </a:t>
            </a:r>
            <a:r>
              <a:rPr lang="en-US" sz="2800" dirty="0"/>
              <a:t>a barrier between the students and the teacher</a:t>
            </a:r>
          </a:p>
          <a:p>
            <a:pPr marL="457200" indent="-457200">
              <a:lnSpc>
                <a:spcPct val="107000"/>
              </a:lnSpc>
              <a:spcAft>
                <a:spcPts val="800"/>
              </a:spcAft>
              <a:buFontTx/>
              <a:buChar char="-"/>
              <a:defRPr/>
            </a:pPr>
            <a:endParaRPr lang="en-US" sz="2800" dirty="0">
              <a:latin typeface="+mn-lt"/>
              <a:ea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0"/>
            <a:ext cx="10972800" cy="736600"/>
          </a:xfrm>
        </p:spPr>
        <p:txBody>
          <a:bodyPr/>
          <a:lstStyle/>
          <a:p>
            <a:pPr algn="l" rtl="0">
              <a:defRPr/>
            </a:pPr>
            <a:r>
              <a:rPr lang="en-US" sz="3600" b="1" kern="0" dirty="0" smtClean="0">
                <a:solidFill>
                  <a:srgbClr val="2F5496"/>
                </a:solidFill>
                <a:latin typeface="Calibri Light" panose="020F0302020204030204" pitchFamily="34" charset="0"/>
                <a:ea typeface="Calibri Light" panose="020F0302020204030204" pitchFamily="34" charset="0"/>
                <a:cs typeface="Times New Roman" panose="02020603050405020304" pitchFamily="18" charset="0"/>
              </a:rPr>
              <a:t/>
            </a:r>
            <a:br>
              <a:rPr lang="en-US" sz="3600" b="1" kern="0" dirty="0" smtClean="0">
                <a:solidFill>
                  <a:srgbClr val="2F5496"/>
                </a:solidFill>
                <a:latin typeface="Calibri Light" panose="020F0302020204030204" pitchFamily="34" charset="0"/>
                <a:ea typeface="Calibri Light" panose="020F0302020204030204" pitchFamily="34" charset="0"/>
                <a:cs typeface="Times New Roman" panose="02020603050405020304" pitchFamily="18" charset="0"/>
              </a:rPr>
            </a:br>
            <a:r>
              <a:rPr lang="en-US" sz="3200" b="1" dirty="0">
                <a:solidFill>
                  <a:srgbClr val="2F5496"/>
                </a:solidFill>
                <a:ea typeface="Calibri Light" panose="020F0302020204030204" pitchFamily="34" charset="0"/>
                <a:cs typeface="Times New Roman" panose="02020603050405020304" pitchFamily="18" charset="0"/>
              </a:rPr>
              <a:t>Professors’ </a:t>
            </a:r>
            <a:r>
              <a:rPr lang="en-US" sz="3200" b="1" dirty="0">
                <a:solidFill>
                  <a:schemeClr val="tx2"/>
                </a:solidFill>
                <a:ea typeface="Calibri" panose="020F0502020204030204" pitchFamily="34" charset="0"/>
              </a:rPr>
              <a:t>Comments</a:t>
            </a:r>
            <a:r>
              <a:rPr lang="en-US" sz="3200" b="1" dirty="0">
                <a:solidFill>
                  <a:srgbClr val="2F5496"/>
                </a:solidFill>
                <a:ea typeface="Calibri Light" panose="020F0302020204030204" pitchFamily="34" charset="0"/>
                <a:cs typeface="Times New Roman" panose="02020603050405020304" pitchFamily="18" charset="0"/>
              </a:rPr>
              <a:t> </a:t>
            </a:r>
            <a:r>
              <a:rPr lang="en-US" sz="3200" b="1" kern="0" dirty="0" smtClean="0">
                <a:solidFill>
                  <a:srgbClr val="2F5496"/>
                </a:solidFill>
                <a:ea typeface="Calibri Light" panose="020F0302020204030204" pitchFamily="34" charset="0"/>
                <a:cs typeface="Times New Roman" panose="02020603050405020304" pitchFamily="18" charset="0"/>
              </a:rPr>
              <a:t>about </a:t>
            </a:r>
            <a:r>
              <a:rPr lang="en-US" sz="3200" b="1" kern="0" dirty="0">
                <a:solidFill>
                  <a:srgbClr val="2F5496"/>
                </a:solidFill>
                <a:ea typeface="Calibri Light" panose="020F0302020204030204" pitchFamily="34" charset="0"/>
                <a:cs typeface="Times New Roman" panose="02020603050405020304" pitchFamily="18" charset="0"/>
              </a:rPr>
              <a:t>Students with Disabilities</a:t>
            </a:r>
            <a:br>
              <a:rPr lang="en-US" sz="3200" b="1" kern="0" dirty="0">
                <a:solidFill>
                  <a:srgbClr val="2F5496"/>
                </a:solidFill>
                <a:ea typeface="Calibri Light" panose="020F0302020204030204" pitchFamily="34" charset="0"/>
                <a:cs typeface="Times New Roman" panose="02020603050405020304" pitchFamily="18" charset="0"/>
              </a:rPr>
            </a:br>
            <a:endParaRPr lang="he-IL" sz="3200" dirty="0"/>
          </a:p>
        </p:txBody>
      </p:sp>
      <p:sp>
        <p:nvSpPr>
          <p:cNvPr id="3" name="מציין מיקום תוכן 2"/>
          <p:cNvSpPr>
            <a:spLocks noGrp="1"/>
          </p:cNvSpPr>
          <p:nvPr>
            <p:ph idx="1"/>
          </p:nvPr>
        </p:nvSpPr>
        <p:spPr>
          <a:xfrm>
            <a:off x="355600" y="914400"/>
            <a:ext cx="10972800" cy="5765800"/>
          </a:xfrm>
        </p:spPr>
        <p:txBody>
          <a:bodyPr/>
          <a:lstStyle/>
          <a:p>
            <a:pPr algn="l" rtl="0">
              <a:lnSpc>
                <a:spcPct val="107000"/>
              </a:lnSpc>
              <a:spcAft>
                <a:spcPts val="0"/>
              </a:spcAft>
              <a:buFont typeface="+mj-lt"/>
              <a:buAutoNum type="arabicPeriod"/>
              <a:defRPr/>
            </a:pPr>
            <a:r>
              <a:rPr lang="en-US" sz="2000" dirty="0" smtClean="0">
                <a:latin typeface="Times New Roman" panose="02020603050405020304" pitchFamily="18" charset="0"/>
                <a:ea typeface="Calibri" panose="020F0502020204030204" pitchFamily="34" charset="0"/>
                <a:cs typeface="+mj-cs"/>
              </a:rPr>
              <a:t>The </a:t>
            </a:r>
            <a:r>
              <a:rPr lang="en-US" sz="2000" dirty="0">
                <a:latin typeface="Times New Roman" panose="02020603050405020304" pitchFamily="18" charset="0"/>
                <a:ea typeface="Calibri" panose="020F0502020204030204" pitchFamily="34" charset="0"/>
                <a:cs typeface="+mj-cs"/>
              </a:rPr>
              <a:t>teacher does not allow the use of cellphones or laptops in class, unless the student has an accommodation from the </a:t>
            </a:r>
            <a:r>
              <a:rPr lang="en-US" sz="2000" b="1" dirty="0">
                <a:latin typeface="Times New Roman" panose="02020603050405020304" pitchFamily="18" charset="0"/>
                <a:ea typeface="Calibri" panose="020F0502020204030204" pitchFamily="34" charset="0"/>
                <a:cs typeface="+mj-cs"/>
              </a:rPr>
              <a:t>Accessibility </a:t>
            </a:r>
            <a:r>
              <a:rPr lang="en-US" sz="2000" b="1" dirty="0" smtClean="0">
                <a:latin typeface="Times New Roman" panose="02020603050405020304" pitchFamily="18" charset="0"/>
                <a:ea typeface="Calibri" panose="020F0502020204030204" pitchFamily="34" charset="0"/>
                <a:cs typeface="+mj-cs"/>
              </a:rPr>
              <a:t>Center.</a:t>
            </a:r>
            <a:endParaRPr lang="en-US" sz="2000" dirty="0" smtClean="0">
              <a:ea typeface="Calibri" panose="020F0502020204030204" pitchFamily="34" charset="0"/>
              <a:cs typeface="+mj-cs"/>
            </a:endParaRPr>
          </a:p>
          <a:p>
            <a:pPr algn="l" rtl="0">
              <a:lnSpc>
                <a:spcPct val="107000"/>
              </a:lnSpc>
              <a:spcAft>
                <a:spcPts val="0"/>
              </a:spcAft>
              <a:buFont typeface="+mj-lt"/>
              <a:buAutoNum type="arabicPeriod"/>
              <a:defRPr/>
            </a:pPr>
            <a:r>
              <a:rPr lang="en-US" sz="2000" dirty="0" smtClean="0">
                <a:latin typeface="Times New Roman" panose="02020603050405020304" pitchFamily="18" charset="0"/>
                <a:ea typeface="Calibri" panose="020F0502020204030204" pitchFamily="34" charset="0"/>
                <a:cs typeface="+mj-cs"/>
              </a:rPr>
              <a:t>Students </a:t>
            </a:r>
            <a:r>
              <a:rPr lang="en-US" sz="2000" dirty="0">
                <a:latin typeface="Times New Roman" panose="02020603050405020304" pitchFamily="18" charset="0"/>
                <a:ea typeface="Calibri" panose="020F0502020204030204" pitchFamily="34" charset="0"/>
                <a:cs typeface="+mj-cs"/>
              </a:rPr>
              <a:t>with disabilities tend to be more </a:t>
            </a:r>
            <a:r>
              <a:rPr lang="en-US" sz="2000" b="1" dirty="0">
                <a:latin typeface="Times New Roman" panose="02020603050405020304" pitchFamily="18" charset="0"/>
                <a:ea typeface="Calibri" panose="020F0502020204030204" pitchFamily="34" charset="0"/>
                <a:cs typeface="+mj-cs"/>
              </a:rPr>
              <a:t>vocal</a:t>
            </a:r>
            <a:r>
              <a:rPr lang="en-US" sz="2000" dirty="0">
                <a:latin typeface="Times New Roman" panose="02020603050405020304" pitchFamily="18" charset="0"/>
                <a:ea typeface="Calibri" panose="020F0502020204030204" pitchFamily="34" charset="0"/>
                <a:cs typeface="+mj-cs"/>
              </a:rPr>
              <a:t> about how they take notes </a:t>
            </a:r>
            <a:endParaRPr lang="en-US" sz="2000" dirty="0" smtClean="0">
              <a:latin typeface="Times New Roman" panose="02020603050405020304" pitchFamily="18" charset="0"/>
              <a:ea typeface="Calibri" panose="020F0502020204030204" pitchFamily="34" charset="0"/>
              <a:cs typeface="+mj-cs"/>
            </a:endParaRPr>
          </a:p>
          <a:p>
            <a:pPr algn="l" rtl="0">
              <a:lnSpc>
                <a:spcPct val="107000"/>
              </a:lnSpc>
              <a:spcAft>
                <a:spcPts val="0"/>
              </a:spcAft>
              <a:buFont typeface="+mj-lt"/>
              <a:buAutoNum type="arabicPeriod"/>
              <a:defRPr/>
            </a:pPr>
            <a:r>
              <a:rPr lang="en-US" sz="2000" dirty="0" smtClean="0">
                <a:latin typeface="Times New Roman" panose="02020603050405020304" pitchFamily="18" charset="0"/>
                <a:ea typeface="Calibri" panose="020F0502020204030204" pitchFamily="34" charset="0"/>
                <a:cs typeface="+mj-cs"/>
              </a:rPr>
              <a:t>Students </a:t>
            </a:r>
            <a:r>
              <a:rPr lang="en-US" sz="2000" dirty="0">
                <a:latin typeface="Times New Roman" panose="02020603050405020304" pitchFamily="18" charset="0"/>
                <a:ea typeface="Calibri" panose="020F0502020204030204" pitchFamily="34" charset="0"/>
                <a:cs typeface="+mj-cs"/>
              </a:rPr>
              <a:t>with disabilities use their cellphones as a tool to help with their studies in class, but even students with disabilities are </a:t>
            </a:r>
            <a:r>
              <a:rPr lang="en-US" sz="2000" b="1" dirty="0" smtClean="0">
                <a:latin typeface="Times New Roman" panose="02020603050405020304" pitchFamily="18" charset="0"/>
                <a:ea typeface="Calibri" panose="020F0502020204030204" pitchFamily="34" charset="0"/>
                <a:cs typeface="+mj-cs"/>
              </a:rPr>
              <a:t>checking </a:t>
            </a:r>
            <a:r>
              <a:rPr lang="en-US" sz="2000" b="1" dirty="0">
                <a:latin typeface="Times New Roman" panose="02020603050405020304" pitchFamily="18" charset="0"/>
                <a:ea typeface="Calibri" panose="020F0502020204030204" pitchFamily="34" charset="0"/>
                <a:cs typeface="+mj-cs"/>
              </a:rPr>
              <a:t>text messages </a:t>
            </a:r>
            <a:r>
              <a:rPr lang="en-US" sz="2000" b="1" dirty="0" smtClean="0">
                <a:latin typeface="Times New Roman" panose="02020603050405020304" pitchFamily="18" charset="0"/>
                <a:ea typeface="Calibri" panose="020F0502020204030204" pitchFamily="34" charset="0"/>
                <a:cs typeface="+mj-cs"/>
              </a:rPr>
              <a:t>and texting </a:t>
            </a:r>
            <a:r>
              <a:rPr lang="en-US" sz="2000" dirty="0" smtClean="0">
                <a:latin typeface="Times New Roman" panose="02020603050405020304" pitchFamily="18" charset="0"/>
                <a:ea typeface="Calibri" panose="020F0502020204030204" pitchFamily="34" charset="0"/>
                <a:cs typeface="+mj-cs"/>
              </a:rPr>
              <a:t>once </a:t>
            </a:r>
            <a:r>
              <a:rPr lang="en-US" sz="2000" dirty="0">
                <a:latin typeface="Times New Roman" panose="02020603050405020304" pitchFamily="18" charset="0"/>
                <a:ea typeface="Calibri" panose="020F0502020204030204" pitchFamily="34" charset="0"/>
                <a:cs typeface="+mj-cs"/>
              </a:rPr>
              <a:t>in a while</a:t>
            </a:r>
            <a:endParaRPr lang="en-US" sz="2000" dirty="0" smtClean="0">
              <a:ea typeface="Calibri" panose="020F0502020204030204" pitchFamily="34" charset="0"/>
              <a:cs typeface="+mj-cs"/>
            </a:endParaRPr>
          </a:p>
          <a:p>
            <a:pPr algn="l" rtl="0">
              <a:lnSpc>
                <a:spcPct val="107000"/>
              </a:lnSpc>
              <a:spcAft>
                <a:spcPts val="0"/>
              </a:spcAft>
              <a:buFont typeface="+mj-lt"/>
              <a:buAutoNum type="arabicPeriod"/>
              <a:defRPr/>
            </a:pPr>
            <a:endParaRPr lang="en-US" sz="2000" b="1" dirty="0" smtClean="0">
              <a:latin typeface="Times New Roman" panose="02020603050405020304" pitchFamily="18" charset="0"/>
              <a:ea typeface="Calibri" panose="020F0502020204030204" pitchFamily="34" charset="0"/>
              <a:cs typeface="+mj-cs"/>
            </a:endParaRPr>
          </a:p>
          <a:p>
            <a:pPr algn="l" rtl="0">
              <a:lnSpc>
                <a:spcPct val="107000"/>
              </a:lnSpc>
              <a:spcAft>
                <a:spcPts val="0"/>
              </a:spcAft>
              <a:buFont typeface="+mj-lt"/>
              <a:buAutoNum type="arabicPeriod"/>
              <a:defRPr/>
            </a:pPr>
            <a:r>
              <a:rPr lang="en-US" sz="2000" dirty="0" smtClean="0">
                <a:latin typeface="Times New Roman" panose="02020603050405020304" pitchFamily="18" charset="0"/>
                <a:ea typeface="Calibri" panose="020F0502020204030204" pitchFamily="34" charset="0"/>
                <a:cs typeface="+mj-cs"/>
              </a:rPr>
              <a:t>Students </a:t>
            </a:r>
            <a:r>
              <a:rPr lang="en-US" sz="2000" dirty="0">
                <a:latin typeface="Times New Roman" panose="02020603050405020304" pitchFamily="18" charset="0"/>
                <a:ea typeface="Calibri" panose="020F0502020204030204" pitchFamily="34" charset="0"/>
                <a:cs typeface="+mj-cs"/>
              </a:rPr>
              <a:t>with disabilities are </a:t>
            </a:r>
            <a:r>
              <a:rPr lang="en-US" sz="2000" b="1" dirty="0" smtClean="0">
                <a:latin typeface="Times New Roman" panose="02020603050405020304" pitchFamily="18" charset="0"/>
                <a:ea typeface="Calibri" panose="020F0502020204030204" pitchFamily="34" charset="0"/>
                <a:cs typeface="+mj-cs"/>
              </a:rPr>
              <a:t>less</a:t>
            </a:r>
            <a:r>
              <a:rPr lang="en-US" sz="2000" dirty="0" smtClean="0">
                <a:latin typeface="Times New Roman" panose="02020603050405020304" pitchFamily="18" charset="0"/>
                <a:ea typeface="Calibri" panose="020F0502020204030204" pitchFamily="34" charset="0"/>
                <a:cs typeface="+mj-cs"/>
              </a:rPr>
              <a:t> </a:t>
            </a:r>
            <a:r>
              <a:rPr lang="en-US" sz="2000" dirty="0">
                <a:latin typeface="Times New Roman" panose="02020603050405020304" pitchFamily="18" charset="0"/>
                <a:ea typeface="Calibri" panose="020F0502020204030204" pitchFamily="34" charset="0"/>
                <a:cs typeface="+mj-cs"/>
              </a:rPr>
              <a:t>likely to check their text messages in class</a:t>
            </a:r>
            <a:endParaRPr lang="en-US" sz="2000" dirty="0" smtClean="0">
              <a:ea typeface="Calibri" panose="020F0502020204030204" pitchFamily="34" charset="0"/>
              <a:cs typeface="+mj-cs"/>
            </a:endParaRPr>
          </a:p>
          <a:p>
            <a:pPr algn="l" rtl="0">
              <a:lnSpc>
                <a:spcPct val="107000"/>
              </a:lnSpc>
              <a:spcAft>
                <a:spcPts val="0"/>
              </a:spcAft>
              <a:buFont typeface="+mj-lt"/>
              <a:buAutoNum type="arabicPeriod"/>
              <a:defRPr/>
            </a:pPr>
            <a:r>
              <a:rPr lang="en-US" sz="2000" dirty="0" smtClean="0">
                <a:latin typeface="Times New Roman" panose="02020603050405020304" pitchFamily="18" charset="0"/>
                <a:ea typeface="Calibri" panose="020F0502020204030204" pitchFamily="34" charset="0"/>
                <a:cs typeface="+mj-cs"/>
              </a:rPr>
              <a:t>Students use their </a:t>
            </a:r>
            <a:r>
              <a:rPr lang="en-US" sz="2000" dirty="0">
                <a:latin typeface="Times New Roman" panose="02020603050405020304" pitchFamily="18" charset="0"/>
                <a:ea typeface="Calibri" panose="020F0502020204030204" pitchFamily="34" charset="0"/>
                <a:cs typeface="+mj-cs"/>
              </a:rPr>
              <a:t>cellphones as a </a:t>
            </a:r>
            <a:r>
              <a:rPr lang="en-US" sz="2000" b="1" dirty="0">
                <a:latin typeface="Times New Roman" panose="02020603050405020304" pitchFamily="18" charset="0"/>
                <a:ea typeface="Calibri" panose="020F0502020204030204" pitchFamily="34" charset="0"/>
                <a:cs typeface="+mj-cs"/>
              </a:rPr>
              <a:t>glossary or dictionary </a:t>
            </a:r>
            <a:r>
              <a:rPr lang="en-US" sz="2000" dirty="0">
                <a:latin typeface="Times New Roman" panose="02020603050405020304" pitchFamily="18" charset="0"/>
                <a:ea typeface="Calibri" panose="020F0502020204030204" pitchFamily="34" charset="0"/>
                <a:cs typeface="+mj-cs"/>
              </a:rPr>
              <a:t>in class, especially when they have a learning disability</a:t>
            </a:r>
            <a:endParaRPr lang="en-US" sz="2000" dirty="0" smtClean="0">
              <a:ea typeface="Calibri" panose="020F0502020204030204" pitchFamily="34" charset="0"/>
              <a:cs typeface="+mj-cs"/>
            </a:endParaRPr>
          </a:p>
          <a:p>
            <a:pPr algn="l" rtl="0">
              <a:lnSpc>
                <a:spcPct val="107000"/>
              </a:lnSpc>
              <a:spcAft>
                <a:spcPts val="0"/>
              </a:spcAft>
              <a:buFont typeface="+mj-lt"/>
              <a:buAutoNum type="arabicPeriod"/>
              <a:defRPr/>
            </a:pPr>
            <a:r>
              <a:rPr lang="en-US" sz="2000" dirty="0">
                <a:latin typeface="Times New Roman" panose="02020603050405020304" pitchFamily="18" charset="0"/>
                <a:ea typeface="Calibri" panose="020F0502020204030204" pitchFamily="34" charset="0"/>
                <a:cs typeface="+mj-cs"/>
              </a:rPr>
              <a:t>Students with Autism Spectrum Disorder use their cellphone to text their parents if they are anxious </a:t>
            </a:r>
            <a:r>
              <a:rPr lang="en-US" sz="2000" dirty="0" smtClean="0">
                <a:latin typeface="Times New Roman" panose="02020603050405020304" pitchFamily="18" charset="0"/>
                <a:ea typeface="Calibri" panose="020F0502020204030204" pitchFamily="34" charset="0"/>
                <a:cs typeface="+mj-cs"/>
              </a:rPr>
              <a:t>in </a:t>
            </a:r>
            <a:r>
              <a:rPr lang="en-US" sz="2000" dirty="0">
                <a:latin typeface="Times New Roman" panose="02020603050405020304" pitchFamily="18" charset="0"/>
                <a:ea typeface="Calibri" panose="020F0502020204030204" pitchFamily="34" charset="0"/>
                <a:cs typeface="+mj-cs"/>
              </a:rPr>
              <a:t>class </a:t>
            </a:r>
            <a:r>
              <a:rPr lang="en-US" sz="2000" dirty="0" smtClean="0">
                <a:latin typeface="Times New Roman" panose="02020603050405020304" pitchFamily="18" charset="0"/>
                <a:ea typeface="Calibri" panose="020F0502020204030204" pitchFamily="34" charset="0"/>
                <a:cs typeface="+mj-cs"/>
              </a:rPr>
              <a:t>or </a:t>
            </a:r>
            <a:r>
              <a:rPr lang="en-US" sz="2000" dirty="0">
                <a:latin typeface="Times New Roman" panose="02020603050405020304" pitchFamily="18" charset="0"/>
                <a:ea typeface="Calibri" panose="020F0502020204030204" pitchFamily="34" charset="0"/>
                <a:cs typeface="+mj-cs"/>
              </a:rPr>
              <a:t>simply want to contact someone for </a:t>
            </a:r>
            <a:r>
              <a:rPr lang="en-US" sz="2000" b="1" dirty="0">
                <a:latin typeface="Times New Roman" panose="02020603050405020304" pitchFamily="18" charset="0"/>
                <a:ea typeface="Calibri" panose="020F0502020204030204" pitchFamily="34" charset="0"/>
                <a:cs typeface="+mj-cs"/>
              </a:rPr>
              <a:t>support</a:t>
            </a:r>
            <a:endParaRPr lang="en-US" sz="2000" b="1" dirty="0" smtClean="0">
              <a:ea typeface="Calibri" panose="020F0502020204030204" pitchFamily="34" charset="0"/>
              <a:cs typeface="+mj-cs"/>
            </a:endParaRPr>
          </a:p>
          <a:p>
            <a:pPr algn="l" rtl="0">
              <a:lnSpc>
                <a:spcPct val="107000"/>
              </a:lnSpc>
              <a:spcAft>
                <a:spcPts val="800"/>
              </a:spcAft>
              <a:buFont typeface="+mj-lt"/>
              <a:buAutoNum type="arabicPeriod"/>
              <a:defRPr/>
            </a:pPr>
            <a:r>
              <a:rPr lang="en-US" sz="2000" dirty="0" smtClean="0">
                <a:latin typeface="Times New Roman" panose="02020603050405020304" pitchFamily="18" charset="0"/>
                <a:ea typeface="Calibri" panose="020F0502020204030204" pitchFamily="34" charset="0"/>
                <a:cs typeface="Arial" panose="020B0604020202020204" pitchFamily="34" charset="0"/>
              </a:rPr>
              <a:t>Their </a:t>
            </a:r>
            <a:r>
              <a:rPr lang="en-US" sz="2000" dirty="0">
                <a:latin typeface="Times New Roman" panose="02020603050405020304" pitchFamily="18" charset="0"/>
                <a:ea typeface="Calibri" panose="020F0502020204030204" pitchFamily="34" charset="0"/>
                <a:cs typeface="Arial" panose="020B0604020202020204" pitchFamily="34" charset="0"/>
              </a:rPr>
              <a:t>mobile technologies </a:t>
            </a:r>
            <a:r>
              <a:rPr lang="en-US" sz="2000" dirty="0" smtClean="0">
                <a:latin typeface="Times New Roman" panose="02020603050405020304" pitchFamily="18" charset="0"/>
                <a:ea typeface="Calibri" panose="020F0502020204030204" pitchFamily="34" charset="0"/>
                <a:cs typeface="Arial" panose="020B0604020202020204" pitchFamily="34" charset="0"/>
              </a:rPr>
              <a:t>help </a:t>
            </a:r>
            <a:r>
              <a:rPr lang="en-US" sz="2000" b="1" dirty="0">
                <a:latin typeface="Times New Roman" panose="02020603050405020304" pitchFamily="18" charset="0"/>
                <a:ea typeface="Calibri" panose="020F0502020204030204" pitchFamily="34" charset="0"/>
                <a:cs typeface="Arial" panose="020B0604020202020204" pitchFamily="34" charset="0"/>
              </a:rPr>
              <a:t>increase their </a:t>
            </a:r>
            <a:r>
              <a:rPr lang="en-US" sz="2000" b="1" dirty="0" smtClean="0">
                <a:latin typeface="Times New Roman" panose="02020603050405020304" pitchFamily="18" charset="0"/>
                <a:ea typeface="Calibri" panose="020F0502020204030204" pitchFamily="34" charset="0"/>
                <a:cs typeface="Arial" panose="020B0604020202020204" pitchFamily="34" charset="0"/>
              </a:rPr>
              <a:t>awareness</a:t>
            </a:r>
            <a:r>
              <a:rPr lang="en-US" sz="2000" dirty="0" smtClean="0">
                <a:latin typeface="Times New Roman" panose="02020603050405020304" pitchFamily="18" charset="0"/>
                <a:ea typeface="Calibri" panose="020F0502020204030204" pitchFamily="34" charset="0"/>
                <a:cs typeface="Arial" panose="020B0604020202020204" pitchFamily="34" charset="0"/>
              </a:rPr>
              <a:t>.</a:t>
            </a:r>
            <a:r>
              <a:rPr lang="en-US" sz="2000" dirty="0">
                <a:latin typeface="Times New Roman" panose="02020603050405020304" pitchFamily="18" charset="0"/>
                <a:ea typeface="Calibri" panose="020F0502020204030204" pitchFamily="34" charset="0"/>
              </a:rPr>
              <a:t/>
            </a:r>
            <a:br>
              <a:rPr lang="en-US" sz="2000" dirty="0">
                <a:latin typeface="Times New Roman" panose="02020603050405020304" pitchFamily="18" charset="0"/>
                <a:ea typeface="Calibri" panose="020F0502020204030204" pitchFamily="34" charset="0"/>
              </a:rPr>
            </a:br>
            <a:r>
              <a:rPr lang="en-US" sz="2000" dirty="0">
                <a:solidFill>
                  <a:srgbClr val="2F5496"/>
                </a:solidFill>
                <a:latin typeface="Times New Roman" panose="02020603050405020304" pitchFamily="18" charset="0"/>
                <a:ea typeface="Calibri Light" panose="020F0302020204030204" pitchFamily="34" charset="0"/>
                <a:cs typeface="Arial" panose="020B0604020202020204" pitchFamily="34" charset="0"/>
              </a:rPr>
              <a:t> </a:t>
            </a:r>
            <a:endParaRPr lang="en-US" sz="2000" dirty="0" smtClean="0">
              <a:ea typeface="Calibri" panose="020F0502020204030204" pitchFamily="34" charset="0"/>
              <a:cs typeface="Arial" panose="020B0604020202020204" pitchFamily="34" charset="0"/>
            </a:endParaRPr>
          </a:p>
          <a:p>
            <a:pPr algn="l" rtl="0">
              <a:defRPr/>
            </a:pPr>
            <a:endParaRPr lang="he-IL"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15900" y="254000"/>
            <a:ext cx="11633200" cy="5428409"/>
          </a:xfrm>
          <a:prstGeom prst="rect">
            <a:avLst/>
          </a:prstGeom>
        </p:spPr>
        <p:txBody>
          <a:bodyPr>
            <a:spAutoFit/>
          </a:bodyPr>
          <a:lstStyle/>
          <a:p>
            <a:pPr>
              <a:lnSpc>
                <a:spcPct val="107000"/>
              </a:lnSpc>
              <a:spcAft>
                <a:spcPts val="0"/>
              </a:spcAft>
              <a:defRPr/>
            </a:pPr>
            <a:r>
              <a:rPr lang="en-US" sz="2800" dirty="0">
                <a:solidFill>
                  <a:srgbClr val="0070C0"/>
                </a:solidFill>
                <a:latin typeface="Times New Roman" panose="02020603050405020304" pitchFamily="18" charset="0"/>
                <a:ea typeface="Calibri" panose="020F0502020204030204" pitchFamily="34" charset="0"/>
                <a:cs typeface="+mn-cs"/>
              </a:rPr>
              <a:t>Students’ </a:t>
            </a:r>
            <a:r>
              <a:rPr lang="en-US" sz="2800" dirty="0" smtClean="0">
                <a:solidFill>
                  <a:srgbClr val="0070C0"/>
                </a:solidFill>
                <a:latin typeface="Times New Roman" panose="02020603050405020304" pitchFamily="18" charset="0"/>
                <a:ea typeface="Calibri" panose="020F0502020204030204" pitchFamily="34" charset="0"/>
                <a:cs typeface="+mn-cs"/>
              </a:rPr>
              <a:t>comments on p</a:t>
            </a:r>
            <a:r>
              <a:rPr lang="en-US" sz="2800" dirty="0" smtClean="0">
                <a:solidFill>
                  <a:srgbClr val="0070C0"/>
                </a:solidFill>
                <a:ea typeface="Calibri" panose="020F0502020204030204" pitchFamily="34" charset="0"/>
                <a:cs typeface="+mn-cs"/>
              </a:rPr>
              <a:t>rofessors and technology usage</a:t>
            </a:r>
            <a:r>
              <a:rPr lang="en-US" sz="2800" dirty="0" smtClean="0">
                <a:solidFill>
                  <a:srgbClr val="0070C0"/>
                </a:solidFill>
                <a:latin typeface="Times New Roman" panose="02020603050405020304" pitchFamily="18" charset="0"/>
                <a:ea typeface="Calibri" panose="020F0502020204030204" pitchFamily="34" charset="0"/>
                <a:cs typeface="+mn-cs"/>
              </a:rPr>
              <a:t>: </a:t>
            </a:r>
            <a:endParaRPr lang="en-US" sz="2800" dirty="0">
              <a:solidFill>
                <a:srgbClr val="0070C0"/>
              </a:solidFill>
              <a:latin typeface="Calibri Light" panose="020F0302020204030204" pitchFamily="34" charset="0"/>
              <a:ea typeface="Calibri Light" panose="020F0302020204030204" pitchFamily="34" charset="0"/>
              <a:cs typeface="+mn-cs"/>
            </a:endParaRPr>
          </a:p>
          <a:p>
            <a:pPr marL="342900" indent="-342900">
              <a:lnSpc>
                <a:spcPct val="107000"/>
              </a:lnSpc>
              <a:spcBef>
                <a:spcPts val="600"/>
              </a:spcBef>
              <a:spcAft>
                <a:spcPts val="600"/>
              </a:spcAft>
              <a:buFont typeface="Wingdings" panose="05000000000000000000" pitchFamily="2" charset="2"/>
              <a:buChar char="Ø"/>
              <a:defRPr/>
            </a:pPr>
            <a:r>
              <a:rPr lang="en-US" sz="2400" dirty="0"/>
              <a:t>Professors do not understand </a:t>
            </a:r>
            <a:r>
              <a:rPr lang="en-US" sz="2400" dirty="0" smtClean="0"/>
              <a:t>students </a:t>
            </a:r>
            <a:r>
              <a:rPr lang="en-US" sz="2400" dirty="0"/>
              <a:t>need to have access to mobile technology in class </a:t>
            </a:r>
          </a:p>
          <a:p>
            <a:pPr marL="342900" indent="-342900">
              <a:lnSpc>
                <a:spcPct val="107000"/>
              </a:lnSpc>
              <a:spcBef>
                <a:spcPts val="600"/>
              </a:spcBef>
              <a:spcAft>
                <a:spcPts val="600"/>
              </a:spcAft>
              <a:buFont typeface="Wingdings" panose="05000000000000000000" pitchFamily="2" charset="2"/>
              <a:buChar char="Ø"/>
              <a:defRPr/>
            </a:pPr>
            <a:r>
              <a:rPr lang="en-US" sz="2400" dirty="0"/>
              <a:t>Professors </a:t>
            </a:r>
            <a:r>
              <a:rPr lang="en-US" sz="2400" dirty="0" smtClean="0"/>
              <a:t>don’t </a:t>
            </a:r>
            <a:r>
              <a:rPr lang="en-US" sz="2400" dirty="0"/>
              <a:t>understand how mobile technologies can help students in class</a:t>
            </a:r>
          </a:p>
          <a:p>
            <a:pPr marL="342900" indent="-342900">
              <a:lnSpc>
                <a:spcPct val="107000"/>
              </a:lnSpc>
              <a:spcBef>
                <a:spcPts val="600"/>
              </a:spcBef>
              <a:spcAft>
                <a:spcPts val="600"/>
              </a:spcAft>
              <a:buFont typeface="Wingdings" panose="05000000000000000000" pitchFamily="2" charset="2"/>
              <a:buChar char="Ø"/>
              <a:defRPr/>
            </a:pPr>
            <a:r>
              <a:rPr lang="en-US" sz="2400" dirty="0" smtClean="0"/>
              <a:t>Professors </a:t>
            </a:r>
            <a:r>
              <a:rPr lang="en-US" sz="2400" dirty="0"/>
              <a:t>hates technology </a:t>
            </a:r>
          </a:p>
          <a:p>
            <a:pPr marL="342900" indent="-342900">
              <a:lnSpc>
                <a:spcPct val="107000"/>
              </a:lnSpc>
              <a:spcBef>
                <a:spcPts val="600"/>
              </a:spcBef>
              <a:spcAft>
                <a:spcPts val="600"/>
              </a:spcAft>
              <a:buFont typeface="Wingdings" panose="05000000000000000000" pitchFamily="2" charset="2"/>
              <a:buChar char="Ø"/>
              <a:defRPr/>
            </a:pPr>
            <a:r>
              <a:rPr lang="en-US" sz="2400" dirty="0"/>
              <a:t>Some professors are ‘old school’</a:t>
            </a:r>
          </a:p>
          <a:p>
            <a:pPr marL="342900" indent="-342900">
              <a:lnSpc>
                <a:spcPct val="107000"/>
              </a:lnSpc>
              <a:spcBef>
                <a:spcPts val="600"/>
              </a:spcBef>
              <a:spcAft>
                <a:spcPts val="600"/>
              </a:spcAft>
              <a:buFont typeface="Wingdings" panose="05000000000000000000" pitchFamily="2" charset="2"/>
              <a:buChar char="Ø"/>
              <a:defRPr/>
            </a:pPr>
            <a:r>
              <a:rPr lang="en-US" sz="2400" dirty="0" smtClean="0"/>
              <a:t>Some </a:t>
            </a:r>
            <a:r>
              <a:rPr lang="en-US" sz="2400" dirty="0"/>
              <a:t>professors assume students are not on task</a:t>
            </a:r>
          </a:p>
          <a:p>
            <a:pPr marL="342900" indent="-342900">
              <a:lnSpc>
                <a:spcPct val="107000"/>
              </a:lnSpc>
              <a:spcBef>
                <a:spcPts val="600"/>
              </a:spcBef>
              <a:spcAft>
                <a:spcPts val="600"/>
              </a:spcAft>
              <a:buFont typeface="Wingdings" panose="05000000000000000000" pitchFamily="2" charset="2"/>
              <a:buChar char="Ø"/>
              <a:defRPr/>
            </a:pPr>
            <a:r>
              <a:rPr lang="en-US" sz="2400" dirty="0"/>
              <a:t>Can annoy the </a:t>
            </a:r>
            <a:r>
              <a:rPr lang="en-US" sz="2400" dirty="0" smtClean="0"/>
              <a:t>professors</a:t>
            </a:r>
          </a:p>
          <a:p>
            <a:pPr marL="514350" indent="-514350">
              <a:lnSpc>
                <a:spcPct val="107000"/>
              </a:lnSpc>
              <a:spcAft>
                <a:spcPts val="0"/>
              </a:spcAft>
              <a:buFont typeface="+mj-lt"/>
              <a:buAutoNum type="arabicPeriod"/>
              <a:defRPr/>
            </a:pPr>
            <a:endParaRPr lang="en-US" sz="2400" dirty="0"/>
          </a:p>
          <a:p>
            <a:pPr>
              <a:lnSpc>
                <a:spcPct val="107000"/>
              </a:lnSpc>
              <a:spcAft>
                <a:spcPts val="0"/>
              </a:spcAft>
              <a:defRPr/>
            </a:pPr>
            <a:r>
              <a:rPr lang="en-US" sz="2000" b="1" dirty="0">
                <a:solidFill>
                  <a:schemeClr val="tx2"/>
                </a:solidFill>
                <a:latin typeface="Times New Roman" panose="02020603050405020304" pitchFamily="18" charset="0"/>
                <a:ea typeface="Calibri" panose="020F0502020204030204" pitchFamily="34" charset="0"/>
              </a:rPr>
              <a:t>&gt;  </a:t>
            </a:r>
            <a:r>
              <a:rPr lang="en-US" sz="2400" b="1" dirty="0">
                <a:solidFill>
                  <a:schemeClr val="tx2"/>
                </a:solidFill>
                <a:latin typeface="Times New Roman" panose="02020603050405020304" pitchFamily="18" charset="0"/>
                <a:ea typeface="Calibri" panose="020F0502020204030204" pitchFamily="34" charset="0"/>
              </a:rPr>
              <a:t>Lack of understanding</a:t>
            </a:r>
            <a:endParaRPr lang="en-US" sz="2400" dirty="0">
              <a:latin typeface="+mn-lt"/>
              <a:ea typeface="Calibri" panose="020F0502020204030204" pitchFamily="34" charset="0"/>
            </a:endParaRPr>
          </a:p>
          <a:p>
            <a:pPr>
              <a:lnSpc>
                <a:spcPct val="107000"/>
              </a:lnSpc>
              <a:spcAft>
                <a:spcPts val="0"/>
              </a:spcAft>
              <a:defRPr/>
            </a:pPr>
            <a:endParaRPr lang="en-US" sz="2400" dirty="0"/>
          </a:p>
          <a:p>
            <a:pPr>
              <a:lnSpc>
                <a:spcPct val="107000"/>
              </a:lnSpc>
              <a:spcAft>
                <a:spcPts val="800"/>
              </a:spcAft>
              <a:defRPr/>
            </a:pPr>
            <a:r>
              <a:rPr lang="en-US" sz="2400" dirty="0"/>
              <a:t>Technology helps student presenting and to feel more at ease.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p:cNvSpPr>
            <a:spLocks noGrp="1"/>
          </p:cNvSpPr>
          <p:nvPr>
            <p:ph type="title"/>
          </p:nvPr>
        </p:nvSpPr>
        <p:spPr>
          <a:xfrm>
            <a:off x="768350" y="98425"/>
            <a:ext cx="10515600" cy="574675"/>
          </a:xfrm>
        </p:spPr>
        <p:txBody>
          <a:bodyPr>
            <a:normAutofit fontScale="90000"/>
          </a:bodyPr>
          <a:lstStyle/>
          <a:p>
            <a:pPr algn="l" rtl="0">
              <a:defRPr/>
            </a:pPr>
            <a:r>
              <a:rPr lang="en-US" altLang="he-IL" sz="3600" b="1" dirty="0" smtClean="0">
                <a:solidFill>
                  <a:srgbClr val="000000"/>
                </a:solidFill>
              </a:rPr>
              <a:t>A student with multiple disabilities: </a:t>
            </a:r>
            <a:endParaRPr lang="he-IL" altLang="he-IL" sz="3600" dirty="0" smtClean="0"/>
          </a:p>
        </p:txBody>
      </p:sp>
      <p:sp>
        <p:nvSpPr>
          <p:cNvPr id="3" name="מציין מיקום תוכן 2"/>
          <p:cNvSpPr>
            <a:spLocks noGrp="1"/>
          </p:cNvSpPr>
          <p:nvPr>
            <p:ph idx="1"/>
          </p:nvPr>
        </p:nvSpPr>
        <p:spPr>
          <a:xfrm>
            <a:off x="419100" y="673100"/>
            <a:ext cx="11557000" cy="6184900"/>
          </a:xfrm>
        </p:spPr>
        <p:txBody>
          <a:bodyPr>
            <a:normAutofit fontScale="70000" lnSpcReduction="20000"/>
          </a:bodyPr>
          <a:lstStyle/>
          <a:p>
            <a:pPr marL="0" indent="0" algn="l" rtl="0">
              <a:lnSpc>
                <a:spcPct val="150000"/>
              </a:lnSpc>
              <a:spcBef>
                <a:spcPts val="0"/>
              </a:spcBef>
              <a:spcAft>
                <a:spcPts val="0"/>
              </a:spcAft>
              <a:buFont typeface="Arial" panose="020B0604020202020204" pitchFamily="34" charset="0"/>
              <a:buNone/>
              <a:defRPr/>
            </a:pPr>
            <a:r>
              <a:rPr lang="en-US" dirty="0" smtClean="0">
                <a:solidFill>
                  <a:srgbClr val="0070C0"/>
                </a:solidFill>
              </a:rPr>
              <a:t>How </a:t>
            </a:r>
            <a:r>
              <a:rPr lang="en-US" dirty="0">
                <a:solidFill>
                  <a:srgbClr val="0070C0"/>
                </a:solidFill>
              </a:rPr>
              <a:t>has technology changed the way you study and learn?</a:t>
            </a:r>
          </a:p>
          <a:p>
            <a:pPr marL="41897" indent="0" algn="l" rtl="0">
              <a:lnSpc>
                <a:spcPct val="150000"/>
              </a:lnSpc>
              <a:spcBef>
                <a:spcPts val="0"/>
              </a:spcBef>
              <a:spcAft>
                <a:spcPts val="0"/>
              </a:spcAft>
              <a:buFont typeface="Arial" panose="020B0604020202020204" pitchFamily="34" charset="0"/>
              <a:buNone/>
              <a:defRPr/>
            </a:pPr>
            <a:r>
              <a:rPr lang="en-US" dirty="0"/>
              <a:t>Technology gives me the ability to study, to progress, to success, to express myself and to utilize my potential. Without technology I couldn’t achieve my assignments through the courses I completed so far, and frankly, maybe I couldn’t even be a university student. </a:t>
            </a:r>
          </a:p>
          <a:p>
            <a:pPr marL="41897" indent="0" algn="l" rtl="0">
              <a:lnSpc>
                <a:spcPct val="150000"/>
              </a:lnSpc>
              <a:spcBef>
                <a:spcPts val="0"/>
              </a:spcBef>
              <a:spcAft>
                <a:spcPts val="0"/>
              </a:spcAft>
              <a:buFont typeface="Arial" panose="020B0604020202020204" pitchFamily="34" charset="0"/>
              <a:buNone/>
              <a:defRPr/>
            </a:pPr>
            <a:endParaRPr lang="en-US" dirty="0"/>
          </a:p>
          <a:p>
            <a:pPr marL="41897" indent="0" algn="l" rtl="0">
              <a:lnSpc>
                <a:spcPct val="150000"/>
              </a:lnSpc>
              <a:spcBef>
                <a:spcPts val="0"/>
              </a:spcBef>
              <a:spcAft>
                <a:spcPts val="0"/>
              </a:spcAft>
              <a:buFont typeface="Arial" panose="020B0604020202020204" pitchFamily="34" charset="0"/>
              <a:buNone/>
              <a:defRPr/>
            </a:pPr>
            <a:r>
              <a:rPr lang="en-US" dirty="0"/>
              <a:t>In high school I took the lowest class of math, and not because I was terrible in math or just lazy. The main reason was that I couldn’t write math by hand or type it on the computer, and it’s quite impossible to study math if you can’t practice it. </a:t>
            </a:r>
          </a:p>
          <a:p>
            <a:pPr marL="41897" indent="0" algn="l" rtl="0">
              <a:lnSpc>
                <a:spcPct val="150000"/>
              </a:lnSpc>
              <a:spcBef>
                <a:spcPts val="0"/>
              </a:spcBef>
              <a:spcAft>
                <a:spcPts val="0"/>
              </a:spcAft>
              <a:buFont typeface="Arial" panose="020B0604020202020204" pitchFamily="34" charset="0"/>
              <a:buNone/>
              <a:defRPr/>
            </a:pPr>
            <a:r>
              <a:rPr lang="en-US" dirty="0"/>
              <a:t>A few years later, I am a student of economics, with a pair of math courses in my record.  </a:t>
            </a:r>
          </a:p>
          <a:p>
            <a:pPr marL="41897" indent="0" algn="l" rtl="0">
              <a:lnSpc>
                <a:spcPct val="150000"/>
              </a:lnSpc>
              <a:spcBef>
                <a:spcPts val="0"/>
              </a:spcBef>
              <a:spcAft>
                <a:spcPts val="0"/>
              </a:spcAft>
              <a:buFont typeface="Arial" panose="020B0604020202020204" pitchFamily="34" charset="0"/>
              <a:buNone/>
              <a:defRPr/>
            </a:pPr>
            <a:endParaRPr lang="en-US" dirty="0"/>
          </a:p>
          <a:p>
            <a:pPr marL="41897" indent="0" algn="l" rtl="0">
              <a:lnSpc>
                <a:spcPct val="150000"/>
              </a:lnSpc>
              <a:spcBef>
                <a:spcPts val="0"/>
              </a:spcBef>
              <a:spcAft>
                <a:spcPts val="0"/>
              </a:spcAft>
              <a:buFont typeface="Arial" panose="020B0604020202020204" pitchFamily="34" charset="0"/>
              <a:buNone/>
              <a:defRPr/>
            </a:pPr>
            <a:r>
              <a:rPr lang="en-US" dirty="0">
                <a:solidFill>
                  <a:srgbClr val="0070C0"/>
                </a:solidFill>
              </a:rPr>
              <a:t>What made it possible? </a:t>
            </a:r>
            <a:endParaRPr lang="en-US" dirty="0" smtClean="0">
              <a:solidFill>
                <a:srgbClr val="0070C0"/>
              </a:solidFill>
            </a:endParaRPr>
          </a:p>
          <a:p>
            <a:pPr marL="41897" indent="0" algn="l" rtl="0">
              <a:lnSpc>
                <a:spcPct val="150000"/>
              </a:lnSpc>
              <a:spcBef>
                <a:spcPts val="0"/>
              </a:spcBef>
              <a:spcAft>
                <a:spcPts val="0"/>
              </a:spcAft>
              <a:buFont typeface="Arial" panose="020B0604020202020204" pitchFamily="34" charset="0"/>
              <a:buNone/>
              <a:defRPr/>
            </a:pPr>
            <a:r>
              <a:rPr lang="en-US" dirty="0" smtClean="0"/>
              <a:t>Technology</a:t>
            </a:r>
            <a:r>
              <a:rPr lang="en-US" dirty="0"/>
              <a:t>.</a:t>
            </a:r>
          </a:p>
          <a:p>
            <a:pPr algn="l" rtl="0">
              <a:spcBef>
                <a:spcPts val="0"/>
              </a:spcBef>
              <a:spcAft>
                <a:spcPts val="0"/>
              </a:spcAft>
              <a:defRPr/>
            </a:pPr>
            <a:endParaRPr lang="en-US" sz="2400" dirty="0" smtClean="0"/>
          </a:p>
          <a:p>
            <a:pPr marL="0" indent="0" algn="l" rtl="0">
              <a:spcBef>
                <a:spcPts val="0"/>
              </a:spcBef>
              <a:spcAft>
                <a:spcPts val="0"/>
              </a:spcAft>
              <a:buFont typeface="Arial" panose="020B0604020202020204" pitchFamily="34" charset="0"/>
              <a:buNone/>
              <a:defRPr/>
            </a:pPr>
            <a:r>
              <a:rPr lang="en-US" sz="1200" dirty="0" smtClean="0"/>
              <a:t/>
            </a:r>
            <a:br>
              <a:rPr lang="en-US" sz="1200" dirty="0" smtClean="0"/>
            </a:br>
            <a:endParaRPr lang="he-IL" sz="1200" dirty="0"/>
          </a:p>
        </p:txBody>
      </p:sp>
    </p:spTree>
    <p:extLst>
      <p:ext uri="{BB962C8B-B14F-4D97-AF65-F5344CB8AC3E}">
        <p14:creationId xmlns:p14="http://schemas.microsoft.com/office/powerpoint/2010/main" val="1169838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96900" y="241300"/>
            <a:ext cx="10515600" cy="5740400"/>
          </a:xfrm>
        </p:spPr>
        <p:txBody>
          <a:bodyPr>
            <a:normAutofit fontScale="77500" lnSpcReduction="20000"/>
          </a:bodyPr>
          <a:lstStyle/>
          <a:p>
            <a:pPr marL="0" indent="0" algn="l" rtl="0">
              <a:lnSpc>
                <a:spcPct val="150000"/>
              </a:lnSpc>
              <a:spcBef>
                <a:spcPts val="0"/>
              </a:spcBef>
              <a:spcAft>
                <a:spcPts val="0"/>
              </a:spcAft>
              <a:buNone/>
              <a:defRPr/>
            </a:pPr>
            <a:r>
              <a:rPr lang="en-US" sz="2400" dirty="0" smtClean="0">
                <a:solidFill>
                  <a:srgbClr val="000000"/>
                </a:solidFill>
              </a:rPr>
              <a:t> </a:t>
            </a:r>
            <a:r>
              <a:rPr lang="en-US" dirty="0">
                <a:solidFill>
                  <a:srgbClr val="0070C0"/>
                </a:solidFill>
              </a:rPr>
              <a:t>What technologies do you find especially useful? Why? How do you use it (e.g., in class, for studying, for exams)?</a:t>
            </a:r>
          </a:p>
          <a:p>
            <a:pPr marL="0" indent="0" algn="l" rtl="0">
              <a:lnSpc>
                <a:spcPct val="150000"/>
              </a:lnSpc>
              <a:spcBef>
                <a:spcPts val="0"/>
              </a:spcBef>
              <a:spcAft>
                <a:spcPts val="0"/>
              </a:spcAft>
              <a:buFont typeface="Arial" panose="020B0604020202020204" pitchFamily="34" charset="0"/>
              <a:buNone/>
              <a:defRPr/>
            </a:pPr>
            <a:r>
              <a:rPr lang="en-US" dirty="0"/>
              <a:t>Softwares that allow me to type math symbols, complicated formulas, draw graphs and more, in a simple and easy way, without the need to have a degree in computer science. </a:t>
            </a:r>
          </a:p>
          <a:p>
            <a:pPr marL="0" indent="0" algn="l" rtl="0">
              <a:lnSpc>
                <a:spcPct val="150000"/>
              </a:lnSpc>
              <a:spcBef>
                <a:spcPts val="0"/>
              </a:spcBef>
              <a:spcAft>
                <a:spcPts val="0"/>
              </a:spcAft>
              <a:buFont typeface="Arial" panose="020B0604020202020204" pitchFamily="34" charset="0"/>
              <a:buNone/>
              <a:defRPr/>
            </a:pPr>
            <a:endParaRPr lang="en-US" dirty="0" smtClean="0"/>
          </a:p>
          <a:p>
            <a:pPr marL="0" indent="0" algn="l" rtl="0">
              <a:lnSpc>
                <a:spcPct val="150000"/>
              </a:lnSpc>
              <a:spcBef>
                <a:spcPts val="0"/>
              </a:spcBef>
              <a:spcAft>
                <a:spcPts val="0"/>
              </a:spcAft>
              <a:buFont typeface="Arial" panose="020B0604020202020204" pitchFamily="34" charset="0"/>
              <a:buNone/>
              <a:defRPr/>
            </a:pPr>
            <a:r>
              <a:rPr lang="en-US" dirty="0" smtClean="0"/>
              <a:t>Personally</a:t>
            </a:r>
            <a:r>
              <a:rPr lang="en-US" dirty="0"/>
              <a:t>, I work with </a:t>
            </a:r>
            <a:r>
              <a:rPr lang="en-US" dirty="0" err="1"/>
              <a:t>MathType</a:t>
            </a:r>
            <a:r>
              <a:rPr lang="en-US" dirty="0"/>
              <a:t> and Office 365, which are great but require some creativity in order to be a powerful studying tool.</a:t>
            </a:r>
            <a:br>
              <a:rPr lang="en-US" dirty="0"/>
            </a:br>
            <a:r>
              <a:rPr lang="en-US" dirty="0"/>
              <a:t>In class, video lessons, in which every student can participate from home, or watch the recorded lesson later, how many times as desired. </a:t>
            </a:r>
          </a:p>
          <a:p>
            <a:pPr marL="0" indent="0" algn="l" rtl="0">
              <a:lnSpc>
                <a:spcPct val="150000"/>
              </a:lnSpc>
              <a:spcBef>
                <a:spcPts val="0"/>
              </a:spcBef>
              <a:spcAft>
                <a:spcPts val="0"/>
              </a:spcAft>
              <a:buFont typeface="Arial" panose="020B0604020202020204" pitchFamily="34" charset="0"/>
              <a:buNone/>
              <a:defRPr/>
            </a:pPr>
            <a:r>
              <a:rPr lang="en-US" dirty="0"/>
              <a:t>Video lessons turn the disability into an ability – the ability to success</a:t>
            </a:r>
            <a:r>
              <a:rPr lang="en-US" sz="2400" dirty="0">
                <a:solidFill>
                  <a:srgbClr val="000000"/>
                </a:solidFill>
              </a:rPr>
              <a:t>.</a:t>
            </a:r>
            <a:endParaRPr lang="en-US" sz="2400" dirty="0">
              <a:solidFill>
                <a:prstClr val="black"/>
              </a:solidFill>
            </a:endParaRPr>
          </a:p>
          <a:p>
            <a:pPr>
              <a:defRPr/>
            </a:pPr>
            <a:endParaRPr lang="he-IL" dirty="0"/>
          </a:p>
        </p:txBody>
      </p:sp>
    </p:spTree>
    <p:extLst>
      <p:ext uri="{BB962C8B-B14F-4D97-AF65-F5344CB8AC3E}">
        <p14:creationId xmlns:p14="http://schemas.microsoft.com/office/powerpoint/2010/main" val="2885971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pPr algn="l" rtl="0"/>
            <a:r>
              <a:rPr lang="en-US" altLang="he-IL" sz="3600" dirty="0" smtClean="0">
                <a:solidFill>
                  <a:srgbClr val="0070C0"/>
                </a:solidFill>
                <a:ea typeface="Calibri" panose="020F0502020204030204" pitchFamily="34" charset="0"/>
                <a:cs typeface="Arial" panose="020B0604020202020204" pitchFamily="34" charset="0"/>
              </a:rPr>
              <a:t>Findings</a:t>
            </a:r>
            <a:endParaRPr lang="he-IL" altLang="he-IL" sz="3600" dirty="0" smtClean="0">
              <a:solidFill>
                <a:srgbClr val="0070C0"/>
              </a:solidFill>
              <a:ea typeface="Calibri" panose="020F0502020204030204" pitchFamily="34" charset="0"/>
              <a:cs typeface="Arial" panose="020B0604020202020204" pitchFamily="34" charset="0"/>
            </a:endParaRPr>
          </a:p>
        </p:txBody>
      </p:sp>
      <p:sp>
        <p:nvSpPr>
          <p:cNvPr id="3" name="מציין מיקום תוכן 2"/>
          <p:cNvSpPr>
            <a:spLocks noGrp="1"/>
          </p:cNvSpPr>
          <p:nvPr>
            <p:ph idx="1"/>
          </p:nvPr>
        </p:nvSpPr>
        <p:spPr>
          <a:xfrm>
            <a:off x="838200" y="1422400"/>
            <a:ext cx="10744200" cy="4754563"/>
          </a:xfrm>
        </p:spPr>
        <p:txBody>
          <a:bodyPr/>
          <a:lstStyle/>
          <a:p>
            <a:pPr marL="0" indent="0" algn="l" rtl="0">
              <a:lnSpc>
                <a:spcPct val="150000"/>
              </a:lnSpc>
              <a:spcBef>
                <a:spcPts val="600"/>
              </a:spcBef>
              <a:spcAft>
                <a:spcPts val="600"/>
              </a:spcAft>
              <a:buFont typeface="Arial" panose="020B0604020202020204" pitchFamily="34" charset="0"/>
              <a:buNone/>
              <a:defRPr/>
            </a:pPr>
            <a:r>
              <a:rPr lang="en-US" sz="2800" dirty="0">
                <a:solidFill>
                  <a:prstClr val="black"/>
                </a:solidFill>
                <a:ea typeface="Calibri" panose="020F0502020204030204" pitchFamily="34" charset="0"/>
                <a:cs typeface="Arial" panose="020B0604020202020204" pitchFamily="34" charset="0"/>
              </a:rPr>
              <a:t>The findings provide an increased understanding of the needs of students </a:t>
            </a:r>
            <a:r>
              <a:rPr lang="en-US" sz="2800" dirty="0" smtClean="0">
                <a:solidFill>
                  <a:prstClr val="black"/>
                </a:solidFill>
                <a:ea typeface="Calibri" panose="020F0502020204030204" pitchFamily="34" charset="0"/>
                <a:cs typeface="Arial" panose="020B0604020202020204" pitchFamily="34" charset="0"/>
              </a:rPr>
              <a:t>for </a:t>
            </a:r>
            <a:r>
              <a:rPr lang="en-US" sz="2800" dirty="0">
                <a:solidFill>
                  <a:prstClr val="black"/>
                </a:solidFill>
                <a:ea typeface="Calibri" panose="020F0502020204030204" pitchFamily="34" charset="0"/>
                <a:cs typeface="Arial" panose="020B0604020202020204" pitchFamily="34" charset="0"/>
              </a:rPr>
              <a:t>using personal technologies in </a:t>
            </a:r>
            <a:r>
              <a:rPr lang="en-US" sz="2800" dirty="0" smtClean="0">
                <a:solidFill>
                  <a:prstClr val="black"/>
                </a:solidFill>
                <a:ea typeface="Calibri" panose="020F0502020204030204" pitchFamily="34" charset="0"/>
                <a:cs typeface="Arial" panose="020B0604020202020204" pitchFamily="34" charset="0"/>
              </a:rPr>
              <a:t>class</a:t>
            </a:r>
          </a:p>
          <a:p>
            <a:pPr marL="0" indent="0" algn="l" rtl="0">
              <a:lnSpc>
                <a:spcPct val="150000"/>
              </a:lnSpc>
              <a:spcBef>
                <a:spcPts val="600"/>
              </a:spcBef>
              <a:spcAft>
                <a:spcPts val="600"/>
              </a:spcAft>
              <a:buFont typeface="Arial" panose="020B0604020202020204" pitchFamily="34" charset="0"/>
              <a:buNone/>
              <a:defRPr/>
            </a:pPr>
            <a:r>
              <a:rPr lang="en-US" sz="2800" dirty="0" smtClean="0">
                <a:solidFill>
                  <a:prstClr val="black"/>
                </a:solidFill>
                <a:ea typeface="Calibri" panose="020F0502020204030204" pitchFamily="34" charset="0"/>
                <a:cs typeface="Arial" panose="020B0604020202020204" pitchFamily="34" charset="0"/>
              </a:rPr>
              <a:t>An </a:t>
            </a:r>
            <a:r>
              <a:rPr lang="en-US" sz="2800" dirty="0">
                <a:solidFill>
                  <a:prstClr val="black"/>
                </a:solidFill>
                <a:ea typeface="Calibri" panose="020F0502020204030204" pitchFamily="34" charset="0"/>
                <a:cs typeface="Arial" panose="020B0604020202020204" pitchFamily="34" charset="0"/>
              </a:rPr>
              <a:t>increased understanding of the concerns of </a:t>
            </a:r>
            <a:r>
              <a:rPr lang="en-US" sz="2800" dirty="0" smtClean="0">
                <a:solidFill>
                  <a:prstClr val="black"/>
                </a:solidFill>
                <a:ea typeface="Calibri" panose="020F0502020204030204" pitchFamily="34" charset="0"/>
                <a:cs typeface="Arial" panose="020B0604020202020204" pitchFamily="34" charset="0"/>
              </a:rPr>
              <a:t>professors </a:t>
            </a:r>
            <a:r>
              <a:rPr lang="en-US" sz="2800" dirty="0">
                <a:solidFill>
                  <a:prstClr val="black"/>
                </a:solidFill>
                <a:ea typeface="Calibri" panose="020F0502020204030204" pitchFamily="34" charset="0"/>
                <a:cs typeface="Arial" panose="020B0604020202020204" pitchFamily="34" charset="0"/>
              </a:rPr>
              <a:t>and </a:t>
            </a:r>
            <a:r>
              <a:rPr lang="en-US" sz="2800" dirty="0" smtClean="0">
                <a:solidFill>
                  <a:prstClr val="black"/>
                </a:solidFill>
                <a:ea typeface="Calibri" panose="020F0502020204030204" pitchFamily="34" charset="0"/>
                <a:cs typeface="Arial" panose="020B0604020202020204" pitchFamily="34" charset="0"/>
              </a:rPr>
              <a:t>students (with and without disabilities) </a:t>
            </a:r>
            <a:r>
              <a:rPr lang="en-US" sz="2800" dirty="0">
                <a:solidFill>
                  <a:prstClr val="black"/>
                </a:solidFill>
                <a:ea typeface="Calibri" panose="020F0502020204030204" pitchFamily="34" charset="0"/>
                <a:cs typeface="Arial" panose="020B0604020202020204" pitchFamily="34" charset="0"/>
              </a:rPr>
              <a:t>about the use of personal technologies in class</a:t>
            </a:r>
            <a:r>
              <a:rPr lang="en-US" sz="2800" dirty="0" smtClean="0">
                <a:solidFill>
                  <a:prstClr val="black"/>
                </a:solidFill>
                <a:ea typeface="Calibri" panose="020F0502020204030204" pitchFamily="34" charset="0"/>
                <a:cs typeface="Arial" panose="020B0604020202020204" pitchFamily="34" charset="0"/>
              </a:rPr>
              <a:t>.</a:t>
            </a:r>
          </a:p>
          <a:p>
            <a:pPr marL="0" indent="0" algn="l" rtl="0">
              <a:lnSpc>
                <a:spcPct val="150000"/>
              </a:lnSpc>
              <a:spcBef>
                <a:spcPts val="600"/>
              </a:spcBef>
              <a:spcAft>
                <a:spcPts val="600"/>
              </a:spcAft>
              <a:buFont typeface="Arial" panose="020B0604020202020204" pitchFamily="34" charset="0"/>
              <a:buNone/>
              <a:defRPr/>
            </a:pPr>
            <a:r>
              <a:rPr lang="en-US" sz="2800" dirty="0" smtClean="0">
                <a:solidFill>
                  <a:prstClr val="black"/>
                </a:solidFill>
                <a:ea typeface="Calibri" panose="020F0502020204030204" pitchFamily="34" charset="0"/>
                <a:cs typeface="Arial" panose="020B0604020202020204" pitchFamily="34" charset="0"/>
              </a:rPr>
              <a:t>Similar comments of students and professors in Israel and in Canada. </a:t>
            </a:r>
          </a:p>
          <a:p>
            <a:pPr>
              <a:defRPr/>
            </a:pPr>
            <a:endParaRPr lang="he-I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כותרת 1"/>
          <p:cNvSpPr>
            <a:spLocks noGrp="1"/>
          </p:cNvSpPr>
          <p:nvPr>
            <p:ph type="title"/>
          </p:nvPr>
        </p:nvSpPr>
        <p:spPr>
          <a:xfrm>
            <a:off x="520700" y="404813"/>
            <a:ext cx="10718800" cy="1143000"/>
          </a:xfrm>
        </p:spPr>
        <p:txBody>
          <a:bodyPr/>
          <a:lstStyle/>
          <a:p>
            <a:pPr rtl="0"/>
            <a:r>
              <a:rPr lang="en-US" altLang="he-IL" sz="3600" b="1" smtClean="0"/>
              <a:t>Study 2: to examine the</a:t>
            </a:r>
            <a:br>
              <a:rPr lang="en-US" altLang="he-IL" sz="3600" b="1" smtClean="0"/>
            </a:br>
            <a:r>
              <a:rPr lang="en-US" altLang="he-IL" sz="3600" b="1" smtClean="0"/>
              <a:t>Effective use of assistive technologies</a:t>
            </a:r>
            <a:r>
              <a:rPr lang="en-US" altLang="he-IL" sz="3600" smtClean="0"/>
              <a:t> </a:t>
            </a:r>
            <a:r>
              <a:rPr lang="en-US" altLang="he-IL" sz="3600" b="1" smtClean="0"/>
              <a:t>in higher education for students with disabilities</a:t>
            </a:r>
            <a:endParaRPr lang="he-IL" altLang="he-IL" smtClean="0"/>
          </a:p>
        </p:txBody>
      </p:sp>
      <p:sp>
        <p:nvSpPr>
          <p:cNvPr id="26627" name="מציין מיקום תוכן 2"/>
          <p:cNvSpPr>
            <a:spLocks noGrp="1"/>
          </p:cNvSpPr>
          <p:nvPr>
            <p:ph idx="1"/>
          </p:nvPr>
        </p:nvSpPr>
        <p:spPr>
          <a:xfrm>
            <a:off x="381000" y="2082800"/>
            <a:ext cx="10972800" cy="4525963"/>
          </a:xfrm>
        </p:spPr>
        <p:txBody>
          <a:bodyPr/>
          <a:lstStyle/>
          <a:p>
            <a:pPr algn="l" rtl="0">
              <a:spcAft>
                <a:spcPts val="600"/>
              </a:spcAft>
              <a:buFont typeface="Arial" panose="020B0604020202020204" pitchFamily="34" charset="0"/>
              <a:buNone/>
            </a:pPr>
            <a:r>
              <a:rPr lang="en-US" altLang="he-IL" smtClean="0"/>
              <a:t>1. An increasing number of studies have shown that integrating information and communication technologies (ICTs) and assistive technologies in academic studies might be effective and constructive for students with and without various disabilities. </a:t>
            </a:r>
          </a:p>
          <a:p>
            <a:pPr algn="l" rtl="0">
              <a:spcAft>
                <a:spcPts val="600"/>
              </a:spcAft>
              <a:buFont typeface="Arial" panose="020B0604020202020204" pitchFamily="34" charset="0"/>
              <a:buNone/>
            </a:pPr>
            <a:r>
              <a:rPr lang="en-US" altLang="he-IL" smtClean="0"/>
              <a:t>For example, technologies that can support writing, spelling, planning, organizing, editing and calculation. </a:t>
            </a:r>
          </a:p>
          <a:p>
            <a:pPr algn="l" rtl="0">
              <a:buFont typeface="Arial" panose="020B0604020202020204" pitchFamily="34" charset="0"/>
              <a:buNone/>
            </a:pPr>
            <a:endParaRPr lang="en-US" altLang="he-IL" smtClean="0"/>
          </a:p>
          <a:p>
            <a:endParaRPr lang="he-IL" altLang="he-IL"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מציין מיקום תוכן 2"/>
          <p:cNvSpPr>
            <a:spLocks noGrp="1"/>
          </p:cNvSpPr>
          <p:nvPr>
            <p:ph idx="1"/>
          </p:nvPr>
        </p:nvSpPr>
        <p:spPr>
          <a:xfrm>
            <a:off x="738188" y="392113"/>
            <a:ext cx="10131425" cy="5400675"/>
          </a:xfrm>
        </p:spPr>
        <p:txBody>
          <a:bodyPr/>
          <a:lstStyle/>
          <a:p>
            <a:pPr algn="l" rtl="0">
              <a:spcAft>
                <a:spcPts val="600"/>
              </a:spcAft>
              <a:buFont typeface="Arial" panose="020B0604020202020204" pitchFamily="34" charset="0"/>
              <a:buNone/>
            </a:pPr>
            <a:r>
              <a:rPr lang="en-US" altLang="he-IL" smtClean="0"/>
              <a:t>2. There is an increasing number of students with </a:t>
            </a:r>
            <a:r>
              <a:rPr lang="en-US" altLang="he-IL" u="sng" smtClean="0"/>
              <a:t>disabilities</a:t>
            </a:r>
            <a:r>
              <a:rPr lang="en-US" altLang="he-IL" smtClean="0"/>
              <a:t> attending higher education. </a:t>
            </a:r>
          </a:p>
          <a:p>
            <a:pPr algn="l" rtl="0">
              <a:spcAft>
                <a:spcPts val="600"/>
              </a:spcAft>
              <a:buFont typeface="Arial" panose="020B0604020202020204" pitchFamily="34" charset="0"/>
              <a:buNone/>
            </a:pPr>
            <a:r>
              <a:rPr lang="en-US" altLang="he-IL" smtClean="0"/>
              <a:t>Studies reveal that students with </a:t>
            </a:r>
            <a:r>
              <a:rPr lang="en-US" altLang="he-IL" u="sng" smtClean="0"/>
              <a:t>disabilities</a:t>
            </a:r>
            <a:r>
              <a:rPr lang="en-US" altLang="he-IL" smtClean="0"/>
              <a:t> face various difficulties coping with necessary academic skills and/or with learning strategies compared to students without disabilities. </a:t>
            </a:r>
          </a:p>
          <a:p>
            <a:pPr algn="l" rtl="0">
              <a:spcAft>
                <a:spcPts val="600"/>
              </a:spcAft>
              <a:buFont typeface="Arial" panose="020B0604020202020204" pitchFamily="34" charset="0"/>
              <a:buNone/>
            </a:pPr>
            <a:r>
              <a:rPr lang="en-US" altLang="he-IL" smtClean="0"/>
              <a:t>Assistive technology can provide students adaptive ways to compensate for deficits and enable them to improve their academic skills. </a:t>
            </a:r>
          </a:p>
          <a:p>
            <a:endParaRPr lang="he-IL" altLang="he-IL"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מציין מיקום של מספר שקופית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fld id="{0B22970B-D544-4D30-9EF6-24DDCC6287F6}" type="slidenum">
              <a:rPr lang="he-IL" altLang="he-IL" sz="1200" smtClean="0">
                <a:solidFill>
                  <a:srgbClr val="898989"/>
                </a:solidFill>
              </a:rPr>
              <a:pPr algn="l" eaLnBrk="1" hangingPunct="1">
                <a:spcBef>
                  <a:spcPct val="0"/>
                </a:spcBef>
                <a:buFontTx/>
                <a:buNone/>
              </a:pPr>
              <a:t>29</a:t>
            </a:fld>
            <a:endParaRPr lang="en-GB" altLang="he-IL" sz="1200" smtClean="0">
              <a:solidFill>
                <a:srgbClr val="898989"/>
              </a:solidFill>
            </a:endParaRPr>
          </a:p>
        </p:txBody>
      </p:sp>
      <p:sp>
        <p:nvSpPr>
          <p:cNvPr id="13315" name="Rectangle 2"/>
          <p:cNvSpPr>
            <a:spLocks noGrp="1" noChangeArrowheads="1"/>
          </p:cNvSpPr>
          <p:nvPr>
            <p:ph type="title"/>
          </p:nvPr>
        </p:nvSpPr>
        <p:spPr>
          <a:xfrm>
            <a:off x="2351088" y="549275"/>
            <a:ext cx="7292975" cy="954088"/>
          </a:xfrm>
        </p:spPr>
        <p:txBody>
          <a:bodyPr/>
          <a:lstStyle/>
          <a:p>
            <a:pPr rtl="0" eaLnBrk="1" hangingPunct="1">
              <a:defRPr/>
            </a:pPr>
            <a:r>
              <a:rPr lang="en-US" sz="3600" b="1" dirty="0">
                <a:cs typeface="+mn-cs"/>
              </a:rPr>
              <a:t>Obstacles at the higher education</a:t>
            </a:r>
          </a:p>
        </p:txBody>
      </p:sp>
      <p:sp>
        <p:nvSpPr>
          <p:cNvPr id="28676" name="Rectangle 3"/>
          <p:cNvSpPr>
            <a:spLocks noGrp="1" noChangeArrowheads="1"/>
          </p:cNvSpPr>
          <p:nvPr>
            <p:ph type="body" idx="1"/>
          </p:nvPr>
        </p:nvSpPr>
        <p:spPr>
          <a:xfrm>
            <a:off x="1219200" y="1700213"/>
            <a:ext cx="9423400" cy="4824412"/>
          </a:xfrm>
        </p:spPr>
        <p:txBody>
          <a:bodyPr/>
          <a:lstStyle/>
          <a:p>
            <a:pPr algn="l" rtl="0" eaLnBrk="1" hangingPunct="1">
              <a:lnSpc>
                <a:spcPct val="115000"/>
              </a:lnSpc>
            </a:pPr>
            <a:r>
              <a:rPr lang="en-US" altLang="he-IL" smtClean="0">
                <a:cs typeface="Times New Roman" panose="02020603050405020304" pitchFamily="18" charset="0"/>
              </a:rPr>
              <a:t>Students with d</a:t>
            </a:r>
            <a:r>
              <a:rPr lang="en-US" altLang="he-IL" smtClean="0"/>
              <a:t>isabilities </a:t>
            </a:r>
            <a:r>
              <a:rPr lang="en-US" altLang="he-IL" smtClean="0">
                <a:cs typeface="Times New Roman" panose="02020603050405020304" pitchFamily="18" charset="0"/>
              </a:rPr>
              <a:t>need to adapt and to adjust to the demands of higher education</a:t>
            </a:r>
          </a:p>
          <a:p>
            <a:pPr algn="l" rtl="0" eaLnBrk="1" hangingPunct="1">
              <a:lnSpc>
                <a:spcPct val="115000"/>
              </a:lnSpc>
            </a:pPr>
            <a:r>
              <a:rPr lang="en-US" altLang="he-IL" smtClean="0">
                <a:cs typeface="Times New Roman" panose="02020603050405020304" pitchFamily="18" charset="0"/>
              </a:rPr>
              <a:t>To learn to deal with lack of appropriate academic skills</a:t>
            </a:r>
          </a:p>
          <a:p>
            <a:pPr algn="l" rtl="0" eaLnBrk="1" hangingPunct="1">
              <a:lnSpc>
                <a:spcPct val="115000"/>
              </a:lnSpc>
            </a:pPr>
            <a:r>
              <a:rPr lang="en-US" altLang="he-IL" smtClean="0">
                <a:cs typeface="Times New Roman" panose="02020603050405020304" pitchFamily="18" charset="0"/>
              </a:rPr>
              <a:t>Need suitable academic strategies (e.g., to organize their time in order to meet the academic deadlines, summarize a text). </a:t>
            </a:r>
            <a:endParaRPr lang="en-US" altLang="he-IL" b="1" smtClean="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כותרת 1"/>
          <p:cNvSpPr>
            <a:spLocks noGrp="1"/>
          </p:cNvSpPr>
          <p:nvPr>
            <p:ph type="title"/>
          </p:nvPr>
        </p:nvSpPr>
        <p:spPr/>
        <p:txBody>
          <a:bodyPr/>
          <a:lstStyle/>
          <a:p>
            <a:r>
              <a:rPr lang="en-US" altLang="he-IL" sz="3200" b="1" smtClean="0"/>
              <a:t>Presentation plan</a:t>
            </a:r>
            <a:endParaRPr lang="he-IL" altLang="he-IL" sz="3200" b="1" smtClean="0"/>
          </a:p>
        </p:txBody>
      </p:sp>
      <p:sp>
        <p:nvSpPr>
          <p:cNvPr id="29699" name="מציין מיקום תוכן 2"/>
          <p:cNvSpPr>
            <a:spLocks noGrp="1"/>
          </p:cNvSpPr>
          <p:nvPr>
            <p:ph idx="1"/>
          </p:nvPr>
        </p:nvSpPr>
        <p:spPr/>
        <p:txBody>
          <a:bodyPr/>
          <a:lstStyle/>
          <a:p>
            <a:pPr algn="l" rtl="0">
              <a:lnSpc>
                <a:spcPct val="150000"/>
              </a:lnSpc>
              <a:buFont typeface="Wingdings" panose="05000000000000000000" pitchFamily="2" charset="2"/>
              <a:buChar char="Ø"/>
              <a:defRPr/>
            </a:pPr>
            <a:r>
              <a:rPr lang="en-US" altLang="he-IL" sz="2800" dirty="0">
                <a:solidFill>
                  <a:srgbClr val="000000"/>
                </a:solidFill>
                <a:ea typeface="Calibri" panose="020F0502020204030204" pitchFamily="34" charset="0"/>
              </a:rPr>
              <a:t>The Use of Personal Technologies in the </a:t>
            </a:r>
            <a:r>
              <a:rPr lang="en-US" altLang="he-IL" sz="2800" dirty="0" smtClean="0">
                <a:solidFill>
                  <a:srgbClr val="000000"/>
                </a:solidFill>
                <a:ea typeface="Calibri" panose="020F0502020204030204" pitchFamily="34" charset="0"/>
              </a:rPr>
              <a:t>Classroom (study 1) </a:t>
            </a:r>
          </a:p>
          <a:p>
            <a:pPr algn="l" rtl="0">
              <a:lnSpc>
                <a:spcPct val="150000"/>
              </a:lnSpc>
              <a:buFont typeface="Wingdings" panose="05000000000000000000" pitchFamily="2" charset="2"/>
              <a:buChar char="Ø"/>
              <a:defRPr/>
            </a:pPr>
            <a:r>
              <a:rPr lang="en-US" altLang="he-IL" sz="2800" dirty="0" smtClean="0"/>
              <a:t>Assistive technology and support in higher education (study 2) </a:t>
            </a:r>
          </a:p>
          <a:p>
            <a:pPr algn="l" rtl="0">
              <a:lnSpc>
                <a:spcPct val="150000"/>
              </a:lnSpc>
              <a:buFont typeface="Wingdings" panose="05000000000000000000" pitchFamily="2" charset="2"/>
              <a:buChar char="Ø"/>
              <a:defRPr/>
            </a:pPr>
            <a:r>
              <a:rPr lang="en-US" altLang="he-IL" sz="2800" dirty="0" smtClean="0"/>
              <a:t>Goals of the studies</a:t>
            </a:r>
          </a:p>
          <a:p>
            <a:pPr algn="l" rtl="0">
              <a:lnSpc>
                <a:spcPct val="150000"/>
              </a:lnSpc>
              <a:buFont typeface="Wingdings" panose="05000000000000000000" pitchFamily="2" charset="2"/>
              <a:buChar char="Ø"/>
              <a:defRPr/>
            </a:pPr>
            <a:r>
              <a:rPr lang="en-US" altLang="he-IL" sz="2800" dirty="0" smtClean="0"/>
              <a:t>Results</a:t>
            </a:r>
          </a:p>
          <a:p>
            <a:pPr algn="l" rtl="0">
              <a:lnSpc>
                <a:spcPct val="150000"/>
              </a:lnSpc>
              <a:buFont typeface="Wingdings" panose="05000000000000000000" pitchFamily="2" charset="2"/>
              <a:buChar char="Ø"/>
              <a:defRPr/>
            </a:pPr>
            <a:r>
              <a:rPr lang="en-US" altLang="he-IL" sz="2800" dirty="0" smtClean="0"/>
              <a:t>Conclusions</a:t>
            </a:r>
          </a:p>
          <a:p>
            <a:pPr algn="l" rtl="0" eaLnBrk="1" fontAlgn="auto" hangingPunct="1">
              <a:lnSpc>
                <a:spcPct val="150000"/>
              </a:lnSpc>
              <a:spcAft>
                <a:spcPts val="600"/>
              </a:spcAft>
              <a:buFont typeface="+mj-lt"/>
              <a:buAutoNum type="arabicPeriod"/>
              <a:defRPr/>
            </a:pPr>
            <a:endParaRPr lang="en-US" altLang="he-IL" sz="1600" dirty="0"/>
          </a:p>
          <a:p>
            <a:pPr marL="0" indent="0" algn="l" rtl="0" eaLnBrk="1" fontAlgn="auto" hangingPunct="1">
              <a:lnSpc>
                <a:spcPct val="150000"/>
              </a:lnSpc>
              <a:spcAft>
                <a:spcPts val="600"/>
              </a:spcAft>
              <a:buFont typeface="Arial" panose="020B0604020202020204" pitchFamily="34" charset="0"/>
              <a:buNone/>
              <a:defRPr/>
            </a:pPr>
            <a:endParaRPr lang="en-US" altLang="he-IL" sz="1600" dirty="0">
              <a:solidFill>
                <a:srgbClr val="FF0000"/>
              </a:solidFill>
            </a:endParaRPr>
          </a:p>
          <a:p>
            <a:pPr algn="l" rtl="0">
              <a:buFont typeface="Arial" panose="020B0604020202020204" pitchFamily="34" charset="0"/>
              <a:buNone/>
              <a:defRPr/>
            </a:pPr>
            <a:endParaRPr lang="en-US" altLang="he-IL" dirty="0" smtClean="0"/>
          </a:p>
          <a:p>
            <a:pPr algn="l" rtl="0">
              <a:buFont typeface="Arial" panose="020B0604020202020204" pitchFamily="34" charset="0"/>
              <a:buNone/>
              <a:defRPr/>
            </a:pPr>
            <a:endParaRPr lang="en-US" altLang="he-IL" dirty="0" smtClean="0"/>
          </a:p>
          <a:p>
            <a:pPr>
              <a:defRPr/>
            </a:pPr>
            <a:endParaRPr lang="he-IL" altLang="he-IL"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1"/>
          <p:cNvGraphicFramePr>
            <a:graphicFrameLocks/>
          </p:cNvGraphicFramePr>
          <p:nvPr/>
        </p:nvGraphicFramePr>
        <p:xfrm>
          <a:off x="241300" y="419100"/>
          <a:ext cx="11544300" cy="6350000"/>
        </p:xfrm>
        <a:graphic>
          <a:graphicData uri="http://schemas.openxmlformats.org/drawingml/2006/chart">
            <c:chart xmlns:c="http://schemas.openxmlformats.org/drawingml/2006/chart" xmlns:r="http://schemas.openxmlformats.org/officeDocument/2006/relationships" r:id="rId2"/>
          </a:graphicData>
        </a:graphic>
      </p:graphicFrame>
      <p:sp>
        <p:nvSpPr>
          <p:cNvPr id="30723" name="TextBox 2"/>
          <p:cNvSpPr txBox="1">
            <a:spLocks noChangeArrowheads="1"/>
          </p:cNvSpPr>
          <p:nvPr/>
        </p:nvSpPr>
        <p:spPr bwMode="auto">
          <a:xfrm>
            <a:off x="11099800" y="492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a:spcBef>
                <a:spcPct val="0"/>
              </a:spcBef>
              <a:buFontTx/>
              <a:buNone/>
            </a:pPr>
            <a:r>
              <a:rPr lang="en-US" altLang="he-IL" sz="1800"/>
              <a:t>N</a:t>
            </a:r>
            <a:endParaRPr lang="he-IL" altLang="he-IL"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274638"/>
            <a:ext cx="8229600" cy="922337"/>
          </a:xfrm>
        </p:spPr>
        <p:txBody>
          <a:bodyPr/>
          <a:lstStyle/>
          <a:p>
            <a:pPr eaLnBrk="1" hangingPunct="1"/>
            <a:r>
              <a:rPr lang="en-IE" altLang="he-IL" sz="3200" b="1" smtClean="0"/>
              <a:t>What does Assistive Technology  mean</a:t>
            </a:r>
            <a:r>
              <a:rPr lang="en-IE" altLang="he-IL" sz="3200" smtClean="0"/>
              <a:t>?</a:t>
            </a:r>
          </a:p>
        </p:txBody>
      </p:sp>
      <p:sp>
        <p:nvSpPr>
          <p:cNvPr id="31747" name="Rectangle 3"/>
          <p:cNvSpPr>
            <a:spLocks noGrp="1" noChangeArrowheads="1"/>
          </p:cNvSpPr>
          <p:nvPr>
            <p:ph type="body" idx="1"/>
          </p:nvPr>
        </p:nvSpPr>
        <p:spPr>
          <a:xfrm>
            <a:off x="1485900" y="1428750"/>
            <a:ext cx="9613900" cy="4879975"/>
          </a:xfrm>
        </p:spPr>
        <p:txBody>
          <a:bodyPr/>
          <a:lstStyle/>
          <a:p>
            <a:pPr algn="l" rtl="0" eaLnBrk="1" hangingPunct="1">
              <a:spcAft>
                <a:spcPts val="600"/>
              </a:spcAft>
              <a:buFont typeface="Arial" panose="020B0604020202020204" pitchFamily="34" charset="0"/>
              <a:buNone/>
            </a:pPr>
            <a:r>
              <a:rPr lang="en-US" altLang="he-IL" sz="2800" smtClean="0"/>
              <a:t>The term </a:t>
            </a:r>
            <a:r>
              <a:rPr lang="en-US" altLang="he-IL" sz="2800" smtClean="0">
                <a:solidFill>
                  <a:schemeClr val="tx2"/>
                </a:solidFill>
              </a:rPr>
              <a:t>‘assistive technology device’</a:t>
            </a:r>
            <a:r>
              <a:rPr lang="en-US" altLang="he-IL" sz="2800" smtClean="0"/>
              <a:t> means any item, piece of equipment, or product system (whether acquired off the shelf, modified, or customized) that is used to increase, maintain or improve the functional capability of an individual with disability.</a:t>
            </a:r>
          </a:p>
          <a:p>
            <a:pPr algn="l" rtl="0" eaLnBrk="1" hangingPunct="1">
              <a:buFont typeface="Arial" panose="020B0604020202020204" pitchFamily="34" charset="0"/>
              <a:buNone/>
            </a:pPr>
            <a:endParaRPr lang="en-US" altLang="he-IL" sz="2800" smtClean="0"/>
          </a:p>
          <a:p>
            <a:pPr algn="l" rtl="0" eaLnBrk="1" hangingPunct="1">
              <a:spcAft>
                <a:spcPts val="600"/>
              </a:spcAft>
              <a:buFont typeface="Arial" panose="020B0604020202020204" pitchFamily="34" charset="0"/>
              <a:buNone/>
            </a:pPr>
            <a:r>
              <a:rPr lang="en-US" altLang="he-IL" sz="2800" smtClean="0">
                <a:solidFill>
                  <a:schemeClr val="tx2"/>
                </a:solidFill>
              </a:rPr>
              <a:t>Assistive technology service </a:t>
            </a:r>
            <a:r>
              <a:rPr lang="en-US" altLang="he-IL" sz="2800" smtClean="0"/>
              <a:t>means any service that directly assists a child with a disability in the selection, acquisition, or use of an assistive technology device. </a:t>
            </a:r>
          </a:p>
          <a:p>
            <a:pPr algn="l" rtl="0" eaLnBrk="1" hangingPunct="1"/>
            <a:endParaRPr lang="en-US" altLang="he-IL" sz="2800" b="1" smtClean="0"/>
          </a:p>
          <a:p>
            <a:pPr algn="l" rtl="0" eaLnBrk="1" hangingPunct="1"/>
            <a:endParaRPr lang="en-IE" altLang="he-IL" sz="2400" b="1" smtClean="0"/>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5405438"/>
            <a:ext cx="177323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33600" y="260350"/>
            <a:ext cx="8077200" cy="906463"/>
          </a:xfrm>
        </p:spPr>
        <p:txBody>
          <a:bodyPr/>
          <a:lstStyle/>
          <a:p>
            <a:r>
              <a:rPr lang="en-US" altLang="he-IL" sz="2800" b="1" smtClean="0"/>
              <a:t>What Kinds of Assistive Technology Tools are Available?</a:t>
            </a:r>
            <a:endParaRPr lang="en-US" altLang="he-IL" sz="2800" smtClean="0"/>
          </a:p>
        </p:txBody>
      </p:sp>
      <p:pic>
        <p:nvPicPr>
          <p:cNvPr id="38915"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21336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readingpen_2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352800"/>
            <a:ext cx="25146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0" descr="web_AlphaSmartNeo-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295400"/>
            <a:ext cx="232886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9" descr="kur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3352800"/>
            <a:ext cx="26670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20"/>
          <p:cNvSpPr txBox="1">
            <a:spLocks noChangeArrowheads="1"/>
          </p:cNvSpPr>
          <p:nvPr/>
        </p:nvSpPr>
        <p:spPr bwMode="auto">
          <a:xfrm>
            <a:off x="1905000" y="5638800"/>
            <a:ext cx="3352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he-IL" sz="1600">
                <a:solidFill>
                  <a:srgbClr val="000000"/>
                </a:solidFill>
                <a:latin typeface="Arial" panose="020B0604020202020204" pitchFamily="34" charset="0"/>
              </a:rPr>
              <a:t>Reading and Scanning Software</a:t>
            </a:r>
          </a:p>
        </p:txBody>
      </p:sp>
      <p:pic>
        <p:nvPicPr>
          <p:cNvPr id="38920" name="Picture 22" descr="kindleha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3925" y="1905000"/>
            <a:ext cx="28860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2200" y="115888"/>
            <a:ext cx="9263063" cy="1009650"/>
          </a:xfrm>
        </p:spPr>
        <p:txBody>
          <a:bodyPr/>
          <a:lstStyle/>
          <a:p>
            <a:pPr eaLnBrk="1" fontAlgn="auto" hangingPunct="1">
              <a:spcAft>
                <a:spcPts val="0"/>
              </a:spcAft>
              <a:defRPr/>
            </a:pPr>
            <a:r>
              <a:rPr lang="en-US" sz="3200" b="1" dirty="0">
                <a:solidFill>
                  <a:schemeClr val="tx2">
                    <a:satMod val="130000"/>
                  </a:schemeClr>
                </a:solidFill>
              </a:rPr>
              <a:t>Accessibility Tools at the OUI</a:t>
            </a:r>
            <a:endParaRPr lang="he-IL" sz="3200" b="1" dirty="0">
              <a:solidFill>
                <a:schemeClr val="tx2">
                  <a:satMod val="130000"/>
                </a:schemeClr>
              </a:solidFill>
            </a:endParaRPr>
          </a:p>
        </p:txBody>
      </p:sp>
      <p:sp>
        <p:nvSpPr>
          <p:cNvPr id="3" name="מציין מיקום תוכן 2"/>
          <p:cNvSpPr>
            <a:spLocks noGrp="1"/>
          </p:cNvSpPr>
          <p:nvPr>
            <p:ph idx="1"/>
          </p:nvPr>
        </p:nvSpPr>
        <p:spPr>
          <a:xfrm>
            <a:off x="825500" y="981075"/>
            <a:ext cx="10528300" cy="5087938"/>
          </a:xfrm>
        </p:spPr>
        <p:txBody>
          <a:bodyPr>
            <a:noAutofit/>
          </a:bodyPr>
          <a:lstStyle/>
          <a:p>
            <a:pPr marL="82296" indent="0" algn="l" rtl="0" eaLnBrk="1" fontAlgn="auto" hangingPunct="1">
              <a:spcAft>
                <a:spcPts val="600"/>
              </a:spcAft>
              <a:buFont typeface="Arial" panose="020B0604020202020204" pitchFamily="34" charset="0"/>
              <a:buNone/>
              <a:defRPr/>
            </a:pPr>
            <a:r>
              <a:rPr lang="en-US" sz="2400" dirty="0"/>
              <a:t>The varieties of AT tools used by tutors at the OUI can be divided into six types:</a:t>
            </a:r>
          </a:p>
          <a:p>
            <a:pPr marL="539496" indent="-457200" algn="l" rtl="0" eaLnBrk="1" fontAlgn="auto" hangingPunct="1">
              <a:spcAft>
                <a:spcPts val="600"/>
              </a:spcAft>
              <a:buFont typeface="+mj-lt"/>
              <a:buAutoNum type="arabicPeriod"/>
              <a:defRPr/>
            </a:pPr>
            <a:r>
              <a:rPr lang="en-US" sz="2400" dirty="0"/>
              <a:t>Online course materials (e.g., web-links and course notes)</a:t>
            </a:r>
          </a:p>
          <a:p>
            <a:pPr marL="539496" indent="-457200" algn="l" rtl="0" eaLnBrk="1" fontAlgn="auto" hangingPunct="1">
              <a:spcAft>
                <a:spcPts val="600"/>
              </a:spcAft>
              <a:buFont typeface="+mj-lt"/>
              <a:buAutoNum type="arabicPeriod"/>
              <a:defRPr/>
            </a:pPr>
            <a:r>
              <a:rPr lang="en-US" sz="2400" dirty="0"/>
              <a:t>Online tools (e.g., collaborative work online and videos)</a:t>
            </a:r>
          </a:p>
          <a:p>
            <a:pPr marL="539496" indent="-457200" algn="l" rtl="0" eaLnBrk="1" fontAlgn="auto" hangingPunct="1">
              <a:spcAft>
                <a:spcPts val="600"/>
              </a:spcAft>
              <a:buFont typeface="+mj-lt"/>
              <a:buAutoNum type="arabicPeriod"/>
              <a:defRPr/>
            </a:pPr>
            <a:r>
              <a:rPr lang="en-US" sz="2400" dirty="0"/>
              <a:t>Hardware (e.g., projector and SMART board) </a:t>
            </a:r>
          </a:p>
          <a:p>
            <a:pPr marL="539496" indent="-457200" algn="l" rtl="0" eaLnBrk="1" fontAlgn="auto" hangingPunct="1">
              <a:spcAft>
                <a:spcPts val="600"/>
              </a:spcAft>
              <a:buFont typeface="+mj-lt"/>
              <a:buAutoNum type="arabicPeriod"/>
              <a:defRPr/>
            </a:pPr>
            <a:r>
              <a:rPr lang="en-US" sz="2400" dirty="0"/>
              <a:t>Communication tools (e.g., chat room and email)</a:t>
            </a:r>
          </a:p>
          <a:p>
            <a:pPr marL="539496" indent="-457200" algn="l" rtl="0" eaLnBrk="1" fontAlgn="auto" hangingPunct="1">
              <a:spcAft>
                <a:spcPts val="600"/>
              </a:spcAft>
              <a:buFont typeface="+mj-lt"/>
              <a:buAutoNum type="arabicPeriod"/>
              <a:defRPr/>
            </a:pPr>
            <a:r>
              <a:rPr lang="en-US" sz="2400" dirty="0"/>
              <a:t>Social networking (e.g., blogs, Facebook, Twitter)</a:t>
            </a:r>
          </a:p>
          <a:p>
            <a:pPr marL="539496" indent="-457200" algn="l" rtl="0" eaLnBrk="1" fontAlgn="auto" hangingPunct="1">
              <a:spcAft>
                <a:spcPts val="600"/>
              </a:spcAft>
              <a:buFont typeface="+mj-lt"/>
              <a:buAutoNum type="arabicPeriod"/>
              <a:defRPr/>
            </a:pPr>
            <a:r>
              <a:rPr lang="en-US" sz="2400" dirty="0"/>
              <a:t>Computer technologies used in class (e.g., simulations and presentation software- grammar/ spelling checkers, dictionaries, and English Text-To-Speech (TTS) Software)</a:t>
            </a:r>
            <a:endParaRPr lang="he-IL" sz="2400" dirty="0"/>
          </a:p>
        </p:txBody>
      </p:sp>
      <p:sp>
        <p:nvSpPr>
          <p:cNvPr id="43012"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fld id="{199337B2-063F-416B-A904-BAD372B6A519}" type="slidenum">
              <a:rPr lang="he-IL" altLang="he-IL" sz="1200" smtClean="0">
                <a:solidFill>
                  <a:srgbClr val="B5A788"/>
                </a:solidFill>
                <a:latin typeface="Arial" panose="020B0604020202020204" pitchFamily="34" charset="0"/>
              </a:rPr>
              <a:pPr algn="l" eaLnBrk="1" hangingPunct="1">
                <a:spcBef>
                  <a:spcPct val="0"/>
                </a:spcBef>
                <a:buFontTx/>
                <a:buNone/>
              </a:pPr>
              <a:t>33</a:t>
            </a:fld>
            <a:endParaRPr lang="he-IL" altLang="he-IL" sz="1200" smtClean="0">
              <a:solidFill>
                <a:srgbClr val="B5A788"/>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מציין מיקום של מספר שקופית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fld id="{03D1E20A-987A-43A0-A0D0-4C8AF0DEFE86}" type="slidenum">
              <a:rPr lang="he-IL" altLang="he-IL" sz="1200" smtClean="0">
                <a:solidFill>
                  <a:srgbClr val="898989"/>
                </a:solidFill>
              </a:rPr>
              <a:pPr algn="l" eaLnBrk="1" hangingPunct="1">
                <a:spcBef>
                  <a:spcPct val="0"/>
                </a:spcBef>
                <a:buFontTx/>
                <a:buNone/>
              </a:pPr>
              <a:t>34</a:t>
            </a:fld>
            <a:endParaRPr lang="en-GB" altLang="he-IL" sz="1200" smtClean="0">
              <a:solidFill>
                <a:srgbClr val="898989"/>
              </a:solidFill>
            </a:endParaRPr>
          </a:p>
        </p:txBody>
      </p:sp>
      <p:sp>
        <p:nvSpPr>
          <p:cNvPr id="372738" name="Rectangle 2"/>
          <p:cNvSpPr>
            <a:spLocks noGrp="1" noChangeArrowheads="1"/>
          </p:cNvSpPr>
          <p:nvPr>
            <p:ph type="title"/>
          </p:nvPr>
        </p:nvSpPr>
        <p:spPr>
          <a:xfrm>
            <a:off x="2351088" y="254000"/>
            <a:ext cx="7424737" cy="982663"/>
          </a:xfrm>
        </p:spPr>
        <p:txBody>
          <a:bodyPr rtlCol="1">
            <a:normAutofit fontScale="90000"/>
          </a:bodyPr>
          <a:lstStyle/>
          <a:p>
            <a:pPr eaLnBrk="1" fontAlgn="auto" hangingPunct="1">
              <a:spcAft>
                <a:spcPts val="0"/>
              </a:spcAft>
              <a:defRPr/>
            </a:pPr>
            <a:r>
              <a:rPr lang="en-US" sz="3600" b="1" dirty="0"/>
              <a:t>Obstacles at the higher education </a:t>
            </a:r>
            <a:r>
              <a:rPr lang="en-US" sz="3600" b="1" dirty="0" smtClean="0"/>
              <a:t/>
            </a:r>
            <a:br>
              <a:rPr lang="en-US" sz="3600" b="1" dirty="0" smtClean="0"/>
            </a:br>
            <a:r>
              <a:rPr lang="en-US" sz="3600" b="1" dirty="0" smtClean="0"/>
              <a:t>for students </a:t>
            </a:r>
            <a:r>
              <a:rPr lang="en-US" sz="3600" b="1" dirty="0"/>
              <a:t>with </a:t>
            </a:r>
            <a:r>
              <a:rPr lang="en-US" sz="3600" b="1" dirty="0" smtClean="0"/>
              <a:t>disabilities  </a:t>
            </a:r>
            <a:r>
              <a:rPr lang="en-US" sz="3600" b="1" dirty="0"/>
              <a:t/>
            </a:r>
            <a:br>
              <a:rPr lang="en-US" sz="3600" b="1" dirty="0"/>
            </a:br>
            <a:endParaRPr lang="en-US" sz="3600" b="1" dirty="0"/>
          </a:p>
        </p:txBody>
      </p:sp>
      <p:sp>
        <p:nvSpPr>
          <p:cNvPr id="372739" name="Rectangle 3"/>
          <p:cNvSpPr>
            <a:spLocks noGrp="1" noChangeArrowheads="1"/>
          </p:cNvSpPr>
          <p:nvPr>
            <p:ph type="body" sz="half" idx="1"/>
          </p:nvPr>
        </p:nvSpPr>
        <p:spPr>
          <a:xfrm>
            <a:off x="1524000" y="1385888"/>
            <a:ext cx="4070350" cy="5041900"/>
          </a:xfrm>
        </p:spPr>
        <p:txBody>
          <a:bodyPr rtlCol="1">
            <a:normAutofit fontScale="92500" lnSpcReduction="20000"/>
          </a:bodyPr>
          <a:lstStyle/>
          <a:p>
            <a:pPr algn="l" rtl="0" eaLnBrk="1" fontAlgn="auto" hangingPunct="1">
              <a:lnSpc>
                <a:spcPct val="90000"/>
              </a:lnSpc>
              <a:spcAft>
                <a:spcPts val="0"/>
              </a:spcAft>
              <a:buFont typeface="Arial" panose="020B0604020202020204" pitchFamily="34" charset="0"/>
              <a:buNone/>
              <a:defRPr/>
            </a:pPr>
            <a:r>
              <a:rPr lang="en-US" b="1" u="sng" dirty="0">
                <a:solidFill>
                  <a:srgbClr val="FF0000"/>
                </a:solidFill>
              </a:rPr>
              <a:t>Academic Difficulties</a:t>
            </a:r>
          </a:p>
          <a:p>
            <a:pPr marL="0" indent="363538" algn="l" rtl="0" eaLnBrk="1" fontAlgn="auto" hangingPunct="1">
              <a:spcAft>
                <a:spcPts val="0"/>
              </a:spcAft>
              <a:defRPr/>
            </a:pPr>
            <a:r>
              <a:rPr lang="en-US" altLang="he-IL" sz="2600" dirty="0">
                <a:cs typeface="David" pitchFamily="2" charset="-79"/>
              </a:rPr>
              <a:t>Reading</a:t>
            </a:r>
          </a:p>
          <a:p>
            <a:pPr marL="0" indent="363538" algn="l" rtl="0" eaLnBrk="1" fontAlgn="auto" hangingPunct="1">
              <a:spcAft>
                <a:spcPts val="0"/>
              </a:spcAft>
              <a:defRPr/>
            </a:pPr>
            <a:r>
              <a:rPr lang="en-US" altLang="he-IL" sz="2600" dirty="0">
                <a:cs typeface="David" pitchFamily="2" charset="-79"/>
              </a:rPr>
              <a:t> Writing</a:t>
            </a:r>
          </a:p>
          <a:p>
            <a:pPr marL="0" indent="363538" algn="l" rtl="0" eaLnBrk="1" fontAlgn="auto" hangingPunct="1">
              <a:spcAft>
                <a:spcPts val="0"/>
              </a:spcAft>
              <a:defRPr/>
            </a:pPr>
            <a:r>
              <a:rPr lang="en-US" altLang="he-IL" sz="2600" dirty="0">
                <a:cs typeface="David" pitchFamily="2" charset="-79"/>
              </a:rPr>
              <a:t> Listening</a:t>
            </a:r>
          </a:p>
          <a:p>
            <a:pPr marL="0" indent="363538" algn="l" rtl="0" eaLnBrk="1" fontAlgn="auto" hangingPunct="1">
              <a:spcAft>
                <a:spcPts val="0"/>
              </a:spcAft>
              <a:defRPr/>
            </a:pPr>
            <a:r>
              <a:rPr lang="en-US" altLang="he-IL" sz="2600" dirty="0">
                <a:cs typeface="David" pitchFamily="2" charset="-79"/>
              </a:rPr>
              <a:t> Speaking</a:t>
            </a:r>
          </a:p>
          <a:p>
            <a:pPr marL="0" indent="363538" algn="l" rtl="0" eaLnBrk="1" fontAlgn="auto" hangingPunct="1">
              <a:spcAft>
                <a:spcPts val="0"/>
              </a:spcAft>
              <a:defRPr/>
            </a:pPr>
            <a:r>
              <a:rPr lang="en-US" altLang="he-IL" sz="2600" dirty="0">
                <a:cs typeface="David" pitchFamily="2" charset="-79"/>
              </a:rPr>
              <a:t> Quantitative ability</a:t>
            </a:r>
          </a:p>
          <a:p>
            <a:pPr marL="0" indent="363538" algn="l" rtl="0" eaLnBrk="1" fontAlgn="auto" hangingPunct="1">
              <a:spcAft>
                <a:spcPts val="0"/>
              </a:spcAft>
              <a:defRPr/>
            </a:pPr>
            <a:r>
              <a:rPr lang="en-US" altLang="he-IL" sz="2600" dirty="0">
                <a:cs typeface="David" pitchFamily="2" charset="-79"/>
              </a:rPr>
              <a:t> Reasoning</a:t>
            </a:r>
            <a:endParaRPr lang="en-US" altLang="en-US" sz="2600" dirty="0">
              <a:cs typeface="David" pitchFamily="2" charset="-79"/>
            </a:endParaRPr>
          </a:p>
          <a:p>
            <a:pPr algn="l" rtl="0" eaLnBrk="1" fontAlgn="auto" hangingPunct="1">
              <a:lnSpc>
                <a:spcPct val="90000"/>
              </a:lnSpc>
              <a:spcAft>
                <a:spcPts val="0"/>
              </a:spcAft>
              <a:defRPr/>
            </a:pPr>
            <a:endParaRPr lang="en-US" sz="2000" dirty="0"/>
          </a:p>
          <a:p>
            <a:pPr algn="l" eaLnBrk="1" fontAlgn="auto" hangingPunct="1">
              <a:lnSpc>
                <a:spcPct val="90000"/>
              </a:lnSpc>
              <a:spcAft>
                <a:spcPts val="0"/>
              </a:spcAft>
              <a:buFont typeface="Arial" panose="020B0604020202020204" pitchFamily="34" charset="0"/>
              <a:buNone/>
              <a:defRPr/>
            </a:pPr>
            <a:r>
              <a:rPr lang="en-US" b="1" u="sng" dirty="0" smtClean="0">
                <a:solidFill>
                  <a:srgbClr val="00B050"/>
                </a:solidFill>
              </a:rPr>
              <a:t>Social </a:t>
            </a:r>
            <a:r>
              <a:rPr lang="en-US" b="1" u="sng" dirty="0">
                <a:solidFill>
                  <a:srgbClr val="00B050"/>
                </a:solidFill>
              </a:rPr>
              <a:t>Difficulties</a:t>
            </a:r>
          </a:p>
          <a:p>
            <a:pPr algn="l" rtl="0" eaLnBrk="1" fontAlgn="auto" hangingPunct="1">
              <a:lnSpc>
                <a:spcPct val="90000"/>
              </a:lnSpc>
              <a:spcAft>
                <a:spcPts val="0"/>
              </a:spcAft>
              <a:defRPr/>
            </a:pPr>
            <a:r>
              <a:rPr lang="en-US" sz="2600" dirty="0"/>
              <a:t>Deficiencies in social skills</a:t>
            </a:r>
          </a:p>
          <a:p>
            <a:pPr algn="l" rtl="0" eaLnBrk="1" fontAlgn="auto" hangingPunct="1">
              <a:lnSpc>
                <a:spcPct val="90000"/>
              </a:lnSpc>
              <a:spcAft>
                <a:spcPts val="0"/>
              </a:spcAft>
              <a:defRPr/>
            </a:pPr>
            <a:r>
              <a:rPr lang="en-US" sz="2600" dirty="0"/>
              <a:t>Difficulties to interpret what they see and hear</a:t>
            </a:r>
          </a:p>
          <a:p>
            <a:pPr algn="l" rtl="0" eaLnBrk="1" fontAlgn="auto" hangingPunct="1">
              <a:lnSpc>
                <a:spcPct val="90000"/>
              </a:lnSpc>
              <a:spcAft>
                <a:spcPts val="0"/>
              </a:spcAft>
              <a:defRPr/>
            </a:pPr>
            <a:r>
              <a:rPr lang="en-US" sz="2600" dirty="0"/>
              <a:t>At risk for social isolation, or rejection</a:t>
            </a:r>
          </a:p>
          <a:p>
            <a:pPr algn="l" rtl="0" eaLnBrk="1" fontAlgn="auto" hangingPunct="1">
              <a:lnSpc>
                <a:spcPct val="90000"/>
              </a:lnSpc>
              <a:spcAft>
                <a:spcPts val="0"/>
              </a:spcAft>
              <a:defRPr/>
            </a:pPr>
            <a:endParaRPr lang="en-US" sz="2000" dirty="0">
              <a:solidFill>
                <a:schemeClr val="tx2"/>
              </a:solidFill>
            </a:endParaRPr>
          </a:p>
        </p:txBody>
      </p:sp>
      <p:sp>
        <p:nvSpPr>
          <p:cNvPr id="37893" name="Rectangle 4"/>
          <p:cNvSpPr>
            <a:spLocks noGrp="1" noChangeArrowheads="1"/>
          </p:cNvSpPr>
          <p:nvPr>
            <p:ph type="body" sz="half" idx="2"/>
          </p:nvPr>
        </p:nvSpPr>
        <p:spPr>
          <a:xfrm>
            <a:off x="6650038" y="1363663"/>
            <a:ext cx="4818062" cy="5183187"/>
          </a:xfrm>
        </p:spPr>
        <p:txBody>
          <a:bodyPr/>
          <a:lstStyle/>
          <a:p>
            <a:pPr algn="l" eaLnBrk="1" hangingPunct="1">
              <a:lnSpc>
                <a:spcPct val="80000"/>
              </a:lnSpc>
              <a:buFont typeface="Wingdings" panose="05000000000000000000" pitchFamily="2" charset="2"/>
              <a:buNone/>
            </a:pPr>
            <a:r>
              <a:rPr lang="en-US" altLang="he-IL" b="1" u="sng" smtClean="0">
                <a:solidFill>
                  <a:srgbClr val="7030A0"/>
                </a:solidFill>
              </a:rPr>
              <a:t>Emotional Difficulties</a:t>
            </a:r>
          </a:p>
          <a:p>
            <a:pPr algn="l" rtl="0" eaLnBrk="1" hangingPunct="1">
              <a:lnSpc>
                <a:spcPct val="80000"/>
              </a:lnSpc>
            </a:pPr>
            <a:r>
              <a:rPr lang="en-US" altLang="he-IL" sz="2400" smtClean="0">
                <a:solidFill>
                  <a:schemeClr val="tx2"/>
                </a:solidFill>
              </a:rPr>
              <a:t>Lower perceptions of their competence</a:t>
            </a:r>
          </a:p>
          <a:p>
            <a:pPr algn="l" rtl="0" eaLnBrk="1" hangingPunct="1">
              <a:lnSpc>
                <a:spcPct val="80000"/>
              </a:lnSpc>
            </a:pPr>
            <a:r>
              <a:rPr lang="en-US" altLang="he-IL" sz="2400" smtClean="0">
                <a:solidFill>
                  <a:schemeClr val="tx2"/>
                </a:solidFill>
              </a:rPr>
              <a:t>Lower self-esteem</a:t>
            </a:r>
          </a:p>
          <a:p>
            <a:pPr algn="l" rtl="0" eaLnBrk="1" hangingPunct="1">
              <a:lnSpc>
                <a:spcPct val="80000"/>
              </a:lnSpc>
            </a:pPr>
            <a:r>
              <a:rPr lang="en-US" altLang="he-IL" sz="2400" smtClean="0">
                <a:solidFill>
                  <a:schemeClr val="tx2"/>
                </a:solidFill>
              </a:rPr>
              <a:t>Lack of self</a:t>
            </a:r>
            <a:r>
              <a:rPr lang="en-US" altLang="he-IL" sz="2400" smtClean="0">
                <a:solidFill>
                  <a:schemeClr val="tx2"/>
                </a:solidFill>
                <a:latin typeface="Arial" panose="020B0604020202020204" pitchFamily="34" charset="0"/>
              </a:rPr>
              <a:t>–</a:t>
            </a:r>
            <a:r>
              <a:rPr lang="en-US" altLang="he-IL" sz="2400" smtClean="0">
                <a:solidFill>
                  <a:schemeClr val="tx2"/>
                </a:solidFill>
              </a:rPr>
              <a:t>confidence</a:t>
            </a:r>
          </a:p>
          <a:p>
            <a:pPr algn="l" rtl="0" eaLnBrk="1" hangingPunct="1">
              <a:lnSpc>
                <a:spcPct val="80000"/>
              </a:lnSpc>
            </a:pPr>
            <a:r>
              <a:rPr lang="en-US" altLang="he-IL" sz="2400" smtClean="0">
                <a:solidFill>
                  <a:schemeClr val="tx2"/>
                </a:solidFill>
              </a:rPr>
              <a:t>Stress </a:t>
            </a:r>
          </a:p>
          <a:p>
            <a:pPr algn="l" rtl="0" eaLnBrk="1" hangingPunct="1">
              <a:lnSpc>
                <a:spcPct val="80000"/>
              </a:lnSpc>
            </a:pPr>
            <a:r>
              <a:rPr lang="en-US" altLang="he-IL" sz="2400" smtClean="0">
                <a:solidFill>
                  <a:schemeClr val="tx2"/>
                </a:solidFill>
              </a:rPr>
              <a:t>Need more support</a:t>
            </a:r>
          </a:p>
          <a:p>
            <a:pPr algn="l" rtl="0" eaLnBrk="1" hangingPunct="1">
              <a:lnSpc>
                <a:spcPct val="80000"/>
              </a:lnSpc>
            </a:pPr>
            <a:endParaRPr lang="en-US" altLang="he-IL" sz="2000" smtClean="0">
              <a:solidFill>
                <a:schemeClr val="tx2"/>
              </a:solidFill>
            </a:endParaRPr>
          </a:p>
          <a:p>
            <a:pPr algn="l" rtl="0" eaLnBrk="1" hangingPunct="1">
              <a:lnSpc>
                <a:spcPct val="80000"/>
              </a:lnSpc>
            </a:pPr>
            <a:endParaRPr lang="en-US" altLang="he-IL" sz="2000" smtClean="0">
              <a:solidFill>
                <a:schemeClr val="tx2"/>
              </a:solidFill>
            </a:endParaRPr>
          </a:p>
          <a:p>
            <a:pPr algn="l" rtl="0" eaLnBrk="1" hangingPunct="1">
              <a:lnSpc>
                <a:spcPct val="80000"/>
              </a:lnSpc>
              <a:buFont typeface="Wingdings" panose="05000000000000000000" pitchFamily="2" charset="2"/>
              <a:buNone/>
            </a:pPr>
            <a:r>
              <a:rPr lang="en-US" altLang="he-IL" b="1" u="sng" smtClean="0"/>
              <a:t>Behavioral Difficulties</a:t>
            </a:r>
          </a:p>
          <a:p>
            <a:pPr algn="l" rtl="0" eaLnBrk="1" hangingPunct="1">
              <a:lnSpc>
                <a:spcPct val="80000"/>
              </a:lnSpc>
            </a:pPr>
            <a:r>
              <a:rPr lang="en-US" altLang="he-IL" sz="2400" smtClean="0"/>
              <a:t>Adjusting to change</a:t>
            </a:r>
          </a:p>
          <a:p>
            <a:pPr algn="l" rtl="0" eaLnBrk="1" hangingPunct="1">
              <a:lnSpc>
                <a:spcPct val="80000"/>
              </a:lnSpc>
            </a:pPr>
            <a:r>
              <a:rPr lang="en-US" altLang="he-IL" sz="2400" smtClean="0"/>
              <a:t>Lower adaptability</a:t>
            </a:r>
          </a:p>
          <a:p>
            <a:pPr algn="l" rtl="0" eaLnBrk="1" hangingPunct="1">
              <a:lnSpc>
                <a:spcPct val="80000"/>
              </a:lnSpc>
            </a:pPr>
            <a:r>
              <a:rPr lang="en-US" altLang="he-IL" sz="2400" smtClean="0"/>
              <a:t>Difficulties with criticism</a:t>
            </a:r>
          </a:p>
          <a:p>
            <a:pPr algn="l" rtl="0" eaLnBrk="1" hangingPunct="1">
              <a:lnSpc>
                <a:spcPct val="80000"/>
              </a:lnSpc>
            </a:pPr>
            <a:r>
              <a:rPr lang="en-US" altLang="he-IL" sz="2400" smtClean="0"/>
              <a:t>Difficulties in handling pressure</a:t>
            </a:r>
          </a:p>
          <a:p>
            <a:pPr algn="l" rtl="0" eaLnBrk="1" hangingPunct="1">
              <a:lnSpc>
                <a:spcPct val="80000"/>
              </a:lnSpc>
            </a:pPr>
            <a:endParaRPr lang="en-US" altLang="he-IL" sz="2000" smtClean="0">
              <a:solidFill>
                <a:schemeClr val="tx2"/>
              </a:solidFill>
            </a:endParaRPr>
          </a:p>
        </p:txBody>
      </p:sp>
      <p:sp>
        <p:nvSpPr>
          <p:cNvPr id="37894" name="Text Box 5"/>
          <p:cNvSpPr txBox="1">
            <a:spLocks noChangeArrowheads="1"/>
          </p:cNvSpPr>
          <p:nvPr/>
        </p:nvSpPr>
        <p:spPr bwMode="auto">
          <a:xfrm>
            <a:off x="9912350" y="6524625"/>
            <a:ext cx="503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 typeface="Arial" panose="020B0604020202020204" pitchFamily="34" charset="0"/>
              <a:buNone/>
            </a:pPr>
            <a:endParaRPr lang="en-US" altLang="he-IL" sz="1800">
              <a:solidFill>
                <a:srgbClr val="000000"/>
              </a:solidFill>
              <a:latin typeface="Arial" panose="020B0604020202020204" pitchFamily="34" charset="0"/>
            </a:endParaRPr>
          </a:p>
        </p:txBody>
      </p:sp>
      <p:sp>
        <p:nvSpPr>
          <p:cNvPr id="37895" name="Rectangle 6"/>
          <p:cNvSpPr>
            <a:spLocks noChangeArrowheads="1"/>
          </p:cNvSpPr>
          <p:nvPr/>
        </p:nvSpPr>
        <p:spPr bwMode="auto">
          <a:xfrm>
            <a:off x="1524000" y="1143000"/>
            <a:ext cx="9144000" cy="714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he-IL" altLang="he-IL" sz="900">
                <a:solidFill>
                  <a:srgbClr val="000000"/>
                </a:solidFill>
                <a:latin typeface="Arial" panose="020B0604020202020204" pitchFamily="34" charset="0"/>
                <a:hlinkClick r:id="rId2"/>
              </a:rPr>
              <a:t>  </a:t>
            </a:r>
            <a:endParaRPr lang="he-IL" altLang="he-IL" sz="510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כותרת 4"/>
          <p:cNvSpPr>
            <a:spLocks noGrp="1"/>
          </p:cNvSpPr>
          <p:nvPr>
            <p:ph type="title"/>
          </p:nvPr>
        </p:nvSpPr>
        <p:spPr>
          <a:xfrm>
            <a:off x="1981200" y="274638"/>
            <a:ext cx="8229600" cy="850900"/>
          </a:xfrm>
        </p:spPr>
        <p:txBody>
          <a:bodyPr/>
          <a:lstStyle/>
          <a:p>
            <a:r>
              <a:rPr lang="en-US" altLang="he-IL" sz="3200" b="1" smtClean="0"/>
              <a:t>AT for students with disabilities</a:t>
            </a:r>
            <a:endParaRPr lang="he-IL" altLang="he-IL" sz="3200" b="1" smtClean="0"/>
          </a:p>
        </p:txBody>
      </p:sp>
      <p:sp>
        <p:nvSpPr>
          <p:cNvPr id="40963" name="מציין מיקום תוכן 2"/>
          <p:cNvSpPr>
            <a:spLocks noGrp="1"/>
          </p:cNvSpPr>
          <p:nvPr>
            <p:ph sz="half" idx="2"/>
          </p:nvPr>
        </p:nvSpPr>
        <p:spPr>
          <a:xfrm>
            <a:off x="1230313" y="1368425"/>
            <a:ext cx="4040187" cy="3951288"/>
          </a:xfrm>
        </p:spPr>
        <p:txBody>
          <a:bodyPr/>
          <a:lstStyle/>
          <a:p>
            <a:pPr algn="l" rtl="0">
              <a:buFont typeface="Arial" panose="020B0604020202020204" pitchFamily="34" charset="0"/>
              <a:buNone/>
            </a:pPr>
            <a:r>
              <a:rPr lang="en-US" altLang="he-IL" b="1" u="sng" smtClean="0"/>
              <a:t>Reading</a:t>
            </a:r>
          </a:p>
          <a:p>
            <a:pPr algn="l" rtl="0"/>
            <a:r>
              <a:rPr lang="en-US" altLang="he-IL" smtClean="0"/>
              <a:t>OCR/Speech Synthesis</a:t>
            </a:r>
          </a:p>
          <a:p>
            <a:pPr algn="l" rtl="0"/>
            <a:r>
              <a:rPr lang="en-US" altLang="he-IL" smtClean="0"/>
              <a:t>Speech Synthesis</a:t>
            </a:r>
          </a:p>
          <a:p>
            <a:pPr algn="l" rtl="0"/>
            <a:r>
              <a:rPr lang="en-US" altLang="he-IL" smtClean="0"/>
              <a:t>Alternative format books (e.g., tape, CD)</a:t>
            </a:r>
          </a:p>
          <a:p>
            <a:pPr algn="l" rtl="0">
              <a:buFont typeface="Arial" panose="020B0604020202020204" pitchFamily="34" charset="0"/>
              <a:buNone/>
            </a:pPr>
            <a:r>
              <a:rPr lang="en-US" altLang="he-IL" b="1" u="sng" smtClean="0"/>
              <a:t>Writing</a:t>
            </a:r>
          </a:p>
          <a:p>
            <a:pPr algn="l" rtl="0"/>
            <a:r>
              <a:rPr lang="en-US" altLang="he-IL" smtClean="0"/>
              <a:t>Word Processor</a:t>
            </a:r>
          </a:p>
          <a:p>
            <a:pPr algn="l" rtl="0"/>
            <a:r>
              <a:rPr lang="en-US" altLang="he-IL" smtClean="0"/>
              <a:t>Word Prediction</a:t>
            </a:r>
          </a:p>
          <a:p>
            <a:pPr algn="l" rtl="0"/>
            <a:r>
              <a:rPr lang="en-US" altLang="he-IL" smtClean="0"/>
              <a:t>Speech Synthesis</a:t>
            </a:r>
          </a:p>
          <a:p>
            <a:pPr algn="l" rtl="0"/>
            <a:r>
              <a:rPr lang="en-US" altLang="he-IL" smtClean="0"/>
              <a:t>Speech Recognition</a:t>
            </a:r>
          </a:p>
          <a:p>
            <a:pPr algn="l" rtl="0"/>
            <a:r>
              <a:rPr lang="en-US" altLang="he-IL" smtClean="0"/>
              <a:t>Graphic Organizer</a:t>
            </a:r>
          </a:p>
          <a:p>
            <a:pPr algn="l" rtl="0"/>
            <a:r>
              <a:rPr lang="en-US" altLang="he-IL" smtClean="0"/>
              <a:t>Spell Checker</a:t>
            </a:r>
          </a:p>
          <a:p>
            <a:pPr algn="l" rtl="0"/>
            <a:endParaRPr lang="he-IL" altLang="he-IL" smtClean="0"/>
          </a:p>
        </p:txBody>
      </p:sp>
      <p:sp>
        <p:nvSpPr>
          <p:cNvPr id="40964" name="מציין מיקום תוכן 7"/>
          <p:cNvSpPr>
            <a:spLocks noGrp="1"/>
          </p:cNvSpPr>
          <p:nvPr>
            <p:ph sz="quarter" idx="4"/>
          </p:nvPr>
        </p:nvSpPr>
        <p:spPr>
          <a:xfrm>
            <a:off x="7086600" y="1541463"/>
            <a:ext cx="4041775" cy="3952875"/>
          </a:xfrm>
        </p:spPr>
        <p:txBody>
          <a:bodyPr/>
          <a:lstStyle/>
          <a:p>
            <a:pPr algn="l" rtl="0">
              <a:buFont typeface="Arial" panose="020B0604020202020204" pitchFamily="34" charset="0"/>
              <a:buNone/>
            </a:pPr>
            <a:r>
              <a:rPr lang="en-US" altLang="he-IL" b="1" u="sng" smtClean="0"/>
              <a:t>Math</a:t>
            </a:r>
          </a:p>
          <a:p>
            <a:pPr algn="l" rtl="0"/>
            <a:r>
              <a:rPr lang="en-US" altLang="he-IL" smtClean="0"/>
              <a:t>Talking Calculator </a:t>
            </a:r>
          </a:p>
          <a:p>
            <a:pPr algn="l" rtl="0"/>
            <a:r>
              <a:rPr lang="en-US" altLang="he-IL" smtClean="0"/>
              <a:t>Electronic Worksheets</a:t>
            </a:r>
          </a:p>
          <a:p>
            <a:pPr algn="l" rtl="0">
              <a:buFont typeface="Arial" panose="020B0604020202020204" pitchFamily="34" charset="0"/>
              <a:buNone/>
            </a:pPr>
            <a:r>
              <a:rPr lang="en-US" altLang="he-IL" b="1" u="sng" smtClean="0"/>
              <a:t>Organization</a:t>
            </a:r>
          </a:p>
          <a:p>
            <a:pPr algn="l" rtl="0"/>
            <a:r>
              <a:rPr lang="en-US" altLang="he-IL" smtClean="0"/>
              <a:t>Personal Data Manager</a:t>
            </a:r>
          </a:p>
          <a:p>
            <a:pPr algn="l" rtl="0"/>
            <a:r>
              <a:rPr lang="en-US" altLang="he-IL" smtClean="0"/>
              <a:t>Tape Recorder</a:t>
            </a:r>
          </a:p>
          <a:p>
            <a:pPr algn="l" rtl="0"/>
            <a:r>
              <a:rPr lang="en-US" altLang="he-IL" smtClean="0"/>
              <a:t>Free-form Database</a:t>
            </a:r>
          </a:p>
          <a:p>
            <a:pPr algn="l" rtl="0">
              <a:buFont typeface="Arial" panose="020B0604020202020204" pitchFamily="34" charset="0"/>
              <a:buNone/>
            </a:pPr>
            <a:r>
              <a:rPr lang="en-US" altLang="he-IL" b="1" u="sng" smtClean="0"/>
              <a:t>Listening</a:t>
            </a:r>
          </a:p>
          <a:p>
            <a:pPr algn="l" rtl="0"/>
            <a:r>
              <a:rPr lang="en-US" altLang="he-IL" smtClean="0"/>
              <a:t>Assistive Listening Device</a:t>
            </a:r>
          </a:p>
          <a:p>
            <a:pPr algn="l" rtl="0"/>
            <a:r>
              <a:rPr lang="en-US" altLang="he-IL" smtClean="0"/>
              <a:t>Tape Recorder</a:t>
            </a:r>
          </a:p>
          <a:p>
            <a:pPr algn="l">
              <a:buFont typeface="Arial" panose="020B0604020202020204" pitchFamily="34" charset="0"/>
              <a:buNone/>
            </a:pPr>
            <a:r>
              <a:rPr lang="en-US" altLang="he-IL" smtClean="0"/>
              <a:t/>
            </a:r>
            <a:br>
              <a:rPr lang="en-US" altLang="he-IL" smtClean="0"/>
            </a:br>
            <a:endParaRPr lang="he-IL" altLang="he-IL"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כותרת 1"/>
          <p:cNvSpPr>
            <a:spLocks noGrp="1"/>
          </p:cNvSpPr>
          <p:nvPr>
            <p:ph type="title"/>
          </p:nvPr>
        </p:nvSpPr>
        <p:spPr>
          <a:xfrm>
            <a:off x="1992313" y="260350"/>
            <a:ext cx="8229600" cy="914400"/>
          </a:xfrm>
          <a:solidFill>
            <a:schemeClr val="bg1"/>
          </a:solidFill>
        </p:spPr>
        <p:txBody>
          <a:bodyPr/>
          <a:lstStyle/>
          <a:p>
            <a:pPr rtl="0" eaLnBrk="1" hangingPunct="1"/>
            <a:r>
              <a:rPr lang="en-US" altLang="he-IL" sz="3200" smtClean="0"/>
              <a:t>The ICTs accommodations that are needed for students with disabilities</a:t>
            </a:r>
            <a:endParaRPr lang="he-IL" altLang="he-IL" sz="3200" smtClean="0"/>
          </a:p>
        </p:txBody>
      </p:sp>
      <p:pic>
        <p:nvPicPr>
          <p:cNvPr id="4505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850" y="1341438"/>
            <a:ext cx="82804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785813"/>
            <a:ext cx="8229600" cy="1143000"/>
          </a:xfrm>
          <a:solidFill>
            <a:schemeClr val="bg1"/>
          </a:solidFill>
        </p:spPr>
        <p:txBody>
          <a:bodyPr rtlCol="1">
            <a:normAutofit fontScale="90000"/>
          </a:bodyPr>
          <a:lstStyle/>
          <a:p>
            <a:pPr eaLnBrk="1" fontAlgn="auto" hangingPunct="1">
              <a:spcAft>
                <a:spcPts val="0"/>
              </a:spcAft>
              <a:defRPr/>
            </a:pPr>
            <a:r>
              <a:rPr lang="en-US" dirty="0" smtClean="0"/>
              <a:t>The </a:t>
            </a:r>
            <a:r>
              <a:rPr lang="en-US" dirty="0" smtClean="0">
                <a:solidFill>
                  <a:srgbClr val="00B0F0"/>
                </a:solidFill>
              </a:rPr>
              <a:t>advantages </a:t>
            </a:r>
            <a:r>
              <a:rPr lang="en-US" dirty="0" smtClean="0"/>
              <a:t>of using ICTs for </a:t>
            </a:r>
            <a:r>
              <a:rPr lang="en-US" altLang="he-IL" dirty="0"/>
              <a:t>students with disabilities</a:t>
            </a:r>
            <a:endParaRPr lang="he-IL" dirty="0" smtClean="0"/>
          </a:p>
        </p:txBody>
      </p:sp>
      <p:pic>
        <p:nvPicPr>
          <p:cNvPr id="4710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350" y="2439988"/>
            <a:ext cx="1090930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63750" y="260350"/>
            <a:ext cx="8229600" cy="1143000"/>
          </a:xfrm>
          <a:solidFill>
            <a:schemeClr val="bg1"/>
          </a:solidFill>
        </p:spPr>
        <p:txBody>
          <a:bodyPr rtlCol="1">
            <a:normAutofit fontScale="90000"/>
          </a:bodyPr>
          <a:lstStyle/>
          <a:p>
            <a:pPr rtl="0" eaLnBrk="1" fontAlgn="auto" hangingPunct="1">
              <a:spcAft>
                <a:spcPts val="0"/>
              </a:spcAft>
              <a:defRPr/>
            </a:pPr>
            <a:r>
              <a:rPr lang="en-US" dirty="0" smtClean="0"/>
              <a:t> The </a:t>
            </a:r>
            <a:r>
              <a:rPr lang="en-US" dirty="0" smtClean="0">
                <a:solidFill>
                  <a:srgbClr val="FF0000"/>
                </a:solidFill>
              </a:rPr>
              <a:t>disadvantages</a:t>
            </a:r>
            <a:r>
              <a:rPr lang="en-US" dirty="0" smtClean="0"/>
              <a:t> of using ICTs for </a:t>
            </a:r>
            <a:r>
              <a:rPr lang="en-US" altLang="he-IL" dirty="0"/>
              <a:t>students with disabilities</a:t>
            </a:r>
            <a:endParaRPr lang="he-IL" dirty="0" smtClean="0"/>
          </a:p>
        </p:txBody>
      </p:sp>
      <p:pic>
        <p:nvPicPr>
          <p:cNvPr id="481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013" y="1403350"/>
            <a:ext cx="85423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כותרת 1"/>
          <p:cNvSpPr>
            <a:spLocks noGrp="1"/>
          </p:cNvSpPr>
          <p:nvPr>
            <p:ph type="title"/>
          </p:nvPr>
        </p:nvSpPr>
        <p:spPr>
          <a:xfrm>
            <a:off x="1993900" y="96838"/>
            <a:ext cx="8229600" cy="500062"/>
          </a:xfrm>
        </p:spPr>
        <p:txBody>
          <a:bodyPr/>
          <a:lstStyle/>
          <a:p>
            <a:pPr rtl="0" eaLnBrk="1" hangingPunct="1"/>
            <a:r>
              <a:rPr lang="en-US" altLang="he-IL" sz="3600" b="1" smtClean="0"/>
              <a:t>Conclusions</a:t>
            </a:r>
            <a:endParaRPr lang="he-IL" altLang="he-IL" sz="3600" b="1" smtClean="0"/>
          </a:p>
        </p:txBody>
      </p:sp>
      <p:sp>
        <p:nvSpPr>
          <p:cNvPr id="56323" name="מציין מיקום תוכן 2"/>
          <p:cNvSpPr>
            <a:spLocks noGrp="1"/>
          </p:cNvSpPr>
          <p:nvPr>
            <p:ph idx="1"/>
          </p:nvPr>
        </p:nvSpPr>
        <p:spPr>
          <a:xfrm>
            <a:off x="406400" y="596900"/>
            <a:ext cx="10972800" cy="6083300"/>
          </a:xfrm>
        </p:spPr>
        <p:txBody>
          <a:bodyPr/>
          <a:lstStyle/>
          <a:p>
            <a:pPr algn="l" rtl="0" eaLnBrk="1" hangingPunct="1">
              <a:spcBef>
                <a:spcPct val="0"/>
              </a:spcBef>
              <a:buFont typeface="Arial" panose="020B0604020202020204" pitchFamily="34" charset="0"/>
              <a:buNone/>
            </a:pPr>
            <a:r>
              <a:rPr lang="en-US" altLang="he-IL" sz="2400" b="1" smtClean="0"/>
              <a:t>Canada and Israel</a:t>
            </a:r>
          </a:p>
          <a:p>
            <a:pPr algn="l" rtl="0" eaLnBrk="1" hangingPunct="1">
              <a:spcBef>
                <a:spcPct val="0"/>
              </a:spcBef>
              <a:buFont typeface="Arial" panose="020B0604020202020204" pitchFamily="34" charset="0"/>
              <a:buNone/>
            </a:pPr>
            <a:r>
              <a:rPr lang="en-US" altLang="he-IL" sz="2400" smtClean="0"/>
              <a:t>The most popular  ICT's were:  software for editing; correction and text to speech</a:t>
            </a:r>
          </a:p>
          <a:p>
            <a:pPr algn="l" rtl="0" eaLnBrk="1" hangingPunct="1">
              <a:spcBef>
                <a:spcPct val="0"/>
              </a:spcBef>
              <a:buFont typeface="Arial" panose="020B0604020202020204" pitchFamily="34" charset="0"/>
              <a:buNone/>
            </a:pPr>
            <a:r>
              <a:rPr lang="en-US" altLang="he-IL" sz="2400" smtClean="0"/>
              <a:t>Computers or laptops are essential for students with disabilities;</a:t>
            </a:r>
          </a:p>
          <a:p>
            <a:pPr algn="l" rtl="0" eaLnBrk="1" hangingPunct="1">
              <a:spcBef>
                <a:spcPct val="0"/>
              </a:spcBef>
              <a:buFont typeface="Arial" panose="020B0604020202020204" pitchFamily="34" charset="0"/>
              <a:buNone/>
            </a:pPr>
            <a:r>
              <a:rPr lang="en-US" altLang="he-IL" sz="2400" smtClean="0"/>
              <a:t>There is need to increase the accessibility of ICT;</a:t>
            </a:r>
          </a:p>
          <a:p>
            <a:pPr algn="l" rtl="0" eaLnBrk="1" hangingPunct="1">
              <a:spcBef>
                <a:spcPct val="0"/>
              </a:spcBef>
              <a:buFont typeface="Arial" panose="020B0604020202020204" pitchFamily="34" charset="0"/>
              <a:buNone/>
            </a:pPr>
            <a:r>
              <a:rPr lang="en-US" altLang="he-IL" sz="2400" smtClean="0"/>
              <a:t>Similar benefits.</a:t>
            </a:r>
          </a:p>
          <a:p>
            <a:pPr algn="l" rtl="0" eaLnBrk="1" hangingPunct="1">
              <a:spcBef>
                <a:spcPct val="0"/>
              </a:spcBef>
              <a:buFont typeface="Arial" panose="020B0604020202020204" pitchFamily="34" charset="0"/>
              <a:buNone/>
            </a:pPr>
            <a:endParaRPr lang="en-US" altLang="he-IL" sz="2400" b="1" smtClean="0"/>
          </a:p>
          <a:p>
            <a:pPr algn="l" rtl="0" eaLnBrk="1" hangingPunct="1">
              <a:spcBef>
                <a:spcPct val="0"/>
              </a:spcBef>
              <a:buFont typeface="Arial" panose="020B0604020202020204" pitchFamily="34" charset="0"/>
              <a:buNone/>
            </a:pPr>
            <a:r>
              <a:rPr lang="en-US" altLang="he-IL" sz="2400" b="1" smtClean="0"/>
              <a:t>Canada</a:t>
            </a:r>
          </a:p>
          <a:p>
            <a:pPr algn="l" rtl="0" eaLnBrk="1" hangingPunct="1">
              <a:spcBef>
                <a:spcPct val="0"/>
              </a:spcBef>
              <a:buFont typeface="Arial" panose="020B0604020202020204" pitchFamily="34" charset="0"/>
              <a:buNone/>
            </a:pPr>
            <a:r>
              <a:rPr lang="en-US" altLang="he-IL" sz="2400" smtClean="0"/>
              <a:t>The main disadvantages were of the assistive technology and ICTs: </a:t>
            </a:r>
          </a:p>
          <a:p>
            <a:pPr lvl="1" algn="l" rtl="0" eaLnBrk="1" hangingPunct="1">
              <a:spcBef>
                <a:spcPct val="0"/>
              </a:spcBef>
            </a:pPr>
            <a:r>
              <a:rPr lang="en-US" altLang="he-IL" sz="2400" smtClean="0"/>
              <a:t>high costs</a:t>
            </a:r>
          </a:p>
          <a:p>
            <a:pPr lvl="1" algn="l" rtl="0" eaLnBrk="1" hangingPunct="1">
              <a:spcBef>
                <a:spcPct val="0"/>
              </a:spcBef>
            </a:pPr>
            <a:r>
              <a:rPr lang="en-US" altLang="he-IL" sz="2400" smtClean="0"/>
              <a:t>technical problems</a:t>
            </a:r>
          </a:p>
          <a:p>
            <a:pPr lvl="1" algn="l" rtl="0" eaLnBrk="1" hangingPunct="1">
              <a:spcBef>
                <a:spcPct val="0"/>
              </a:spcBef>
            </a:pPr>
            <a:r>
              <a:rPr lang="en-US" altLang="he-IL" sz="2400" smtClean="0"/>
              <a:t>extra effort and time due to the use of ICT</a:t>
            </a:r>
          </a:p>
          <a:p>
            <a:pPr algn="l" rtl="0" eaLnBrk="1" hangingPunct="1">
              <a:spcBef>
                <a:spcPct val="0"/>
              </a:spcBef>
              <a:buFont typeface="Arial" panose="020B0604020202020204" pitchFamily="34" charset="0"/>
              <a:buNone/>
            </a:pPr>
            <a:r>
              <a:rPr lang="en-US" altLang="he-IL" sz="2400" b="1" smtClean="0"/>
              <a:t>Israel  </a:t>
            </a:r>
          </a:p>
          <a:p>
            <a:pPr algn="l" rtl="0" eaLnBrk="1" hangingPunct="1">
              <a:spcBef>
                <a:spcPct val="0"/>
              </a:spcBef>
              <a:buFont typeface="Arial" panose="020B0604020202020204" pitchFamily="34" charset="0"/>
              <a:buNone/>
            </a:pPr>
            <a:r>
              <a:rPr lang="en-US" altLang="he-IL" sz="2400" smtClean="0"/>
              <a:t>The main disadvantages were: </a:t>
            </a:r>
          </a:p>
          <a:p>
            <a:pPr lvl="1" algn="l" rtl="0" eaLnBrk="1" hangingPunct="1">
              <a:spcBef>
                <a:spcPct val="0"/>
              </a:spcBef>
            </a:pPr>
            <a:r>
              <a:rPr lang="en-US" altLang="he-IL" sz="2400" smtClean="0"/>
              <a:t> lack of ICT that support the Hebrew language </a:t>
            </a:r>
          </a:p>
          <a:p>
            <a:pPr lvl="1" algn="l" rtl="0" eaLnBrk="1" hangingPunct="1">
              <a:spcBef>
                <a:spcPct val="0"/>
              </a:spcBef>
            </a:pPr>
            <a:r>
              <a:rPr lang="en-US" altLang="he-IL" sz="2400" smtClean="0"/>
              <a:t>lack of training </a:t>
            </a:r>
          </a:p>
          <a:p>
            <a:pPr lvl="1" algn="l" rtl="0" eaLnBrk="1" hangingPunct="1">
              <a:spcBef>
                <a:spcPct val="0"/>
              </a:spcBef>
            </a:pPr>
            <a:r>
              <a:rPr lang="en-US" altLang="he-IL" sz="2400" smtClean="0"/>
              <a:t>difficulty of obtaining services</a:t>
            </a:r>
            <a:endParaRPr lang="he-IL" altLang="he-IL"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כותרת 1"/>
          <p:cNvSpPr>
            <a:spLocks noGrp="1"/>
          </p:cNvSpPr>
          <p:nvPr>
            <p:ph type="title"/>
          </p:nvPr>
        </p:nvSpPr>
        <p:spPr>
          <a:xfrm>
            <a:off x="673100" y="215900"/>
            <a:ext cx="10680700" cy="787400"/>
          </a:xfrm>
        </p:spPr>
        <p:txBody>
          <a:bodyPr/>
          <a:lstStyle/>
          <a:p>
            <a:pPr rtl="0"/>
            <a:r>
              <a:rPr lang="en-US" altLang="he-IL" sz="2800" b="1" smtClean="0">
                <a:ea typeface="Calibri" panose="020F0502020204030204" pitchFamily="34" charset="0"/>
                <a:cs typeface="Arial" panose="020B0604020202020204" pitchFamily="34" charset="0"/>
              </a:rPr>
              <a:t>Study 1: The Use of Personal Technologies in the Classroom: Canadian and Israeli Perspectives</a:t>
            </a:r>
            <a:r>
              <a:rPr lang="en-US" altLang="he-IL" sz="2800" smtClean="0">
                <a:ea typeface="Calibri" panose="020F0502020204030204" pitchFamily="34" charset="0"/>
                <a:cs typeface="Arial" panose="020B0604020202020204" pitchFamily="34" charset="0"/>
              </a:rPr>
              <a:t/>
            </a:r>
            <a:br>
              <a:rPr lang="en-US" altLang="he-IL" sz="2800" smtClean="0">
                <a:ea typeface="Calibri" panose="020F0502020204030204" pitchFamily="34" charset="0"/>
                <a:cs typeface="Arial" panose="020B0604020202020204" pitchFamily="34" charset="0"/>
              </a:rPr>
            </a:br>
            <a:endParaRPr lang="he-IL" altLang="he-IL" sz="2800" smtClean="0">
              <a:ea typeface="Calibri" panose="020F0502020204030204" pitchFamily="34" charset="0"/>
              <a:cs typeface="Arial" panose="020B0604020202020204" pitchFamily="34" charset="0"/>
            </a:endParaRPr>
          </a:p>
        </p:txBody>
      </p:sp>
      <p:sp>
        <p:nvSpPr>
          <p:cNvPr id="3" name="מציין מיקום תוכן 2"/>
          <p:cNvSpPr>
            <a:spLocks noGrp="1"/>
          </p:cNvSpPr>
          <p:nvPr>
            <p:ph idx="1"/>
          </p:nvPr>
        </p:nvSpPr>
        <p:spPr>
          <a:xfrm>
            <a:off x="482600" y="1003300"/>
            <a:ext cx="10871200" cy="5702300"/>
          </a:xfrm>
        </p:spPr>
        <p:txBody>
          <a:bodyPr>
            <a:normAutofit fontScale="25000" lnSpcReduction="20000"/>
          </a:bodyPr>
          <a:lstStyle/>
          <a:p>
            <a:pPr algn="l" rtl="0">
              <a:lnSpc>
                <a:spcPct val="170000"/>
              </a:lnSpc>
              <a:spcBef>
                <a:spcPts val="600"/>
              </a:spcBef>
              <a:spcAft>
                <a:spcPts val="0"/>
              </a:spcAft>
              <a:buFont typeface="Wingdings" panose="05000000000000000000" pitchFamily="2" charset="2"/>
              <a:buChar char="Ø"/>
              <a:defRPr/>
            </a:pPr>
            <a:r>
              <a:rPr lang="en-US" sz="9600" dirty="0" smtClean="0">
                <a:ea typeface="Calibri" panose="020F0502020204030204" pitchFamily="34" charset="0"/>
                <a:cs typeface="Arial" panose="020B0604020202020204" pitchFamily="34" charset="0"/>
              </a:rPr>
              <a:t>For </a:t>
            </a:r>
            <a:r>
              <a:rPr lang="en-US" sz="9600" dirty="0">
                <a:ea typeface="Calibri" panose="020F0502020204030204" pitchFamily="34" charset="0"/>
                <a:cs typeface="Arial" panose="020B0604020202020204" pitchFamily="34" charset="0"/>
              </a:rPr>
              <a:t>many students </a:t>
            </a:r>
            <a:r>
              <a:rPr lang="en-US" sz="9600" dirty="0" smtClean="0">
                <a:ea typeface="Calibri" panose="020F0502020204030204" pitchFamily="34" charset="0"/>
                <a:cs typeface="Arial" panose="020B0604020202020204" pitchFamily="34" charset="0"/>
              </a:rPr>
              <a:t>access </a:t>
            </a:r>
            <a:r>
              <a:rPr lang="en-US" sz="9600" dirty="0">
                <a:ea typeface="Calibri" panose="020F0502020204030204" pitchFamily="34" charset="0"/>
                <a:cs typeface="Arial" panose="020B0604020202020204" pitchFamily="34" charset="0"/>
              </a:rPr>
              <a:t>to their personal technologies, </a:t>
            </a:r>
            <a:r>
              <a:rPr lang="en-US" sz="9600" dirty="0" smtClean="0">
                <a:ea typeface="Calibri" panose="020F0502020204030204" pitchFamily="34" charset="0"/>
                <a:cs typeface="Arial" panose="020B0604020202020204" pitchFamily="34" charset="0"/>
              </a:rPr>
              <a:t>as </a:t>
            </a:r>
            <a:r>
              <a:rPr lang="en-US" sz="9600" dirty="0">
                <a:ea typeface="Calibri" panose="020F0502020204030204" pitchFamily="34" charset="0"/>
                <a:cs typeface="Arial" panose="020B0604020202020204" pitchFamily="34" charset="0"/>
              </a:rPr>
              <a:t>smartphones or tablets, is essential to ensure their full inclusion in the classroom. </a:t>
            </a:r>
            <a:endParaRPr lang="en-US" sz="9600" dirty="0" smtClean="0">
              <a:ea typeface="Calibri" panose="020F0502020204030204" pitchFamily="34" charset="0"/>
              <a:cs typeface="Arial" panose="020B0604020202020204" pitchFamily="34" charset="0"/>
            </a:endParaRPr>
          </a:p>
          <a:p>
            <a:pPr algn="l" rtl="0">
              <a:lnSpc>
                <a:spcPct val="170000"/>
              </a:lnSpc>
              <a:spcBef>
                <a:spcPts val="600"/>
              </a:spcBef>
              <a:spcAft>
                <a:spcPts val="0"/>
              </a:spcAft>
              <a:buFont typeface="Wingdings" panose="05000000000000000000" pitchFamily="2" charset="2"/>
              <a:buChar char="Ø"/>
              <a:defRPr/>
            </a:pPr>
            <a:r>
              <a:rPr lang="en-US" sz="9600" dirty="0" smtClean="0">
                <a:ea typeface="Calibri" panose="020F0502020204030204" pitchFamily="34" charset="0"/>
                <a:cs typeface="Arial" panose="020B0604020202020204" pitchFamily="34" charset="0"/>
              </a:rPr>
              <a:t>Research </a:t>
            </a:r>
            <a:r>
              <a:rPr lang="en-US" sz="9600" dirty="0">
                <a:ea typeface="Calibri" panose="020F0502020204030204" pitchFamily="34" charset="0"/>
                <a:cs typeface="Arial" panose="020B0604020202020204" pitchFamily="34" charset="0"/>
              </a:rPr>
              <a:t>shows that students, in general, like courses where they are allowed to use their personal technologies in class. </a:t>
            </a:r>
            <a:endParaRPr lang="en-US" sz="9600" dirty="0" smtClean="0">
              <a:ea typeface="Calibri" panose="020F0502020204030204" pitchFamily="34" charset="0"/>
              <a:cs typeface="Arial" panose="020B0604020202020204" pitchFamily="34" charset="0"/>
            </a:endParaRPr>
          </a:p>
          <a:p>
            <a:pPr algn="l" rtl="0">
              <a:lnSpc>
                <a:spcPct val="170000"/>
              </a:lnSpc>
              <a:spcBef>
                <a:spcPts val="600"/>
              </a:spcBef>
              <a:spcAft>
                <a:spcPts val="0"/>
              </a:spcAft>
              <a:buFont typeface="Wingdings" panose="05000000000000000000" pitchFamily="2" charset="2"/>
              <a:buChar char="Ø"/>
              <a:defRPr/>
            </a:pPr>
            <a:r>
              <a:rPr lang="en-US" sz="9600" dirty="0" smtClean="0">
                <a:ea typeface="Calibri" panose="020F0502020204030204" pitchFamily="34" charset="0"/>
                <a:cs typeface="Arial" panose="020B0604020202020204" pitchFamily="34" charset="0"/>
              </a:rPr>
              <a:t>Research </a:t>
            </a:r>
            <a:r>
              <a:rPr lang="en-US" sz="9600" dirty="0">
                <a:ea typeface="Calibri" panose="020F0502020204030204" pitchFamily="34" charset="0"/>
                <a:cs typeface="Arial" panose="020B0604020202020204" pitchFamily="34" charset="0"/>
              </a:rPr>
              <a:t>has also shown that </a:t>
            </a:r>
            <a:r>
              <a:rPr lang="en-US" sz="9600" dirty="0" smtClean="0">
                <a:ea typeface="Calibri" panose="020F0502020204030204" pitchFamily="34" charset="0"/>
                <a:cs typeface="Arial" panose="020B0604020202020204" pitchFamily="34" charset="0"/>
              </a:rPr>
              <a:t>multi-tasking </a:t>
            </a:r>
            <a:r>
              <a:rPr lang="en-US" sz="9600" dirty="0">
                <a:ea typeface="Calibri" panose="020F0502020204030204" pitchFamily="34" charset="0"/>
                <a:cs typeface="Arial" panose="020B0604020202020204" pitchFamily="34" charset="0"/>
              </a:rPr>
              <a:t>in class is associated with poorer grades and that open devices can distract students nearby. </a:t>
            </a:r>
            <a:endParaRPr lang="en-US" sz="9600" dirty="0" smtClean="0">
              <a:ea typeface="Calibri" panose="020F0502020204030204" pitchFamily="34" charset="0"/>
              <a:cs typeface="Arial" panose="020B0604020202020204" pitchFamily="34" charset="0"/>
            </a:endParaRPr>
          </a:p>
          <a:p>
            <a:pPr algn="l" rtl="0">
              <a:lnSpc>
                <a:spcPct val="170000"/>
              </a:lnSpc>
              <a:spcBef>
                <a:spcPts val="600"/>
              </a:spcBef>
              <a:spcAft>
                <a:spcPts val="0"/>
              </a:spcAft>
              <a:buFont typeface="Wingdings" panose="05000000000000000000" pitchFamily="2" charset="2"/>
              <a:buChar char="Ø"/>
              <a:defRPr/>
            </a:pPr>
            <a:r>
              <a:rPr lang="en-US" sz="9600" dirty="0" smtClean="0">
                <a:ea typeface="Calibri" panose="020F0502020204030204" pitchFamily="34" charset="0"/>
                <a:cs typeface="Arial" panose="020B0604020202020204" pitchFamily="34" charset="0"/>
              </a:rPr>
              <a:t>Numerous </a:t>
            </a:r>
            <a:r>
              <a:rPr lang="en-US" sz="9600" dirty="0">
                <a:ea typeface="Calibri" panose="020F0502020204030204" pitchFamily="34" charset="0"/>
                <a:cs typeface="Arial" panose="020B0604020202020204" pitchFamily="34" charset="0"/>
              </a:rPr>
              <a:t>professors are prohibiting the use of such technologies, even though digital literacy is often an expected graduation outcome. </a:t>
            </a:r>
            <a:endParaRPr lang="en-US" sz="9600" dirty="0" smtClean="0">
              <a:ea typeface="Calibri" panose="020F0502020204030204" pitchFamily="34" charset="0"/>
              <a:cs typeface="Arial" panose="020B0604020202020204" pitchFamily="34" charset="0"/>
            </a:endParaRPr>
          </a:p>
          <a:p>
            <a:pPr marL="0" indent="0">
              <a:lnSpc>
                <a:spcPct val="170000"/>
              </a:lnSpc>
              <a:spcBef>
                <a:spcPts val="600"/>
              </a:spcBef>
              <a:spcAft>
                <a:spcPts val="0"/>
              </a:spcAft>
              <a:buFont typeface="Arial" panose="020B0604020202020204" pitchFamily="34" charset="0"/>
              <a:buNone/>
              <a:defRPr/>
            </a:pPr>
            <a:r>
              <a:rPr lang="en-US" sz="7400" b="1" dirty="0">
                <a:ea typeface="Calibri" panose="020F0502020204030204" pitchFamily="34" charset="0"/>
                <a:cs typeface="Arial" panose="020B0604020202020204" pitchFamily="34" charset="0"/>
              </a:rPr>
              <a:t/>
            </a:r>
            <a:br>
              <a:rPr lang="en-US" sz="7400" b="1" dirty="0">
                <a:ea typeface="Calibri" panose="020F0502020204030204" pitchFamily="34" charset="0"/>
                <a:cs typeface="Arial" panose="020B0604020202020204" pitchFamily="34" charset="0"/>
              </a:rPr>
            </a:br>
            <a:r>
              <a:rPr lang="en-US" b="1" dirty="0">
                <a:ea typeface="Calibri" panose="020F0502020204030204" pitchFamily="34" charset="0"/>
                <a:cs typeface="Arial" panose="020B0604020202020204" pitchFamily="34" charset="0"/>
              </a:rPr>
              <a:t> </a:t>
            </a:r>
            <a:endParaRPr lang="en-US" dirty="0">
              <a:ea typeface="Calibri" panose="020F0502020204030204" pitchFamily="34" charset="0"/>
              <a:cs typeface="Arial" panose="020B0604020202020204" pitchFamily="34" charset="0"/>
            </a:endParaRPr>
          </a:p>
          <a:p>
            <a:pPr>
              <a:defRPr/>
            </a:pPr>
            <a:endParaRPr lang="he-I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כותרת 1"/>
          <p:cNvSpPr>
            <a:spLocks noGrp="1"/>
          </p:cNvSpPr>
          <p:nvPr>
            <p:ph type="title"/>
          </p:nvPr>
        </p:nvSpPr>
        <p:spPr>
          <a:xfrm>
            <a:off x="1981200" y="274638"/>
            <a:ext cx="8229600" cy="633412"/>
          </a:xfrm>
        </p:spPr>
        <p:txBody>
          <a:bodyPr/>
          <a:lstStyle/>
          <a:p>
            <a:r>
              <a:rPr lang="en-US" altLang="he-IL" sz="3600" b="1" smtClean="0">
                <a:latin typeface="Times New Roman" panose="02020603050405020304" pitchFamily="18" charset="0"/>
              </a:rPr>
              <a:t>Conclusions and Implications</a:t>
            </a:r>
            <a:endParaRPr lang="he-IL" altLang="he-IL" sz="3600" smtClean="0"/>
          </a:p>
        </p:txBody>
      </p:sp>
      <p:sp>
        <p:nvSpPr>
          <p:cNvPr id="3" name="מציין מיקום תוכן 2"/>
          <p:cNvSpPr>
            <a:spLocks noGrp="1"/>
          </p:cNvSpPr>
          <p:nvPr>
            <p:ph idx="1"/>
          </p:nvPr>
        </p:nvSpPr>
        <p:spPr>
          <a:xfrm>
            <a:off x="850900" y="952500"/>
            <a:ext cx="9359900" cy="5289550"/>
          </a:xfrm>
        </p:spPr>
        <p:txBody>
          <a:bodyPr/>
          <a:lstStyle/>
          <a:p>
            <a:pPr marL="419100" indent="-419100" algn="just" rtl="0" eaLnBrk="1" fontAlgn="auto" hangingPunct="1">
              <a:spcBef>
                <a:spcPts val="600"/>
              </a:spcBef>
              <a:spcAft>
                <a:spcPts val="0"/>
              </a:spcAft>
              <a:buSzPct val="95000"/>
              <a:buFont typeface="Wingdings" pitchFamily="2" charset="2"/>
              <a:buChar char="Ø"/>
              <a:defRPr/>
            </a:pPr>
            <a:r>
              <a:rPr lang="en-US" sz="2400" dirty="0">
                <a:solidFill>
                  <a:srgbClr val="000000"/>
                </a:solidFill>
              </a:rPr>
              <a:t>The most frequently mentioned software is in the area of Writing and correction software - grammar/ spelling checkers, dictionaries, and English Text-To-Speech (TTS) Software.</a:t>
            </a:r>
          </a:p>
          <a:p>
            <a:pPr marL="419100" indent="-419100" algn="just" rtl="0" eaLnBrk="1" fontAlgn="auto" hangingPunct="1">
              <a:spcBef>
                <a:spcPts val="600"/>
              </a:spcBef>
              <a:spcAft>
                <a:spcPts val="0"/>
              </a:spcAft>
              <a:buSzPct val="95000"/>
              <a:buFont typeface="Wingdings" pitchFamily="2" charset="2"/>
              <a:buChar char="Ø"/>
              <a:defRPr/>
            </a:pPr>
            <a:r>
              <a:rPr lang="en-US" sz="2400" dirty="0">
                <a:solidFill>
                  <a:srgbClr val="000000"/>
                </a:solidFill>
              </a:rPr>
              <a:t> Success in academic area is the essential perceived advantage to using ICTs</a:t>
            </a:r>
            <a:r>
              <a:rPr lang="fr-CA" sz="2400" dirty="0">
                <a:solidFill>
                  <a:srgbClr val="000000"/>
                </a:solidFill>
              </a:rPr>
              <a:t>. </a:t>
            </a:r>
            <a:endParaRPr lang="en-US" sz="2400" dirty="0">
              <a:solidFill>
                <a:srgbClr val="000000"/>
              </a:solidFill>
            </a:endParaRPr>
          </a:p>
          <a:p>
            <a:pPr marL="419100" indent="-419100" algn="just" rtl="0" eaLnBrk="1" fontAlgn="auto" hangingPunct="1">
              <a:spcBef>
                <a:spcPts val="600"/>
              </a:spcBef>
              <a:spcAft>
                <a:spcPts val="0"/>
              </a:spcAft>
              <a:buSzPct val="95000"/>
              <a:buFont typeface="Wingdings" pitchFamily="2" charset="2"/>
              <a:buChar char="Ø"/>
              <a:defRPr/>
            </a:pPr>
            <a:r>
              <a:rPr lang="en-US" sz="2400" dirty="0">
                <a:solidFill>
                  <a:srgbClr val="000000"/>
                </a:solidFill>
              </a:rPr>
              <a:t> Lack of technologies which support the Hebrew language compared to the variety of ICTs in English. </a:t>
            </a:r>
          </a:p>
          <a:p>
            <a:pPr marL="419100" indent="-419100" algn="just" rtl="0" eaLnBrk="1" fontAlgn="auto" hangingPunct="1">
              <a:spcBef>
                <a:spcPts val="600"/>
              </a:spcBef>
              <a:spcAft>
                <a:spcPts val="0"/>
              </a:spcAft>
              <a:buSzPct val="95000"/>
              <a:buFont typeface="Wingdings" pitchFamily="2" charset="2"/>
              <a:buChar char="Ø"/>
              <a:defRPr/>
            </a:pPr>
            <a:r>
              <a:rPr lang="he-IL" dirty="0" smtClean="0">
                <a:solidFill>
                  <a:srgbClr val="000000"/>
                </a:solidFill>
                <a:cs typeface="David" pitchFamily="2" charset="-79"/>
              </a:rPr>
              <a:t> </a:t>
            </a:r>
            <a:r>
              <a:rPr lang="en-US" sz="2400" dirty="0">
                <a:solidFill>
                  <a:srgbClr val="000000"/>
                </a:solidFill>
              </a:rPr>
              <a:t>A need to increase the quality of the Hebrew Voice relate to TTS software. </a:t>
            </a:r>
          </a:p>
          <a:p>
            <a:pPr marL="419100" indent="-419100" algn="just" rtl="0" eaLnBrk="1" fontAlgn="auto" hangingPunct="1">
              <a:spcBef>
                <a:spcPts val="600"/>
              </a:spcBef>
              <a:spcAft>
                <a:spcPts val="0"/>
              </a:spcAft>
              <a:buSzPct val="95000"/>
              <a:buFont typeface="Wingdings" pitchFamily="2" charset="2"/>
              <a:buChar char="Ø"/>
              <a:defRPr/>
            </a:pPr>
            <a:r>
              <a:rPr lang="en-US" sz="2400" dirty="0">
                <a:solidFill>
                  <a:srgbClr val="000000"/>
                </a:solidFill>
              </a:rPr>
              <a:t>Lack of training, information and difficulty obtaining services are the major disadvantage to using ICTs. </a:t>
            </a:r>
          </a:p>
          <a:p>
            <a:pPr marL="419100" indent="-419100" algn="just" rtl="0" eaLnBrk="1" fontAlgn="auto" hangingPunct="1">
              <a:spcBef>
                <a:spcPts val="600"/>
              </a:spcBef>
              <a:spcAft>
                <a:spcPts val="0"/>
              </a:spcAft>
              <a:buSzPct val="95000"/>
              <a:buFont typeface="Wingdings" pitchFamily="2" charset="2"/>
              <a:buChar char="Ø"/>
              <a:defRPr/>
            </a:pPr>
            <a:r>
              <a:rPr lang="en-US" sz="2400" dirty="0">
                <a:solidFill>
                  <a:srgbClr val="000000"/>
                </a:solidFill>
              </a:rPr>
              <a:t>A need to improve the accessibility for ICTs resources. </a:t>
            </a:r>
          </a:p>
          <a:p>
            <a:pPr>
              <a:defRPr/>
            </a:pPr>
            <a:endParaRPr lang="he-I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כותרת 1"/>
          <p:cNvSpPr>
            <a:spLocks noGrp="1"/>
          </p:cNvSpPr>
          <p:nvPr>
            <p:ph type="title"/>
          </p:nvPr>
        </p:nvSpPr>
        <p:spPr>
          <a:xfrm>
            <a:off x="1841500" y="44450"/>
            <a:ext cx="8575675" cy="635000"/>
          </a:xfrm>
        </p:spPr>
        <p:txBody>
          <a:bodyPr/>
          <a:lstStyle/>
          <a:p>
            <a:pPr rtl="0"/>
            <a:r>
              <a:rPr lang="en-US" altLang="he-IL" sz="2800" smtClean="0"/>
              <a:t/>
            </a:r>
            <a:br>
              <a:rPr lang="en-US" altLang="he-IL" sz="2800" smtClean="0"/>
            </a:br>
            <a:r>
              <a:rPr lang="en-US" altLang="he-IL" sz="2800" b="1" smtClean="0">
                <a:solidFill>
                  <a:srgbClr val="C00000"/>
                </a:solidFill>
              </a:rPr>
              <a:t>There are still a few problems for implementing ICTs</a:t>
            </a:r>
            <a:r>
              <a:rPr lang="en-US" altLang="he-IL" sz="2800" b="1" smtClean="0"/>
              <a:t/>
            </a:r>
            <a:br>
              <a:rPr lang="en-US" altLang="he-IL" sz="2800" b="1" smtClean="0"/>
            </a:br>
            <a:endParaRPr lang="he-IL" altLang="he-IL" sz="2800" b="1" smtClean="0"/>
          </a:p>
        </p:txBody>
      </p:sp>
      <p:sp>
        <p:nvSpPr>
          <p:cNvPr id="58371" name="מציין מיקום תוכן 2"/>
          <p:cNvSpPr>
            <a:spLocks noGrp="1"/>
          </p:cNvSpPr>
          <p:nvPr>
            <p:ph idx="1"/>
          </p:nvPr>
        </p:nvSpPr>
        <p:spPr>
          <a:xfrm>
            <a:off x="762000" y="692150"/>
            <a:ext cx="9798050" cy="5616575"/>
          </a:xfrm>
        </p:spPr>
        <p:txBody>
          <a:bodyPr/>
          <a:lstStyle/>
          <a:p>
            <a:pPr marL="361950" indent="-280988" algn="l" rtl="0"/>
            <a:r>
              <a:rPr lang="en-US" altLang="he-IL" sz="2400" smtClean="0"/>
              <a:t>Lack of technologies which support Hebrew language compared to the variety of ICT in English.</a:t>
            </a:r>
          </a:p>
          <a:p>
            <a:pPr marL="361950" indent="-280988" algn="l" rtl="0"/>
            <a:r>
              <a:rPr lang="en-US" altLang="he-IL" sz="2400" smtClean="0"/>
              <a:t>A need to increase the quality of the Hebrew Voice related to TTS software.</a:t>
            </a:r>
          </a:p>
          <a:p>
            <a:pPr marL="361950" indent="-280988" algn="l" rtl="0"/>
            <a:r>
              <a:rPr lang="en-US" altLang="he-IL" sz="2400" smtClean="0"/>
              <a:t>Lack of training, information and difficulty obtaining services. </a:t>
            </a:r>
          </a:p>
          <a:p>
            <a:pPr marL="361950" indent="-280988" algn="l" rtl="0"/>
            <a:r>
              <a:rPr lang="en-US" altLang="he-IL" sz="2400" smtClean="0"/>
              <a:t>A need to improve the accessibility for ICT resources.</a:t>
            </a:r>
          </a:p>
          <a:p>
            <a:pPr marL="361950" indent="-280988" algn="l" rtl="0" eaLnBrk="1" hangingPunct="1">
              <a:lnSpc>
                <a:spcPct val="120000"/>
              </a:lnSpc>
            </a:pPr>
            <a:r>
              <a:rPr lang="en-US" altLang="he-IL" sz="2400" smtClean="0"/>
              <a:t>Budget - the process of physical accessibility is complicated because many students study in different OUI centers all over the country.</a:t>
            </a:r>
          </a:p>
          <a:p>
            <a:pPr marL="361950" indent="-280988" algn="l" rtl="0" eaLnBrk="1" hangingPunct="1">
              <a:lnSpc>
                <a:spcPct val="120000"/>
              </a:lnSpc>
            </a:pPr>
            <a:r>
              <a:rPr lang="en-US" altLang="he-IL" sz="2400" smtClean="0"/>
              <a:t>Assistive technologies and ICT support are very expensive.</a:t>
            </a:r>
          </a:p>
          <a:p>
            <a:pPr marL="361950" indent="-280988" algn="l" rtl="0" eaLnBrk="1" hangingPunct="1">
              <a:lnSpc>
                <a:spcPct val="120000"/>
              </a:lnSpc>
            </a:pPr>
            <a:r>
              <a:rPr lang="en-US" altLang="he-IL" sz="2400" smtClean="0"/>
              <a:t>Disagreements among students without disabilities (slow studying; achievements; conflicts of interests regarding the different needs).</a:t>
            </a:r>
          </a:p>
        </p:txBody>
      </p:sp>
      <p:sp>
        <p:nvSpPr>
          <p:cNvPr id="58372"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0"/>
              </a:spcBef>
              <a:buFontTx/>
              <a:buNone/>
            </a:pPr>
            <a:fld id="{645BFABB-BE1F-454F-A5C5-DA11BC2CFD84}" type="slidenum">
              <a:rPr lang="he-IL" altLang="he-IL" sz="1200" smtClean="0">
                <a:solidFill>
                  <a:srgbClr val="B5A788"/>
                </a:solidFill>
                <a:latin typeface="Arial" panose="020B0604020202020204" pitchFamily="34" charset="0"/>
              </a:rPr>
              <a:pPr algn="l" eaLnBrk="1" hangingPunct="1">
                <a:spcBef>
                  <a:spcPct val="0"/>
                </a:spcBef>
                <a:buFontTx/>
                <a:buNone/>
              </a:pPr>
              <a:t>41</a:t>
            </a:fld>
            <a:endParaRPr lang="he-IL" altLang="he-IL" sz="1200" smtClean="0">
              <a:solidFill>
                <a:srgbClr val="B5A788"/>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כותרת 1"/>
          <p:cNvSpPr>
            <a:spLocks noGrp="1"/>
          </p:cNvSpPr>
          <p:nvPr>
            <p:ph type="title"/>
          </p:nvPr>
        </p:nvSpPr>
        <p:spPr>
          <a:xfrm>
            <a:off x="469900" y="111125"/>
            <a:ext cx="10515600" cy="587375"/>
          </a:xfrm>
        </p:spPr>
        <p:txBody>
          <a:bodyPr>
            <a:normAutofit fontScale="90000"/>
          </a:bodyPr>
          <a:lstStyle/>
          <a:p>
            <a:pPr algn="l" rtl="0">
              <a:defRPr/>
            </a:pPr>
            <a:r>
              <a:rPr lang="en-US" altLang="he-IL" sz="3600" smtClean="0"/>
              <a:t>Thanks to:</a:t>
            </a:r>
            <a:endParaRPr lang="he-IL" altLang="he-IL" sz="3600" smtClean="0"/>
          </a:p>
        </p:txBody>
      </p:sp>
      <p:sp>
        <p:nvSpPr>
          <p:cNvPr id="3" name="מציין מיקום תוכן 2"/>
          <p:cNvSpPr>
            <a:spLocks noGrp="1"/>
          </p:cNvSpPr>
          <p:nvPr>
            <p:ph idx="1"/>
          </p:nvPr>
        </p:nvSpPr>
        <p:spPr>
          <a:xfrm>
            <a:off x="101600" y="698500"/>
            <a:ext cx="11912600" cy="5943600"/>
          </a:xfrm>
        </p:spPr>
        <p:txBody>
          <a:bodyPr>
            <a:normAutofit/>
          </a:bodyPr>
          <a:lstStyle/>
          <a:p>
            <a:pPr marL="0" indent="0" algn="l" rtl="0">
              <a:lnSpc>
                <a:spcPct val="107000"/>
              </a:lnSpc>
              <a:spcAft>
                <a:spcPts val="800"/>
              </a:spcAft>
              <a:buFont typeface="Arial" panose="020B0604020202020204" pitchFamily="34" charset="0"/>
              <a:buNone/>
              <a:defRPr/>
            </a:pPr>
            <a:r>
              <a:rPr lang="en-US" sz="1400" b="1" dirty="0" smtClean="0">
                <a:solidFill>
                  <a:prstClr val="black"/>
                </a:solidFill>
                <a:ea typeface="Calibri" panose="020F0502020204030204" pitchFamily="34" charset="0"/>
                <a:cs typeface="Arial" panose="020B0604020202020204" pitchFamily="34" charset="0"/>
              </a:rPr>
              <a:t>Canadian team: </a:t>
            </a:r>
            <a:r>
              <a:rPr lang="en-US" sz="1600" b="1" dirty="0" smtClean="0">
                <a:solidFill>
                  <a:prstClr val="black"/>
                </a:solidFill>
                <a:ea typeface="Calibri" panose="020F0502020204030204" pitchFamily="34" charset="0"/>
                <a:cs typeface="Arial" panose="020B0604020202020204" pitchFamily="34" charset="0"/>
              </a:rPr>
              <a:t>Laura King, Catherine Fichten, Mary Jorgensen, Alice Havel</a:t>
            </a:r>
          </a:p>
          <a:p>
            <a:pPr algn="l" rtl="0">
              <a:lnSpc>
                <a:spcPct val="150000"/>
              </a:lnSpc>
              <a:spcBef>
                <a:spcPts val="0"/>
              </a:spcBef>
              <a:spcAft>
                <a:spcPts val="0"/>
              </a:spcAft>
              <a:buFont typeface="+mj-lt"/>
              <a:buAutoNum type="arabicPeriod"/>
              <a:defRPr/>
            </a:pPr>
            <a:r>
              <a:rPr lang="en-US" sz="1600" dirty="0" smtClean="0">
                <a:solidFill>
                  <a:prstClr val="black"/>
                </a:solidFill>
                <a:ea typeface="Calibri" panose="020F0502020204030204" pitchFamily="34" charset="0"/>
                <a:cs typeface="Arial" panose="020B0604020202020204" pitchFamily="34" charset="0"/>
              </a:rPr>
              <a:t>Laura King, M.A.: Research Associate, </a:t>
            </a:r>
            <a:r>
              <a:rPr lang="en-US" sz="1600" dirty="0" err="1" smtClean="0">
                <a:solidFill>
                  <a:prstClr val="black"/>
                </a:solidFill>
                <a:ea typeface="Calibri" panose="020F0502020204030204" pitchFamily="34" charset="0"/>
                <a:cs typeface="Arial" panose="020B0604020202020204" pitchFamily="34" charset="0"/>
              </a:rPr>
              <a:t>Adaptech</a:t>
            </a:r>
            <a:r>
              <a:rPr lang="en-US" sz="1600" dirty="0" smtClean="0">
                <a:solidFill>
                  <a:prstClr val="black"/>
                </a:solidFill>
                <a:ea typeface="Calibri" panose="020F0502020204030204" pitchFamily="34" charset="0"/>
                <a:cs typeface="Arial" panose="020B0604020202020204" pitchFamily="34" charset="0"/>
              </a:rPr>
              <a:t> Research Network, Montréal Canada, 1-514-364-3320 ext. 6718, </a:t>
            </a:r>
            <a:r>
              <a:rPr lang="en-US" sz="1600" u="sng" dirty="0" smtClean="0">
                <a:solidFill>
                  <a:srgbClr val="0563C1"/>
                </a:solidFill>
                <a:ea typeface="Calibri" panose="020F0502020204030204" pitchFamily="34" charset="0"/>
                <a:cs typeface="Arial" panose="020B0604020202020204" pitchFamily="34" charset="0"/>
                <a:hlinkClick r:id="rId2"/>
              </a:rPr>
              <a:t>laura.king@claurendeau.qc.ca</a:t>
            </a:r>
            <a:r>
              <a:rPr lang="en-US" sz="1600" dirty="0" smtClean="0">
                <a:solidFill>
                  <a:prstClr val="black"/>
                </a:solidFill>
                <a:ea typeface="Calibri" panose="020F0502020204030204" pitchFamily="34" charset="0"/>
                <a:cs typeface="Arial" panose="020B0604020202020204" pitchFamily="34" charset="0"/>
              </a:rPr>
              <a:t> </a:t>
            </a:r>
          </a:p>
          <a:p>
            <a:pPr algn="l" rtl="0">
              <a:lnSpc>
                <a:spcPct val="150000"/>
              </a:lnSpc>
              <a:spcBef>
                <a:spcPts val="0"/>
              </a:spcBef>
              <a:spcAft>
                <a:spcPts val="0"/>
              </a:spcAft>
              <a:buFont typeface="+mj-lt"/>
              <a:buAutoNum type="arabicPeriod"/>
              <a:defRPr/>
            </a:pPr>
            <a:r>
              <a:rPr lang="en-US" sz="1600" dirty="0" smtClean="0">
                <a:solidFill>
                  <a:prstClr val="black"/>
                </a:solidFill>
                <a:ea typeface="Calibri" panose="020F0502020204030204" pitchFamily="34" charset="0"/>
                <a:cs typeface="Arial" panose="020B0604020202020204" pitchFamily="34" charset="0"/>
              </a:rPr>
              <a:t>Catherine Fichten, Ph.D.: Professor of psychology, Dawson College, Professor of psychiatry, McGill University, Psychologist, Jewish General Hospital, Co-Director, </a:t>
            </a:r>
            <a:r>
              <a:rPr lang="en-US" sz="1600" dirty="0" err="1" smtClean="0">
                <a:solidFill>
                  <a:prstClr val="black"/>
                </a:solidFill>
                <a:ea typeface="Calibri" panose="020F0502020204030204" pitchFamily="34" charset="0"/>
                <a:cs typeface="Arial" panose="020B0604020202020204" pitchFamily="34" charset="0"/>
              </a:rPr>
              <a:t>Adaptech</a:t>
            </a:r>
            <a:r>
              <a:rPr lang="en-US" sz="1600" dirty="0" smtClean="0">
                <a:solidFill>
                  <a:prstClr val="black"/>
                </a:solidFill>
                <a:ea typeface="Calibri" panose="020F0502020204030204" pitchFamily="34" charset="0"/>
                <a:cs typeface="Arial" panose="020B0604020202020204" pitchFamily="34" charset="0"/>
              </a:rPr>
              <a:t> Research Network, Montréal Canada, 1-514-931-8731 ext. 1546, </a:t>
            </a:r>
            <a:r>
              <a:rPr lang="en-US" sz="1600" u="sng" dirty="0" smtClean="0">
                <a:solidFill>
                  <a:srgbClr val="0563C1"/>
                </a:solidFill>
                <a:ea typeface="Calibri" panose="020F0502020204030204" pitchFamily="34" charset="0"/>
                <a:cs typeface="Arial" panose="020B0604020202020204" pitchFamily="34" charset="0"/>
                <a:hlinkClick r:id="rId3"/>
              </a:rPr>
              <a:t>catherine.fichten@mcgill.ca</a:t>
            </a:r>
            <a:r>
              <a:rPr lang="en-US" sz="1600" dirty="0" smtClean="0">
                <a:solidFill>
                  <a:prstClr val="black"/>
                </a:solidFill>
                <a:ea typeface="Calibri" panose="020F0502020204030204" pitchFamily="34" charset="0"/>
                <a:cs typeface="Arial" panose="020B0604020202020204" pitchFamily="34" charset="0"/>
              </a:rPr>
              <a:t>  </a:t>
            </a:r>
          </a:p>
          <a:p>
            <a:pPr algn="l" rtl="0">
              <a:lnSpc>
                <a:spcPct val="150000"/>
              </a:lnSpc>
              <a:spcBef>
                <a:spcPts val="0"/>
              </a:spcBef>
              <a:spcAft>
                <a:spcPts val="0"/>
              </a:spcAft>
              <a:buFont typeface="+mj-lt"/>
              <a:buAutoNum type="arabicPeriod"/>
              <a:defRPr/>
            </a:pPr>
            <a:r>
              <a:rPr lang="en-US" sz="1600" dirty="0" smtClean="0">
                <a:solidFill>
                  <a:prstClr val="black"/>
                </a:solidFill>
                <a:ea typeface="Calibri" panose="020F0502020204030204" pitchFamily="34" charset="0"/>
                <a:cs typeface="Arial" panose="020B0604020202020204" pitchFamily="34" charset="0"/>
              </a:rPr>
              <a:t>Mary Jorgensen, B.A.: Research Associate, </a:t>
            </a:r>
            <a:r>
              <a:rPr lang="en-US" sz="1600" dirty="0" err="1" smtClean="0">
                <a:solidFill>
                  <a:prstClr val="black"/>
                </a:solidFill>
                <a:ea typeface="Calibri" panose="020F0502020204030204" pitchFamily="34" charset="0"/>
                <a:cs typeface="Arial" panose="020B0604020202020204" pitchFamily="34" charset="0"/>
              </a:rPr>
              <a:t>Adaptech</a:t>
            </a:r>
            <a:r>
              <a:rPr lang="en-US" sz="1600" dirty="0" smtClean="0">
                <a:solidFill>
                  <a:prstClr val="black"/>
                </a:solidFill>
                <a:ea typeface="Calibri" panose="020F0502020204030204" pitchFamily="34" charset="0"/>
                <a:cs typeface="Arial" panose="020B0604020202020204" pitchFamily="34" charset="0"/>
              </a:rPr>
              <a:t> Research Network, Montréal Canada, 1-514-931-8731 ext. 3586, MJORGENSEN07@ubishops.ca  </a:t>
            </a:r>
          </a:p>
          <a:p>
            <a:pPr algn="l" rtl="0">
              <a:lnSpc>
                <a:spcPct val="150000"/>
              </a:lnSpc>
              <a:spcBef>
                <a:spcPts val="0"/>
              </a:spcBef>
              <a:spcAft>
                <a:spcPts val="0"/>
              </a:spcAft>
              <a:buFont typeface="+mj-lt"/>
              <a:buAutoNum type="arabicPeriod"/>
              <a:defRPr/>
            </a:pPr>
            <a:r>
              <a:rPr lang="en-US" sz="1600" dirty="0" smtClean="0">
                <a:solidFill>
                  <a:prstClr val="black"/>
                </a:solidFill>
                <a:ea typeface="Calibri" panose="020F0502020204030204" pitchFamily="34" charset="0"/>
                <a:cs typeface="Arial" panose="020B0604020202020204" pitchFamily="34" charset="0"/>
              </a:rPr>
              <a:t>Alice Havel, Ph.D.: Former co-coordinator of Dawson College’s Access Ability Center, Dawson College, Research Associate, </a:t>
            </a:r>
            <a:r>
              <a:rPr lang="en-US" sz="1600" dirty="0" err="1" smtClean="0">
                <a:solidFill>
                  <a:prstClr val="black"/>
                </a:solidFill>
                <a:ea typeface="Calibri" panose="020F0502020204030204" pitchFamily="34" charset="0"/>
                <a:cs typeface="Arial" panose="020B0604020202020204" pitchFamily="34" charset="0"/>
              </a:rPr>
              <a:t>Adaptech</a:t>
            </a:r>
            <a:r>
              <a:rPr lang="en-US" sz="1600" dirty="0" smtClean="0">
                <a:solidFill>
                  <a:prstClr val="black"/>
                </a:solidFill>
                <a:ea typeface="Calibri" panose="020F0502020204030204" pitchFamily="34" charset="0"/>
                <a:cs typeface="Arial" panose="020B0604020202020204" pitchFamily="34" charset="0"/>
              </a:rPr>
              <a:t> Research Network, Montréal Canada, 1-541-931-8731 ext. 3584, </a:t>
            </a:r>
            <a:r>
              <a:rPr lang="en-US" sz="1600" u="sng" dirty="0" smtClean="0">
                <a:solidFill>
                  <a:srgbClr val="0563C1"/>
                </a:solidFill>
                <a:ea typeface="Calibri" panose="020F0502020204030204" pitchFamily="34" charset="0"/>
                <a:cs typeface="Arial" panose="020B0604020202020204" pitchFamily="34" charset="0"/>
                <a:hlinkClick r:id="rId4"/>
              </a:rPr>
              <a:t>ahavel@dawsoncollege.qc.ca</a:t>
            </a:r>
            <a:r>
              <a:rPr lang="en-US" sz="1600" dirty="0" smtClean="0">
                <a:solidFill>
                  <a:prstClr val="black"/>
                </a:solidFill>
                <a:ea typeface="Calibri" panose="020F0502020204030204" pitchFamily="34" charset="0"/>
                <a:cs typeface="Arial" panose="020B0604020202020204" pitchFamily="34" charset="0"/>
              </a:rPr>
              <a:t> </a:t>
            </a:r>
          </a:p>
          <a:p>
            <a:pPr marL="0" indent="0" algn="l" rtl="0">
              <a:lnSpc>
                <a:spcPct val="150000"/>
              </a:lnSpc>
              <a:spcBef>
                <a:spcPts val="0"/>
              </a:spcBef>
              <a:spcAft>
                <a:spcPts val="0"/>
              </a:spcAft>
              <a:buFont typeface="Arial" panose="020B0604020202020204" pitchFamily="34" charset="0"/>
              <a:buNone/>
              <a:defRPr/>
            </a:pPr>
            <a:r>
              <a:rPr lang="en-US" sz="1600" b="1" dirty="0" smtClean="0">
                <a:solidFill>
                  <a:prstClr val="black"/>
                </a:solidFill>
                <a:ea typeface="Calibri" panose="020F0502020204030204" pitchFamily="34" charset="0"/>
                <a:cs typeface="Arial" panose="020B0604020202020204" pitchFamily="34" charset="0"/>
              </a:rPr>
              <a:t> Israeli team: Tali Heiman, Dorit Olenik-Shemesh, Dana Kaspi-Tsahor</a:t>
            </a:r>
            <a:endParaRPr lang="en-US" sz="1600" dirty="0" smtClean="0">
              <a:solidFill>
                <a:prstClr val="black"/>
              </a:solidFill>
              <a:ea typeface="Calibri" panose="020F0502020204030204" pitchFamily="34" charset="0"/>
              <a:cs typeface="Arial" panose="020B0604020202020204" pitchFamily="34" charset="0"/>
            </a:endParaRPr>
          </a:p>
          <a:p>
            <a:pPr algn="l" rtl="0">
              <a:lnSpc>
                <a:spcPct val="150000"/>
              </a:lnSpc>
              <a:spcBef>
                <a:spcPts val="0"/>
              </a:spcBef>
              <a:spcAft>
                <a:spcPts val="0"/>
              </a:spcAft>
              <a:buFont typeface="+mj-lt"/>
              <a:buAutoNum type="arabicPeriod"/>
              <a:defRPr/>
            </a:pPr>
            <a:r>
              <a:rPr lang="en-US" sz="1600" dirty="0" smtClean="0">
                <a:solidFill>
                  <a:prstClr val="black"/>
                </a:solidFill>
                <a:ea typeface="Calibri" panose="020F0502020204030204" pitchFamily="34" charset="0"/>
                <a:cs typeface="Arial" panose="020B0604020202020204" pitchFamily="34" charset="0"/>
              </a:rPr>
              <a:t>Tali Heiman, Ph.D.: Professor of special education, Department of Education and Psychology, The Open University of Israel, 972-544478050, </a:t>
            </a:r>
            <a:r>
              <a:rPr lang="en-US" sz="1600" u="sng" dirty="0" smtClean="0">
                <a:solidFill>
                  <a:srgbClr val="0563C1"/>
                </a:solidFill>
                <a:ea typeface="Calibri" panose="020F0502020204030204" pitchFamily="34" charset="0"/>
                <a:cs typeface="Arial" panose="020B0604020202020204" pitchFamily="34" charset="0"/>
                <a:hlinkClick r:id="rId5"/>
              </a:rPr>
              <a:t>talihe@openu.ac.il</a:t>
            </a:r>
            <a:endParaRPr lang="en-US" sz="1600" dirty="0" smtClean="0">
              <a:solidFill>
                <a:prstClr val="black"/>
              </a:solidFill>
              <a:ea typeface="Calibri" panose="020F0502020204030204" pitchFamily="34" charset="0"/>
              <a:cs typeface="Arial" panose="020B0604020202020204" pitchFamily="34" charset="0"/>
            </a:endParaRPr>
          </a:p>
          <a:p>
            <a:pPr algn="l" rtl="0">
              <a:lnSpc>
                <a:spcPct val="150000"/>
              </a:lnSpc>
              <a:spcBef>
                <a:spcPts val="0"/>
              </a:spcBef>
              <a:spcAft>
                <a:spcPts val="0"/>
              </a:spcAft>
              <a:buFont typeface="+mj-lt"/>
              <a:buAutoNum type="arabicPeriod"/>
              <a:defRPr/>
            </a:pPr>
            <a:r>
              <a:rPr lang="en-US" sz="1600" dirty="0" smtClean="0">
                <a:solidFill>
                  <a:prstClr val="black"/>
                </a:solidFill>
                <a:ea typeface="Calibri" panose="020F0502020204030204" pitchFamily="34" charset="0"/>
                <a:cs typeface="Arial" panose="020B0604020202020204" pitchFamily="34" charset="0"/>
              </a:rPr>
              <a:t>Dorit Olenik-Shemesh, Ph.D.: Researcher, Senior Lecturer, Department of Psychology and Education, The Open University of Israel.   972-544-508787. </a:t>
            </a:r>
            <a:r>
              <a:rPr lang="en-US" sz="1600" u="sng" dirty="0" smtClean="0">
                <a:solidFill>
                  <a:srgbClr val="0563C1"/>
                </a:solidFill>
                <a:ea typeface="Calibri" panose="020F0502020204030204" pitchFamily="34" charset="0"/>
                <a:cs typeface="Arial" panose="020B0604020202020204" pitchFamily="34" charset="0"/>
                <a:hlinkClick r:id="rId6"/>
              </a:rPr>
              <a:t>doritol@openu.ac.il</a:t>
            </a:r>
            <a:endParaRPr lang="en-US" sz="1600" dirty="0" smtClean="0">
              <a:solidFill>
                <a:prstClr val="black"/>
              </a:solidFill>
              <a:ea typeface="Calibri" panose="020F0502020204030204" pitchFamily="34" charset="0"/>
              <a:cs typeface="Arial" panose="020B0604020202020204" pitchFamily="34" charset="0"/>
            </a:endParaRPr>
          </a:p>
          <a:p>
            <a:pPr algn="l" rtl="0">
              <a:lnSpc>
                <a:spcPct val="150000"/>
              </a:lnSpc>
              <a:spcBef>
                <a:spcPts val="0"/>
              </a:spcBef>
              <a:spcAft>
                <a:spcPts val="0"/>
              </a:spcAft>
              <a:buFont typeface="+mj-lt"/>
              <a:buAutoNum type="arabicPeriod"/>
              <a:defRPr/>
            </a:pPr>
            <a:r>
              <a:rPr lang="en-US" sz="1600" dirty="0" smtClean="0">
                <a:solidFill>
                  <a:prstClr val="black"/>
                </a:solidFill>
                <a:ea typeface="Calibri" panose="020F0502020204030204" pitchFamily="34" charset="0"/>
                <a:cs typeface="Arial" panose="020B0604020202020204" pitchFamily="34" charset="0"/>
              </a:rPr>
              <a:t>Dana Kaspi-Tsahor, Ph.D. student: Lecturer and coordinator, Department of Psychology and Education; Former Head of Accessibility Section, Dean of Student, The Open University of Israel. Authorized Service Accessibility Expert.  972-509-412058, </a:t>
            </a:r>
            <a:r>
              <a:rPr lang="en-US" sz="1600" u="sng" dirty="0" smtClean="0">
                <a:solidFill>
                  <a:srgbClr val="0563C1"/>
                </a:solidFill>
                <a:ea typeface="Calibri" panose="020F0502020204030204" pitchFamily="34" charset="0"/>
                <a:cs typeface="Arial" panose="020B0604020202020204" pitchFamily="34" charset="0"/>
                <a:hlinkClick r:id="rId7"/>
              </a:rPr>
              <a:t>danakas@openu.ac.il</a:t>
            </a:r>
            <a:r>
              <a:rPr lang="en-US" sz="1600" dirty="0" smtClean="0">
                <a:solidFill>
                  <a:prstClr val="black"/>
                </a:solidFill>
                <a:ea typeface="Calibri" panose="020F0502020204030204" pitchFamily="34" charset="0"/>
                <a:cs typeface="Arial" panose="020B0604020202020204" pitchFamily="34" charset="0"/>
              </a:rPr>
              <a:t> </a:t>
            </a:r>
          </a:p>
          <a:p>
            <a:pPr marL="0" indent="0" algn="l" rtl="0">
              <a:lnSpc>
                <a:spcPct val="150000"/>
              </a:lnSpc>
              <a:spcBef>
                <a:spcPts val="0"/>
              </a:spcBef>
              <a:spcAft>
                <a:spcPts val="0"/>
              </a:spcAft>
              <a:buFont typeface="Arial" panose="020B0604020202020204" pitchFamily="34" charset="0"/>
              <a:buNone/>
              <a:defRPr/>
            </a:pPr>
            <a:endParaRPr lang="he-IL"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a:xfrm>
            <a:off x="838200" y="381000"/>
            <a:ext cx="10515600" cy="950913"/>
          </a:xfrm>
        </p:spPr>
        <p:txBody>
          <a:bodyPr>
            <a:normAutofit fontScale="90000"/>
          </a:bodyPr>
          <a:lstStyle/>
          <a:p>
            <a:pPr rtl="0">
              <a:defRPr/>
            </a:pPr>
            <a:r>
              <a:rPr lang="en-US" altLang="he-IL" sz="2700" b="1" dirty="0" smtClean="0">
                <a:solidFill>
                  <a:schemeClr val="accent1">
                    <a:lumMod val="75000"/>
                  </a:schemeClr>
                </a:solidFill>
              </a:rPr>
              <a:t/>
            </a:r>
            <a:br>
              <a:rPr lang="en-US" altLang="he-IL" sz="2700" b="1" dirty="0" smtClean="0">
                <a:solidFill>
                  <a:schemeClr val="accent1">
                    <a:lumMod val="75000"/>
                  </a:schemeClr>
                </a:solidFill>
              </a:rPr>
            </a:br>
            <a:r>
              <a:rPr lang="en-US" altLang="he-IL" sz="2700" b="1" dirty="0">
                <a:solidFill>
                  <a:schemeClr val="accent1">
                    <a:lumMod val="75000"/>
                  </a:schemeClr>
                </a:solidFill>
              </a:rPr>
              <a:t/>
            </a:r>
            <a:br>
              <a:rPr lang="en-US" altLang="he-IL" sz="2700" b="1" dirty="0">
                <a:solidFill>
                  <a:schemeClr val="accent1">
                    <a:lumMod val="75000"/>
                  </a:schemeClr>
                </a:solidFill>
              </a:rPr>
            </a:br>
            <a:r>
              <a:rPr lang="en-US" altLang="he-IL" sz="3600" b="1" dirty="0" smtClean="0">
                <a:solidFill>
                  <a:schemeClr val="accent1">
                    <a:lumMod val="75000"/>
                  </a:schemeClr>
                </a:solidFill>
              </a:rPr>
              <a:t>Using technology in the class:</a:t>
            </a:r>
            <a:br>
              <a:rPr lang="en-US" altLang="he-IL" sz="3600" b="1" dirty="0" smtClean="0">
                <a:solidFill>
                  <a:schemeClr val="accent1">
                    <a:lumMod val="75000"/>
                  </a:schemeClr>
                </a:solidFill>
              </a:rPr>
            </a:br>
            <a:r>
              <a:rPr lang="en-US" altLang="he-IL" sz="3600" b="1" dirty="0" smtClean="0">
                <a:solidFill>
                  <a:schemeClr val="accent1">
                    <a:lumMod val="75000"/>
                  </a:schemeClr>
                </a:solidFill>
              </a:rPr>
              <a:t> </a:t>
            </a:r>
            <a:r>
              <a:rPr lang="en-US" sz="3600" b="1" dirty="0" smtClean="0">
                <a:solidFill>
                  <a:schemeClr val="accent1">
                    <a:lumMod val="75000"/>
                  </a:schemeClr>
                </a:solidFill>
              </a:rPr>
              <a:t>Academic </a:t>
            </a:r>
            <a:r>
              <a:rPr lang="en-US" sz="3600" b="1" dirty="0">
                <a:solidFill>
                  <a:schemeClr val="accent1">
                    <a:lumMod val="75000"/>
                  </a:schemeClr>
                </a:solidFill>
              </a:rPr>
              <a:t>purposes </a:t>
            </a:r>
            <a:r>
              <a:rPr lang="en-US" sz="3600" b="1" dirty="0" smtClean="0">
                <a:solidFill>
                  <a:schemeClr val="accent1">
                    <a:lumMod val="75000"/>
                  </a:schemeClr>
                </a:solidFill>
              </a:rPr>
              <a:t>and non-academic </a:t>
            </a:r>
            <a:r>
              <a:rPr lang="en-US" sz="3600" b="1" dirty="0">
                <a:solidFill>
                  <a:schemeClr val="accent1">
                    <a:lumMod val="75000"/>
                  </a:schemeClr>
                </a:solidFill>
              </a:rPr>
              <a:t>purposes</a:t>
            </a:r>
            <a:r>
              <a:rPr lang="en-US" sz="3600" dirty="0">
                <a:solidFill>
                  <a:schemeClr val="accent5"/>
                </a:solidFill>
              </a:rPr>
              <a:t/>
            </a:r>
            <a:br>
              <a:rPr lang="en-US" sz="3600" dirty="0">
                <a:solidFill>
                  <a:schemeClr val="accent5"/>
                </a:solidFill>
              </a:rPr>
            </a:br>
            <a:r>
              <a:rPr lang="he-IL" altLang="he-IL" sz="3600" b="1" dirty="0" smtClean="0"/>
              <a:t/>
            </a:r>
            <a:br>
              <a:rPr lang="he-IL" altLang="he-IL" sz="3600" b="1" dirty="0" smtClean="0"/>
            </a:br>
            <a:endParaRPr lang="he-IL" altLang="he-IL" sz="3600" b="1" dirty="0" smtClean="0"/>
          </a:p>
        </p:txBody>
      </p:sp>
      <p:sp>
        <p:nvSpPr>
          <p:cNvPr id="3" name="מציין מיקום תוכן 2"/>
          <p:cNvSpPr>
            <a:spLocks noGrp="1"/>
          </p:cNvSpPr>
          <p:nvPr>
            <p:ph idx="1"/>
          </p:nvPr>
        </p:nvSpPr>
        <p:spPr>
          <a:xfrm>
            <a:off x="368300" y="1331913"/>
            <a:ext cx="11264900" cy="5119687"/>
          </a:xfrm>
        </p:spPr>
        <p:txBody>
          <a:bodyPr/>
          <a:lstStyle/>
          <a:p>
            <a:pPr algn="l" rtl="0">
              <a:defRPr/>
            </a:pPr>
            <a:r>
              <a:rPr lang="en-US" dirty="0" smtClean="0"/>
              <a:t>Completing quizzes</a:t>
            </a:r>
          </a:p>
          <a:p>
            <a:pPr algn="l" rtl="0">
              <a:defRPr/>
            </a:pPr>
            <a:r>
              <a:rPr lang="en-US" dirty="0"/>
              <a:t>Google Docs</a:t>
            </a:r>
          </a:p>
          <a:p>
            <a:pPr algn="l" rtl="0">
              <a:defRPr/>
            </a:pPr>
            <a:r>
              <a:rPr lang="en-US" dirty="0" smtClean="0"/>
              <a:t>Google translate</a:t>
            </a:r>
          </a:p>
          <a:p>
            <a:pPr algn="l" rtl="0">
              <a:defRPr/>
            </a:pPr>
            <a:r>
              <a:rPr lang="en-US" dirty="0" smtClean="0"/>
              <a:t>Power Point</a:t>
            </a:r>
          </a:p>
          <a:p>
            <a:pPr algn="l" rtl="0">
              <a:defRPr/>
            </a:pPr>
            <a:r>
              <a:rPr lang="en-US" dirty="0"/>
              <a:t>Google Search </a:t>
            </a:r>
          </a:p>
          <a:p>
            <a:pPr algn="l" rtl="0">
              <a:defRPr/>
            </a:pPr>
            <a:r>
              <a:rPr lang="en-US" dirty="0" smtClean="0"/>
              <a:t>Recording lecturers </a:t>
            </a:r>
          </a:p>
          <a:p>
            <a:pPr algn="l" rtl="0">
              <a:defRPr/>
            </a:pPr>
            <a:r>
              <a:rPr lang="en-US" dirty="0"/>
              <a:t>Taking notes, </a:t>
            </a:r>
            <a:r>
              <a:rPr lang="en-US" dirty="0" smtClean="0"/>
              <a:t>pictures </a:t>
            </a:r>
            <a:endParaRPr lang="en-US" dirty="0"/>
          </a:p>
          <a:p>
            <a:pPr algn="l" rtl="0">
              <a:defRPr/>
            </a:pPr>
            <a:r>
              <a:rPr lang="en-US" dirty="0" smtClean="0"/>
              <a:t>Sending emails</a:t>
            </a:r>
          </a:p>
          <a:p>
            <a:pPr algn="l" rtl="0">
              <a:defRPr/>
            </a:pPr>
            <a:r>
              <a:rPr lang="en-US" dirty="0" smtClean="0"/>
              <a:t>Social networks (Facebook, twitter, </a:t>
            </a:r>
            <a:r>
              <a:rPr lang="en-US" dirty="0" err="1" smtClean="0"/>
              <a:t>whats</a:t>
            </a:r>
            <a:r>
              <a:rPr lang="en-US" dirty="0" smtClean="0"/>
              <a:t>-up etc.)</a:t>
            </a:r>
          </a:p>
          <a:p>
            <a:pPr algn="l" rtl="0">
              <a:defRPr/>
            </a:pPr>
            <a:endParaRPr lang="en-US" dirty="0" smtClean="0"/>
          </a:p>
          <a:p>
            <a:pPr marL="0" indent="0" algn="l" rtl="0">
              <a:buFont typeface="Arial" panose="020B0604020202020204" pitchFamily="34" charset="0"/>
              <a:buNone/>
              <a:defRPr/>
            </a:pPr>
            <a:endParaRPr lang="he-I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a:xfrm>
            <a:off x="838200" y="0"/>
            <a:ext cx="10515600" cy="1057275"/>
          </a:xfrm>
        </p:spPr>
        <p:txBody>
          <a:bodyPr/>
          <a:lstStyle/>
          <a:p>
            <a:pPr algn="l" rtl="0"/>
            <a:r>
              <a:rPr lang="en-US" altLang="he-IL" sz="3600" b="1" smtClean="0"/>
              <a:t>The Research Questions</a:t>
            </a:r>
            <a:endParaRPr lang="he-IL" altLang="he-IL" sz="3600" b="1" smtClean="0"/>
          </a:p>
        </p:txBody>
      </p:sp>
      <p:sp>
        <p:nvSpPr>
          <p:cNvPr id="3" name="מציין מיקום תוכן 2"/>
          <p:cNvSpPr>
            <a:spLocks noGrp="1"/>
          </p:cNvSpPr>
          <p:nvPr>
            <p:ph idx="1"/>
          </p:nvPr>
        </p:nvSpPr>
        <p:spPr>
          <a:xfrm>
            <a:off x="685800" y="1422400"/>
            <a:ext cx="10515600" cy="5156200"/>
          </a:xfrm>
        </p:spPr>
        <p:txBody>
          <a:bodyPr/>
          <a:lstStyle/>
          <a:p>
            <a:pPr marL="514350" indent="-514350" algn="l" rtl="0">
              <a:lnSpc>
                <a:spcPct val="107000"/>
              </a:lnSpc>
              <a:spcAft>
                <a:spcPts val="800"/>
              </a:spcAft>
              <a:buFont typeface="Arial" panose="020B0604020202020204" pitchFamily="34" charset="0"/>
              <a:buAutoNum type="arabicPeriod"/>
              <a:defRPr/>
            </a:pPr>
            <a:r>
              <a:rPr lang="en-US" dirty="0" smtClean="0">
                <a:solidFill>
                  <a:prstClr val="black"/>
                </a:solidFill>
                <a:ea typeface="Calibri" panose="020F0502020204030204" pitchFamily="34" charset="0"/>
                <a:cs typeface="Arial" panose="020B0604020202020204" pitchFamily="34" charset="0"/>
              </a:rPr>
              <a:t>What kind of </a:t>
            </a:r>
            <a:r>
              <a:rPr lang="en-US" dirty="0">
                <a:solidFill>
                  <a:prstClr val="black"/>
                </a:solidFill>
                <a:ea typeface="Calibri" panose="020F0502020204030204" pitchFamily="34" charset="0"/>
                <a:cs typeface="Arial" panose="020B0604020202020204" pitchFamily="34" charset="0"/>
              </a:rPr>
              <a:t>personal technologies </a:t>
            </a:r>
            <a:r>
              <a:rPr lang="en-US" b="1" dirty="0" smtClean="0">
                <a:solidFill>
                  <a:prstClr val="black"/>
                </a:solidFill>
                <a:ea typeface="Calibri" panose="020F0502020204030204" pitchFamily="34" charset="0"/>
                <a:cs typeface="Arial" panose="020B0604020202020204" pitchFamily="34" charset="0"/>
              </a:rPr>
              <a:t>students and professors </a:t>
            </a:r>
            <a:r>
              <a:rPr lang="en-US" dirty="0" smtClean="0">
                <a:solidFill>
                  <a:prstClr val="black"/>
                </a:solidFill>
                <a:ea typeface="Calibri" panose="020F0502020204030204" pitchFamily="34" charset="0"/>
                <a:cs typeface="Arial" panose="020B0604020202020204" pitchFamily="34" charset="0"/>
              </a:rPr>
              <a:t>use </a:t>
            </a:r>
            <a:r>
              <a:rPr lang="en-US" dirty="0">
                <a:solidFill>
                  <a:prstClr val="black"/>
                </a:solidFill>
                <a:ea typeface="Calibri" panose="020F0502020204030204" pitchFamily="34" charset="0"/>
                <a:cs typeface="Arial" panose="020B0604020202020204" pitchFamily="34" charset="0"/>
              </a:rPr>
              <a:t>their </a:t>
            </a:r>
            <a:r>
              <a:rPr lang="en-US" dirty="0" smtClean="0">
                <a:solidFill>
                  <a:prstClr val="black"/>
                </a:solidFill>
                <a:ea typeface="Calibri" panose="020F0502020204030204" pitchFamily="34" charset="0"/>
                <a:cs typeface="Arial" panose="020B0604020202020204" pitchFamily="34" charset="0"/>
              </a:rPr>
              <a:t>in </a:t>
            </a:r>
            <a:r>
              <a:rPr lang="en-US" dirty="0">
                <a:solidFill>
                  <a:prstClr val="black"/>
                </a:solidFill>
                <a:ea typeface="Calibri" panose="020F0502020204030204" pitchFamily="34" charset="0"/>
                <a:cs typeface="Arial" panose="020B0604020202020204" pitchFamily="34" charset="0"/>
              </a:rPr>
              <a:t>the classroom? </a:t>
            </a:r>
            <a:endParaRPr lang="en-US" dirty="0" smtClean="0">
              <a:solidFill>
                <a:prstClr val="black"/>
              </a:solidFill>
              <a:ea typeface="Calibri" panose="020F0502020204030204" pitchFamily="34" charset="0"/>
              <a:cs typeface="Arial" panose="020B0604020202020204" pitchFamily="34" charset="0"/>
            </a:endParaRPr>
          </a:p>
          <a:p>
            <a:pPr marL="514350" indent="-514350" algn="l" rtl="0">
              <a:lnSpc>
                <a:spcPct val="107000"/>
              </a:lnSpc>
              <a:spcAft>
                <a:spcPts val="800"/>
              </a:spcAft>
              <a:buFont typeface="Arial" panose="020B0604020202020204" pitchFamily="34" charset="0"/>
              <a:buAutoNum type="arabicPeriod"/>
              <a:defRPr/>
            </a:pPr>
            <a:r>
              <a:rPr lang="en-US" dirty="0" smtClean="0">
                <a:solidFill>
                  <a:prstClr val="black"/>
                </a:solidFill>
                <a:ea typeface="Calibri" panose="020F0502020204030204" pitchFamily="34" charset="0"/>
                <a:cs typeface="Arial" panose="020B0604020202020204" pitchFamily="34" charset="0"/>
              </a:rPr>
              <a:t>Why </a:t>
            </a:r>
            <a:r>
              <a:rPr lang="en-US" dirty="0">
                <a:solidFill>
                  <a:prstClr val="black"/>
                </a:solidFill>
                <a:ea typeface="Calibri" panose="020F0502020204030204" pitchFamily="34" charset="0"/>
                <a:cs typeface="Arial" panose="020B0604020202020204" pitchFamily="34" charset="0"/>
              </a:rPr>
              <a:t>do some </a:t>
            </a:r>
            <a:r>
              <a:rPr lang="en-US" b="1" dirty="0">
                <a:solidFill>
                  <a:prstClr val="black"/>
                </a:solidFill>
                <a:ea typeface="Calibri" panose="020F0502020204030204" pitchFamily="34" charset="0"/>
                <a:cs typeface="Arial" panose="020B0604020202020204" pitchFamily="34" charset="0"/>
              </a:rPr>
              <a:t>professors</a:t>
            </a:r>
            <a:r>
              <a:rPr lang="en-US" dirty="0">
                <a:solidFill>
                  <a:prstClr val="black"/>
                </a:solidFill>
                <a:ea typeface="Calibri" panose="020F0502020204030204" pitchFamily="34" charset="0"/>
                <a:cs typeface="Arial" panose="020B0604020202020204" pitchFamily="34" charset="0"/>
              </a:rPr>
              <a:t> prohibit the use of personal technologies in the classroom? </a:t>
            </a:r>
            <a:endParaRPr lang="en-US" dirty="0" smtClean="0">
              <a:solidFill>
                <a:prstClr val="black"/>
              </a:solidFill>
              <a:ea typeface="Calibri" panose="020F0502020204030204" pitchFamily="34" charset="0"/>
              <a:cs typeface="Arial" panose="020B0604020202020204" pitchFamily="34" charset="0"/>
            </a:endParaRPr>
          </a:p>
          <a:p>
            <a:pPr>
              <a:defRPr/>
            </a:pPr>
            <a:endParaRPr lang="he-I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כותרת 1"/>
          <p:cNvSpPr>
            <a:spLocks noGrp="1"/>
          </p:cNvSpPr>
          <p:nvPr>
            <p:ph type="title"/>
          </p:nvPr>
        </p:nvSpPr>
        <p:spPr>
          <a:xfrm>
            <a:off x="838200" y="200025"/>
            <a:ext cx="10515600" cy="688975"/>
          </a:xfrm>
        </p:spPr>
        <p:txBody>
          <a:bodyPr/>
          <a:lstStyle/>
          <a:p>
            <a:pPr algn="l" rtl="0"/>
            <a:r>
              <a:rPr lang="en-US" altLang="he-IL" sz="3600" smtClean="0">
                <a:ea typeface="Calibri" panose="020F0502020204030204" pitchFamily="34" charset="0"/>
                <a:cs typeface="Arial" panose="020B0604020202020204" pitchFamily="34" charset="0"/>
              </a:rPr>
              <a:t>The research</a:t>
            </a:r>
            <a:endParaRPr lang="he-IL" altLang="he-IL" sz="3600" smtClean="0">
              <a:ea typeface="Calibri" panose="020F0502020204030204" pitchFamily="34" charset="0"/>
              <a:cs typeface="Arial" panose="020B0604020202020204" pitchFamily="34" charset="0"/>
            </a:endParaRPr>
          </a:p>
        </p:txBody>
      </p:sp>
      <p:sp>
        <p:nvSpPr>
          <p:cNvPr id="3" name="מציין מיקום תוכן 2"/>
          <p:cNvSpPr>
            <a:spLocks noGrp="1"/>
          </p:cNvSpPr>
          <p:nvPr>
            <p:ph idx="1"/>
          </p:nvPr>
        </p:nvSpPr>
        <p:spPr>
          <a:xfrm>
            <a:off x="838200" y="889000"/>
            <a:ext cx="10515600" cy="5287963"/>
          </a:xfrm>
        </p:spPr>
        <p:txBody>
          <a:bodyPr>
            <a:normAutofit/>
          </a:bodyPr>
          <a:lstStyle/>
          <a:p>
            <a:pPr marL="0" indent="0" algn="l" rtl="0">
              <a:lnSpc>
                <a:spcPct val="107000"/>
              </a:lnSpc>
              <a:spcAft>
                <a:spcPts val="800"/>
              </a:spcAft>
              <a:buFont typeface="Arial" panose="020B0604020202020204" pitchFamily="34" charset="0"/>
              <a:buNone/>
              <a:defRPr/>
            </a:pPr>
            <a:r>
              <a:rPr lang="en-US" sz="2400" dirty="0" smtClean="0">
                <a:ea typeface="Calibri" panose="020F0502020204030204" pitchFamily="34" charset="0"/>
                <a:cs typeface="Arial" panose="020B0604020202020204" pitchFamily="34" charset="0"/>
              </a:rPr>
              <a:t>The research involved two focus groups consisting of 8 -10 participants per group: students and professors, in each country. </a:t>
            </a:r>
          </a:p>
          <a:p>
            <a:pPr marL="0" indent="0" algn="l" rtl="0">
              <a:lnSpc>
                <a:spcPct val="107000"/>
              </a:lnSpc>
              <a:spcAft>
                <a:spcPts val="800"/>
              </a:spcAft>
              <a:buFont typeface="Arial" panose="020B0604020202020204" pitchFamily="34" charset="0"/>
              <a:buNone/>
              <a:defRPr/>
            </a:pPr>
            <a:r>
              <a:rPr lang="en-US" sz="2400" dirty="0" smtClean="0">
                <a:solidFill>
                  <a:prstClr val="black"/>
                </a:solidFill>
                <a:ea typeface="Calibri" panose="020F0502020204030204" pitchFamily="34" charset="0"/>
                <a:cs typeface="Arial" panose="020B0604020202020204" pitchFamily="34" charset="0"/>
              </a:rPr>
              <a:t>The </a:t>
            </a:r>
            <a:r>
              <a:rPr lang="en-US" sz="2400" dirty="0">
                <a:solidFill>
                  <a:prstClr val="black"/>
                </a:solidFill>
                <a:ea typeface="Calibri" panose="020F0502020204030204" pitchFamily="34" charset="0"/>
                <a:cs typeface="Arial" panose="020B0604020202020204" pitchFamily="34" charset="0"/>
              </a:rPr>
              <a:t>focus groups consisted of social science </a:t>
            </a:r>
            <a:r>
              <a:rPr lang="en-US" sz="2400" b="1" dirty="0">
                <a:solidFill>
                  <a:prstClr val="black"/>
                </a:solidFill>
                <a:ea typeface="Calibri" panose="020F0502020204030204" pitchFamily="34" charset="0"/>
                <a:cs typeface="Arial" panose="020B0604020202020204" pitchFamily="34" charset="0"/>
              </a:rPr>
              <a:t>students</a:t>
            </a:r>
            <a:r>
              <a:rPr lang="en-US" sz="2400" dirty="0">
                <a:solidFill>
                  <a:prstClr val="black"/>
                </a:solidFill>
                <a:ea typeface="Calibri" panose="020F0502020204030204" pitchFamily="34" charset="0"/>
                <a:cs typeface="Arial" panose="020B0604020202020204" pitchFamily="34" charset="0"/>
              </a:rPr>
              <a:t> who had already completed at least one term and who were currently registered in a variety of courses with a number of different professors. </a:t>
            </a:r>
            <a:endParaRPr lang="en-US" sz="2400" dirty="0" smtClean="0">
              <a:solidFill>
                <a:prstClr val="black"/>
              </a:solidFill>
              <a:ea typeface="Calibri" panose="020F0502020204030204" pitchFamily="34" charset="0"/>
              <a:cs typeface="Arial" panose="020B0604020202020204" pitchFamily="34" charset="0"/>
            </a:endParaRPr>
          </a:p>
          <a:p>
            <a:pPr marL="0" indent="0" algn="l" rtl="0">
              <a:lnSpc>
                <a:spcPct val="107000"/>
              </a:lnSpc>
              <a:spcAft>
                <a:spcPts val="800"/>
              </a:spcAft>
              <a:buFont typeface="Arial" panose="020B0604020202020204" pitchFamily="34" charset="0"/>
              <a:buNone/>
              <a:defRPr/>
            </a:pPr>
            <a:r>
              <a:rPr lang="en-US" sz="2400" dirty="0" smtClean="0">
                <a:solidFill>
                  <a:prstClr val="black"/>
                </a:solidFill>
                <a:ea typeface="Calibri" panose="020F0502020204030204" pitchFamily="34" charset="0"/>
                <a:cs typeface="Arial" panose="020B0604020202020204" pitchFamily="34" charset="0"/>
              </a:rPr>
              <a:t>The </a:t>
            </a:r>
            <a:r>
              <a:rPr lang="en-US" sz="2400" b="1" dirty="0">
                <a:solidFill>
                  <a:prstClr val="black"/>
                </a:solidFill>
                <a:ea typeface="Calibri" panose="020F0502020204030204" pitchFamily="34" charset="0"/>
                <a:cs typeface="Arial" panose="020B0604020202020204" pitchFamily="34" charset="0"/>
              </a:rPr>
              <a:t>professors</a:t>
            </a:r>
            <a:r>
              <a:rPr lang="en-US" sz="2400" dirty="0">
                <a:solidFill>
                  <a:prstClr val="black"/>
                </a:solidFill>
                <a:ea typeface="Calibri" panose="020F0502020204030204" pitchFamily="34" charset="0"/>
                <a:cs typeface="Arial" panose="020B0604020202020204" pitchFamily="34" charset="0"/>
              </a:rPr>
              <a:t>, like the students, were all from social science disciplines, each one representing a different content area such as psychology, business administration and </a:t>
            </a:r>
            <a:r>
              <a:rPr lang="en-US" sz="2400" dirty="0" smtClean="0">
                <a:solidFill>
                  <a:prstClr val="black"/>
                </a:solidFill>
                <a:ea typeface="Calibri" panose="020F0502020204030204" pitchFamily="34" charset="0"/>
                <a:cs typeface="Arial" panose="020B0604020202020204" pitchFamily="34" charset="0"/>
              </a:rPr>
              <a:t>education etc. </a:t>
            </a:r>
            <a:endParaRPr lang="en-US" sz="2400" dirty="0">
              <a:solidFill>
                <a:prstClr val="black"/>
              </a:solidFill>
              <a:ea typeface="Calibri" panose="020F0502020204030204" pitchFamily="34" charset="0"/>
              <a:cs typeface="Arial" panose="020B0604020202020204" pitchFamily="34" charset="0"/>
            </a:endParaRPr>
          </a:p>
          <a:p>
            <a:pPr marL="0" indent="0">
              <a:buNone/>
              <a:defRPr/>
            </a:pPr>
            <a:endParaRPr lang="he-I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מציין מיקום תוכן 6"/>
          <p:cNvGraphicFramePr>
            <a:graphicFrameLocks noGrp="1"/>
          </p:cNvGraphicFramePr>
          <p:nvPr>
            <p:ph idx="1"/>
          </p:nvPr>
        </p:nvGraphicFramePr>
        <p:xfrm>
          <a:off x="342900" y="111125"/>
          <a:ext cx="11049000" cy="6556374"/>
        </p:xfrm>
        <a:graphic>
          <a:graphicData uri="http://schemas.openxmlformats.org/drawingml/2006/table">
            <a:tbl>
              <a:tblPr firstRow="1" firstCol="1" bandRow="1"/>
              <a:tblGrid>
                <a:gridCol w="6896753">
                  <a:extLst>
                    <a:ext uri="{9D8B030D-6E8A-4147-A177-3AD203B41FA5}">
                      <a16:colId xmlns:a16="http://schemas.microsoft.com/office/drawing/2014/main" xmlns="" val="1605482697"/>
                    </a:ext>
                  </a:extLst>
                </a:gridCol>
                <a:gridCol w="2107547">
                  <a:extLst>
                    <a:ext uri="{9D8B030D-6E8A-4147-A177-3AD203B41FA5}">
                      <a16:colId xmlns:a16="http://schemas.microsoft.com/office/drawing/2014/main" xmlns="" val="730932780"/>
                    </a:ext>
                  </a:extLst>
                </a:gridCol>
                <a:gridCol w="2044700">
                  <a:extLst>
                    <a:ext uri="{9D8B030D-6E8A-4147-A177-3AD203B41FA5}">
                      <a16:colId xmlns:a16="http://schemas.microsoft.com/office/drawing/2014/main" xmlns="" val="1339183689"/>
                    </a:ext>
                  </a:extLst>
                </a:gridCol>
              </a:tblGrid>
              <a:tr h="1391775">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400" dirty="0" smtClean="0">
                          <a:solidFill>
                            <a:prstClr val="black"/>
                          </a:solidFill>
                          <a:ea typeface="Calibri" panose="020F0502020204030204" pitchFamily="34" charset="0"/>
                          <a:cs typeface="Arial" panose="020B0604020202020204" pitchFamily="34" charset="0"/>
                        </a:rPr>
                        <a:t>1. What kind of personal technologies </a:t>
                      </a:r>
                      <a:r>
                        <a:rPr lang="en-US" sz="2400" b="1" dirty="0" smtClean="0">
                          <a:solidFill>
                            <a:prstClr val="black"/>
                          </a:solidFill>
                          <a:ea typeface="Calibri" panose="020F0502020204030204" pitchFamily="34" charset="0"/>
                          <a:cs typeface="Arial" panose="020B0604020202020204" pitchFamily="34" charset="0"/>
                        </a:rPr>
                        <a:t>students </a:t>
                      </a:r>
                      <a:r>
                        <a:rPr lang="en-US" sz="2400" dirty="0" smtClean="0">
                          <a:solidFill>
                            <a:prstClr val="black"/>
                          </a:solidFill>
                          <a:ea typeface="Calibri" panose="020F0502020204030204" pitchFamily="34" charset="0"/>
                          <a:cs typeface="Arial" panose="020B0604020202020204" pitchFamily="34" charset="0"/>
                        </a:rPr>
                        <a:t>use their in the classroom? </a:t>
                      </a:r>
                    </a:p>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On-task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CAN</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algn="l">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ISR</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1"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0281056"/>
                  </a:ext>
                </a:extLst>
              </a:tr>
              <a:tr h="1360515">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Use of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Google:</a:t>
                      </a:r>
                      <a:r>
                        <a:rPr lang="en-US" sz="2400" dirty="0" smtClean="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Docs for group work</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look up concepts related to course </a:t>
                      </a:r>
                      <a:r>
                        <a:rPr lang="en-US" sz="2400" dirty="0" smtClean="0">
                          <a:effectLst/>
                          <a:latin typeface="Calibri" panose="020F0502020204030204" pitchFamily="34" charset="0"/>
                          <a:ea typeface="Calibri" panose="020F0502020204030204" pitchFamily="34" charset="0"/>
                          <a:cs typeface="Arial" panose="020B0604020202020204" pitchFamily="34" charset="0"/>
                        </a:rPr>
                        <a:t>material</a:t>
                      </a:r>
                    </a:p>
                    <a:p>
                      <a:pPr marL="342900" lvl="0" indent="-342900" algn="l" rtl="0">
                        <a:lnSpc>
                          <a:spcPct val="107000"/>
                        </a:lnSpc>
                        <a:spcAft>
                          <a:spcPts val="0"/>
                        </a:spcAft>
                        <a:buFont typeface="Symbol" panose="05050102010706020507" pitchFamily="18" charset="2"/>
                        <a:buChar char=""/>
                      </a:pPr>
                      <a:r>
                        <a:rPr lang="en-US" sz="2400" dirty="0" smtClean="0">
                          <a:effectLst/>
                          <a:latin typeface="Calibri" panose="020F0502020204030204" pitchFamily="34" charset="0"/>
                          <a:ea typeface="Calibri" panose="020F0502020204030204" pitchFamily="34" charset="0"/>
                          <a:cs typeface="Arial" panose="020B0604020202020204" pitchFamily="34" charset="0"/>
                        </a:rPr>
                        <a:t>for translation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31925"/>
                  </a:ext>
                </a:extLst>
              </a:tr>
              <a:tr h="2484895">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Cellphone</a:t>
                      </a:r>
                      <a:r>
                        <a:rPr lang="en-US" sz="2400" dirty="0">
                          <a:effectLst/>
                          <a:latin typeface="Calibri" panose="020F0502020204030204" pitchFamily="34" charset="0"/>
                          <a:ea typeface="Calibri" panose="020F0502020204030204" pitchFamily="34" charset="0"/>
                          <a:cs typeface="Arial" panose="020B0604020202020204" pitchFamily="34" charset="0"/>
                        </a:rPr>
                        <a:t>: to look up conjugations of verbs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follow along with the PPT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recode the lecture (Israel 50%)</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that the teacher draws in class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Access dictionaries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of PPT slides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137.5%</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112.5%</a:t>
                      </a:r>
                    </a:p>
                    <a:p>
                      <a:pPr algn="ctr">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3105347"/>
                  </a:ext>
                </a:extLst>
              </a:tr>
              <a:tr h="1319189">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Laptop</a:t>
                      </a:r>
                      <a:r>
                        <a:rPr lang="en-US" sz="2400" dirty="0">
                          <a:effectLst/>
                          <a:latin typeface="Calibri" panose="020F0502020204030204" pitchFamily="34" charset="0"/>
                          <a:ea typeface="Calibri" panose="020F0502020204030204" pitchFamily="34" charset="0"/>
                          <a:cs typeface="Arial" panose="020B0604020202020204" pitchFamily="34" charset="0"/>
                        </a:rPr>
                        <a:t>: for note-taking</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Using PowerPoint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37.5</a:t>
                      </a:r>
                      <a:r>
                        <a:rPr lang="en-US" sz="2400" b="1" dirty="0" smtClean="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25</a:t>
                      </a:r>
                      <a:r>
                        <a:rPr lang="en-US" sz="2400" dirty="0" smtClean="0">
                          <a:effectLst/>
                          <a:latin typeface="Calibri" panose="020F0502020204030204" pitchFamily="34" charset="0"/>
                          <a:ea typeface="Calibri" panose="020F0502020204030204" pitchFamily="34" charset="0"/>
                          <a:cs typeface="Arial" panose="020B0604020202020204" pitchFamily="34" charset="0"/>
                        </a:rPr>
                        <a:t>%</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513823"/>
                  </a:ext>
                </a:extLst>
              </a:tr>
            </a:tbl>
          </a:graphicData>
        </a:graphic>
      </p:graphicFrame>
      <p:sp>
        <p:nvSpPr>
          <p:cNvPr id="13336"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he-IL" altLang="he-IL" sz="1200" smtClean="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264400" y="111125"/>
            <a:ext cx="2057400" cy="65563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aphicFrame>
        <p:nvGraphicFramePr>
          <p:cNvPr id="7" name="מציין מיקום תוכן 6"/>
          <p:cNvGraphicFramePr>
            <a:graphicFrameLocks noGrp="1"/>
          </p:cNvGraphicFramePr>
          <p:nvPr>
            <p:ph idx="1"/>
          </p:nvPr>
        </p:nvGraphicFramePr>
        <p:xfrm>
          <a:off x="342900" y="111125"/>
          <a:ext cx="11049000" cy="6556374"/>
        </p:xfrm>
        <a:graphic>
          <a:graphicData uri="http://schemas.openxmlformats.org/drawingml/2006/table">
            <a:tbl>
              <a:tblPr firstRow="1" firstCol="1" bandRow="1"/>
              <a:tblGrid>
                <a:gridCol w="6896753">
                  <a:extLst>
                    <a:ext uri="{9D8B030D-6E8A-4147-A177-3AD203B41FA5}">
                      <a16:colId xmlns:a16="http://schemas.microsoft.com/office/drawing/2014/main" xmlns="" val="1605482697"/>
                    </a:ext>
                  </a:extLst>
                </a:gridCol>
                <a:gridCol w="2107547">
                  <a:extLst>
                    <a:ext uri="{9D8B030D-6E8A-4147-A177-3AD203B41FA5}">
                      <a16:colId xmlns:a16="http://schemas.microsoft.com/office/drawing/2014/main" xmlns="" val="730932780"/>
                    </a:ext>
                  </a:extLst>
                </a:gridCol>
                <a:gridCol w="2044700">
                  <a:extLst>
                    <a:ext uri="{9D8B030D-6E8A-4147-A177-3AD203B41FA5}">
                      <a16:colId xmlns:a16="http://schemas.microsoft.com/office/drawing/2014/main" xmlns="" val="1339183689"/>
                    </a:ext>
                  </a:extLst>
                </a:gridCol>
              </a:tblGrid>
              <a:tr h="1391775">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2400" dirty="0" smtClean="0">
                          <a:solidFill>
                            <a:prstClr val="black"/>
                          </a:solidFill>
                          <a:ea typeface="Calibri" panose="020F0502020204030204" pitchFamily="34" charset="0"/>
                          <a:cs typeface="Arial" panose="020B0604020202020204" pitchFamily="34" charset="0"/>
                        </a:rPr>
                        <a:t>1. What kind of personal technologies </a:t>
                      </a:r>
                      <a:r>
                        <a:rPr lang="en-US" sz="2400" b="1" dirty="0" smtClean="0">
                          <a:solidFill>
                            <a:prstClr val="black"/>
                          </a:solidFill>
                          <a:ea typeface="Calibri" panose="020F0502020204030204" pitchFamily="34" charset="0"/>
                          <a:cs typeface="Arial" panose="020B0604020202020204" pitchFamily="34" charset="0"/>
                        </a:rPr>
                        <a:t>students </a:t>
                      </a:r>
                      <a:r>
                        <a:rPr lang="en-US" sz="2400" dirty="0" smtClean="0">
                          <a:solidFill>
                            <a:prstClr val="black"/>
                          </a:solidFill>
                          <a:ea typeface="Calibri" panose="020F0502020204030204" pitchFamily="34" charset="0"/>
                          <a:cs typeface="Arial" panose="020B0604020202020204" pitchFamily="34" charset="0"/>
                        </a:rPr>
                        <a:t>use their in the classroom? </a:t>
                      </a:r>
                    </a:p>
                    <a:p>
                      <a:pPr marL="0" marR="0" lvl="0" indent="0" algn="l" defTabSz="914400" rtl="0" eaLnBrk="1" fontAlgn="auto" latinLnBrk="0" hangingPunct="1">
                        <a:lnSpc>
                          <a:spcPct val="107000"/>
                        </a:lnSpc>
                        <a:spcBef>
                          <a:spcPts val="1200"/>
                        </a:spcBef>
                        <a:spcAft>
                          <a:spcPts val="0"/>
                        </a:spcAft>
                        <a:buClrTx/>
                        <a:buSzTx/>
                        <a:buFontTx/>
                        <a:buNone/>
                        <a:tabLst/>
                        <a:defRPr/>
                      </a:pPr>
                      <a:r>
                        <a:rPr lang="en-US" sz="2800" b="1" kern="0" dirty="0" smtClean="0">
                          <a:solidFill>
                            <a:srgbClr val="2F5496"/>
                          </a:solidFill>
                          <a:effectLst/>
                          <a:latin typeface="Calibri" panose="020F0502020204030204" pitchFamily="34" charset="0"/>
                          <a:ea typeface="Times New Roman" panose="02020603050405020304" pitchFamily="18" charset="0"/>
                          <a:cs typeface="Arial" panose="020B0604020202020204" pitchFamily="34" charset="0"/>
                        </a:rPr>
                        <a:t>On-task in class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CAN</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algn="l">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ISR</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dirty="0" smtClean="0">
                          <a:solidFill>
                            <a:schemeClr val="accent1"/>
                          </a:solidFill>
                          <a:effectLst/>
                          <a:latin typeface="Calibri" panose="020F0502020204030204" pitchFamily="34" charset="0"/>
                          <a:ea typeface="Calibri" panose="020F0502020204030204" pitchFamily="34" charset="0"/>
                          <a:cs typeface="Arial" panose="020B0604020202020204" pitchFamily="34" charset="0"/>
                        </a:rPr>
                        <a:t>Students</a:t>
                      </a:r>
                    </a:p>
                    <a:p>
                      <a:pPr marL="0" marR="0" lvl="0" indent="0" algn="l" defTabSz="914400" rtl="1" eaLnBrk="1" fontAlgn="auto" latinLnBrk="0" hangingPunct="1">
                        <a:lnSpc>
                          <a:spcPct val="107000"/>
                        </a:lnSpc>
                        <a:spcBef>
                          <a:spcPts val="0"/>
                        </a:spcBef>
                        <a:spcAft>
                          <a:spcPts val="0"/>
                        </a:spcAft>
                        <a:buClrTx/>
                        <a:buSzTx/>
                        <a:buFontTx/>
                        <a:buNone/>
                        <a:tabLst/>
                        <a:defRPr/>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Professors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0281056"/>
                  </a:ext>
                </a:extLst>
              </a:tr>
              <a:tr h="1360515">
                <a:tc>
                  <a:txBody>
                    <a:bodyPr/>
                    <a:lstStyle/>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Use of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Google:</a:t>
                      </a:r>
                      <a:r>
                        <a:rPr lang="en-US" sz="2400" dirty="0" smtClean="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Docs for group work</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look up concepts related to course </a:t>
                      </a:r>
                      <a:r>
                        <a:rPr lang="en-US" sz="2400" dirty="0" smtClean="0">
                          <a:effectLst/>
                          <a:latin typeface="Calibri" panose="020F0502020204030204" pitchFamily="34" charset="0"/>
                          <a:ea typeface="Calibri" panose="020F0502020204030204" pitchFamily="34" charset="0"/>
                          <a:cs typeface="Arial" panose="020B0604020202020204" pitchFamily="34" charset="0"/>
                        </a:rPr>
                        <a:t>material</a:t>
                      </a:r>
                    </a:p>
                    <a:p>
                      <a:pPr marL="342900" lvl="0" indent="-342900" algn="l" rtl="0">
                        <a:lnSpc>
                          <a:spcPct val="107000"/>
                        </a:lnSpc>
                        <a:spcAft>
                          <a:spcPts val="0"/>
                        </a:spcAft>
                        <a:buFont typeface="Symbol" panose="05050102010706020507" pitchFamily="18" charset="2"/>
                        <a:buChar char=""/>
                      </a:pPr>
                      <a:r>
                        <a:rPr lang="en-US" sz="2400" dirty="0" smtClean="0">
                          <a:effectLst/>
                          <a:latin typeface="Calibri" panose="020F0502020204030204" pitchFamily="34" charset="0"/>
                          <a:ea typeface="Calibri" panose="020F0502020204030204" pitchFamily="34" charset="0"/>
                          <a:cs typeface="Arial" panose="020B0604020202020204" pitchFamily="34" charset="0"/>
                        </a:rPr>
                        <a:t>for translation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37.5%</a:t>
                      </a:r>
                    </a:p>
                    <a:p>
                      <a:pPr algn="ctr" rtl="0">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31925"/>
                  </a:ext>
                </a:extLst>
              </a:tr>
              <a:tr h="2484895">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Cellphone</a:t>
                      </a:r>
                      <a:r>
                        <a:rPr lang="en-US" sz="2400" dirty="0">
                          <a:effectLst/>
                          <a:latin typeface="Calibri" panose="020F0502020204030204" pitchFamily="34" charset="0"/>
                          <a:ea typeface="Calibri" panose="020F0502020204030204" pitchFamily="34" charset="0"/>
                          <a:cs typeface="Arial" panose="020B0604020202020204" pitchFamily="34" charset="0"/>
                        </a:rPr>
                        <a:t>: to look up conjugations of verbs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follow along with the PPT </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recode the lecture (Israel 50%)</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that the teacher draws in class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Access dictionaries</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To take pictures of PPT slides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b="1" dirty="0" smtClean="0">
                          <a:effectLst/>
                          <a:latin typeface="Calibri" panose="020F0502020204030204" pitchFamily="34" charset="0"/>
                          <a:ea typeface="Calibri" panose="020F0502020204030204" pitchFamily="34" charset="0"/>
                          <a:cs typeface="Arial" panose="020B0604020202020204" pitchFamily="34" charset="0"/>
                        </a:rPr>
                        <a:t>137.5%</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Arial" panose="020B0604020202020204" pitchFamily="34" charset="0"/>
                        </a:rPr>
                        <a:t>112.5%</a:t>
                      </a:r>
                    </a:p>
                    <a:p>
                      <a:pPr algn="ctr">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150%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3105347"/>
                  </a:ext>
                </a:extLst>
              </a:tr>
              <a:tr h="1319189">
                <a:tc>
                  <a:txBody>
                    <a:bodyPr/>
                    <a:lstStyle/>
                    <a:p>
                      <a:pPr marL="342900" lvl="0" indent="-342900" algn="l" rtl="0">
                        <a:lnSpc>
                          <a:spcPct val="107000"/>
                        </a:lnSpc>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Laptop</a:t>
                      </a:r>
                      <a:r>
                        <a:rPr lang="en-US" sz="2400" dirty="0">
                          <a:effectLst/>
                          <a:latin typeface="Calibri" panose="020F0502020204030204" pitchFamily="34" charset="0"/>
                          <a:ea typeface="Calibri" panose="020F0502020204030204" pitchFamily="34" charset="0"/>
                          <a:cs typeface="Arial" panose="020B0604020202020204" pitchFamily="34" charset="0"/>
                        </a:rPr>
                        <a:t>: for note-taking</a:t>
                      </a:r>
                    </a:p>
                    <a:p>
                      <a:pPr marL="342900" lvl="0" indent="-342900" algn="l" rtl="0">
                        <a:lnSpc>
                          <a:spcPct val="107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Arial" panose="020B0604020202020204" pitchFamily="34" charset="0"/>
                        </a:rPr>
                        <a:t>Using PowerPoint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a:effectLst/>
                          <a:latin typeface="Calibri" panose="020F0502020204030204" pitchFamily="34" charset="0"/>
                          <a:ea typeface="Calibri" panose="020F0502020204030204" pitchFamily="34" charset="0"/>
                          <a:cs typeface="Arial" panose="020B0604020202020204" pitchFamily="34" charset="0"/>
                        </a:rPr>
                        <a:t>37.5</a:t>
                      </a:r>
                      <a:r>
                        <a:rPr lang="en-US" sz="2400" b="1" dirty="0" smtClean="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0"/>
                        </a:spcAft>
                      </a:pPr>
                      <a:r>
                        <a:rPr lang="en-US" sz="2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25%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25</a:t>
                      </a:r>
                      <a:r>
                        <a:rPr lang="en-US" sz="2400" dirty="0" smtClean="0">
                          <a:effectLst/>
                          <a:latin typeface="Calibri" panose="020F0502020204030204" pitchFamily="34" charset="0"/>
                          <a:ea typeface="Calibri" panose="020F0502020204030204" pitchFamily="34" charset="0"/>
                          <a:cs typeface="Arial" panose="020B0604020202020204" pitchFamily="34" charset="0"/>
                        </a:rPr>
                        <a:t>%</a:t>
                      </a:r>
                    </a:p>
                    <a:p>
                      <a:pPr algn="ctr" rtl="0">
                        <a:lnSpc>
                          <a:spcPct val="107000"/>
                        </a:lnSpc>
                        <a:spcAft>
                          <a:spcPts val="0"/>
                        </a:spcAft>
                      </a:pPr>
                      <a:r>
                        <a:rPr lang="en-US" sz="2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513823"/>
                  </a:ext>
                </a:extLst>
              </a:tr>
            </a:tbl>
          </a:graphicData>
        </a:graphic>
      </p:graphicFrame>
      <p:sp>
        <p:nvSpPr>
          <p:cNvPr id="14361"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he-IL" altLang="he-IL" sz="1200" smtClean="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1026</TotalTime>
  <Words>3301</Words>
  <Application>Microsoft Office PowerPoint</Application>
  <PresentationFormat>Custom</PresentationFormat>
  <Paragraphs>619</Paragraphs>
  <Slides>42</Slides>
  <Notes>6</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1_ערכת נושא Office</vt:lpstr>
      <vt:lpstr>2_ערכת נושא Office</vt:lpstr>
      <vt:lpstr>    16th Jerusalem Conference in Canadian Studies May 2019  The Use of Personal Technologies in the Classroom:  Canadian and Israeli Perspectives </vt:lpstr>
      <vt:lpstr>The Open University of Israel </vt:lpstr>
      <vt:lpstr>Presentation plan</vt:lpstr>
      <vt:lpstr>Study 1: The Use of Personal Technologies in the Classroom: Canadian and Israeli Perspectives </vt:lpstr>
      <vt:lpstr>  Using technology in the class:  Academic purposes and non-academic purposes  </vt:lpstr>
      <vt:lpstr>The Research Questions</vt:lpstr>
      <vt:lpstr>The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Professors’ Comments about Students with Disabilities </vt:lpstr>
      <vt:lpstr>PowerPoint Presentation</vt:lpstr>
      <vt:lpstr>A student with multiple disabilities: </vt:lpstr>
      <vt:lpstr>PowerPoint Presentation</vt:lpstr>
      <vt:lpstr>Findings</vt:lpstr>
      <vt:lpstr>Study 2: to examine the Effective use of assistive technologies in higher education for students with disabilities</vt:lpstr>
      <vt:lpstr>PowerPoint Presentation</vt:lpstr>
      <vt:lpstr>Obstacles at the higher education</vt:lpstr>
      <vt:lpstr>PowerPoint Presentation</vt:lpstr>
      <vt:lpstr>What does Assistive Technology  mean?</vt:lpstr>
      <vt:lpstr>What Kinds of Assistive Technology Tools are Available?</vt:lpstr>
      <vt:lpstr>Accessibility Tools at the OUI</vt:lpstr>
      <vt:lpstr>Obstacles at the higher education  for students with disabilities   </vt:lpstr>
      <vt:lpstr>AT for students with disabilities</vt:lpstr>
      <vt:lpstr>The ICTs accommodations that are needed for students with disabilities</vt:lpstr>
      <vt:lpstr>The advantages of using ICTs for students with disabilities</vt:lpstr>
      <vt:lpstr> The disadvantages of using ICTs for students with disabilities</vt:lpstr>
      <vt:lpstr>Conclusions</vt:lpstr>
      <vt:lpstr>Conclusions and Implications</vt:lpstr>
      <vt:lpstr> There are still a few problems for implementing ICTs </vt:lpstr>
      <vt:lpstr>Thanks to:</vt:lpstr>
    </vt:vector>
  </TitlesOfParts>
  <Company>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Tali Heiman</dc:creator>
  <cp:lastModifiedBy>Admin</cp:lastModifiedBy>
  <cp:revision>122</cp:revision>
  <cp:lastPrinted>2019-05-14T10:22:26Z</cp:lastPrinted>
  <dcterms:created xsi:type="dcterms:W3CDTF">2019-04-28T10:45:58Z</dcterms:created>
  <dcterms:modified xsi:type="dcterms:W3CDTF">2019-05-27T14:35:05Z</dcterms:modified>
</cp:coreProperties>
</file>