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83" r:id="rId2"/>
    <p:sldId id="324" r:id="rId3"/>
    <p:sldId id="323" r:id="rId4"/>
    <p:sldId id="308" r:id="rId5"/>
    <p:sldId id="304" r:id="rId6"/>
    <p:sldId id="305" r:id="rId7"/>
    <p:sldId id="316" r:id="rId8"/>
    <p:sldId id="311" r:id="rId9"/>
    <p:sldId id="312" r:id="rId10"/>
    <p:sldId id="322" r:id="rId11"/>
    <p:sldId id="318" r:id="rId12"/>
    <p:sldId id="294" r:id="rId13"/>
  </p:sldIdLst>
  <p:sldSz cx="9144000" cy="6858000" type="screen4x3"/>
  <p:notesSz cx="68580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F" initials="C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8" autoAdjust="0"/>
    <p:restoredTop sz="93350" autoAdjust="0"/>
  </p:normalViewPr>
  <p:slideViewPr>
    <p:cSldViewPr>
      <p:cViewPr>
        <p:scale>
          <a:sx n="67" d="100"/>
          <a:sy n="67" d="100"/>
        </p:scale>
        <p:origin x="-1406" y="-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00524934383202"/>
          <c:y val="2.8252405949256341E-2"/>
          <c:w val="0.82021741032370954"/>
          <c:h val="0.480882910469524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Strongly disagree</c:v>
                </c:pt>
                <c:pt idx="1">
                  <c:v>Moderately disagree</c:v>
                </c:pt>
                <c:pt idx="2">
                  <c:v>Slightly disagree</c:v>
                </c:pt>
                <c:pt idx="3">
                  <c:v>Slightly agree</c:v>
                </c:pt>
                <c:pt idx="4">
                  <c:v>Moderately agree</c:v>
                </c:pt>
                <c:pt idx="5">
                  <c:v>Strongly agree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0.2</c:v>
                </c:pt>
                <c:pt idx="4">
                  <c:v>0.42</c:v>
                </c:pt>
                <c:pt idx="5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30877568"/>
        <c:axId val="30879104"/>
      </c:barChart>
      <c:catAx>
        <c:axId val="30877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180000" vert="horz"/>
          <a:lstStyle/>
          <a:p>
            <a:pPr>
              <a:defRPr sz="2000" baseline="0"/>
            </a:pPr>
            <a:endParaRPr lang="en-US"/>
          </a:p>
        </c:txPr>
        <c:crossAx val="30879104"/>
        <c:crosses val="autoZero"/>
        <c:auto val="1"/>
        <c:lblAlgn val="ctr"/>
        <c:lblOffset val="100"/>
        <c:noMultiLvlLbl val="0"/>
      </c:catAx>
      <c:valAx>
        <c:axId val="30879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30877568"/>
        <c:crosses val="autoZero"/>
        <c:crossBetween val="between"/>
        <c:min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01" y="0"/>
            <a:ext cx="2972821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60"/>
            <a:ext cx="2971643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01" y="8831160"/>
            <a:ext cx="2972821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C9F4C71-03B5-46E0-BFFB-DCA3C0F8586D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2931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358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536" y="4416633"/>
            <a:ext cx="5030929" cy="41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61"/>
            <a:ext cx="2971643" cy="4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358" y="8831161"/>
            <a:ext cx="2971643" cy="4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0D08F7-0A18-484A-AB15-A0B7FE19C275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47016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C87BF94-D8AF-44D9-81EF-3A430C5658D0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8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61DA81F-D7B3-412F-856A-50A93B8A7921}" type="slidenum">
              <a:rPr lang="fr-CA" altLang="fr-FR" sz="1200" smtClean="0"/>
              <a:pPr/>
              <a:t>12</a:t>
            </a:fld>
            <a:endParaRPr lang="fr-CA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175949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5553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156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6801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8129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743844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9839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485469E-19BB-47A8-B6C4-FDCA3EE60788}" type="slidenum">
              <a:rPr lang="fr-CA" altLang="fr-FR" sz="1200" smtClean="0"/>
              <a:pPr/>
              <a:t>11</a:t>
            </a:fld>
            <a:endParaRPr lang="fr-CA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39011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59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F0D0-9B52-4DAC-9FAE-95A5440E5A6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117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6A3790F5-85A2-41CB-9E76-BDB4D013E3A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ptech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1254" y="260648"/>
            <a:ext cx="8112125" cy="20162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noProof="0" dirty="0" smtClean="0">
                <a:solidFill>
                  <a:srgbClr val="0033CC"/>
                </a:solidFill>
                <a:effectLst/>
              </a:rPr>
              <a:t>Study on Excellence on Computer and E-Learning Use by College Instructors</a:t>
            </a:r>
            <a:r>
              <a:rPr lang="en-US" sz="3600" noProof="0" dirty="0" smtClean="0">
                <a:effectLst/>
              </a:rPr>
              <a:t/>
            </a:r>
            <a:br>
              <a:rPr lang="en-US" sz="3600" noProof="0" dirty="0" smtClean="0">
                <a:effectLst/>
              </a:rPr>
            </a:br>
            <a:endParaRPr lang="en-US" sz="3600" noProof="0" dirty="0">
              <a:solidFill>
                <a:srgbClr val="0033CC"/>
              </a:solidFill>
            </a:endParaRPr>
          </a:p>
        </p:txBody>
      </p:sp>
      <p:sp>
        <p:nvSpPr>
          <p:cNvPr id="4100" name="Connecteur droit 28"/>
          <p:cNvSpPr>
            <a:spLocks noChangeShapeType="1"/>
          </p:cNvSpPr>
          <p:nvPr/>
        </p:nvSpPr>
        <p:spPr bwMode="auto">
          <a:xfrm>
            <a:off x="457200" y="3281363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854" y="6010274"/>
            <a:ext cx="2049463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77" y="6188075"/>
            <a:ext cx="118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75" y="6054725"/>
            <a:ext cx="565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977" y="5655248"/>
            <a:ext cx="801064" cy="2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Ministry of Education logo&#10;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5694" y="5933879"/>
            <a:ext cx="2056404" cy="79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80454" y="2276872"/>
            <a:ext cx="5787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Alice Havel</a:t>
            </a:r>
            <a:r>
              <a:rPr lang="en-US" sz="2800" baseline="30000" dirty="0"/>
              <a:t>1,2</a:t>
            </a:r>
            <a:r>
              <a:rPr lang="en-US" sz="2800" dirty="0"/>
              <a:t> , Mary </a:t>
            </a:r>
            <a:r>
              <a:rPr lang="en-US" sz="2800" dirty="0" err="1" smtClean="0"/>
              <a:t>Jorgensen</a:t>
            </a:r>
            <a:r>
              <a:rPr lang="en-US" sz="2800" baseline="30000" dirty="0" err="1" smtClean="0"/>
              <a:t>1,3</a:t>
            </a:r>
            <a:r>
              <a:rPr lang="en-US" sz="2800" baseline="30000" dirty="0" smtClean="0"/>
              <a:t> </a:t>
            </a:r>
            <a:endParaRPr lang="en-US" sz="28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497854" y="3524815"/>
            <a:ext cx="4268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Adaptech Research Network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 Dawson College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 CRISPESH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539" y="4922004"/>
            <a:ext cx="802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Celebrate Research: Research Symposium </a:t>
            </a:r>
          </a:p>
          <a:p>
            <a:pPr algn="ctr"/>
            <a:r>
              <a:rPr lang="en-US" sz="1400" dirty="0" smtClean="0"/>
              <a:t>Dawson College, Montreal, May 2015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84213"/>
          </a:xfrm>
        </p:spPr>
        <p:txBody>
          <a:bodyPr/>
          <a:lstStyle/>
          <a:p>
            <a:r>
              <a:rPr lang="en-US" sz="3500" noProof="0" dirty="0" smtClean="0">
                <a:effectLst/>
              </a:rPr>
              <a:t>Top 5 Suggestions for How to Use Technology Better</a:t>
            </a:r>
            <a:endParaRPr lang="en-US" sz="35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507288" cy="4888200"/>
          </a:xfrm>
        </p:spPr>
        <p:txBody>
          <a:bodyPr/>
          <a:lstStyle/>
          <a:p>
            <a:pPr marL="742950" indent="-742950">
              <a:buClrTx/>
              <a:buAutoNum type="arabicParenR"/>
            </a:pPr>
            <a:r>
              <a:rPr lang="en-US" noProof="0" dirty="0" smtClean="0"/>
              <a:t>Use </a:t>
            </a:r>
            <a:r>
              <a:rPr lang="en-US" noProof="0" dirty="0" smtClean="0"/>
              <a:t>and availability of tech at school</a:t>
            </a:r>
            <a:endParaRPr lang="en-US" noProof="0" dirty="0" smtClean="0"/>
          </a:p>
          <a:p>
            <a:pPr marL="742950" indent="-742950">
              <a:buClrTx/>
              <a:buAutoNum type="arabicParenR"/>
            </a:pPr>
            <a:r>
              <a:rPr lang="en-US" noProof="0" dirty="0" smtClean="0"/>
              <a:t>Teacher’s </a:t>
            </a:r>
            <a:r>
              <a:rPr lang="en-US" noProof="0" dirty="0" smtClean="0"/>
              <a:t>knowledge and use of tech</a:t>
            </a:r>
            <a:endParaRPr lang="en-US" noProof="0" dirty="0" smtClean="0"/>
          </a:p>
          <a:p>
            <a:pPr marL="742950" indent="-742950">
              <a:buClrTx/>
              <a:buAutoNum type="arabicParenR"/>
            </a:pPr>
            <a:r>
              <a:rPr lang="en-US" noProof="0" dirty="0" smtClean="0"/>
              <a:t>Performance </a:t>
            </a:r>
            <a:r>
              <a:rPr lang="en-US" noProof="0" dirty="0" smtClean="0"/>
              <a:t>of tech at school</a:t>
            </a:r>
          </a:p>
          <a:p>
            <a:pPr marL="742950" indent="-742950">
              <a:buClrTx/>
              <a:buAutoNum type="arabicParenR"/>
            </a:pPr>
            <a:r>
              <a:rPr lang="en-US" noProof="0" dirty="0" smtClean="0"/>
              <a:t>Presentation software: </a:t>
            </a:r>
            <a:r>
              <a:rPr lang="en-US" noProof="0" dirty="0" smtClean="0"/>
              <a:t>PowerPoint</a:t>
            </a:r>
          </a:p>
          <a:p>
            <a:pPr marL="742950" indent="-742950">
              <a:buClrTx/>
              <a:buAutoNum type="arabicParenR"/>
            </a:pPr>
            <a:r>
              <a:rPr lang="en-US" noProof="0" dirty="0" smtClean="0"/>
              <a:t>Allowing </a:t>
            </a:r>
            <a:r>
              <a:rPr lang="en-US" noProof="0" dirty="0" smtClean="0"/>
              <a:t>personal use of technology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4F0D0-9B52-4DAC-9FAE-95A5440E5A6E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6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28638" y="333375"/>
            <a:ext cx="8229600" cy="684213"/>
          </a:xfrm>
        </p:spPr>
        <p:txBody>
          <a:bodyPr/>
          <a:lstStyle/>
          <a:p>
            <a:pPr>
              <a:defRPr/>
            </a:pPr>
            <a:r>
              <a:rPr lang="en-US" altLang="en-US" noProof="0" dirty="0" smtClean="0">
                <a:effectLst/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33AE25-01A8-4333-ACE8-9A8196CF1656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fr-CA" altLang="en-US" sz="1400" smtClean="0">
              <a:solidFill>
                <a:srgbClr val="0033CC"/>
              </a:solidFill>
            </a:endParaRPr>
          </a:p>
        </p:txBody>
      </p:sp>
      <p:pic>
        <p:nvPicPr>
          <p:cNvPr id="14340" name="Picture 2" descr="Picture of Q &amp; A" title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636838"/>
            <a:ext cx="460533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70646"/>
          </a:xfrm>
        </p:spPr>
        <p:txBody>
          <a:bodyPr/>
          <a:lstStyle/>
          <a:p>
            <a:pPr>
              <a:defRPr/>
            </a:pPr>
            <a:r>
              <a:rPr lang="en-US" altLang="en-US" noProof="0" dirty="0" smtClean="0">
                <a:effectLst/>
                <a:latin typeface="Arial" charset="0"/>
                <a:cs typeface="Arial" charset="0"/>
              </a:rPr>
              <a:t>To 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157344" cy="5106988"/>
          </a:xfrm>
        </p:spPr>
        <p:txBody>
          <a:bodyPr>
            <a:noAutofit/>
          </a:bodyPr>
          <a:lstStyle/>
          <a:p>
            <a:pPr marL="0" indent="0" algn="ctr">
              <a:spcAft>
                <a:spcPts val="0"/>
              </a:spcAft>
              <a:buNone/>
              <a:defRPr/>
            </a:pPr>
            <a:endParaRPr lang="en-US" sz="2800" noProof="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endParaRPr lang="en-US" sz="2800" noProof="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endParaRPr lang="en-US" sz="2800" noProof="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ts val="0"/>
              </a:spcAft>
              <a:buNone/>
              <a:defRPr/>
            </a:pPr>
            <a:r>
              <a:rPr lang="en-US" noProof="0" dirty="0" smtClean="0">
                <a:solidFill>
                  <a:schemeClr val="bg2">
                    <a:lumMod val="25000"/>
                  </a:schemeClr>
                </a:solidFill>
              </a:rPr>
              <a:t>Adaptech Research Network</a:t>
            </a:r>
            <a:endParaRPr lang="en-US" noProof="0" dirty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 algn="ctr">
              <a:spcAft>
                <a:spcPts val="0"/>
              </a:spcAft>
              <a:buNone/>
              <a:defRPr/>
            </a:pPr>
            <a:r>
              <a:rPr lang="en-US" u="sng" noProof="0" dirty="0">
                <a:solidFill>
                  <a:srgbClr val="ACCBF9">
                    <a:lumMod val="25000"/>
                  </a:srgbClr>
                </a:solidFill>
                <a:hlinkClick r:id="rId3"/>
              </a:rPr>
              <a:t>www.adaptech.org</a:t>
            </a:r>
            <a:endParaRPr lang="en-US" u="sng" noProof="0" dirty="0">
              <a:solidFill>
                <a:srgbClr val="ACCBF9">
                  <a:lumMod val="25000"/>
                </a:srgbClr>
              </a:solidFill>
            </a:endParaRPr>
          </a:p>
          <a:p>
            <a:pPr marL="357188" lvl="1" indent="0" algn="ctr">
              <a:buNone/>
              <a:defRPr/>
            </a:pPr>
            <a:endParaRPr lang="en-US" sz="3600" u="sng" noProof="0" dirty="0">
              <a:solidFill>
                <a:schemeClr val="bg2">
                  <a:lumMod val="25000"/>
                </a:schemeClr>
              </a:solidFill>
            </a:endParaRPr>
          </a:p>
          <a:p>
            <a:pPr marL="357188" lvl="1" indent="0" algn="ctr">
              <a:buNone/>
              <a:defRPr/>
            </a:pPr>
            <a:endParaRPr lang="en-US" sz="3600" noProof="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06B33E-309E-4877-984F-99AB690F1E92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fr-CA" altLang="en-US" sz="140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>
                <a:effectLst/>
              </a:rPr>
              <a:t>In Collaboration </a:t>
            </a:r>
            <a:r>
              <a:rPr lang="en-US" noProof="0" dirty="0" smtClean="0">
                <a:effectLst/>
              </a:rPr>
              <a:t>With</a:t>
            </a:r>
            <a:endParaRPr lang="en-US" noProof="0" dirty="0">
              <a:effectLst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5365178-89C4-4F07-A7EF-85A9DD12FCCC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12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3888432"/>
          </a:xfrm>
        </p:spPr>
        <p:txBody>
          <a:bodyPr/>
          <a:lstStyle/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Laura King – Cégep André-Laurendeau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Catherine S. Fichten – Dawson College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Jillian Budd – Adaptech Research Network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Cristina Vitouchanskaia – Adaptech Research Network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Alex </a:t>
            </a:r>
            <a:r>
              <a:rPr lang="en-US" altLang="en-US" sz="2800" noProof="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Lussier</a:t>
            </a: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– Cégep André-Laurendeau 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r>
              <a:rPr lang="en-US" altLang="en-US" sz="2800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Tali Heiman – Open University of Israel</a:t>
            </a: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endParaRPr lang="en-US" altLang="en-US" sz="2600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ct val="150000"/>
              </a:lnSpc>
              <a:spcBef>
                <a:spcPts val="0"/>
              </a:spcBef>
              <a:buClr>
                <a:srgbClr val="0034A6"/>
              </a:buClr>
              <a:buSzPct val="100000"/>
              <a:buNone/>
            </a:pPr>
            <a:endParaRPr lang="en-US" altLang="en-US" sz="2600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endParaRPr lang="en-US" altLang="en-US" sz="2000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endParaRPr lang="en-US" altLang="en-US" sz="2000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Arial" charset="0"/>
              <a:buNone/>
            </a:pPr>
            <a:endParaRPr lang="en-US" altLang="en-US" sz="2000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en-US" altLang="en-US" sz="2000" i="1" noProof="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endParaRPr lang="en-US" altLang="en-US" sz="2000" i="1" noProof="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>
                <a:effectLst/>
              </a:rPr>
              <a:t>Otherwise Known </a:t>
            </a:r>
            <a:r>
              <a:rPr lang="en-US" noProof="0" dirty="0" smtClean="0">
                <a:effectLst/>
              </a:rPr>
              <a:t>As </a:t>
            </a:r>
            <a:endParaRPr lang="en-US" noProof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856984" cy="488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500" noProof="0" dirty="0" smtClean="0"/>
              <a:t>It </a:t>
            </a:r>
            <a:r>
              <a:rPr lang="en-US" sz="3500" noProof="0" dirty="0" smtClean="0"/>
              <a:t>doesn’t take much to make them happy</a:t>
            </a:r>
          </a:p>
          <a:p>
            <a:pPr lvl="1"/>
            <a:r>
              <a:rPr lang="en-US" sz="3000" noProof="0" dirty="0" smtClean="0"/>
              <a:t>Students give feedback on their teachers’ use of computer technology</a:t>
            </a:r>
            <a:endParaRPr lang="en-US" sz="30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4F0D0-9B52-4DAC-9FAE-95A5440E5A6E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  <p:pic>
        <p:nvPicPr>
          <p:cNvPr id="5" name="Picture 19" descr="Picture of a person at a compu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981995"/>
            <a:ext cx="1584176" cy="161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Smiley face with headset and microphon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56458"/>
            <a:ext cx="1682095" cy="154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0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1815"/>
          </a:xfrm>
        </p:spPr>
        <p:txBody>
          <a:bodyPr/>
          <a:lstStyle/>
          <a:p>
            <a:pPr>
              <a:defRPr/>
            </a:pPr>
            <a:r>
              <a:rPr lang="en-US" noProof="0" dirty="0" smtClean="0">
                <a:effectLst/>
              </a:rPr>
              <a:t>Research Questions</a:t>
            </a:r>
            <a:endParaRPr lang="en-US" noProof="0" dirty="0">
              <a:effectLst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8879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3400" noProof="0" dirty="0" smtClean="0">
                <a:latin typeface="Arial" charset="0"/>
                <a:cs typeface="Arial" charset="0"/>
              </a:rPr>
              <a:t>Do you like your teachers to use technologies in class?</a:t>
            </a:r>
          </a:p>
          <a:p>
            <a:pPr>
              <a:spcAft>
                <a:spcPts val="1200"/>
              </a:spcAft>
            </a:pPr>
            <a:r>
              <a:rPr lang="en-US" altLang="en-US" sz="3400" noProof="0" dirty="0" smtClean="0">
                <a:latin typeface="Arial" charset="0"/>
                <a:cs typeface="Arial" charset="0"/>
              </a:rPr>
              <a:t>What technologies have your teachers used in class?</a:t>
            </a:r>
          </a:p>
          <a:p>
            <a:pPr>
              <a:spcAft>
                <a:spcPts val="1200"/>
              </a:spcAft>
            </a:pPr>
            <a:r>
              <a:rPr lang="en-US" altLang="en-US" sz="3400" noProof="0" dirty="0" smtClean="0">
                <a:latin typeface="Arial" charset="0"/>
                <a:cs typeface="Arial" charset="0"/>
              </a:rPr>
              <a:t>Which of these technologies worked well for you?</a:t>
            </a:r>
          </a:p>
          <a:p>
            <a:pPr>
              <a:spcAft>
                <a:spcPts val="1200"/>
              </a:spcAft>
            </a:pPr>
            <a:r>
              <a:rPr lang="en-US" altLang="en-US" sz="3400" noProof="0" dirty="0" smtClean="0">
                <a:latin typeface="Arial" charset="0"/>
                <a:cs typeface="Arial" charset="0"/>
              </a:rPr>
              <a:t>Which of these technologies did not work well for you?</a:t>
            </a:r>
          </a:p>
          <a:p>
            <a:pPr marL="274637" lvl="1" indent="0">
              <a:spcAft>
                <a:spcPts val="1200"/>
              </a:spcAft>
              <a:buNone/>
            </a:pPr>
            <a:endParaRPr lang="en-US" alt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08EF413-0464-4DB6-845E-F8EA4CE4EE52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4</a:t>
            </a:fld>
            <a:endParaRPr lang="fr-FR" altLang="fr-FR" sz="1400" dirty="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1506" name="Picture 2" descr="Figure leaning on a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988840"/>
            <a:ext cx="15270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5256807"/>
          </a:xfrm>
        </p:spPr>
        <p:txBody>
          <a:bodyPr/>
          <a:lstStyle/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Gender</a:t>
            </a:r>
            <a:r>
              <a:rPr lang="en-US" altLang="en-US" noProof="0" dirty="0" smtClean="0">
                <a:latin typeface="Arial" charset="0"/>
                <a:cs typeface="Arial" charset="0"/>
              </a:rPr>
              <a:t> 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Female: n = 183 (59 %)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Male: n = 126 (40 %)</a:t>
            </a:r>
          </a:p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Age (average = 20.50)</a:t>
            </a:r>
          </a:p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R-score (average = 25.97)</a:t>
            </a:r>
          </a:p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Field of study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Social Science: n = 157 (51 %)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Science: n = 96 (31 %)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Creative Arts: n = 55 (18 %)</a:t>
            </a:r>
          </a:p>
          <a:p>
            <a:endParaRPr lang="en-US" alt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0B91B80-630E-4063-8E13-D5CAF8B5BBF9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5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190" y="-171400"/>
            <a:ext cx="9036496" cy="1161157"/>
          </a:xfrm>
        </p:spPr>
        <p:txBody>
          <a:bodyPr/>
          <a:lstStyle/>
          <a:p>
            <a:pPr>
              <a:defRPr/>
            </a:pPr>
            <a:r>
              <a:rPr lang="en-US" altLang="en-US" noProof="0" dirty="0" smtClean="0">
                <a:effectLst/>
              </a:rPr>
              <a:t>Demographics: Students</a:t>
            </a:r>
            <a:r>
              <a:rPr lang="en-US" noProof="0" dirty="0" smtClean="0">
                <a:effectLst/>
              </a:rPr>
              <a:t> </a:t>
            </a:r>
            <a:endParaRPr lang="en-US" noProof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Program of study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Pre-university: n = 210 (68 %)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Technical / career: n = 94 (31 %)</a:t>
            </a:r>
          </a:p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Cegep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Dawson College: n = 150 (48 %)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Cégep André-Laurendeau: n = 161 (52 %)</a:t>
            </a:r>
          </a:p>
          <a:p>
            <a:r>
              <a:rPr lang="en-US" altLang="en-US" sz="3200" noProof="0" dirty="0" smtClean="0">
                <a:latin typeface="Arial" charset="0"/>
                <a:cs typeface="Arial" charset="0"/>
              </a:rPr>
              <a:t>Immigrant status (not born in Canada)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Immigrant: n = 95 (31 %)</a:t>
            </a:r>
          </a:p>
          <a:p>
            <a:pPr lvl="2"/>
            <a:r>
              <a:rPr lang="en-US" altLang="en-US" noProof="0" dirty="0" smtClean="0">
                <a:latin typeface="Arial" charset="0"/>
                <a:cs typeface="Arial" charset="0"/>
              </a:rPr>
              <a:t>Non-immigrant: n = 213 (69 %)</a:t>
            </a:r>
          </a:p>
          <a:p>
            <a:endParaRPr lang="en-US" altLang="en-US" sz="3200" noProof="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6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altLang="en-US" noProof="0" dirty="0" smtClean="0">
                <a:effectLst/>
              </a:rPr>
              <a:t>Demographics: Students</a:t>
            </a:r>
            <a:r>
              <a:rPr lang="en-US" noProof="0" dirty="0" smtClean="0">
                <a:effectLst/>
              </a:rPr>
              <a:t> </a:t>
            </a:r>
            <a:endParaRPr lang="en-US" noProof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02"/>
            <a:ext cx="8229600" cy="1089025"/>
          </a:xfrm>
        </p:spPr>
        <p:txBody>
          <a:bodyPr/>
          <a:lstStyle/>
          <a:p>
            <a:pPr>
              <a:defRPr/>
            </a:pPr>
            <a:r>
              <a:rPr lang="en-US" sz="3900" noProof="0" dirty="0" smtClean="0">
                <a:effectLst/>
              </a:rPr>
              <a:t>I </a:t>
            </a:r>
            <a:r>
              <a:rPr lang="en-US" sz="3600" noProof="0" dirty="0" smtClean="0">
                <a:effectLst/>
              </a:rPr>
              <a:t>Like Courses Where Professors Use Technology</a:t>
            </a:r>
            <a:endParaRPr lang="en-US" sz="3600" noProof="0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7AC8A10-73D5-402E-85D6-96BC17998A36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7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0559634"/>
              </p:ext>
            </p:extLst>
          </p:nvPr>
        </p:nvGraphicFramePr>
        <p:xfrm>
          <a:off x="107504" y="1628800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12" y="332656"/>
            <a:ext cx="8858250" cy="1116037"/>
          </a:xfrm>
        </p:spPr>
        <p:txBody>
          <a:bodyPr/>
          <a:lstStyle/>
          <a:p>
            <a:pPr>
              <a:defRPr/>
            </a:pPr>
            <a:r>
              <a:rPr lang="en-US" sz="3700" noProof="0" dirty="0" smtClean="0">
                <a:effectLst/>
              </a:rPr>
              <a:t>Top 5 Technologies That Worked Well</a:t>
            </a:r>
            <a:r>
              <a:rPr lang="en-US" sz="3600" noProof="0" dirty="0" smtClean="0">
                <a:effectLst/>
              </a:rPr>
              <a:t/>
            </a:r>
            <a:br>
              <a:rPr lang="en-US" sz="3600" noProof="0" dirty="0" smtClean="0">
                <a:effectLst/>
              </a:rPr>
            </a:br>
            <a:endParaRPr lang="en-US" sz="3600" noProof="0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64804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en-US" altLang="en-US" noProof="0" dirty="0" smtClean="0">
                <a:latin typeface="Arial" charset="0"/>
                <a:cs typeface="Arial" charset="0"/>
              </a:rPr>
              <a:t>1) Presentation Software: PowerPoint</a:t>
            </a:r>
          </a:p>
          <a:p>
            <a:pPr marL="0" indent="0">
              <a:buNone/>
            </a:pPr>
            <a:r>
              <a:rPr lang="en-US" noProof="0" dirty="0" smtClean="0"/>
              <a:t>2) Videos</a:t>
            </a:r>
            <a:endParaRPr lang="en-US" altLang="en-US" noProof="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noProof="0" dirty="0" smtClean="0">
                <a:latin typeface="Arial" charset="0"/>
                <a:cs typeface="Arial" charset="0"/>
              </a:rPr>
              <a:t>3) CMS: Course Notes Posted Online</a:t>
            </a:r>
          </a:p>
          <a:p>
            <a:pPr marL="571500" indent="-571500">
              <a:buNone/>
            </a:pPr>
            <a:r>
              <a:rPr lang="en-US" noProof="0" dirty="0" smtClean="0"/>
              <a:t>4) CMS: Grades Posted online</a:t>
            </a:r>
          </a:p>
          <a:p>
            <a:pPr marL="571500" indent="-571500">
              <a:buNone/>
            </a:pPr>
            <a:r>
              <a:rPr lang="en-US" noProof="0" dirty="0" smtClean="0"/>
              <a:t>5) </a:t>
            </a:r>
            <a:r>
              <a:rPr lang="en-US" altLang="en-US" noProof="0" dirty="0" smtClean="0">
                <a:latin typeface="Arial" charset="0"/>
                <a:cs typeface="Arial" charset="0"/>
              </a:rPr>
              <a:t>CMS: Other Features</a:t>
            </a:r>
          </a:p>
          <a:p>
            <a:pPr marL="571500" indent="-571500">
              <a:buNone/>
            </a:pPr>
            <a:endParaRPr lang="en-US" noProof="0" dirty="0" smtClean="0"/>
          </a:p>
          <a:p>
            <a:pPr marL="0" indent="0">
              <a:buNone/>
            </a:pPr>
            <a:endParaRPr lang="en-US" altLang="en-US" noProof="0" dirty="0" smtClean="0">
              <a:latin typeface="Arial" charset="0"/>
              <a:cs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BF1978D-A84D-4988-87C7-58C696E32BF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8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2531" name="Picture 3" descr="Smiley face thumbs 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65104"/>
            <a:ext cx="1699811" cy="170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784976" cy="48879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noProof="0" dirty="0" smtClean="0">
                <a:latin typeface="Arial" charset="0"/>
                <a:cs typeface="Arial" charset="0"/>
              </a:rPr>
              <a:t>1) Presentation software: PowerPoint</a:t>
            </a:r>
          </a:p>
          <a:p>
            <a:pPr marL="0" indent="0">
              <a:buNone/>
            </a:pPr>
            <a:r>
              <a:rPr lang="en-US" altLang="en-US" sz="3200" noProof="0" dirty="0" smtClean="0"/>
              <a:t>2) Online communication </a:t>
            </a:r>
          </a:p>
          <a:p>
            <a:pPr marL="536575" indent="-536575">
              <a:buNone/>
            </a:pPr>
            <a:r>
              <a:rPr lang="en-US" altLang="en-US" sz="3200" noProof="0" dirty="0" smtClean="0">
                <a:latin typeface="Arial" charset="0"/>
                <a:cs typeface="Arial" charset="0"/>
              </a:rPr>
              <a:t>3) Teacher’s knowledge and use of technology</a:t>
            </a:r>
          </a:p>
          <a:p>
            <a:pPr marL="571500" indent="-571500">
              <a:buNone/>
            </a:pPr>
            <a:r>
              <a:rPr lang="en-US" altLang="en-US" sz="3200" noProof="0" dirty="0" smtClean="0">
                <a:latin typeface="Arial" charset="0"/>
                <a:cs typeface="Arial" charset="0"/>
              </a:rPr>
              <a:t>4) CMS: selected aspects</a:t>
            </a:r>
          </a:p>
          <a:p>
            <a:pPr marL="571500" indent="-571500">
              <a:buNone/>
            </a:pPr>
            <a:r>
              <a:rPr lang="en-US" altLang="en-US" sz="3200" noProof="0" dirty="0" smtClean="0">
                <a:latin typeface="Arial" charset="0"/>
                <a:cs typeface="Arial" charset="0"/>
              </a:rPr>
              <a:t>5) Performance of technology at school</a:t>
            </a:r>
            <a:endParaRPr lang="en-US" altLang="en-US" sz="3200" noProof="0" dirty="0" smtClean="0">
              <a:latin typeface="Arial" charset="0"/>
              <a:cs typeface="Arial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B7B2539-434C-4E95-B576-3A63B6DF104F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9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53975" y="639515"/>
            <a:ext cx="9251950" cy="864096"/>
          </a:xfrm>
        </p:spPr>
        <p:txBody>
          <a:bodyPr/>
          <a:lstStyle/>
          <a:p>
            <a:pPr>
              <a:defRPr/>
            </a:pPr>
            <a:r>
              <a:rPr lang="en-US" sz="3300" noProof="0" dirty="0" smtClean="0">
                <a:effectLst/>
              </a:rPr>
              <a:t>Top 5 Technologies That  Did Not Work Well</a:t>
            </a:r>
            <a:br>
              <a:rPr lang="en-US" sz="3300" noProof="0" dirty="0" smtClean="0">
                <a:effectLst/>
              </a:rPr>
            </a:br>
            <a:endParaRPr lang="en-US" sz="3300" noProof="0" dirty="0"/>
          </a:p>
        </p:txBody>
      </p:sp>
      <p:pic>
        <p:nvPicPr>
          <p:cNvPr id="23554" name="Picture 2" descr="Sad face thumbs dow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81128"/>
            <a:ext cx="1584176" cy="152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8122</TotalTime>
  <Words>417</Words>
  <Application>Microsoft Office PowerPoint</Application>
  <PresentationFormat>On-screen Show (4:3)</PresentationFormat>
  <Paragraphs>95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Origine</vt:lpstr>
      <vt:lpstr>Study on Excellence on Computer and E-Learning Use by College Instructors </vt:lpstr>
      <vt:lpstr>In Collaboration With</vt:lpstr>
      <vt:lpstr>Otherwise Known As </vt:lpstr>
      <vt:lpstr>Research Questions</vt:lpstr>
      <vt:lpstr>Demographics: Students </vt:lpstr>
      <vt:lpstr>Demographics: Students </vt:lpstr>
      <vt:lpstr>I Like Courses Where Professors Use Technology</vt:lpstr>
      <vt:lpstr>Top 5 Technologies That Worked Well </vt:lpstr>
      <vt:lpstr>Top 5 Technologies That  Did Not Work Well </vt:lpstr>
      <vt:lpstr>Top 5 Suggestions for How to Use Technology Better</vt:lpstr>
      <vt:lpstr>Questions?</vt:lpstr>
      <vt:lpstr>To Contact Us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Owner</cp:lastModifiedBy>
  <cp:revision>642</cp:revision>
  <cp:lastPrinted>2015-05-19T19:07:49Z</cp:lastPrinted>
  <dcterms:created xsi:type="dcterms:W3CDTF">2002-08-29T15:31:57Z</dcterms:created>
  <dcterms:modified xsi:type="dcterms:W3CDTF">2015-05-20T00:26:54Z</dcterms:modified>
</cp:coreProperties>
</file>