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43891200" cy="32918400"/>
  <p:notesSz cx="9309100" cy="701675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2417298" indent="-1950062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4834596" indent="-3900126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7253517" indent="-5851811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9670817" indent="-7801873" algn="l" rtl="0" eaLnBrk="0" fontAlgn="base" hangingPunct="0">
      <a:spcBef>
        <a:spcPct val="0"/>
      </a:spcBef>
      <a:spcAft>
        <a:spcPct val="0"/>
      </a:spcAft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336180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803418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70652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737890" algn="l" defTabSz="934472" rtl="0" eaLnBrk="1" latinLnBrk="0" hangingPunct="1">
      <a:defRPr sz="12700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048" userDrawn="1">
          <p15:clr>
            <a:srgbClr val="A4A3A4"/>
          </p15:clr>
        </p15:guide>
        <p15:guide id="2" pos="8064" userDrawn="1">
          <p15:clr>
            <a:srgbClr val="A4A3A4"/>
          </p15:clr>
        </p15:guide>
        <p15:guide id="3" orient="horz" pos="10368">
          <p15:clr>
            <a:srgbClr val="A4A3A4"/>
          </p15:clr>
        </p15:guide>
        <p15:guide id="4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933">
          <p15:clr>
            <a:srgbClr val="A4A3A4"/>
          </p15:clr>
        </p15:guide>
        <p15:guide id="3" orient="horz" pos="2210">
          <p15:clr>
            <a:srgbClr val="A4A3A4"/>
          </p15:clr>
        </p15:guide>
        <p15:guide id="4" pos="29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8" clrIdx="0"/>
  <p:cmAuthor id="1" name="Mai Nhu Nguyen" initials="MNN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CC6600"/>
    <a:srgbClr val="0033CC"/>
    <a:srgbClr val="C9110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008" autoAdjust="0"/>
    <p:restoredTop sz="96686" autoAdjust="0"/>
  </p:normalViewPr>
  <p:slideViewPr>
    <p:cSldViewPr>
      <p:cViewPr>
        <p:scale>
          <a:sx n="30" d="100"/>
          <a:sy n="30" d="100"/>
        </p:scale>
        <p:origin x="-72" y="-90"/>
      </p:cViewPr>
      <p:guideLst>
        <p:guide orient="horz" pos="6048"/>
        <p:guide orient="horz" pos="10368"/>
        <p:guide pos="8064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8" d="100"/>
          <a:sy n="108" d="100"/>
        </p:scale>
        <p:origin x="-1722" y="-78"/>
      </p:cViewPr>
      <p:guideLst>
        <p:guide orient="horz" pos="2160"/>
        <p:guide orient="horz" pos="2210"/>
        <p:guide pos="2933"/>
        <p:guide pos="29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Exemple</a:t>
            </a:r>
            <a:r>
              <a:rPr lang="fr-CA" sz="3900" baseline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de fiabilité inter-codeur</a:t>
            </a:r>
            <a:r>
              <a:rPr lang="fr-CA" sz="3900" baseline="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</a:t>
            </a:r>
            <a:endParaRPr lang="fr-CA" sz="39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028126179484947"/>
          <c:y val="7.4878275636154137E-2"/>
          <c:w val="0.6396327265336933"/>
          <c:h val="0.6546626182892632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Sheet1!$E$1</c:f>
              <c:strCache>
                <c:ptCount val="1"/>
                <c:pt idx="0">
                  <c:v>4e série de données (codée individuellement)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6.5448712365357251E-2"/>
                  <c:y val="-9.346711937134751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0508666492465812"/>
                  <c:y val="-1.55899250578471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90012484394507"/>
                      <c:h val="4.1140095459272719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Segoe UI" pitchFamily="34" charset="0"/>
                    <a:ea typeface="Segoe UI" pitchFamily="34" charset="0"/>
                    <a:cs typeface="Segoe U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Codeur C et codeur B</c:v>
                </c:pt>
                <c:pt idx="1">
                  <c:v>Codeur A et codeur E</c:v>
                </c:pt>
                <c:pt idx="2">
                  <c:v>Codeur B et codeur D</c:v>
                </c:pt>
                <c:pt idx="3">
                  <c:v>Codeur C et codeur D</c:v>
                </c:pt>
              </c:strCache>
            </c:strRef>
          </c:cat>
          <c:val>
            <c:numRef>
              <c:f>Sheet1!$E$2:$E$5</c:f>
              <c:numCache>
                <c:formatCode>0.00%</c:formatCode>
                <c:ptCount val="4"/>
                <c:pt idx="1">
                  <c:v>0.93079999999999996</c:v>
                </c:pt>
                <c:pt idx="3">
                  <c:v>0.87139999999999995</c:v>
                </c:pt>
              </c:numCache>
            </c:numRef>
          </c:val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3e série de données (codée ensemble)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1.9358069854542286E-2"/>
                  <c:y val="-9.346711937135436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436257004325989E-2"/>
                  <c:y val="-9.346711937134751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000" b="1">
                    <a:latin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Codeur C et codeur B</c:v>
                </c:pt>
                <c:pt idx="1">
                  <c:v>Codeur A et codeur E</c:v>
                </c:pt>
                <c:pt idx="2">
                  <c:v>Codeur B et codeur D</c:v>
                </c:pt>
                <c:pt idx="3">
                  <c:v>Codeur C et codeur D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1">
                  <c:v>1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2e série de données (codée individuellement)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0969572917573962"/>
                  <c:y val="-1.01261532843412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490012484394507"/>
                      <c:h val="2.540719904233516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5.8996022413843163E-2"/>
                  <c:y val="9.08705662979460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71486223615828"/>
                      <c:h val="3.433821741196539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1153942745986122"/>
                  <c:y val="-1.55899250578471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55848793659087"/>
                      <c:h val="3.9686402714801609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0047760067357664"/>
                  <c:y val="-1.4019116737261526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88.82%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Segoe UI" pitchFamily="34" charset="0"/>
                    <a:ea typeface="Segoe UI" pitchFamily="34" charset="0"/>
                    <a:cs typeface="Segoe U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Codeur C et codeur B</c:v>
                </c:pt>
                <c:pt idx="1">
                  <c:v>Codeur A et codeur E</c:v>
                </c:pt>
                <c:pt idx="2">
                  <c:v>Codeur B et codeur D</c:v>
                </c:pt>
                <c:pt idx="3">
                  <c:v>Codeur C et codeur D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0.8528</c:v>
                </c:pt>
                <c:pt idx="1">
                  <c:v>0.93920000000000003</c:v>
                </c:pt>
                <c:pt idx="2">
                  <c:v>0.85560000000000003</c:v>
                </c:pt>
                <c:pt idx="3">
                  <c:v>0.88819999999999999</c:v>
                </c:pt>
              </c:numCache>
            </c:numRef>
          </c:val>
        </c:ser>
        <c:ser>
          <c:idx val="0"/>
          <c:order val="3"/>
          <c:tx>
            <c:strRef>
              <c:f>Sheet1!$B$1</c:f>
              <c:strCache>
                <c:ptCount val="1"/>
                <c:pt idx="0">
                  <c:v>1re série de données (codée ensemble)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0888279185901481E-2"/>
                  <c:y val="-4.660844621879872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848430740644099E-2"/>
                  <c:y val="-3.5888429992318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818642394681068E-2"/>
                  <c:y val="-8.1876646090699442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4692390326045931E-2"/>
                  <c:y val="-3.2157782552448143E-3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smtClean="0"/>
                      <a:t>100%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608846500014512E-2"/>
                      <c:h val="2.2914896176868014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latin typeface="Segoe UI" pitchFamily="34" charset="0"/>
                    <a:ea typeface="Segoe UI" pitchFamily="34" charset="0"/>
                    <a:cs typeface="Segoe U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Codeur C et codeur B</c:v>
                </c:pt>
                <c:pt idx="1">
                  <c:v>Codeur A et codeur E</c:v>
                </c:pt>
                <c:pt idx="2">
                  <c:v>Codeur B et codeur D</c:v>
                </c:pt>
                <c:pt idx="3">
                  <c:v>Codeur C et codeur 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77148160"/>
        <c:axId val="77149312"/>
      </c:barChart>
      <c:catAx>
        <c:axId val="771481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3300">
                <a:latin typeface="Segoe UI" pitchFamily="34" charset="0"/>
                <a:ea typeface="Segoe UI" pitchFamily="34" charset="0"/>
                <a:cs typeface="Segoe UI" pitchFamily="34" charset="0"/>
              </a:defRPr>
            </a:pPr>
            <a:endParaRPr lang="en-US"/>
          </a:p>
        </c:txPr>
        <c:crossAx val="77149312"/>
        <c:crosses val="autoZero"/>
        <c:auto val="1"/>
        <c:lblAlgn val="ctr"/>
        <c:lblOffset val="100"/>
        <c:noMultiLvlLbl val="0"/>
      </c:catAx>
      <c:valAx>
        <c:axId val="77149312"/>
        <c:scaling>
          <c:orientation val="minMax"/>
          <c:max val="1"/>
        </c:scaling>
        <c:delete val="1"/>
        <c:axPos val="b"/>
        <c:numFmt formatCode="0.00%" sourceLinked="1"/>
        <c:majorTickMark val="out"/>
        <c:minorTickMark val="none"/>
        <c:tickLblPos val="nextTo"/>
        <c:crossAx val="7714816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3900">
                <a:latin typeface="Segoe UI" pitchFamily="34" charset="0"/>
                <a:ea typeface="Segoe UI" pitchFamily="34" charset="0"/>
                <a:cs typeface="Segoe UI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3900">
                <a:latin typeface="Segoe UI" pitchFamily="34" charset="0"/>
                <a:ea typeface="Segoe UI" pitchFamily="34" charset="0"/>
                <a:cs typeface="Segoe UI" pitchFamily="34" charset="0"/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3900">
                <a:latin typeface="Segoe UI" pitchFamily="34" charset="0"/>
                <a:ea typeface="Segoe UI" pitchFamily="34" charset="0"/>
                <a:cs typeface="Segoe UI" pitchFamily="34" charset="0"/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3900">
                <a:latin typeface="Segoe UI" pitchFamily="34" charset="0"/>
                <a:ea typeface="Segoe UI" pitchFamily="34" charset="0"/>
                <a:cs typeface="Segoe UI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75005206928106716"/>
          <c:w val="0.95935705368289637"/>
          <c:h val="0.21895395890317806"/>
        </c:manualLayout>
      </c:layout>
      <c:overlay val="0"/>
      <c:txPr>
        <a:bodyPr/>
        <a:lstStyle/>
        <a:p>
          <a:pPr>
            <a:defRPr sz="3300">
              <a:latin typeface="Segoe UI" pitchFamily="34" charset="0"/>
              <a:ea typeface="Segoe UI" pitchFamily="34" charset="0"/>
              <a:cs typeface="Segoe UI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3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565" y="0"/>
            <a:ext cx="4034948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5914"/>
            <a:ext cx="4033362" cy="34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565" y="6665914"/>
            <a:ext cx="4034948" cy="349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EFCFC5-CC88-474C-82F8-0CFE4F00D9DB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890427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3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5739" y="0"/>
            <a:ext cx="40333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27050"/>
            <a:ext cx="3506788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791" y="3332956"/>
            <a:ext cx="6827520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Cliquez pour modifier les styles du texte du masque</a:t>
            </a:r>
          </a:p>
          <a:p>
            <a:pPr lvl="1"/>
            <a:r>
              <a:rPr lang="fr-CA" noProof="0" smtClean="0"/>
              <a:t>Deuxième niveau</a:t>
            </a:r>
          </a:p>
          <a:p>
            <a:pPr lvl="2"/>
            <a:r>
              <a:rPr lang="fr-CA" noProof="0" smtClean="0"/>
              <a:t>Troisième niveau</a:t>
            </a:r>
          </a:p>
          <a:p>
            <a:pPr lvl="3"/>
            <a:r>
              <a:rPr lang="fr-CA" noProof="0" smtClean="0"/>
              <a:t>Quatrième niveau</a:t>
            </a:r>
          </a:p>
          <a:p>
            <a:pPr lvl="4"/>
            <a:r>
              <a:rPr lang="fr-CA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5912"/>
            <a:ext cx="40333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5739" y="6665912"/>
            <a:ext cx="4033362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8" tIns="46149" rIns="92298" bIns="461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7D313FB8-FFF3-425F-9AA8-EFC59C13A4D6}" type="slidenum">
              <a:rPr lang="fr-CA" altLang="fr-FR"/>
              <a:pPr>
                <a:defRPr/>
              </a:pPr>
              <a:t>‹#›</a:t>
            </a:fld>
            <a:endParaRPr lang="fr-CA" altLang="fr-FR" dirty="0"/>
          </a:p>
        </p:txBody>
      </p:sp>
    </p:spTree>
    <p:extLst>
      <p:ext uri="{BB962C8B-B14F-4D97-AF65-F5344CB8AC3E}">
        <p14:creationId xmlns:p14="http://schemas.microsoft.com/office/powerpoint/2010/main" val="314113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2417298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4834596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7253517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9670817" algn="l" rtl="0" eaLnBrk="0" fontAlgn="base" hangingPunct="0">
      <a:spcBef>
        <a:spcPct val="30000"/>
      </a:spcBef>
      <a:spcAft>
        <a:spcPct val="0"/>
      </a:spcAft>
      <a:defRPr sz="6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2090439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6pPr>
    <a:lvl7pPr marL="14508526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7pPr>
    <a:lvl8pPr marL="16926612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8pPr>
    <a:lvl9pPr marL="19344701" algn="l" defTabSz="4836175" rtl="0" eaLnBrk="1" latinLnBrk="0" hangingPunct="1">
      <a:defRPr sz="6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901950" y="527050"/>
            <a:ext cx="3506788" cy="26304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9927" indent="-288434">
              <a:defRPr sz="1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53733" indent="-230747">
              <a:defRPr sz="1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15226" indent="-230747">
              <a:defRPr sz="1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76719" indent="-230747">
              <a:defRPr sz="1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38212" indent="-230747" eaLnBrk="0" fontAlgn="base" hangingPunct="0">
              <a:spcBef>
                <a:spcPct val="0"/>
              </a:spcBef>
              <a:spcAft>
                <a:spcPct val="0"/>
              </a:spcAft>
              <a:defRPr sz="1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99705" indent="-230747" eaLnBrk="0" fontAlgn="base" hangingPunct="0">
              <a:spcBef>
                <a:spcPct val="0"/>
              </a:spcBef>
              <a:spcAft>
                <a:spcPct val="0"/>
              </a:spcAft>
              <a:defRPr sz="1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61198" indent="-230747" eaLnBrk="0" fontAlgn="base" hangingPunct="0">
              <a:spcBef>
                <a:spcPct val="0"/>
              </a:spcBef>
              <a:spcAft>
                <a:spcPct val="0"/>
              </a:spcAft>
              <a:defRPr sz="1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922691" indent="-230747" eaLnBrk="0" fontAlgn="base" hangingPunct="0">
              <a:spcBef>
                <a:spcPct val="0"/>
              </a:spcBef>
              <a:spcAft>
                <a:spcPct val="0"/>
              </a:spcAft>
              <a:defRPr sz="125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fld id="{9CD526B3-E25F-40A8-9D95-994AF44C937D}" type="slidenum">
              <a:rPr lang="fr-CA" altLang="fr-FR" sz="1300"/>
              <a:pPr/>
              <a:t>1</a:t>
            </a:fld>
            <a:endParaRPr lang="fr-CA" altLang="fr-FR" sz="1300" dirty="0"/>
          </a:p>
        </p:txBody>
      </p:sp>
    </p:spTree>
    <p:extLst>
      <p:ext uri="{BB962C8B-B14F-4D97-AF65-F5344CB8AC3E}">
        <p14:creationId xmlns:p14="http://schemas.microsoft.com/office/powerpoint/2010/main" val="315196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5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8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8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7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97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36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76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15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1B759-3B4E-45F2-B99F-4EE7C60E9C9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06084141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FEE16-6E00-4D0A-BDD8-69119FD1B747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8630759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7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7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6778-B61F-458B-975B-5D22E249DC7C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7093711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B2C65-0CB2-4D57-B8EE-71CE8EA2BAD7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353444721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78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39468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407893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1840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4pPr>
            <a:lvl5pPr marL="8157869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5pPr>
            <a:lvl6pPr marL="1019733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6pPr>
            <a:lvl7pPr marL="12236803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7pPr>
            <a:lvl8pPr marL="14276271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8pPr>
            <a:lvl9pPr marL="16315737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CD9B-C62D-4DC6-9BD2-A05D65E05E98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84247104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90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ACAB-9EE3-46FA-A7DB-B9615EC14BAF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18725199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9468" indent="0">
              <a:buNone/>
              <a:defRPr sz="9000" b="1"/>
            </a:lvl2pPr>
            <a:lvl3pPr marL="4078934" indent="0">
              <a:buNone/>
              <a:defRPr sz="8000" b="1"/>
            </a:lvl3pPr>
            <a:lvl4pPr marL="6118401" indent="0">
              <a:buNone/>
              <a:defRPr sz="7200" b="1"/>
            </a:lvl4pPr>
            <a:lvl5pPr marL="8157869" indent="0">
              <a:buNone/>
              <a:defRPr sz="7200" b="1"/>
            </a:lvl5pPr>
            <a:lvl6pPr marL="10197337" indent="0">
              <a:buNone/>
              <a:defRPr sz="7200" b="1"/>
            </a:lvl6pPr>
            <a:lvl7pPr marL="12236803" indent="0">
              <a:buNone/>
              <a:defRPr sz="7200" b="1"/>
            </a:lvl7pPr>
            <a:lvl8pPr marL="14276271" indent="0">
              <a:buNone/>
              <a:defRPr sz="7200" b="1"/>
            </a:lvl8pPr>
            <a:lvl9pPr marL="16315737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4"/>
            <a:ext cx="19392902" cy="18966183"/>
          </a:xfrm>
        </p:spPr>
        <p:txBody>
          <a:bodyPr/>
          <a:lstStyle>
            <a:lvl1pPr>
              <a:defRPr sz="10700"/>
            </a:lvl1pPr>
            <a:lvl2pPr>
              <a:defRPr sz="90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0700" b="1"/>
            </a:lvl1pPr>
            <a:lvl2pPr marL="2039468" indent="0">
              <a:buNone/>
              <a:defRPr sz="9000" b="1"/>
            </a:lvl2pPr>
            <a:lvl3pPr marL="4078934" indent="0">
              <a:buNone/>
              <a:defRPr sz="8000" b="1"/>
            </a:lvl3pPr>
            <a:lvl4pPr marL="6118401" indent="0">
              <a:buNone/>
              <a:defRPr sz="7200" b="1"/>
            </a:lvl4pPr>
            <a:lvl5pPr marL="8157869" indent="0">
              <a:buNone/>
              <a:defRPr sz="7200" b="1"/>
            </a:lvl5pPr>
            <a:lvl6pPr marL="10197337" indent="0">
              <a:buNone/>
              <a:defRPr sz="7200" b="1"/>
            </a:lvl6pPr>
            <a:lvl7pPr marL="12236803" indent="0">
              <a:buNone/>
              <a:defRPr sz="7200" b="1"/>
            </a:lvl7pPr>
            <a:lvl8pPr marL="14276271" indent="0">
              <a:buNone/>
              <a:defRPr sz="7200" b="1"/>
            </a:lvl8pPr>
            <a:lvl9pPr marL="16315737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4"/>
            <a:ext cx="19400520" cy="18966183"/>
          </a:xfrm>
        </p:spPr>
        <p:txBody>
          <a:bodyPr/>
          <a:lstStyle>
            <a:lvl1pPr>
              <a:defRPr sz="10700"/>
            </a:lvl1pPr>
            <a:lvl2pPr>
              <a:defRPr sz="90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0EA38-B121-40FC-9A17-66256AF8E435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41587431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BFDF-6D1E-46AB-B647-EAB8D8926B6D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5940275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0281C-2AFE-482F-9368-CB688A5CBEF0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25163664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5" y="1310642"/>
            <a:ext cx="14439902" cy="55778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2" y="1310643"/>
            <a:ext cx="24536400" cy="28094942"/>
          </a:xfrm>
        </p:spPr>
        <p:txBody>
          <a:bodyPr/>
          <a:lstStyle>
            <a:lvl1pPr>
              <a:defRPr sz="14300"/>
            </a:lvl1pPr>
            <a:lvl2pPr>
              <a:defRPr sz="12500"/>
            </a:lvl2pPr>
            <a:lvl3pPr>
              <a:defRPr sz="107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5" y="6888483"/>
            <a:ext cx="14439902" cy="22517102"/>
          </a:xfrm>
        </p:spPr>
        <p:txBody>
          <a:bodyPr/>
          <a:lstStyle>
            <a:lvl1pPr marL="0" indent="0">
              <a:buNone/>
              <a:defRPr sz="6200"/>
            </a:lvl1pPr>
            <a:lvl2pPr marL="2039468" indent="0">
              <a:buNone/>
              <a:defRPr sz="5300"/>
            </a:lvl2pPr>
            <a:lvl3pPr marL="4078934" indent="0">
              <a:buNone/>
              <a:defRPr sz="4500"/>
            </a:lvl3pPr>
            <a:lvl4pPr marL="6118401" indent="0">
              <a:buNone/>
              <a:defRPr sz="4100"/>
            </a:lvl4pPr>
            <a:lvl5pPr marL="8157869" indent="0">
              <a:buNone/>
              <a:defRPr sz="4100"/>
            </a:lvl5pPr>
            <a:lvl6pPr marL="10197337" indent="0">
              <a:buNone/>
              <a:defRPr sz="4100"/>
            </a:lvl6pPr>
            <a:lvl7pPr marL="12236803" indent="0">
              <a:buNone/>
              <a:defRPr sz="4100"/>
            </a:lvl7pPr>
            <a:lvl8pPr marL="14276271" indent="0">
              <a:buNone/>
              <a:defRPr sz="4100"/>
            </a:lvl8pPr>
            <a:lvl9pPr marL="16315737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3C54-9557-4D56-8F56-CA1CAF7D8F7A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5830511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4300"/>
            </a:lvl1pPr>
            <a:lvl2pPr marL="2039468" indent="0">
              <a:buNone/>
              <a:defRPr sz="12500"/>
            </a:lvl2pPr>
            <a:lvl3pPr marL="4078934" indent="0">
              <a:buNone/>
              <a:defRPr sz="10700"/>
            </a:lvl3pPr>
            <a:lvl4pPr marL="6118401" indent="0">
              <a:buNone/>
              <a:defRPr sz="9000"/>
            </a:lvl4pPr>
            <a:lvl5pPr marL="8157869" indent="0">
              <a:buNone/>
              <a:defRPr sz="9000"/>
            </a:lvl5pPr>
            <a:lvl6pPr marL="10197337" indent="0">
              <a:buNone/>
              <a:defRPr sz="9000"/>
            </a:lvl6pPr>
            <a:lvl7pPr marL="12236803" indent="0">
              <a:buNone/>
              <a:defRPr sz="9000"/>
            </a:lvl7pPr>
            <a:lvl8pPr marL="14276271" indent="0">
              <a:buNone/>
              <a:defRPr sz="9000"/>
            </a:lvl8pPr>
            <a:lvl9pPr marL="16315737" indent="0">
              <a:buNone/>
              <a:defRPr sz="9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8"/>
            <a:ext cx="26334720" cy="3863337"/>
          </a:xfrm>
        </p:spPr>
        <p:txBody>
          <a:bodyPr/>
          <a:lstStyle>
            <a:lvl1pPr marL="0" indent="0">
              <a:buNone/>
              <a:defRPr sz="6200"/>
            </a:lvl1pPr>
            <a:lvl2pPr marL="2039468" indent="0">
              <a:buNone/>
              <a:defRPr sz="5300"/>
            </a:lvl2pPr>
            <a:lvl3pPr marL="4078934" indent="0">
              <a:buNone/>
              <a:defRPr sz="4500"/>
            </a:lvl3pPr>
            <a:lvl4pPr marL="6118401" indent="0">
              <a:buNone/>
              <a:defRPr sz="4100"/>
            </a:lvl4pPr>
            <a:lvl5pPr marL="8157869" indent="0">
              <a:buNone/>
              <a:defRPr sz="4100"/>
            </a:lvl5pPr>
            <a:lvl6pPr marL="10197337" indent="0">
              <a:buNone/>
              <a:defRPr sz="4100"/>
            </a:lvl6pPr>
            <a:lvl7pPr marL="12236803" indent="0">
              <a:buNone/>
              <a:defRPr sz="4100"/>
            </a:lvl7pPr>
            <a:lvl8pPr marL="14276271" indent="0">
              <a:buNone/>
              <a:defRPr sz="4100"/>
            </a:lvl8pPr>
            <a:lvl9pPr marL="16315737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51CAD-B87D-4B36-AEE0-9F7DBD2989A5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74848813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909" y="1317511"/>
            <a:ext cx="39501389" cy="548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209" tIns="405605" rIns="811209" bIns="4056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909" y="7680907"/>
            <a:ext cx="39501389" cy="21725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1209" tIns="405605" rIns="811209" bIns="405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909" y="30510764"/>
            <a:ext cx="10240589" cy="1752917"/>
          </a:xfrm>
          <a:prstGeom prst="rect">
            <a:avLst/>
          </a:prstGeom>
        </p:spPr>
        <p:txBody>
          <a:bodyPr vert="horz" lIns="811209" tIns="405605" rIns="811209" bIns="405605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678" y="30510764"/>
            <a:ext cx="13897845" cy="1752917"/>
          </a:xfrm>
          <a:prstGeom prst="rect">
            <a:avLst/>
          </a:prstGeom>
        </p:spPr>
        <p:txBody>
          <a:bodyPr vert="horz" lIns="811209" tIns="405605" rIns="811209" bIns="405605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707" y="30510764"/>
            <a:ext cx="10240589" cy="1752917"/>
          </a:xfrm>
          <a:prstGeom prst="rect">
            <a:avLst/>
          </a:prstGeom>
        </p:spPr>
        <p:txBody>
          <a:bodyPr vert="horz" wrap="square" lIns="811209" tIns="405605" rIns="811209" bIns="405605" numCol="1" anchor="ctr" anchorCtr="0" compatLnSpc="1">
            <a:prstTxWarp prst="textNoShape">
              <a:avLst/>
            </a:prstTxWarp>
          </a:bodyPr>
          <a:lstStyle>
            <a:lvl1pPr algn="r">
              <a:defRPr sz="5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F9A7F55-6A36-4C60-A4FA-8ED92CCBBDDE}" type="slidenum">
              <a:rPr lang="fr-FR" altLang="fr-FR"/>
              <a:pPr>
                <a:defRPr/>
              </a:pPr>
              <a:t>‹#›</a:t>
            </a:fld>
            <a:endParaRPr lang="fr-FR" altLang="fr-FR" dirty="0"/>
          </a:p>
        </p:txBody>
      </p:sp>
      <p:sp>
        <p:nvSpPr>
          <p:cNvPr id="1031" name="Connecteur droit 28"/>
          <p:cNvSpPr>
            <a:spLocks noChangeShapeType="1"/>
          </p:cNvSpPr>
          <p:nvPr/>
        </p:nvSpPr>
        <p:spPr bwMode="auto">
          <a:xfrm>
            <a:off x="440916" y="5998944"/>
            <a:ext cx="43009368" cy="0"/>
          </a:xfrm>
          <a:prstGeom prst="line">
            <a:avLst/>
          </a:prstGeom>
          <a:noFill/>
          <a:ln w="57150" algn="ctr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07860" tIns="203930" rIns="407860" bIns="203930"/>
          <a:lstStyle/>
          <a:p>
            <a:endParaRPr lang="en-CA" sz="6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077604" rtl="0" eaLnBrk="0" fontAlgn="base" hangingPunct="0">
        <a:spcBef>
          <a:spcPct val="0"/>
        </a:spcBef>
        <a:spcAft>
          <a:spcPct val="0"/>
        </a:spcAft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2pPr>
      <a:lvl3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3pPr>
      <a:lvl4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4pPr>
      <a:lvl5pPr algn="ctr" defTabSz="4077604" rtl="0" eaLnBrk="0" fontAlgn="base" hangingPunct="0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5pPr>
      <a:lvl6pPr marL="394077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6pPr>
      <a:lvl7pPr marL="788153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7pPr>
      <a:lvl8pPr marL="1182231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8pPr>
      <a:lvl9pPr marL="1576308" algn="ctr" defTabSz="4077604" rtl="0" fontAlgn="base">
        <a:spcBef>
          <a:spcPct val="0"/>
        </a:spcBef>
        <a:spcAft>
          <a:spcPct val="0"/>
        </a:spcAft>
        <a:defRPr sz="19700">
          <a:solidFill>
            <a:schemeClr val="tx1"/>
          </a:solidFill>
          <a:latin typeface="Calibri" pitchFamily="34" charset="0"/>
        </a:defRPr>
      </a:lvl9pPr>
    </p:titleStyle>
    <p:bodyStyle>
      <a:lvl1pPr marL="1528418" indent="-1528418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4080" indent="-1273909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098374" indent="-1019402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37175" indent="-1019402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7345" indent="-1019402" algn="l" defTabSz="407760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17070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256538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296004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335471" indent="-1019735" algn="l" defTabSz="4078934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9468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8934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8401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7869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97337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36803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76271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15737" algn="l" defTabSz="4078934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wmf"/><Relationship Id="rId10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 hidden="1"/>
          <p:cNvSpPr>
            <a:spLocks noGrp="1"/>
          </p:cNvSpPr>
          <p:nvPr>
            <p:ph type="title"/>
          </p:nvPr>
        </p:nvSpPr>
        <p:spPr>
          <a:xfrm>
            <a:off x="2445514" y="3851157"/>
            <a:ext cx="39105531" cy="2787192"/>
          </a:xfrm>
        </p:spPr>
        <p:txBody>
          <a:bodyPr rtlCol="0">
            <a:normAutofit fontScale="90000"/>
          </a:bodyPr>
          <a:lstStyle/>
          <a:p>
            <a:pPr defTabSz="4078934" eaLnBrk="1" fontAlgn="auto" hangingPunct="1">
              <a:spcAft>
                <a:spcPts val="0"/>
              </a:spcAft>
              <a:defRPr/>
            </a:pPr>
            <a:r>
              <a:rPr lang="en-US" altLang="en-US" dirty="0" smtClean="0">
                <a:latin typeface="Arial" charset="0"/>
                <a:cs typeface="Arial" charset="0"/>
              </a:rPr>
              <a:t>Title</a:t>
            </a:r>
          </a:p>
        </p:txBody>
      </p:sp>
      <p:sp>
        <p:nvSpPr>
          <p:cNvPr id="4100" name="Content Placeholder 2" hidden="1"/>
          <p:cNvSpPr>
            <a:spLocks noGrp="1"/>
          </p:cNvSpPr>
          <p:nvPr>
            <p:ph idx="1"/>
          </p:nvPr>
        </p:nvSpPr>
        <p:spPr>
          <a:xfrm>
            <a:off x="2445514" y="7369014"/>
            <a:ext cx="40033227" cy="20663813"/>
          </a:xfrm>
        </p:spPr>
        <p:txBody>
          <a:bodyPr/>
          <a:lstStyle/>
          <a:p>
            <a:pPr marL="1273909" lvl="1" eaLnBrk="1" hangingPunct="1">
              <a:spcAft>
                <a:spcPts val="2672"/>
              </a:spcAft>
            </a:pPr>
            <a:r>
              <a:rPr lang="en-US" altLang="en-US" sz="16000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2464351" lvl="2" eaLnBrk="1" hangingPunct="1">
              <a:spcAft>
                <a:spcPts val="2672"/>
              </a:spcAft>
            </a:pPr>
            <a:r>
              <a:rPr lang="en-US" altLang="en-US" sz="14300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3653423" lvl="3" eaLnBrk="1" hangingPunct="1">
              <a:spcAft>
                <a:spcPts val="2672"/>
              </a:spcAft>
            </a:pPr>
            <a:r>
              <a:rPr lang="en-US" altLang="en-US" sz="12500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4884913" lvl="4" eaLnBrk="1" hangingPunct="1">
              <a:spcAft>
                <a:spcPts val="2672"/>
              </a:spcAft>
            </a:pPr>
            <a:r>
              <a:rPr lang="en-US" altLang="en-US" sz="10700" dirty="0">
                <a:latin typeface="Arial" panose="020B0604020202020204" pitchFamily="34" charset="0"/>
                <a:cs typeface="Arial" panose="020B0604020202020204" pitchFamily="34" charset="0"/>
              </a:rPr>
              <a:t>Items</a:t>
            </a:r>
          </a:p>
          <a:p>
            <a:pPr marL="4884913" lvl="4" eaLnBrk="1" hangingPunct="1">
              <a:spcAft>
                <a:spcPts val="2672"/>
              </a:spcAft>
            </a:pPr>
            <a:endParaRPr lang="en-US" altLang="en-US" sz="10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220686" y="-82066"/>
            <a:ext cx="43449831" cy="584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56746" tIns="78373" rIns="156746" bIns="78373">
            <a:spAutoFit/>
          </a:bodyPr>
          <a:lstStyle>
            <a:lvl1pPr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1551"/>
              </a:spcAft>
            </a:pPr>
            <a:endParaRPr lang="en-US" altLang="en-US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altLang="en-US" sz="9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Cinquante nuances de la recherche en enseignement :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altLang="en-US" sz="9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au service de la création d’un manuel de codage</a:t>
            </a:r>
            <a:endParaRPr lang="fr-FR" altLang="en-US" sz="9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fr-FR" altLang="en-US" sz="60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altLang="en-US" sz="5000" dirty="0">
                <a:latin typeface="Segoe UI" panose="020B0502040204020203" pitchFamily="34" charset="0"/>
                <a:cs typeface="Segoe UI" panose="020B0502040204020203" pitchFamily="34" charset="0"/>
              </a:rPr>
              <a:t>Laura </a:t>
            </a:r>
            <a:r>
              <a:rPr lang="fr-FR" altLang="en-US" sz="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King</a:t>
            </a:r>
            <a:r>
              <a:rPr lang="fr-FR" altLang="en-US" sz="50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1,3</a:t>
            </a:r>
            <a:r>
              <a:rPr lang="fr-FR" altLang="en-US" sz="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, Alex Lussier</a:t>
            </a:r>
            <a:r>
              <a:rPr lang="fr-FR" altLang="en-US" sz="50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1,3,6</a:t>
            </a:r>
            <a:r>
              <a:rPr lang="fr-FR" altLang="en-US" sz="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fr-FR" altLang="en-US" sz="5000" dirty="0">
                <a:latin typeface="Segoe UI" panose="020B0502040204020203" pitchFamily="34" charset="0"/>
                <a:cs typeface="Segoe UI" panose="020B0502040204020203" pitchFamily="34" charset="0"/>
              </a:rPr>
              <a:t>Alice Havel</a:t>
            </a:r>
            <a:r>
              <a:rPr lang="fr-FR" altLang="en-US" sz="50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1,4</a:t>
            </a:r>
            <a:r>
              <a:rPr lang="fr-FR" altLang="en-US" sz="5000" dirty="0">
                <a:latin typeface="Segoe UI" panose="020B0502040204020203" pitchFamily="34" charset="0"/>
                <a:cs typeface="Segoe UI" panose="020B0502040204020203" pitchFamily="34" charset="0"/>
              </a:rPr>
              <a:t>, Catherine Fichten</a:t>
            </a:r>
            <a:r>
              <a:rPr lang="fr-FR" altLang="en-US" sz="50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1,2,4,5,7</a:t>
            </a:r>
            <a:r>
              <a:rPr lang="fr-FR" altLang="en-US" sz="5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fr-FR" altLang="en-US" sz="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Mary Jorgensen</a:t>
            </a:r>
            <a:r>
              <a:rPr lang="fr-FR" altLang="en-US" sz="50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fr-FR" altLang="en-US" sz="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Jillian Budd</a:t>
            </a:r>
            <a:r>
              <a:rPr lang="fr-FR" altLang="en-US" sz="50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1,2,7</a:t>
            </a:r>
            <a:r>
              <a:rPr lang="fr-FR" altLang="en-US" sz="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, Evelyne Marcil</a:t>
            </a:r>
            <a:r>
              <a:rPr lang="fr-FR" altLang="en-US" sz="50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1,2,4,7</a:t>
            </a:r>
            <a:r>
              <a:rPr lang="fr-FR" altLang="en-US" sz="5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CA" altLang="en-US" sz="43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en-CA" altLang="en-US" sz="4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Réseau de </a:t>
            </a:r>
            <a:r>
              <a:rPr lang="fr-CA" altLang="en-US" sz="4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recherche Adaptech   </a:t>
            </a:r>
            <a:r>
              <a:rPr lang="en-CA" altLang="en-US" sz="43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CA" altLang="en-US" sz="4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Université </a:t>
            </a:r>
            <a:r>
              <a:rPr lang="en-CA" altLang="en-US" sz="4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McGill   </a:t>
            </a:r>
            <a:r>
              <a:rPr lang="fr-CA" altLang="en-US" sz="43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r>
              <a:rPr lang="fr-CA" altLang="en-US" sz="4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Cégep André-Laurendeau   </a:t>
            </a:r>
            <a:r>
              <a:rPr lang="fr-CA" altLang="en-US" sz="43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fr-CA" altLang="en-US" sz="4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Collège Dawson   </a:t>
            </a:r>
            <a:r>
              <a:rPr lang="fr-CA" altLang="en-US" sz="43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fr-CA" altLang="en-US" sz="4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Hôpital général juif   </a:t>
            </a:r>
            <a:r>
              <a:rPr lang="fr-CA" altLang="en-US" sz="43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6</a:t>
            </a:r>
            <a:r>
              <a:rPr lang="fr-CA" altLang="en-US" sz="4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Université de Montréal   </a:t>
            </a:r>
            <a:r>
              <a:rPr lang="fr-CA" altLang="en-US" sz="4300" baseline="30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  <a:r>
              <a:rPr lang="fr-CA" altLang="en-US" sz="4300" dirty="0" smtClean="0">
                <a:latin typeface="Segoe UI" panose="020B0502040204020203" pitchFamily="34" charset="0"/>
                <a:cs typeface="Segoe UI" panose="020B0502040204020203" pitchFamily="34" charset="0"/>
              </a:rPr>
              <a:t>CRIR</a:t>
            </a:r>
            <a:endParaRPr lang="fr-CA" altLang="en-US" sz="43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276" y="6650022"/>
            <a:ext cx="13778611" cy="25077919"/>
          </a:xfrm>
          <a:prstGeom prst="rect">
            <a:avLst/>
          </a:prstGeom>
          <a:noFill/>
          <a:ln w="3175">
            <a:noFill/>
          </a:ln>
        </p:spPr>
        <p:txBody>
          <a:bodyPr lIns="156746" tIns="78373" rIns="156746" bIns="78373">
            <a:spAutoFit/>
          </a:bodyPr>
          <a:lstStyle/>
          <a:p>
            <a:pPr marL="485914" algn="ctr">
              <a:spcBef>
                <a:spcPts val="1034"/>
              </a:spcBef>
              <a:spcAft>
                <a:spcPts val="1034"/>
              </a:spcAft>
              <a:defRPr/>
            </a:pPr>
            <a:endParaRPr lang="en-US" sz="39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85914" algn="ctr">
              <a:spcBef>
                <a:spcPts val="1034"/>
              </a:spcBef>
              <a:spcAft>
                <a:spcPts val="1034"/>
              </a:spcAft>
              <a:defRPr/>
            </a:pPr>
            <a:endParaRPr lang="fr-CA" sz="3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485914" indent="-492596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 recherche portait sur les perspectives des étudiants et des enseignants par rapport à l’utilisation des TIC </a:t>
            </a:r>
          </a:p>
          <a:p>
            <a:pPr marL="485914" indent="-492596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Deux méthodes de recherche : le sondage et l’entrevue</a:t>
            </a:r>
          </a:p>
          <a:p>
            <a:pPr marL="485914" indent="-492596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était nécessaire d’interpréter une grande quantité de données qualitatives</a:t>
            </a:r>
          </a:p>
          <a:p>
            <a:pPr marL="485914" algn="ctr">
              <a:spcBef>
                <a:spcPts val="1200"/>
              </a:spcBef>
              <a:spcAft>
                <a:spcPts val="1200"/>
              </a:spcAft>
              <a:defRPr/>
            </a:pPr>
            <a:endParaRPr lang="fr-CA" sz="3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endParaRPr lang="fr-CA" sz="3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Analyse des questions de recherche 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 : Quels types de technologies informatiques utilisez-vous pour enseigner et communiquer avec vos étudiants?</a:t>
            </a:r>
          </a:p>
          <a:p>
            <a:pPr marL="2062163" lvl="1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Types de technologies informatiques utilisés pour enseigner en classe</a:t>
            </a:r>
          </a:p>
          <a:p>
            <a:pPr marL="2062163" lvl="1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Technologies utilisées par le professeur pour communiquer avec ses étudiants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Lire + Relire + Déduire = Construction de catégories</a:t>
            </a:r>
          </a:p>
          <a:p>
            <a:pPr lvl="1" indent="0">
              <a:spcBef>
                <a:spcPts val="1200"/>
              </a:spcBef>
              <a:spcAft>
                <a:spcPts val="1200"/>
              </a:spcAft>
              <a:defRPr/>
            </a:pPr>
            <a:endParaRPr lang="fr-CA" sz="3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 indent="0">
              <a:spcBef>
                <a:spcPts val="1200"/>
              </a:spcBef>
              <a:spcAft>
                <a:spcPts val="1200"/>
              </a:spcAft>
              <a:defRPr/>
            </a:pPr>
            <a:endParaRPr lang="fr-CA" sz="3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lvl="1" indent="0">
              <a:spcBef>
                <a:spcPts val="1200"/>
              </a:spcBef>
              <a:spcAft>
                <a:spcPts val="1200"/>
              </a:spcAft>
              <a:defRPr/>
            </a:pPr>
            <a:endParaRPr lang="fr-CA" sz="3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571500" indent="-571500">
              <a:spcBef>
                <a:spcPts val="40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Analyse des données : division en sections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 : L’enseignant utilise LÉA </a:t>
            </a:r>
            <a:r>
              <a:rPr lang="fr-CA" sz="4500" b="1" dirty="0" smtClean="0">
                <a:solidFill>
                  <a:srgbClr val="3333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/ </a:t>
            </a: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pour les présences, </a:t>
            </a:r>
            <a:r>
              <a:rPr lang="fr-CA" sz="4500" b="1" dirty="0" smtClean="0">
                <a:solidFill>
                  <a:srgbClr val="3333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/</a:t>
            </a: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           le calendrier </a:t>
            </a:r>
            <a:r>
              <a:rPr lang="fr-CA" sz="4500" b="1" dirty="0" smtClean="0">
                <a:solidFill>
                  <a:srgbClr val="3333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/ </a:t>
            </a: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et les résultats scolaires.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Formation des codeurs à l’aide d’un échantillon des données pour apprendre à les catégoriser correctement 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  <a:defRPr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Création de règles de codage basées sur les désaccords entre les codeurs notés durant la formation</a:t>
            </a:r>
          </a:p>
          <a:p>
            <a:pPr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 </a:t>
            </a:r>
            <a:r>
              <a:rPr lang="en-US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3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Une fois </a:t>
            </a:r>
            <a:r>
              <a:rPr lang="fr-FR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qu’une plateforme de gestion de cours a </a:t>
            </a:r>
            <a:r>
              <a:rPr lang="fr-FR" sz="3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été </a:t>
            </a:r>
            <a:r>
              <a:rPr lang="fr-FR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codé on </a:t>
            </a:r>
            <a:r>
              <a:rPr lang="fr-FR" sz="3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ne code que les  mentions d'utilisation d'une autre plateforme aux fins du manuel de codage.</a:t>
            </a:r>
            <a:endParaRPr lang="en-US" sz="39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9314" y="1810803"/>
            <a:ext cx="2234319" cy="247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972001" y="8342339"/>
            <a:ext cx="13777200" cy="5282756"/>
          </a:xfrm>
          <a:prstGeom prst="rect">
            <a:avLst/>
          </a:prstGeom>
          <a:noFill/>
        </p:spPr>
        <p:txBody>
          <a:bodyPr wrap="square" lIns="156746" tIns="78373" rIns="156746" bIns="78373" rtlCol="0">
            <a:spAutoFit/>
          </a:bodyPr>
          <a:lstStyle/>
          <a:p>
            <a:pPr marL="857250" indent="-8572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Création des équipes de codeurs</a:t>
            </a:r>
          </a:p>
          <a:p>
            <a:pPr marL="857250" indent="-8572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Établissement d’un protocole concernant le codage</a:t>
            </a:r>
          </a:p>
          <a:p>
            <a:pPr marL="2062800" lvl="1" indent="-5724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Ex: Rotation des codeurs, quantité maximum de données analysables par équipe de codage</a:t>
            </a:r>
          </a:p>
          <a:p>
            <a:pPr marL="857250" indent="-85725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Rencontres des équipes (calcul de fiabilité et résolution des désaccords) et de l’équipe (décisions vis-à-vis des données qui ne peuvent être codés et des désaccords</a:t>
            </a:r>
            <a:r>
              <a:rPr lang="en-US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  <a:endParaRPr lang="en-US" sz="39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722236"/>
              </p:ext>
            </p:extLst>
          </p:nvPr>
        </p:nvGraphicFramePr>
        <p:xfrm>
          <a:off x="592276" y="6650022"/>
          <a:ext cx="13804610" cy="137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610"/>
              </a:tblGrid>
              <a:tr h="1378349">
                <a:tc>
                  <a:txBody>
                    <a:bodyPr/>
                    <a:lstStyle/>
                    <a:p>
                      <a:pPr algn="ctr"/>
                      <a:r>
                        <a:rPr lang="fr-CA" sz="8000" b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Résumé</a:t>
                      </a:r>
                      <a:endParaRPr lang="fr-CA" sz="8000" b="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156754" marR="156754" marT="78377" marB="78377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5" name="Picture 1029" descr="Logo du Collège Dawson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2073148" y="31407796"/>
            <a:ext cx="3816424" cy="1270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1" descr="Logo de l'Hôpital Général Ju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67433" y="31086677"/>
            <a:ext cx="4972394" cy="148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47" descr="Logo de l'Université McGill&#10;"/>
          <p:cNvPicPr>
            <a:picLocks noChangeAspect="1" noChangeArrowheads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7845171" y="31513650"/>
            <a:ext cx="4505864" cy="1058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8" descr="logo CRIR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BFAFA"/>
              </a:clrFrom>
              <a:clrTo>
                <a:srgbClr val="FB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1462" y="30720009"/>
            <a:ext cx="2058329" cy="19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9606044" y="23306209"/>
            <a:ext cx="13777200" cy="672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Rendre le manuel de codage accessible :</a:t>
            </a:r>
          </a:p>
          <a:p>
            <a:pPr marL="2062800" lvl="1" indent="-572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Demander à quelqu’un qui n’a pas participé au codage de le lire</a:t>
            </a:r>
          </a:p>
          <a:p>
            <a:pPr marL="2062800" lvl="1" indent="-572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Inclure des exemples de données codées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 fait d’accorder une grande importance au travail préliminaire facilitera beaucoup le codage.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fr-CA" sz="39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Favoriser la communication constante entre les codeurs et organiser des rencontres ponctuelles sont les clés du succès</a:t>
            </a:r>
            <a:endParaRPr lang="fr-CA" sz="39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2" name="Picture 17" descr="Cégep André-Laurendeau logo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95426" y="31178466"/>
            <a:ext cx="5410437" cy="152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" name="Picture 23" descr="Université de Montréal logo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075391" y="31178466"/>
            <a:ext cx="3622491" cy="149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969720"/>
              </p:ext>
            </p:extLst>
          </p:nvPr>
        </p:nvGraphicFramePr>
        <p:xfrm>
          <a:off x="29606044" y="6650022"/>
          <a:ext cx="13777200" cy="14387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01919"/>
              </p:ext>
            </p:extLst>
          </p:nvPr>
        </p:nvGraphicFramePr>
        <p:xfrm>
          <a:off x="592276" y="20327496"/>
          <a:ext cx="13778611" cy="28284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3572"/>
                <a:gridCol w="8195039"/>
              </a:tblGrid>
              <a:tr h="625897">
                <a:tc>
                  <a:txBody>
                    <a:bodyPr/>
                    <a:lstStyle/>
                    <a:p>
                      <a:pPr algn="ctr"/>
                      <a:r>
                        <a:rPr lang="fr-CA" sz="3900" dirty="0" smtClean="0">
                          <a:solidFill>
                            <a:srgbClr val="3333FF"/>
                          </a:solidFill>
                        </a:rPr>
                        <a:t>Code</a:t>
                      </a:r>
                      <a:endParaRPr lang="fr-CA" sz="3900" dirty="0">
                        <a:solidFill>
                          <a:srgbClr val="3333FF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3900" dirty="0" smtClean="0">
                          <a:solidFill>
                            <a:srgbClr val="3333FF"/>
                          </a:solidFill>
                        </a:rPr>
                        <a:t>Catégorie</a:t>
                      </a:r>
                      <a:endParaRPr lang="fr-CA" sz="3900" dirty="0">
                        <a:solidFill>
                          <a:srgbClr val="3333FF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2156">
                <a:tc>
                  <a:txBody>
                    <a:bodyPr/>
                    <a:lstStyle/>
                    <a:p>
                      <a:r>
                        <a:rPr lang="fr-CA" sz="3900" dirty="0" smtClean="0"/>
                        <a:t>2.11 </a:t>
                      </a:r>
                      <a:r>
                        <a:rPr lang="fr-CA" sz="3900" dirty="0" smtClean="0">
                          <a:sym typeface="Wingdings" panose="05000000000000000000" pitchFamily="2" charset="2"/>
                        </a:rPr>
                        <a:t>LÉA</a:t>
                      </a:r>
                      <a:endParaRPr lang="fr-CA" sz="39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3900" noProof="0" dirty="0" smtClean="0"/>
                        <a:t>Plateforme</a:t>
                      </a:r>
                      <a:r>
                        <a:rPr lang="fr-CA" sz="3900" dirty="0" smtClean="0"/>
                        <a:t> de gestion de cours utilisée</a:t>
                      </a:r>
                      <a:endParaRPr lang="fr-CA" sz="39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40492">
                <a:tc>
                  <a:txBody>
                    <a:bodyPr/>
                    <a:lstStyle/>
                    <a:p>
                      <a:r>
                        <a:rPr lang="fr-CA" sz="3900" dirty="0" smtClean="0"/>
                        <a:t>2.23 </a:t>
                      </a:r>
                      <a:r>
                        <a:rPr lang="fr-CA" sz="3900" dirty="0" smtClean="0">
                          <a:sym typeface="Wingdings" panose="05000000000000000000" pitchFamily="2" charset="2"/>
                        </a:rPr>
                        <a:t> Mettre les résultats scolaires en ligne</a:t>
                      </a:r>
                      <a:endParaRPr lang="fr-CA" sz="39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3900" dirty="0" smtClean="0"/>
                        <a:t>Comment la plateforme est-elle</a:t>
                      </a:r>
                      <a:r>
                        <a:rPr lang="fr-CA" sz="3900" baseline="0" dirty="0" smtClean="0"/>
                        <a:t> utilisée?</a:t>
                      </a:r>
                      <a:endParaRPr lang="fr-CA" sz="3900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32832" y="15949512"/>
            <a:ext cx="13777200" cy="14280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Calcul de la fiabilité inter-codeurs</a:t>
            </a:r>
          </a:p>
          <a:p>
            <a:pPr marL="2062800" lvl="1" indent="-5715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Pour que les séries de données puissent être utilisées dans le cadre de la recherche, le pourcentage obtenu par les équipes de codeurs doit être d’au moins 70 %</a:t>
            </a:r>
          </a:p>
          <a:p>
            <a:pPr marL="2062800" lvl="1" indent="-5715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Aucune équipe de codeurs ne devrait coder plus de trois séries de façon consécutive</a:t>
            </a:r>
          </a:p>
          <a:p>
            <a:pPr marL="571500" indent="-571500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 désaccord entre les codeurs se produit de deux façons :</a:t>
            </a:r>
          </a:p>
          <a:p>
            <a:pPr marL="2062800" lvl="1" indent="-572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Les codeurs ont codé la même donnée dans deux catégories différentes</a:t>
            </a:r>
          </a:p>
          <a:p>
            <a:pPr marL="2062800" lvl="1" indent="-572400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 codeur a codé une donnée et l’autre non</a:t>
            </a:r>
          </a:p>
          <a:p>
            <a:pPr marL="576072" indent="-576072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fr-CA" sz="3900" dirty="0" smtClean="0">
                <a:solidFill>
                  <a:srgbClr val="3333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Formule </a:t>
            </a:r>
            <a:r>
              <a:rPr lang="fr-CA" sz="3900" dirty="0">
                <a:solidFill>
                  <a:srgbClr val="3333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mathématique </a:t>
            </a:r>
            <a:r>
              <a:rPr lang="fr-CA" sz="39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pour le calcul de la fiabilité </a:t>
            </a: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inter-codeurs : </a:t>
            </a:r>
            <a:endParaRPr lang="fr-CA" sz="39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fr-CA" sz="390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		</a:t>
            </a:r>
            <a:r>
              <a:rPr lang="fr-CA" sz="3900" dirty="0" smtClean="0">
                <a:solidFill>
                  <a:srgbClr val="3333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 </a:t>
            </a:r>
            <a:r>
              <a:rPr lang="fr-CA" sz="3900" dirty="0">
                <a:solidFill>
                  <a:srgbClr val="3333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x nombre de codes </a:t>
            </a:r>
            <a:r>
              <a:rPr lang="fr-CA" sz="3900" dirty="0" smtClean="0">
                <a:solidFill>
                  <a:srgbClr val="3333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correspondants</a:t>
            </a:r>
            <a:endParaRPr lang="fr-CA" sz="3900" b="1" dirty="0">
              <a:solidFill>
                <a:srgbClr val="3333FF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spcBef>
                <a:spcPts val="1400"/>
              </a:spcBef>
              <a:spcAft>
                <a:spcPts val="1400"/>
              </a:spcAft>
            </a:pPr>
            <a:r>
              <a:rPr lang="fr-CA" sz="3900" b="1" dirty="0">
                <a:solidFill>
                  <a:srgbClr val="3333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fr-CA" sz="3900" dirty="0" smtClean="0">
                <a:solidFill>
                  <a:srgbClr val="3333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nombre </a:t>
            </a:r>
            <a:r>
              <a:rPr lang="fr-CA" sz="3900" dirty="0">
                <a:solidFill>
                  <a:srgbClr val="3333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 codes </a:t>
            </a:r>
            <a:r>
              <a:rPr lang="fr-CA" sz="3900" dirty="0" smtClean="0">
                <a:solidFill>
                  <a:srgbClr val="3333FF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total pour les deux codeurs</a:t>
            </a:r>
            <a:endParaRPr lang="fr-CA" sz="390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spcBef>
                <a:spcPts val="2000"/>
              </a:spcBef>
              <a:spcAft>
                <a:spcPts val="2000"/>
              </a:spcAft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Note: Le kappa de Cohen peut aussi être utilisé pour calculer la fiabilité inter-codeurs lorsque cela semble pertinent.</a:t>
            </a:r>
          </a:p>
          <a:p>
            <a:pPr marL="742950" indent="-742950">
              <a:spcBef>
                <a:spcPts val="2000"/>
              </a:spcBef>
              <a:spcAft>
                <a:spcPts val="1034"/>
              </a:spcAft>
              <a:buFont typeface="Wingdings" pitchFamily="2" charset="2"/>
              <a:buChar char="§"/>
            </a:pPr>
            <a:r>
              <a:rPr lang="fr-CA" sz="3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La dernière étape est la publication du manuel de codage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63529"/>
              </p:ext>
            </p:extLst>
          </p:nvPr>
        </p:nvGraphicFramePr>
        <p:xfrm>
          <a:off x="592276" y="12344547"/>
          <a:ext cx="13804610" cy="137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610"/>
              </a:tblGrid>
              <a:tr h="1378349">
                <a:tc>
                  <a:txBody>
                    <a:bodyPr/>
                    <a:lstStyle/>
                    <a:p>
                      <a:pPr algn="ctr"/>
                      <a:r>
                        <a:rPr lang="fr-CA" sz="8000" b="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Les préliminaires</a:t>
                      </a:r>
                      <a:endParaRPr lang="en-CA" sz="8000" b="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6754" marR="156754" marT="78377" marB="78377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322530"/>
              </p:ext>
            </p:extLst>
          </p:nvPr>
        </p:nvGraphicFramePr>
        <p:xfrm>
          <a:off x="15032832" y="6650022"/>
          <a:ext cx="13804610" cy="137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610"/>
              </a:tblGrid>
              <a:tr h="1378349">
                <a:tc>
                  <a:txBody>
                    <a:bodyPr/>
                    <a:lstStyle/>
                    <a:p>
                      <a:pPr algn="ctr"/>
                      <a:r>
                        <a:rPr lang="fr-CA" sz="8000" b="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Passer à l’acte</a:t>
                      </a:r>
                      <a:endParaRPr lang="en-CA" sz="8000" b="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6754" marR="156754" marT="78377" marB="78377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74606"/>
              </p:ext>
            </p:extLst>
          </p:nvPr>
        </p:nvGraphicFramePr>
        <p:xfrm>
          <a:off x="15032832" y="14144747"/>
          <a:ext cx="13804610" cy="137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610"/>
              </a:tblGrid>
              <a:tr h="1378349">
                <a:tc>
                  <a:txBody>
                    <a:bodyPr/>
                    <a:lstStyle/>
                    <a:p>
                      <a:pPr algn="ctr"/>
                      <a:r>
                        <a:rPr lang="fr-CA" sz="8000" b="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Garder le rythme</a:t>
                      </a:r>
                      <a:endParaRPr lang="en-CA" sz="8000" b="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6754" marR="156754" marT="78377" marB="78377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3" name="Connecteur droit 32"/>
          <p:cNvCxnSpPr/>
          <p:nvPr/>
        </p:nvCxnSpPr>
        <p:spPr>
          <a:xfrm>
            <a:off x="15603770" y="26684336"/>
            <a:ext cx="10677778" cy="0"/>
          </a:xfrm>
          <a:prstGeom prst="line">
            <a:avLst/>
          </a:prstGeom>
          <a:ln w="7620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26365721" y="26322419"/>
            <a:ext cx="144016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900" dirty="0" smtClean="0">
                <a:solidFill>
                  <a:srgbClr val="3333FF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X 100</a:t>
            </a:r>
            <a:endParaRPr lang="fr-CA" sz="3900" dirty="0">
              <a:solidFill>
                <a:srgbClr val="3333FF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105025"/>
              </p:ext>
            </p:extLst>
          </p:nvPr>
        </p:nvGraphicFramePr>
        <p:xfrm>
          <a:off x="29578634" y="21482689"/>
          <a:ext cx="13804610" cy="1378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4610"/>
              </a:tblGrid>
              <a:tr h="1378349">
                <a:tc>
                  <a:txBody>
                    <a:bodyPr/>
                    <a:lstStyle/>
                    <a:p>
                      <a:pPr algn="ctr"/>
                      <a:r>
                        <a:rPr lang="fr-CA" sz="8000" b="0" kern="1200" dirty="0" smtClean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Trucs et conseils</a:t>
                      </a:r>
                      <a:endParaRPr lang="en-CA" sz="8000" b="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156754" marR="156754" marT="78377" marB="78377">
                    <a:lnL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6634" y="30826486"/>
            <a:ext cx="3505200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 descr="Creative Commons License symbol for Attribution - Non Commercia l- No Derivatives 4.0 International. Copyright is &#10;http://creativecommons.org/about &#10;" title="Creative Commons License symbol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9987" y="29543604"/>
            <a:ext cx="2803257" cy="97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8444</TotalTime>
  <Words>500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TRADINTEK - Services linguistiques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TRA6053 - Méthodologie et outils de la localisation II</dc:title>
  <dc:creator>Christian Mayer</dc:creator>
  <cp:lastModifiedBy>Admin</cp:lastModifiedBy>
  <cp:revision>689</cp:revision>
  <dcterms:created xsi:type="dcterms:W3CDTF">2002-08-29T15:31:57Z</dcterms:created>
  <dcterms:modified xsi:type="dcterms:W3CDTF">2017-10-20T18:21:50Z</dcterms:modified>
</cp:coreProperties>
</file>