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9"/>
  </p:notesMasterIdLst>
  <p:handoutMasterIdLst>
    <p:handoutMasterId r:id="rId20"/>
  </p:handoutMasterIdLst>
  <p:sldIdLst>
    <p:sldId id="283" r:id="rId2"/>
    <p:sldId id="313" r:id="rId3"/>
    <p:sldId id="319" r:id="rId4"/>
    <p:sldId id="308" r:id="rId5"/>
    <p:sldId id="304" r:id="rId6"/>
    <p:sldId id="305" r:id="rId7"/>
    <p:sldId id="314" r:id="rId8"/>
    <p:sldId id="316" r:id="rId9"/>
    <p:sldId id="284" r:id="rId10"/>
    <p:sldId id="295" r:id="rId11"/>
    <p:sldId id="298" r:id="rId12"/>
    <p:sldId id="302" r:id="rId13"/>
    <p:sldId id="301" r:id="rId14"/>
    <p:sldId id="311" r:id="rId15"/>
    <p:sldId id="312" r:id="rId16"/>
    <p:sldId id="320" r:id="rId17"/>
    <p:sldId id="318" r:id="rId18"/>
  </p:sldIdLst>
  <p:sldSz cx="9144000" cy="6858000" type="screen4x3"/>
  <p:notesSz cx="6858000" cy="92964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F" initials="CF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91103"/>
    <a:srgbClr val="CC6600"/>
    <a:srgbClr val="CC99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62" autoAdjust="0"/>
    <p:restoredTop sz="93357" autoAdjust="0"/>
  </p:normalViewPr>
  <p:slideViewPr>
    <p:cSldViewPr>
      <p:cViewPr>
        <p:scale>
          <a:sx n="67" d="100"/>
          <a:sy n="67" d="100"/>
        </p:scale>
        <p:origin x="-1686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643" cy="46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01" y="0"/>
            <a:ext cx="2972821" cy="46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60"/>
            <a:ext cx="2971643" cy="46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01" y="8831160"/>
            <a:ext cx="2972821" cy="46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C9F4C71-03B5-46E0-BFFB-DCA3C0F8586D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229316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643" cy="46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358" y="0"/>
            <a:ext cx="2971643" cy="46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536" y="4416633"/>
            <a:ext cx="5030929" cy="418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 smtClean="0"/>
              <a:t>Cliquez pour modifier les styles du texte du masque</a:t>
            </a:r>
          </a:p>
          <a:p>
            <a:pPr lvl="1"/>
            <a:r>
              <a:rPr lang="fr-CA" noProof="0" smtClean="0"/>
              <a:t>Deuxième niveau</a:t>
            </a:r>
          </a:p>
          <a:p>
            <a:pPr lvl="2"/>
            <a:r>
              <a:rPr lang="fr-CA" noProof="0" smtClean="0"/>
              <a:t>Troisième niveau</a:t>
            </a:r>
          </a:p>
          <a:p>
            <a:pPr lvl="3"/>
            <a:r>
              <a:rPr lang="fr-CA" noProof="0" smtClean="0"/>
              <a:t>Quatrième niveau</a:t>
            </a:r>
          </a:p>
          <a:p>
            <a:pPr lvl="4"/>
            <a:r>
              <a:rPr lang="fr-CA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61"/>
            <a:ext cx="2971643" cy="465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358" y="8831161"/>
            <a:ext cx="2971643" cy="465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00D08F7-0A18-484A-AB15-A0B7FE19C275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470164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38263" y="1162050"/>
            <a:ext cx="4181475" cy="3136900"/>
          </a:xfrm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C87BF94-D8AF-44D9-81EF-3A430C5658D0}" type="slidenum">
              <a:rPr lang="fr-CA" altLang="fr-FR" smtClean="0">
                <a:latin typeface="Tahoma" pitchFamily="34" charset="0"/>
              </a:rPr>
              <a:pPr>
                <a:spcBef>
                  <a:spcPct val="0"/>
                </a:spcBef>
              </a:pPr>
              <a:t>1</a:t>
            </a:fld>
            <a:endParaRPr lang="fr-CA" altLang="fr-FR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888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/>
              <a:pPr>
                <a:defRPr/>
              </a:pPr>
              <a:t>10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439036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/>
              <a:pPr>
                <a:defRPr/>
              </a:pPr>
              <a:t>11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1602843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/>
              <a:pPr>
                <a:defRPr/>
              </a:pPr>
              <a:t>12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69311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/>
              <a:pPr>
                <a:defRPr/>
              </a:pPr>
              <a:t>13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6900875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/>
              <a:pPr>
                <a:defRPr/>
              </a:pPr>
              <a:t>14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7438441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/>
              <a:pPr>
                <a:defRPr/>
              </a:pPr>
              <a:t>15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698392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/>
              <a:pPr>
                <a:defRPr/>
              </a:pPr>
              <a:t>16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6983929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485469E-19BB-47A8-B6C4-FDCA3EE60788}" type="slidenum">
              <a:rPr lang="fr-CA" altLang="fr-FR" sz="1200" smtClean="0"/>
              <a:pPr/>
              <a:t>17</a:t>
            </a:fld>
            <a:endParaRPr lang="fr-CA" altLang="fr-FR" sz="1200" smtClean="0"/>
          </a:p>
        </p:txBody>
      </p:sp>
    </p:spTree>
    <p:extLst>
      <p:ext uri="{BB962C8B-B14F-4D97-AF65-F5344CB8AC3E}">
        <p14:creationId xmlns:p14="http://schemas.microsoft.com/office/powerpoint/2010/main" val="390111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/>
              <a:pPr>
                <a:defRPr/>
              </a:pPr>
              <a:t>2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355530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/>
              <a:pPr>
                <a:defRPr/>
              </a:pPr>
              <a:t>3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513973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/>
              <a:pPr>
                <a:defRPr/>
              </a:pPr>
              <a:t>4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171561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/>
              <a:pPr>
                <a:defRPr/>
              </a:pPr>
              <a:t>5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568013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/>
              <a:pPr>
                <a:defRPr/>
              </a:pPr>
              <a:t>6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160254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/>
              <a:pPr>
                <a:defRPr/>
              </a:pPr>
              <a:t>7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13294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0D08F7-0A18-484A-AB15-A0B7FE19C275}" type="slidenum">
              <a:rPr lang="fr-CA" altLang="fr-FR" smtClean="0"/>
              <a:pPr>
                <a:defRPr/>
              </a:pPr>
              <a:t>8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981297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CC324171-FEE0-43E6-B381-FEEBD626CD0E}" type="slidenum">
              <a:rPr lang="fr-CA" altLang="fr-FR" sz="1200" smtClean="0"/>
              <a:pPr/>
              <a:t>9</a:t>
            </a:fld>
            <a:endParaRPr lang="fr-CA" altLang="fr-FR" sz="1200" smtClean="0"/>
          </a:p>
        </p:txBody>
      </p:sp>
    </p:spTree>
    <p:extLst>
      <p:ext uri="{BB962C8B-B14F-4D97-AF65-F5344CB8AC3E}">
        <p14:creationId xmlns:p14="http://schemas.microsoft.com/office/powerpoint/2010/main" val="4203112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39788" y="3648075"/>
            <a:ext cx="7835900" cy="1279525"/>
          </a:xfrm>
          <a:prstGeom prst="rect">
            <a:avLst/>
          </a:prstGeom>
          <a:noFill/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840161" y="3648074"/>
            <a:ext cx="7836294" cy="122872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840160" y="5034508"/>
            <a:ext cx="7836295" cy="685800"/>
          </a:xfrm>
          <a:ln>
            <a:noFill/>
          </a:ln>
        </p:spPr>
        <p:txBody>
          <a:bodyPr/>
          <a:lstStyle>
            <a:lvl1pPr marL="0" indent="0" algn="r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5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159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>
            <a:lvl1pPr marL="361950" indent="-361950">
              <a:buSzPct val="110000"/>
              <a:defRPr/>
            </a:lvl1pPr>
            <a:lvl2pPr marL="628650" indent="-354013">
              <a:buSzPct val="110000"/>
              <a:defRPr sz="3200"/>
            </a:lvl2pPr>
            <a:lvl3pPr marL="895350" indent="-301625">
              <a:buSzPct val="110000"/>
              <a:defRPr sz="2800"/>
            </a:lvl3pPr>
            <a:lvl4pPr marL="1162050" indent="-293688">
              <a:buSzPct val="110000"/>
              <a:defRPr sz="2400"/>
            </a:lvl4pPr>
            <a:lvl5pPr marL="1438275" indent="-295275">
              <a:buSzPct val="110000"/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1"/>
          </p:nvPr>
        </p:nvSpPr>
        <p:spPr>
          <a:xfrm>
            <a:off x="8629650" y="6353175"/>
            <a:ext cx="514350" cy="385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4F0D0-9B52-4DAC-9FAE-95A5440E5A6E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6117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Modifiez le style du titre</a:t>
            </a:r>
            <a:endParaRPr lang="en-US" altLang="fr-FR" dirty="0" smtClean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268413"/>
            <a:ext cx="8229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85788" y="6353175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29650" y="6469063"/>
            <a:ext cx="514350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33CC"/>
                </a:solidFill>
                <a:latin typeface="Arial" charset="0"/>
              </a:defRPr>
            </a:lvl1pPr>
          </a:lstStyle>
          <a:p>
            <a:pPr>
              <a:defRPr/>
            </a:pPr>
            <a:fld id="{6A3790F5-85A2-41CB-9E76-BDB4D013E3A4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1031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032" name="Connecteur droit 28"/>
          <p:cNvSpPr>
            <a:spLocks noChangeShapeType="1"/>
          </p:cNvSpPr>
          <p:nvPr userDrawn="1"/>
        </p:nvSpPr>
        <p:spPr bwMode="auto">
          <a:xfrm>
            <a:off x="457200" y="1125538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25" descr="Adaptech logo blue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388100"/>
            <a:ext cx="3016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33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357188" indent="-357188" algn="l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6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2300" indent="-347663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4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01700" indent="-307975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2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6813" indent="-298450" algn="l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0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31925" indent="-288925" algn="l" rtl="0" eaLnBrk="0" fontAlgn="base" hangingPunct="0">
        <a:spcBef>
          <a:spcPts val="3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28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Excel_Worksheet2.xlsx"/><Relationship Id="rId5" Type="http://schemas.openxmlformats.org/officeDocument/2006/relationships/oleObject" Target="../embeddings/oleObject2.bin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emf"/><Relationship Id="rId5" Type="http://schemas.openxmlformats.org/officeDocument/2006/relationships/package" Target="../embeddings/Microsoft_Excel_Worksheet3.xlsx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notesSlide" Target="../notesSlides/notesSlide12.xml"/><Relationship Id="rId7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Microsoft_Excel_Worksheet5.xlsx"/><Relationship Id="rId5" Type="http://schemas.openxmlformats.org/officeDocument/2006/relationships/oleObject" Target="../embeddings/oleObject5.bin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88908" y="476672"/>
            <a:ext cx="8112125" cy="23034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r-CA" sz="3600" dirty="0">
                <a:solidFill>
                  <a:srgbClr val="0033CC"/>
                </a:solidFill>
              </a:rPr>
              <a:t>Les perspectives des étudiants et des professeurs sur l’excellence dans l’utilisation des TIC et du </a:t>
            </a:r>
            <a:r>
              <a:rPr lang="fr-CA" sz="3600" dirty="0" err="1">
                <a:solidFill>
                  <a:srgbClr val="0033CC"/>
                </a:solidFill>
              </a:rPr>
              <a:t>cyberapprentissage</a:t>
            </a:r>
            <a:r>
              <a:rPr lang="fr-CA" sz="3600" dirty="0">
                <a:solidFill>
                  <a:srgbClr val="0033CC"/>
                </a:solidFill>
              </a:rPr>
              <a:t> au </a:t>
            </a:r>
            <a:r>
              <a:rPr lang="fr-CA" sz="3600" dirty="0" smtClean="0">
                <a:solidFill>
                  <a:srgbClr val="0033CC"/>
                </a:solidFill>
              </a:rPr>
              <a:t>collégial</a:t>
            </a:r>
            <a:r>
              <a:rPr lang="fr-FR" sz="3600" dirty="0">
                <a:effectLst/>
              </a:rPr>
              <a:t/>
            </a:r>
            <a:br>
              <a:rPr lang="fr-FR" sz="3600" dirty="0">
                <a:effectLst/>
              </a:rPr>
            </a:br>
            <a:endParaRPr lang="en-US" sz="3600" dirty="0">
              <a:solidFill>
                <a:srgbClr val="0033CC"/>
              </a:solidFill>
            </a:endParaRP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287337" y="3572334"/>
            <a:ext cx="85693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rgbClr val="072C62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rgbClr val="072C6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rgbClr val="072C62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rgbClr val="072C6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 err="1" smtClean="0">
                <a:solidFill>
                  <a:schemeClr val="tx2"/>
                </a:solidFill>
              </a:rPr>
              <a:t>Activité</a:t>
            </a:r>
            <a:r>
              <a:rPr lang="en-CA" altLang="en-US" sz="1800" dirty="0" smtClean="0">
                <a:solidFill>
                  <a:schemeClr val="tx2"/>
                </a:solidFill>
              </a:rPr>
              <a:t> </a:t>
            </a:r>
            <a:r>
              <a:rPr lang="en-CA" altLang="en-US" sz="1800" dirty="0" err="1" smtClean="0">
                <a:solidFill>
                  <a:schemeClr val="tx2"/>
                </a:solidFill>
              </a:rPr>
              <a:t>pédagogique</a:t>
            </a:r>
            <a:endParaRPr lang="fr-CA" altLang="en-US" sz="1800" dirty="0" smtClean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CA" altLang="en-US" sz="1800" dirty="0" smtClean="0">
                <a:solidFill>
                  <a:schemeClr val="tx2"/>
                </a:solidFill>
              </a:rPr>
              <a:t>Département de langues, Cégep André-</a:t>
            </a:r>
            <a:r>
              <a:rPr lang="fr-CA" altLang="en-US" sz="1800" dirty="0" err="1" smtClean="0">
                <a:solidFill>
                  <a:schemeClr val="tx2"/>
                </a:solidFill>
              </a:rPr>
              <a:t>Laurendeau</a:t>
            </a:r>
            <a:endParaRPr lang="fr-CA" altLang="en-US" sz="1800" dirty="0" smtClean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fr-FR" altLang="en-US" sz="1800" dirty="0" smtClean="0"/>
              <a:t>29 </a:t>
            </a:r>
            <a:r>
              <a:rPr lang="en-US" altLang="en-US" sz="1800" dirty="0" err="1">
                <a:solidFill>
                  <a:schemeClr val="tx2"/>
                </a:solidFill>
              </a:rPr>
              <a:t>avril</a:t>
            </a:r>
            <a:r>
              <a:rPr lang="en-US" altLang="en-US" sz="1800" dirty="0">
                <a:solidFill>
                  <a:schemeClr val="tx2"/>
                </a:solidFill>
              </a:rPr>
              <a:t> 2015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4100" name="Connecteur droit 28"/>
          <p:cNvSpPr>
            <a:spLocks noChangeShapeType="1"/>
          </p:cNvSpPr>
          <p:nvPr/>
        </p:nvSpPr>
        <p:spPr bwMode="auto">
          <a:xfrm>
            <a:off x="457200" y="3281363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538" y="6073775"/>
            <a:ext cx="176847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8" y="6110288"/>
            <a:ext cx="12604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529" y="4581128"/>
            <a:ext cx="2049463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638" y="6121400"/>
            <a:ext cx="1389062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88075"/>
            <a:ext cx="1181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54725"/>
            <a:ext cx="56515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812" y="5546461"/>
            <a:ext cx="882047" cy="30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logo CRISPESH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171" y="6054725"/>
            <a:ext cx="1760145" cy="630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1" descr="Ministry of Education logo&#10;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836" y="4581128"/>
            <a:ext cx="2056404" cy="793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413"/>
            <a:ext cx="8229600" cy="4887912"/>
          </a:xfrm>
        </p:spPr>
        <p:txBody>
          <a:bodyPr/>
          <a:lstStyle/>
          <a:p>
            <a:pPr marL="0" lvl="1" indent="0">
              <a:spcBef>
                <a:spcPts val="600"/>
              </a:spcBef>
              <a:buFont typeface="Arial" charset="0"/>
              <a:buNone/>
            </a:pPr>
            <a:endParaRPr lang="en-CA" altLang="en-US" smtClean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5D0A009-E3F7-4872-88C6-9D09E703BBFD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10</a:t>
            </a:fld>
            <a:endParaRPr lang="fr-FR" altLang="fr-FR" sz="1400" smtClean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504" y="476250"/>
            <a:ext cx="8928991" cy="684213"/>
          </a:xfrm>
        </p:spPr>
        <p:txBody>
          <a:bodyPr/>
          <a:lstStyle/>
          <a:p>
            <a:pPr>
              <a:defRPr/>
            </a:pPr>
            <a:r>
              <a:rPr lang="fr-CA" sz="3600" dirty="0" smtClean="0">
                <a:effectLst/>
              </a:rPr>
              <a:t>Matériel de cours rendu disponible </a:t>
            </a:r>
            <a:r>
              <a:rPr lang="fr-CA" sz="3600" dirty="0">
                <a:effectLst/>
              </a:rPr>
              <a:t>en ligne par </a:t>
            </a:r>
            <a:r>
              <a:rPr lang="fr-CA" sz="3600" dirty="0" smtClean="0">
                <a:effectLst/>
              </a:rPr>
              <a:t>mes professeurs</a:t>
            </a:r>
            <a:endParaRPr lang="en-US" altLang="en-US" sz="3600" dirty="0" smtClean="0">
              <a:effectLst/>
              <a:latin typeface="Arial" charset="0"/>
              <a:cs typeface="Arial" charset="0"/>
            </a:endParaRP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827984"/>
            <a:ext cx="1328627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434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202898"/>
              </p:ext>
            </p:extLst>
          </p:nvPr>
        </p:nvGraphicFramePr>
        <p:xfrm>
          <a:off x="611560" y="1340768"/>
          <a:ext cx="7848872" cy="3704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1" name="Worksheet" r:id="rId6" imgW="4143250" imgH="1790764" progId="Excel.Sheet.12">
                  <p:embed/>
                </p:oleObj>
              </mc:Choice>
              <mc:Fallback>
                <p:oleObj name="Worksheet" r:id="rId6" imgW="4143250" imgH="1790764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340768"/>
                        <a:ext cx="7848872" cy="37049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925"/>
            <a:ext cx="8220075" cy="1125538"/>
          </a:xfrm>
        </p:spPr>
        <p:txBody>
          <a:bodyPr/>
          <a:lstStyle/>
          <a:p>
            <a:pPr>
              <a:defRPr/>
            </a:pPr>
            <a:r>
              <a:rPr lang="en-CA" sz="3600" dirty="0">
                <a:effectLst/>
              </a:rPr>
              <a:t/>
            </a:r>
            <a:br>
              <a:rPr lang="en-CA" sz="3600" dirty="0">
                <a:effectLst/>
              </a:rPr>
            </a:br>
            <a:r>
              <a:rPr lang="en-CA" sz="3600" dirty="0" err="1" smtClean="0">
                <a:effectLst/>
              </a:rPr>
              <a:t>Outils</a:t>
            </a:r>
            <a:r>
              <a:rPr lang="en-CA" sz="3600" dirty="0" smtClean="0">
                <a:effectLst/>
              </a:rPr>
              <a:t> </a:t>
            </a:r>
            <a:r>
              <a:rPr lang="en-CA" sz="3600" dirty="0" err="1" smtClean="0">
                <a:effectLst/>
              </a:rPr>
              <a:t>en</a:t>
            </a:r>
            <a:r>
              <a:rPr lang="en-CA" sz="3600" dirty="0" smtClean="0">
                <a:effectLst/>
              </a:rPr>
              <a:t> </a:t>
            </a:r>
            <a:r>
              <a:rPr lang="en-CA" sz="3600" dirty="0" err="1">
                <a:effectLst/>
              </a:rPr>
              <a:t>l</a:t>
            </a:r>
            <a:r>
              <a:rPr lang="en-CA" sz="3600" dirty="0" err="1" smtClean="0">
                <a:effectLst/>
              </a:rPr>
              <a:t>igne</a:t>
            </a:r>
            <a:r>
              <a:rPr lang="en-CA" sz="3600" dirty="0" smtClean="0">
                <a:effectLst/>
              </a:rPr>
              <a:t> </a:t>
            </a:r>
            <a:r>
              <a:rPr lang="en-CA" sz="3600" dirty="0" err="1">
                <a:effectLst/>
              </a:rPr>
              <a:t>u</a:t>
            </a:r>
            <a:r>
              <a:rPr lang="en-CA" sz="3600" dirty="0" err="1" smtClean="0">
                <a:effectLst/>
              </a:rPr>
              <a:t>tilis</a:t>
            </a:r>
            <a:r>
              <a:rPr lang="fr-CA" sz="3600" dirty="0" err="1" smtClean="0">
                <a:effectLst/>
              </a:rPr>
              <a:t>és</a:t>
            </a:r>
            <a:r>
              <a:rPr lang="fr-CA" sz="3600" dirty="0" smtClean="0">
                <a:effectLst/>
              </a:rPr>
              <a:t> par mes professeurs</a:t>
            </a:r>
            <a:endParaRPr lang="en-US" sz="3600" dirty="0">
              <a:effectLst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9DE6CBE-4EDB-4A49-A579-4F6531A2DFB2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11</a:t>
            </a:fld>
            <a:endParaRPr lang="fr-FR" altLang="fr-FR" sz="1400" smtClean="0">
              <a:solidFill>
                <a:srgbClr val="0033CC"/>
              </a:solidFill>
              <a:latin typeface="Arial" charset="0"/>
            </a:endParaRPr>
          </a:p>
        </p:txBody>
      </p:sp>
      <p:graphicFrame>
        <p:nvGraphicFramePr>
          <p:cNvPr id="15364" name="Object 2"/>
          <p:cNvGraphicFramePr>
            <a:graphicFrameLocks noChangeAspect="1"/>
          </p:cNvGraphicFramePr>
          <p:nvPr/>
        </p:nvGraphicFramePr>
        <p:xfrm>
          <a:off x="395288" y="1412875"/>
          <a:ext cx="8374062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0" name="Worksheet" r:id="rId5" imgW="4591179" imgH="2447820" progId="Excel.Sheet.12">
                  <p:embed/>
                </p:oleObj>
              </mc:Choice>
              <mc:Fallback>
                <p:oleObj name="Worksheet" r:id="rId5" imgW="4591179" imgH="244782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412875"/>
                        <a:ext cx="8374062" cy="446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684212"/>
          </a:xfrm>
        </p:spPr>
        <p:txBody>
          <a:bodyPr/>
          <a:lstStyle/>
          <a:p>
            <a:pPr>
              <a:defRPr/>
            </a:pPr>
            <a:r>
              <a:rPr lang="en-US" altLang="en-US" sz="3600" dirty="0" err="1" smtClean="0">
                <a:effectLst/>
                <a:latin typeface="Arial" charset="0"/>
                <a:cs typeface="Arial" charset="0"/>
              </a:rPr>
              <a:t>Réseaux</a:t>
            </a:r>
            <a:r>
              <a:rPr lang="en-US" altLang="en-US" sz="36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US" altLang="en-US" sz="3600" dirty="0" err="1">
                <a:effectLst/>
                <a:latin typeface="Arial" charset="0"/>
                <a:cs typeface="Arial" charset="0"/>
              </a:rPr>
              <a:t>s</a:t>
            </a:r>
            <a:r>
              <a:rPr lang="en-US" altLang="en-US" sz="3600" dirty="0" err="1" smtClean="0">
                <a:effectLst/>
                <a:latin typeface="Arial" charset="0"/>
                <a:cs typeface="Arial" charset="0"/>
              </a:rPr>
              <a:t>ociaux</a:t>
            </a:r>
            <a:r>
              <a:rPr lang="en-US" altLang="en-US" sz="36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US" altLang="en-US" sz="3600" dirty="0" err="1">
                <a:effectLst/>
                <a:latin typeface="Arial" charset="0"/>
                <a:cs typeface="Arial" charset="0"/>
              </a:rPr>
              <a:t>u</a:t>
            </a:r>
            <a:r>
              <a:rPr lang="en-US" altLang="en-US" sz="3600" dirty="0" err="1" smtClean="0">
                <a:effectLst/>
                <a:latin typeface="Arial" charset="0"/>
                <a:cs typeface="Arial" charset="0"/>
              </a:rPr>
              <a:t>tilisés</a:t>
            </a:r>
            <a:r>
              <a:rPr lang="en-US" altLang="en-US" sz="3600" dirty="0" smtClean="0">
                <a:effectLst/>
                <a:latin typeface="Arial" charset="0"/>
                <a:cs typeface="Arial" charset="0"/>
              </a:rPr>
              <a:t> par </a:t>
            </a:r>
            <a:r>
              <a:rPr lang="en-US" altLang="en-US" sz="3600" dirty="0" err="1" smtClean="0">
                <a:effectLst/>
                <a:latin typeface="Arial" charset="0"/>
                <a:cs typeface="Arial" charset="0"/>
              </a:rPr>
              <a:t>mes</a:t>
            </a:r>
            <a:r>
              <a:rPr lang="en-US" altLang="en-US" sz="3600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US" altLang="en-US" sz="3600" dirty="0" err="1">
                <a:effectLst/>
                <a:latin typeface="Arial" charset="0"/>
                <a:cs typeface="Arial" charset="0"/>
              </a:rPr>
              <a:t>p</a:t>
            </a:r>
            <a:r>
              <a:rPr lang="en-US" altLang="en-US" sz="3600" dirty="0" err="1" smtClean="0">
                <a:effectLst/>
                <a:latin typeface="Arial" charset="0"/>
                <a:cs typeface="Arial" charset="0"/>
              </a:rPr>
              <a:t>rofesseurs</a:t>
            </a:r>
            <a:endParaRPr lang="en-US" altLang="en-US" sz="3600" dirty="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EAB3364-D5B9-48D5-B2E8-13D8F4D7A8D4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12</a:t>
            </a:fld>
            <a:endParaRPr lang="fr-FR" altLang="fr-FR" sz="1400" smtClean="0">
              <a:solidFill>
                <a:srgbClr val="0033CC"/>
              </a:solidFill>
              <a:latin typeface="Arial" charset="0"/>
            </a:endParaRP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463" y="1484313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463" y="2708275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8438" name="Object 1"/>
          <p:cNvGraphicFramePr>
            <a:graphicFrameLocks noChangeAspect="1"/>
          </p:cNvGraphicFramePr>
          <p:nvPr/>
        </p:nvGraphicFramePr>
        <p:xfrm>
          <a:off x="468313" y="1465263"/>
          <a:ext cx="66960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4" name="Worksheet" r:id="rId7" imgW="3143267" imgH="1104840" progId="Excel.Sheet.12">
                  <p:embed/>
                </p:oleObj>
              </mc:Choice>
              <mc:Fallback>
                <p:oleObj name="Worksheet" r:id="rId7" imgW="3143267" imgH="1104840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465263"/>
                        <a:ext cx="6696075" cy="2354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4109" y="4566443"/>
            <a:ext cx="18256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008062"/>
          </a:xfrm>
        </p:spPr>
        <p:txBody>
          <a:bodyPr/>
          <a:lstStyle/>
          <a:p>
            <a:pPr>
              <a:defRPr/>
            </a:pPr>
            <a:r>
              <a:rPr lang="fr-CA" sz="3600" dirty="0" smtClean="0">
                <a:effectLst/>
              </a:rPr>
              <a:t>Outils de communication </a:t>
            </a:r>
            <a:r>
              <a:rPr lang="fr-CA" sz="3600" dirty="0">
                <a:effectLst/>
              </a:rPr>
              <a:t>u</a:t>
            </a:r>
            <a:r>
              <a:rPr lang="fr-CA" sz="3600" dirty="0" smtClean="0">
                <a:effectLst/>
              </a:rPr>
              <a:t>tilisés par mes professeurs</a:t>
            </a:r>
            <a:endParaRPr lang="en-US" sz="3600" dirty="0">
              <a:effectLst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D0E50308-CB50-4253-B8E2-D14F43F8D05C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13</a:t>
            </a:fld>
            <a:endParaRPr lang="fr-FR" altLang="fr-FR" sz="1400" smtClean="0">
              <a:solidFill>
                <a:srgbClr val="0033CC"/>
              </a:solidFill>
              <a:latin typeface="Arial" charset="0"/>
            </a:endParaRP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797425"/>
            <a:ext cx="1152525" cy="123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4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213103"/>
              </p:ext>
            </p:extLst>
          </p:nvPr>
        </p:nvGraphicFramePr>
        <p:xfrm>
          <a:off x="395288" y="1412875"/>
          <a:ext cx="8586787" cy="338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9" name="Worksheet" r:id="rId6" imgW="5067424" imgH="1657260" progId="Excel.Sheet.12">
                  <p:embed/>
                </p:oleObj>
              </mc:Choice>
              <mc:Fallback>
                <p:oleObj name="Worksheet" r:id="rId6" imgW="5067424" imgH="165726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412875"/>
                        <a:ext cx="8586787" cy="338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12" y="332656"/>
            <a:ext cx="8858250" cy="1116037"/>
          </a:xfrm>
        </p:spPr>
        <p:txBody>
          <a:bodyPr/>
          <a:lstStyle/>
          <a:p>
            <a:pPr>
              <a:defRPr/>
            </a:pPr>
            <a:r>
              <a:rPr lang="fr-FR" sz="3600" dirty="0" smtClean="0">
                <a:effectLst/>
              </a:rPr>
              <a:t>Ce qui fonctionne bien</a:t>
            </a:r>
            <a:r>
              <a:rPr lang="en-CA" sz="3600" dirty="0">
                <a:effectLst/>
              </a:rPr>
              <a:t/>
            </a:r>
            <a:br>
              <a:rPr lang="en-CA" sz="3600" dirty="0">
                <a:effectLst/>
              </a:rPr>
            </a:br>
            <a:endParaRPr lang="en-US" sz="3600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413"/>
            <a:ext cx="8229600" cy="4887912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PowerPoint </a:t>
            </a:r>
          </a:p>
          <a:p>
            <a:r>
              <a:rPr lang="en-CA" dirty="0" err="1" smtClean="0"/>
              <a:t>Vidéos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r>
              <a:rPr lang="en-US" altLang="en-US" dirty="0" smtClean="0">
                <a:latin typeface="Arial" charset="0"/>
                <a:cs typeface="Arial" charset="0"/>
              </a:rPr>
              <a:t>Notes de </a:t>
            </a:r>
            <a:r>
              <a:rPr lang="en-US" altLang="en-US" dirty="0" err="1" smtClean="0">
                <a:latin typeface="Arial" charset="0"/>
                <a:cs typeface="Arial" charset="0"/>
              </a:rPr>
              <a:t>cours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en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ligne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r>
              <a:rPr lang="en-US" altLang="en-US" dirty="0" err="1" smtClean="0">
                <a:latin typeface="Arial" charset="0"/>
                <a:cs typeface="Arial" charset="0"/>
              </a:rPr>
              <a:t>Autre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matériel</a:t>
            </a:r>
            <a:r>
              <a:rPr lang="en-US" altLang="en-US" dirty="0" smtClean="0">
                <a:latin typeface="Arial" charset="0"/>
                <a:cs typeface="Arial" charset="0"/>
              </a:rPr>
              <a:t> de </a:t>
            </a:r>
            <a:r>
              <a:rPr lang="en-US" altLang="en-US" dirty="0" err="1" smtClean="0">
                <a:latin typeface="Arial" charset="0"/>
                <a:cs typeface="Arial" charset="0"/>
              </a:rPr>
              <a:t>cours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en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ligne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lvl="0"/>
            <a:r>
              <a:rPr lang="fr-CA" dirty="0"/>
              <a:t>Résultats </a:t>
            </a:r>
            <a:r>
              <a:rPr lang="fr-CA" dirty="0" smtClean="0"/>
              <a:t>scolaires en ligne</a:t>
            </a:r>
            <a:endParaRPr lang="en-CA" dirty="0"/>
          </a:p>
          <a:p>
            <a:pPr marL="0" indent="0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1BF1978D-A84D-4988-87C7-58C696E32BF0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14</a:t>
            </a:fld>
            <a:endParaRPr lang="fr-FR" altLang="fr-FR" sz="1400" smtClean="0">
              <a:solidFill>
                <a:srgbClr val="0033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413"/>
            <a:ext cx="8229600" cy="4887912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PowerPoint </a:t>
            </a:r>
          </a:p>
          <a:p>
            <a:r>
              <a:rPr lang="fr-FR" altLang="en-US" dirty="0" smtClean="0"/>
              <a:t>Outils de communication </a:t>
            </a:r>
          </a:p>
          <a:p>
            <a:pPr lvl="1"/>
            <a:r>
              <a:rPr lang="fr-FR" altLang="en-US" dirty="0" smtClean="0"/>
              <a:t>ne sont pas utilisées/sont mal utilisées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r>
              <a:rPr lang="en-US" altLang="en-US" dirty="0" err="1" smtClean="0">
                <a:latin typeface="Arial" charset="0"/>
                <a:cs typeface="Arial" charset="0"/>
              </a:rPr>
              <a:t>Manque</a:t>
            </a:r>
            <a:r>
              <a:rPr lang="en-US" altLang="en-US" dirty="0" smtClean="0">
                <a:latin typeface="Arial" charset="0"/>
                <a:cs typeface="Arial" charset="0"/>
              </a:rPr>
              <a:t> de </a:t>
            </a:r>
            <a:r>
              <a:rPr lang="en-US" altLang="en-US" dirty="0" err="1" smtClean="0">
                <a:latin typeface="Arial" charset="0"/>
                <a:cs typeface="Arial" charset="0"/>
              </a:rPr>
              <a:t>connaissance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sur</a:t>
            </a:r>
            <a:r>
              <a:rPr lang="en-US" altLang="en-US" dirty="0" smtClean="0">
                <a:latin typeface="Arial" charset="0"/>
                <a:cs typeface="Arial" charset="0"/>
              </a:rPr>
              <a:t> les TIC/ absence </a:t>
            </a:r>
            <a:r>
              <a:rPr lang="en-US" altLang="en-US" dirty="0" err="1" smtClean="0">
                <a:latin typeface="Arial" charset="0"/>
                <a:cs typeface="Arial" charset="0"/>
              </a:rPr>
              <a:t>d’utilisation</a:t>
            </a:r>
            <a:r>
              <a:rPr lang="en-US" altLang="en-US" dirty="0" smtClean="0">
                <a:latin typeface="Arial" charset="0"/>
                <a:cs typeface="Arial" charset="0"/>
              </a:rPr>
              <a:t> des TIC par les </a:t>
            </a:r>
            <a:r>
              <a:rPr lang="en-US" altLang="en-US" dirty="0" err="1" smtClean="0">
                <a:latin typeface="Arial" charset="0"/>
                <a:cs typeface="Arial" charset="0"/>
              </a:rPr>
              <a:t>professeurs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r>
              <a:rPr lang="en-US" altLang="en-US" dirty="0" err="1">
                <a:latin typeface="Arial" charset="0"/>
                <a:cs typeface="Arial" charset="0"/>
              </a:rPr>
              <a:t>Autre</a:t>
            </a:r>
            <a:r>
              <a:rPr lang="en-US" altLang="en-US" dirty="0">
                <a:latin typeface="Arial" charset="0"/>
                <a:cs typeface="Arial" charset="0"/>
              </a:rPr>
              <a:t> </a:t>
            </a:r>
            <a:r>
              <a:rPr lang="en-US" altLang="en-US" dirty="0" err="1">
                <a:latin typeface="Arial" charset="0"/>
                <a:cs typeface="Arial" charset="0"/>
              </a:rPr>
              <a:t>matériel</a:t>
            </a:r>
            <a:r>
              <a:rPr lang="en-US" altLang="en-US" dirty="0">
                <a:latin typeface="Arial" charset="0"/>
                <a:cs typeface="Arial" charset="0"/>
              </a:rPr>
              <a:t> de </a:t>
            </a:r>
            <a:r>
              <a:rPr lang="en-US" altLang="en-US" dirty="0" err="1">
                <a:latin typeface="Arial" charset="0"/>
                <a:cs typeface="Arial" charset="0"/>
              </a:rPr>
              <a:t>cours</a:t>
            </a:r>
            <a:r>
              <a:rPr lang="en-US" altLang="en-US" dirty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en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>
                <a:latin typeface="Arial" charset="0"/>
                <a:cs typeface="Arial" charset="0"/>
              </a:rPr>
              <a:t>ligne</a:t>
            </a:r>
            <a:endParaRPr lang="en-US" altLang="en-US" dirty="0">
              <a:latin typeface="Arial" charset="0"/>
              <a:cs typeface="Arial" charset="0"/>
            </a:endParaRPr>
          </a:p>
          <a:p>
            <a:r>
              <a:rPr lang="en-US" altLang="en-US" dirty="0" smtClean="0">
                <a:latin typeface="Arial" charset="0"/>
                <a:cs typeface="Arial" charset="0"/>
              </a:rPr>
              <a:t>TIC ne </a:t>
            </a:r>
            <a:r>
              <a:rPr lang="en-US" altLang="en-US" dirty="0" err="1" smtClean="0">
                <a:latin typeface="Arial" charset="0"/>
                <a:cs typeface="Arial" charset="0"/>
              </a:rPr>
              <a:t>fonctionnent</a:t>
            </a:r>
            <a:r>
              <a:rPr lang="en-US" altLang="en-US" dirty="0" smtClean="0">
                <a:latin typeface="Arial" charset="0"/>
                <a:cs typeface="Arial" charset="0"/>
              </a:rPr>
              <a:t> pas/pas </a:t>
            </a:r>
            <a:r>
              <a:rPr lang="en-US" altLang="en-US" dirty="0" err="1" smtClean="0">
                <a:latin typeface="Arial" charset="0"/>
                <a:cs typeface="Arial" charset="0"/>
              </a:rPr>
              <a:t>bien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B7B2539-434C-4E95-B576-3A63B6DF104F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15</a:t>
            </a:fld>
            <a:endParaRPr lang="fr-FR" altLang="fr-FR" sz="1400" smtClean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53975" y="639515"/>
            <a:ext cx="9251950" cy="864096"/>
          </a:xfrm>
        </p:spPr>
        <p:txBody>
          <a:bodyPr/>
          <a:lstStyle/>
          <a:p>
            <a:pPr>
              <a:defRPr/>
            </a:pPr>
            <a:r>
              <a:rPr lang="fr-FR" sz="3600" dirty="0" smtClean="0">
                <a:effectLst/>
              </a:rPr>
              <a:t>Ce qui ne fonctionne pas bien</a:t>
            </a:r>
            <a:r>
              <a:rPr lang="en-CA" sz="3600" dirty="0">
                <a:effectLst/>
              </a:rPr>
              <a:t/>
            </a:r>
            <a:br>
              <a:rPr lang="en-CA" sz="3600" dirty="0">
                <a:effectLst/>
              </a:rPr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413"/>
            <a:ext cx="8229600" cy="4887912"/>
          </a:xfrm>
        </p:spPr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le </a:t>
            </a:r>
            <a:r>
              <a:rPr lang="en-US" altLang="en-US" dirty="0" err="1">
                <a:latin typeface="Arial" charset="0"/>
                <a:cs typeface="Arial" charset="0"/>
              </a:rPr>
              <a:t>Cégep</a:t>
            </a:r>
            <a:r>
              <a:rPr lang="en-US" altLang="en-US" dirty="0">
                <a:latin typeface="Arial" charset="0"/>
                <a:cs typeface="Arial" charset="0"/>
              </a:rPr>
              <a:t> : </a:t>
            </a:r>
            <a:r>
              <a:rPr lang="en-US" altLang="en-US" dirty="0" smtClean="0">
                <a:latin typeface="Arial" charset="0"/>
                <a:cs typeface="Arial" charset="0"/>
              </a:rPr>
              <a:t>technologies plus </a:t>
            </a:r>
            <a:r>
              <a:rPr lang="en-US" altLang="en-US" dirty="0" err="1" smtClean="0">
                <a:latin typeface="Arial" charset="0"/>
                <a:cs typeface="Arial" charset="0"/>
              </a:rPr>
              <a:t>disponibles</a:t>
            </a:r>
            <a:endParaRPr lang="en-US" altLang="en-US" dirty="0">
              <a:latin typeface="Arial" charset="0"/>
              <a:cs typeface="Arial" charset="0"/>
            </a:endParaRPr>
          </a:p>
          <a:p>
            <a:r>
              <a:rPr lang="en-US" altLang="en-US" dirty="0">
                <a:latin typeface="Arial" charset="0"/>
                <a:cs typeface="Arial" charset="0"/>
              </a:rPr>
              <a:t>le </a:t>
            </a:r>
            <a:r>
              <a:rPr lang="en-US" altLang="en-US" dirty="0" err="1">
                <a:latin typeface="Arial" charset="0"/>
                <a:cs typeface="Arial" charset="0"/>
              </a:rPr>
              <a:t>Cégep</a:t>
            </a:r>
            <a:r>
              <a:rPr lang="en-US" altLang="en-US" dirty="0">
                <a:latin typeface="Arial" charset="0"/>
                <a:cs typeface="Arial" charset="0"/>
              </a:rPr>
              <a:t> : TIC plus </a:t>
            </a:r>
            <a:r>
              <a:rPr lang="en-US" altLang="en-US" dirty="0" err="1">
                <a:latin typeface="Arial" charset="0"/>
                <a:cs typeface="Arial" charset="0"/>
              </a:rPr>
              <a:t>peformantes</a:t>
            </a:r>
            <a:endParaRPr lang="en-US" altLang="en-US" dirty="0">
              <a:latin typeface="Arial" charset="0"/>
              <a:cs typeface="Arial" charset="0"/>
            </a:endParaRPr>
          </a:p>
          <a:p>
            <a:r>
              <a:rPr lang="en-US" altLang="en-US" dirty="0">
                <a:latin typeface="Arial" charset="0"/>
                <a:cs typeface="Arial" charset="0"/>
              </a:rPr>
              <a:t>les </a:t>
            </a:r>
            <a:r>
              <a:rPr lang="en-US" altLang="en-US" dirty="0" err="1">
                <a:latin typeface="Arial" charset="0"/>
                <a:cs typeface="Arial" charset="0"/>
              </a:rPr>
              <a:t>enseignants</a:t>
            </a:r>
            <a:r>
              <a:rPr lang="en-US" altLang="en-US" dirty="0">
                <a:latin typeface="Arial" charset="0"/>
                <a:cs typeface="Arial" charset="0"/>
              </a:rPr>
              <a:t> : + </a:t>
            </a:r>
            <a:r>
              <a:rPr lang="en-US" altLang="en-US" dirty="0" err="1">
                <a:latin typeface="Arial" charset="0"/>
                <a:cs typeface="Arial" charset="0"/>
              </a:rPr>
              <a:t>connaissances</a:t>
            </a:r>
            <a:r>
              <a:rPr lang="en-US" altLang="en-US" dirty="0">
                <a:latin typeface="Arial" charset="0"/>
                <a:cs typeface="Arial" charset="0"/>
              </a:rPr>
              <a:t> et + </a:t>
            </a:r>
            <a:r>
              <a:rPr lang="en-US" altLang="en-US" dirty="0" err="1">
                <a:latin typeface="Arial" charset="0"/>
                <a:cs typeface="Arial" charset="0"/>
              </a:rPr>
              <a:t>habilités</a:t>
            </a:r>
            <a:endParaRPr lang="en-US" altLang="en-US" dirty="0">
              <a:latin typeface="Arial" charset="0"/>
              <a:cs typeface="Arial" charset="0"/>
            </a:endParaRPr>
          </a:p>
          <a:p>
            <a:r>
              <a:rPr lang="en-US" altLang="en-US" dirty="0" smtClean="0">
                <a:latin typeface="Arial" charset="0"/>
                <a:cs typeface="Arial" charset="0"/>
              </a:rPr>
              <a:t>PowerPoint</a:t>
            </a:r>
            <a:endParaRPr lang="en-US" altLang="en-US" dirty="0">
              <a:latin typeface="Arial" charset="0"/>
              <a:cs typeface="Arial" charset="0"/>
            </a:endParaRPr>
          </a:p>
          <a:p>
            <a:pPr lvl="0"/>
            <a:r>
              <a:rPr lang="fr-CA" dirty="0" smtClean="0"/>
              <a:t>Le </a:t>
            </a:r>
            <a:r>
              <a:rPr lang="fr-CA" dirty="0"/>
              <a:t>droit d’utiliser leurs </a:t>
            </a:r>
            <a:r>
              <a:rPr lang="fr-CA" dirty="0" smtClean="0"/>
              <a:t>technologies en classe</a:t>
            </a:r>
            <a:endParaRPr lang="en-CA" dirty="0"/>
          </a:p>
          <a:p>
            <a:pPr marL="0" indent="0">
              <a:buNone/>
            </a:pPr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B7B2539-434C-4E95-B576-3A63B6DF104F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16</a:t>
            </a:fld>
            <a:endParaRPr lang="fr-FR" altLang="fr-FR" sz="1400" smtClean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53975" y="639515"/>
            <a:ext cx="9251950" cy="864096"/>
          </a:xfrm>
        </p:spPr>
        <p:txBody>
          <a:bodyPr/>
          <a:lstStyle/>
          <a:p>
            <a:pPr>
              <a:defRPr/>
            </a:pPr>
            <a:r>
              <a:rPr lang="fr-FR" sz="3600" dirty="0" smtClean="0">
                <a:effectLst/>
              </a:rPr>
              <a:t>Suggestions</a:t>
            </a:r>
            <a:r>
              <a:rPr lang="en-CA" sz="3600" dirty="0">
                <a:effectLst/>
              </a:rPr>
              <a:t/>
            </a:r>
            <a:br>
              <a:rPr lang="en-CA" sz="3600" dirty="0">
                <a:effectLst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9548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28638" y="333375"/>
            <a:ext cx="8229600" cy="684213"/>
          </a:xfrm>
        </p:spPr>
        <p:txBody>
          <a:bodyPr/>
          <a:lstStyle/>
          <a:p>
            <a:pPr>
              <a:defRPr/>
            </a:pPr>
            <a:r>
              <a:rPr lang="en-US" altLang="en-US" sz="4400" dirty="0" smtClean="0">
                <a:effectLst/>
                <a:latin typeface="Arial" charset="0"/>
                <a:cs typeface="Arial" charset="0"/>
              </a:rPr>
              <a:t>Questions?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rgbClr val="072C62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rgbClr val="072C6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rgbClr val="072C62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rgbClr val="072C6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33AE25-01A8-4333-ACE8-9A8196CF1656}" type="slidenum">
              <a:rPr lang="fr-CA" altLang="en-US" sz="1400" smtClean="0">
                <a:solidFill>
                  <a:srgbClr val="0033CC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fr-CA" altLang="en-US" sz="1400" smtClean="0">
              <a:solidFill>
                <a:srgbClr val="0033CC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564904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z="3600" dirty="0" smtClean="0">
                <a:effectLst/>
              </a:rPr>
              <a:t>É</a:t>
            </a:r>
            <a:r>
              <a:rPr lang="fr-CA" sz="3600" dirty="0" err="1" smtClean="0">
                <a:effectLst/>
              </a:rPr>
              <a:t>quipe</a:t>
            </a:r>
            <a:endParaRPr lang="en-US" dirty="0">
              <a:effectLst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C5365178-89C4-4F07-A7EF-85A9DD12FCCC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2</a:t>
            </a:fld>
            <a:endParaRPr lang="fr-FR" altLang="fr-FR" sz="1400" smtClean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5124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29600" cy="4959920"/>
          </a:xfrm>
        </p:spPr>
        <p:txBody>
          <a:bodyPr/>
          <a:lstStyle/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Font typeface="Wingdings" pitchFamily="2" charset="2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Catherine S. Fichten – </a:t>
            </a: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Collège Dawson</a:t>
            </a:r>
            <a:endParaRPr lang="fr-CA" altLang="en-US" sz="20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Font typeface="Wingdings" pitchFamily="2" charset="2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Laura King – </a:t>
            </a: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Cégep André-Laurendeau</a:t>
            </a: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Font typeface="Arial" charset="0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Rhonda Amsel – </a:t>
            </a: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Université McGill</a:t>
            </a: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Font typeface="Arial" charset="0"/>
              <a:buNone/>
            </a:pPr>
            <a:r>
              <a:rPr lang="fr-CA" altLang="en-US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Tiiu</a:t>
            </a: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fr-CA" altLang="en-US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Poldma</a:t>
            </a: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– </a:t>
            </a: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Université de Montréal</a:t>
            </a:r>
            <a:endParaRPr lang="fr-CA" altLang="en-US" sz="20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Font typeface="Wingdings" pitchFamily="2" charset="2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Alice Havel – </a:t>
            </a: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Collège Dawson</a:t>
            </a:r>
            <a:endParaRPr lang="fr-CA" altLang="en-US" sz="20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Jennison Asuncion - </a:t>
            </a:r>
            <a:r>
              <a:rPr lang="fr-CA" altLang="en-US" sz="2000" i="1" dirty="0">
                <a:solidFill>
                  <a:schemeClr val="tx2"/>
                </a:solidFill>
                <a:latin typeface="Arial" charset="0"/>
                <a:cs typeface="Arial" charset="0"/>
              </a:rPr>
              <a:t>Réseau de recherche Adaptech</a:t>
            </a:r>
            <a:endParaRPr lang="fr-CA" altLang="en-US" sz="20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Jillian </a:t>
            </a:r>
            <a:r>
              <a:rPr lang="fr-CA" altLang="en-US" sz="2000" dirty="0">
                <a:solidFill>
                  <a:schemeClr val="tx2"/>
                </a:solidFill>
                <a:latin typeface="Arial" charset="0"/>
                <a:cs typeface="Arial" charset="0"/>
              </a:rPr>
              <a:t>Budd – </a:t>
            </a:r>
            <a:r>
              <a:rPr lang="fr-CA" altLang="en-US" sz="2000" i="1" dirty="0">
                <a:solidFill>
                  <a:schemeClr val="tx2"/>
                </a:solidFill>
                <a:latin typeface="Arial" charset="0"/>
                <a:cs typeface="Arial" charset="0"/>
              </a:rPr>
              <a:t>Réseau de recherche Adaptech</a:t>
            </a:r>
            <a:endParaRPr lang="fr-CA" altLang="en-US" sz="20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Marie-Jeanne </a:t>
            </a:r>
            <a:r>
              <a:rPr lang="fr-CA" altLang="en-US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Carriere</a:t>
            </a: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fr-CA" altLang="en-US" sz="2000" dirty="0">
                <a:solidFill>
                  <a:schemeClr val="tx2"/>
                </a:solidFill>
                <a:latin typeface="Arial" charset="0"/>
                <a:cs typeface="Arial" charset="0"/>
              </a:rPr>
              <a:t>– </a:t>
            </a: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APOP</a:t>
            </a: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Robert </a:t>
            </a:r>
            <a:r>
              <a:rPr lang="fr-CA" altLang="en-US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Cassidy</a:t>
            </a: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fr-CA" altLang="en-US" sz="2000" dirty="0">
                <a:solidFill>
                  <a:schemeClr val="tx2"/>
                </a:solidFill>
                <a:latin typeface="Arial" charset="0"/>
                <a:cs typeface="Arial" charset="0"/>
              </a:rPr>
              <a:t>– </a:t>
            </a:r>
            <a:r>
              <a:rPr lang="fr-CA" altLang="en-US" sz="2000" i="1" dirty="0">
                <a:solidFill>
                  <a:schemeClr val="tx2"/>
                </a:solidFill>
                <a:latin typeface="Arial" charset="0"/>
                <a:cs typeface="Arial" charset="0"/>
              </a:rPr>
              <a:t>Collège </a:t>
            </a: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Dawson</a:t>
            </a: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Elizabeth Charles </a:t>
            </a:r>
            <a:r>
              <a:rPr lang="fr-CA" altLang="en-US" sz="2000" dirty="0">
                <a:solidFill>
                  <a:schemeClr val="tx2"/>
                </a:solidFill>
                <a:latin typeface="Arial" charset="0"/>
                <a:cs typeface="Arial" charset="0"/>
              </a:rPr>
              <a:t>–</a:t>
            </a: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SALTISE</a:t>
            </a:r>
            <a:endParaRPr lang="fr-CA" altLang="en-US" sz="20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None/>
            </a:pPr>
            <a:r>
              <a:rPr lang="fr-CA" altLang="en-US" sz="2000" dirty="0">
                <a:solidFill>
                  <a:schemeClr val="tx2"/>
                </a:solidFill>
                <a:latin typeface="Arial" charset="0"/>
                <a:cs typeface="Arial" charset="0"/>
              </a:rPr>
              <a:t>Alexandre Chauvin – </a:t>
            </a:r>
            <a:r>
              <a:rPr lang="fr-CA" altLang="en-US" sz="2000" i="1" dirty="0">
                <a:solidFill>
                  <a:schemeClr val="tx2"/>
                </a:solidFill>
                <a:latin typeface="Arial" charset="0"/>
                <a:cs typeface="Arial" charset="0"/>
              </a:rPr>
              <a:t>Réseau de recherche </a:t>
            </a: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Adaptech</a:t>
            </a:r>
            <a:endParaRPr lang="fr-CA" altLang="en-US" sz="20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None/>
            </a:pPr>
            <a:r>
              <a:rPr lang="fr-CA" altLang="en-US" sz="2000" dirty="0" err="1">
                <a:solidFill>
                  <a:schemeClr val="tx2"/>
                </a:solidFill>
                <a:latin typeface="Arial" charset="0"/>
                <a:cs typeface="Arial" charset="0"/>
              </a:rPr>
              <a:t>Tali</a:t>
            </a:r>
            <a:r>
              <a:rPr lang="fr-CA" altLang="en-US" sz="20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fr-CA" altLang="en-US" sz="2000" dirty="0" err="1">
                <a:solidFill>
                  <a:schemeClr val="tx2"/>
                </a:solidFill>
                <a:latin typeface="Arial" charset="0"/>
                <a:cs typeface="Arial" charset="0"/>
              </a:rPr>
              <a:t>Heiman</a:t>
            </a:r>
            <a:r>
              <a:rPr lang="fr-CA" altLang="en-US" sz="2000" dirty="0">
                <a:solidFill>
                  <a:schemeClr val="tx2"/>
                </a:solidFill>
                <a:latin typeface="Arial" charset="0"/>
                <a:cs typeface="Arial" charset="0"/>
              </a:rPr>
              <a:t> – </a:t>
            </a:r>
            <a:r>
              <a:rPr lang="fr-CA" altLang="en-US" sz="2000" i="1" dirty="0">
                <a:solidFill>
                  <a:schemeClr val="tx2"/>
                </a:solidFill>
                <a:latin typeface="Arial" charset="0"/>
                <a:cs typeface="Arial" charset="0"/>
              </a:rPr>
              <a:t>Open </a:t>
            </a:r>
            <a:r>
              <a:rPr lang="fr-CA" altLang="en-US" sz="2000" i="1" dirty="0" err="1">
                <a:solidFill>
                  <a:schemeClr val="tx2"/>
                </a:solidFill>
                <a:latin typeface="Arial" charset="0"/>
                <a:cs typeface="Arial" charset="0"/>
              </a:rPr>
              <a:t>University</a:t>
            </a:r>
            <a:r>
              <a:rPr lang="fr-CA" altLang="en-US" sz="2000" i="1" dirty="0">
                <a:solidFill>
                  <a:schemeClr val="tx2"/>
                </a:solidFill>
                <a:latin typeface="Arial" charset="0"/>
                <a:cs typeface="Arial" charset="0"/>
              </a:rPr>
              <a:t> of </a:t>
            </a:r>
            <a:r>
              <a:rPr lang="fr-CA" altLang="en-US" sz="2000" i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Israel</a:t>
            </a:r>
            <a:endParaRPr lang="fr-CA" altLang="en-US" sz="20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Maureen Hewlett – </a:t>
            </a: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Mount Royal </a:t>
            </a:r>
            <a:r>
              <a:rPr lang="fr-CA" altLang="en-US" sz="2000" i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College</a:t>
            </a:r>
            <a:endParaRPr lang="fr-CA" altLang="en-US" sz="2000" i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Mary </a:t>
            </a:r>
            <a:r>
              <a:rPr lang="fr-CA" altLang="en-US" sz="2000" dirty="0">
                <a:solidFill>
                  <a:schemeClr val="tx2"/>
                </a:solidFill>
                <a:latin typeface="Arial" charset="0"/>
                <a:cs typeface="Arial" charset="0"/>
              </a:rPr>
              <a:t>Jorgensen – </a:t>
            </a:r>
            <a:r>
              <a:rPr lang="fr-CA" altLang="en-US" sz="2000" i="1" dirty="0">
                <a:solidFill>
                  <a:schemeClr val="tx2"/>
                </a:solidFill>
                <a:latin typeface="Arial" charset="0"/>
                <a:cs typeface="Arial" charset="0"/>
              </a:rPr>
              <a:t>Réseau de recherche </a:t>
            </a: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Adaptech</a:t>
            </a:r>
            <a:endParaRPr lang="fr-CA" altLang="en-US" sz="20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None/>
            </a:pPr>
            <a:endParaRPr lang="fr-CA" altLang="en-US" sz="20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Font typeface="Arial" charset="0"/>
              <a:buNone/>
            </a:pPr>
            <a:endParaRPr lang="fr-CA" altLang="en-US" sz="20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Font typeface="Wingdings" pitchFamily="2" charset="2"/>
              <a:buNone/>
            </a:pP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z="3600" dirty="0" smtClean="0">
                <a:effectLst/>
              </a:rPr>
              <a:t>É</a:t>
            </a:r>
            <a:r>
              <a:rPr lang="fr-CA" sz="3600" dirty="0" err="1" smtClean="0">
                <a:effectLst/>
              </a:rPr>
              <a:t>quipe</a:t>
            </a:r>
            <a:endParaRPr lang="en-US" dirty="0">
              <a:effectLst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C5365178-89C4-4F07-A7EF-85A9DD12FCCC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3</a:t>
            </a:fld>
            <a:endParaRPr lang="fr-FR" altLang="fr-FR" sz="1400" smtClean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5124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5112915"/>
          </a:xfrm>
        </p:spPr>
        <p:txBody>
          <a:bodyPr/>
          <a:lstStyle/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None/>
            </a:pPr>
            <a:r>
              <a:rPr lang="fr-CA" altLang="en-US" sz="2000" dirty="0">
                <a:solidFill>
                  <a:schemeClr val="tx2"/>
                </a:solidFill>
                <a:latin typeface="Arial" charset="0"/>
                <a:cs typeface="Arial" charset="0"/>
              </a:rPr>
              <a:t>Shirley Jorgensen – </a:t>
            </a:r>
            <a:r>
              <a:rPr lang="fr-CA" altLang="en-US" sz="2000" i="1" dirty="0">
                <a:solidFill>
                  <a:schemeClr val="tx2"/>
                </a:solidFill>
                <a:latin typeface="Arial" charset="0"/>
                <a:cs typeface="Arial" charset="0"/>
              </a:rPr>
              <a:t>Collège </a:t>
            </a: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Dawson</a:t>
            </a:r>
            <a:endParaRPr lang="fr-CA" altLang="en-US" sz="20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Isabelle Laplante – </a:t>
            </a: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Centre de </a:t>
            </a:r>
            <a:r>
              <a:rPr lang="fr-CA" altLang="en-US" sz="2000" i="1" dirty="0">
                <a:solidFill>
                  <a:schemeClr val="tx2"/>
                </a:solidFill>
                <a:latin typeface="Arial" charset="0"/>
                <a:cs typeface="Arial" charset="0"/>
              </a:rPr>
              <a:t>d</a:t>
            </a: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ocumentation </a:t>
            </a:r>
            <a:r>
              <a:rPr lang="fr-CA" altLang="en-US" sz="2000" i="1" dirty="0">
                <a:solidFill>
                  <a:schemeClr val="tx2"/>
                </a:solidFill>
                <a:latin typeface="Arial" charset="0"/>
                <a:cs typeface="Arial" charset="0"/>
              </a:rPr>
              <a:t>c</a:t>
            </a: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ollégiale</a:t>
            </a:r>
            <a:endParaRPr lang="fr-CA" altLang="en-US" sz="2000" i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Catherine </a:t>
            </a:r>
            <a:r>
              <a:rPr lang="fr-CA" altLang="en-US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Loiselle</a:t>
            </a: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fr-CA" altLang="en-US" sz="2000" dirty="0">
                <a:solidFill>
                  <a:schemeClr val="tx2"/>
                </a:solidFill>
                <a:latin typeface="Arial" charset="0"/>
                <a:cs typeface="Arial" charset="0"/>
              </a:rPr>
              <a:t>– </a:t>
            </a: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CRISPESH</a:t>
            </a: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Alex </a:t>
            </a:r>
            <a:r>
              <a:rPr lang="fr-CA" altLang="en-US" sz="2000" dirty="0">
                <a:solidFill>
                  <a:schemeClr val="tx2"/>
                </a:solidFill>
                <a:latin typeface="Arial" charset="0"/>
                <a:cs typeface="Arial" charset="0"/>
              </a:rPr>
              <a:t>Lussier – </a:t>
            </a:r>
            <a:r>
              <a:rPr lang="fr-CA" altLang="en-US" sz="2000" i="1" dirty="0">
                <a:solidFill>
                  <a:schemeClr val="tx2"/>
                </a:solidFill>
                <a:latin typeface="Arial" charset="0"/>
                <a:cs typeface="Arial" charset="0"/>
              </a:rPr>
              <a:t>Cégep </a:t>
            </a: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André-</a:t>
            </a:r>
            <a:r>
              <a:rPr lang="fr-CA" altLang="en-US" sz="2000" i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Laurendeau</a:t>
            </a:r>
            <a:endParaRPr lang="fr-CA" altLang="en-US" sz="2000" i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Hélène Martineau</a:t>
            </a:r>
            <a:r>
              <a:rPr lang="fr-CA" altLang="en-US" sz="200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– </a:t>
            </a: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APOP</a:t>
            </a:r>
            <a:endParaRPr lang="fr-CA" altLang="en-US" sz="2000" i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Ryan Moon – </a:t>
            </a: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Cégep @ Distance</a:t>
            </a: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Font typeface="Arial" charset="0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Mai Nhu Nguyen – </a:t>
            </a: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Réseau de recherche Adaptech</a:t>
            </a: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Font typeface="Wingdings" pitchFamily="2" charset="2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Séverine Parent </a:t>
            </a:r>
            <a:r>
              <a:rPr lang="fr-CA" altLang="en-US" sz="2000" dirty="0">
                <a:solidFill>
                  <a:schemeClr val="tx2"/>
                </a:solidFill>
                <a:latin typeface="Arial" charset="0"/>
                <a:cs typeface="Arial" charset="0"/>
              </a:rPr>
              <a:t>– </a:t>
            </a:r>
            <a:r>
              <a:rPr lang="fr-CA" altLang="en-US" sz="2000" i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Profweb</a:t>
            </a:r>
            <a:endParaRPr lang="fr-CA" altLang="en-US" sz="20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Font typeface="Wingdings" pitchFamily="2" charset="2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Nicole Perreault </a:t>
            </a:r>
            <a:r>
              <a:rPr lang="fr-CA" altLang="en-US" sz="2000" dirty="0">
                <a:solidFill>
                  <a:schemeClr val="tx2"/>
                </a:solidFill>
                <a:latin typeface="Arial" charset="0"/>
                <a:cs typeface="Arial" charset="0"/>
              </a:rPr>
              <a:t>– </a:t>
            </a: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REPTIC</a:t>
            </a:r>
            <a:endParaRPr lang="fr-CA" altLang="en-US" sz="20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Font typeface="Wingdings" pitchFamily="2" charset="2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Odette Raymond – </a:t>
            </a: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Réseau de recherche </a:t>
            </a:r>
            <a:r>
              <a:rPr lang="fr-CA" altLang="en-US" sz="2000" i="1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Adaptech</a:t>
            </a:r>
            <a:endParaRPr lang="fr-CA" altLang="en-US" sz="2000" i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Louise Ross </a:t>
            </a:r>
            <a:r>
              <a:rPr lang="fr-CA" altLang="en-US" sz="2000" dirty="0">
                <a:solidFill>
                  <a:schemeClr val="tx2"/>
                </a:solidFill>
                <a:latin typeface="Arial" charset="0"/>
                <a:cs typeface="Arial" charset="0"/>
              </a:rPr>
              <a:t>– </a:t>
            </a:r>
            <a:r>
              <a:rPr lang="fr-CA" altLang="en-US" sz="2000" i="1" dirty="0">
                <a:solidFill>
                  <a:schemeClr val="tx2"/>
                </a:solidFill>
                <a:latin typeface="Arial" charset="0"/>
                <a:cs typeface="Arial" charset="0"/>
              </a:rPr>
              <a:t>Cégep André-Laurendeau</a:t>
            </a:r>
            <a:endParaRPr lang="fr-CA" altLang="en-US" sz="20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Rafael Scapin </a:t>
            </a:r>
            <a:r>
              <a:rPr lang="fr-CA" altLang="en-US" sz="2000" dirty="0">
                <a:solidFill>
                  <a:schemeClr val="tx2"/>
                </a:solidFill>
                <a:latin typeface="Arial" charset="0"/>
                <a:cs typeface="Arial" charset="0"/>
              </a:rPr>
              <a:t>– </a:t>
            </a:r>
            <a:r>
              <a:rPr lang="fr-CA" altLang="en-US" sz="2000" i="1" dirty="0">
                <a:solidFill>
                  <a:schemeClr val="tx2"/>
                </a:solidFill>
                <a:latin typeface="Arial" charset="0"/>
                <a:cs typeface="Arial" charset="0"/>
              </a:rPr>
              <a:t>Collège Dawson</a:t>
            </a:r>
            <a:endParaRPr lang="fr-CA" altLang="en-US" sz="20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James Sparks – </a:t>
            </a: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Collège Champlain</a:t>
            </a:r>
            <a:endParaRPr lang="fr-CA" altLang="en-US" sz="20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Cristina </a:t>
            </a:r>
            <a:r>
              <a:rPr lang="fr-CA" altLang="en-US" sz="2000" dirty="0" err="1">
                <a:solidFill>
                  <a:schemeClr val="tx2"/>
                </a:solidFill>
                <a:latin typeface="Arial" charset="0"/>
                <a:cs typeface="Arial" charset="0"/>
              </a:rPr>
              <a:t>Vitouchanskaia</a:t>
            </a:r>
            <a:r>
              <a:rPr lang="fr-CA" altLang="en-US" sz="2000" dirty="0">
                <a:solidFill>
                  <a:schemeClr val="tx2"/>
                </a:solidFill>
                <a:latin typeface="Arial" charset="0"/>
                <a:cs typeface="Arial" charset="0"/>
              </a:rPr>
              <a:t> – </a:t>
            </a:r>
            <a:r>
              <a:rPr lang="fr-CA" altLang="en-US" sz="2000" i="1" dirty="0">
                <a:solidFill>
                  <a:schemeClr val="tx2"/>
                </a:solidFill>
                <a:latin typeface="Arial" charset="0"/>
                <a:cs typeface="Arial" charset="0"/>
              </a:rPr>
              <a:t>Réseau de recherche Adaptech </a:t>
            </a:r>
            <a:endParaRPr lang="fr-CA" altLang="en-US" sz="2000" i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None/>
            </a:pP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Susie </a:t>
            </a:r>
            <a:r>
              <a:rPr lang="fr-CA" altLang="en-US" sz="2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Wileman</a:t>
            </a:r>
            <a:r>
              <a:rPr lang="fr-CA" altLang="en-US" sz="2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fr-CA" altLang="en-US" sz="2000" dirty="0">
                <a:solidFill>
                  <a:schemeClr val="tx2"/>
                </a:solidFill>
                <a:latin typeface="Arial" charset="0"/>
                <a:cs typeface="Arial" charset="0"/>
              </a:rPr>
              <a:t>– </a:t>
            </a:r>
            <a:r>
              <a:rPr lang="fr-CA" altLang="en-US" sz="2000" i="1" dirty="0">
                <a:solidFill>
                  <a:schemeClr val="tx2"/>
                </a:solidFill>
                <a:latin typeface="Arial" charset="0"/>
                <a:cs typeface="Arial" charset="0"/>
              </a:rPr>
              <a:t>Collège Dawson</a:t>
            </a:r>
            <a:endParaRPr lang="fr-CA" altLang="en-US" sz="20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Font typeface="Wingdings" pitchFamily="2" charset="2"/>
              <a:buNone/>
            </a:pPr>
            <a:endParaRPr lang="fr-CA" altLang="en-US" sz="2000" i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defTabSz="457200" eaLnBrk="1" hangingPunct="1">
              <a:lnSpc>
                <a:spcPts val="2200"/>
              </a:lnSpc>
              <a:spcBef>
                <a:spcPct val="20000"/>
              </a:spcBef>
              <a:buClr>
                <a:srgbClr val="0034A6"/>
              </a:buClr>
              <a:buSzPct val="100000"/>
              <a:buFont typeface="Wingdings" pitchFamily="2" charset="2"/>
              <a:buNone/>
            </a:pPr>
            <a:r>
              <a:rPr lang="fr-CA" altLang="en-US" sz="20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013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791815"/>
          </a:xfrm>
        </p:spPr>
        <p:txBody>
          <a:bodyPr/>
          <a:lstStyle/>
          <a:p>
            <a:pPr>
              <a:defRPr/>
            </a:pPr>
            <a:r>
              <a:rPr lang="en-CA" sz="3600" dirty="0" smtClean="0">
                <a:effectLst/>
              </a:rPr>
              <a:t>Questions </a:t>
            </a:r>
            <a:r>
              <a:rPr lang="en-CA" sz="3600" dirty="0">
                <a:effectLst/>
              </a:rPr>
              <a:t>de </a:t>
            </a:r>
            <a:r>
              <a:rPr lang="en-CA" sz="3600" dirty="0" err="1" smtClean="0">
                <a:effectLst/>
              </a:rPr>
              <a:t>recherche</a:t>
            </a:r>
            <a:r>
              <a:rPr lang="en-CA" sz="3600" dirty="0" smtClean="0">
                <a:effectLst/>
              </a:rPr>
              <a:t> : Phase 1</a:t>
            </a:r>
            <a:endParaRPr lang="en-US" sz="3600" dirty="0">
              <a:effectLst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413"/>
            <a:ext cx="8229600" cy="488791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 err="1" smtClean="0">
                <a:latin typeface="Arial" charset="0"/>
                <a:cs typeface="Arial" charset="0"/>
              </a:rPr>
              <a:t>Quelles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sont</a:t>
            </a:r>
            <a:r>
              <a:rPr lang="en-US" altLang="en-US" dirty="0" smtClean="0">
                <a:latin typeface="Arial" charset="0"/>
                <a:cs typeface="Arial" charset="0"/>
              </a:rPr>
              <a:t> les TIC </a:t>
            </a:r>
            <a:r>
              <a:rPr lang="en-US" altLang="en-US" dirty="0" err="1" smtClean="0">
                <a:latin typeface="Arial" charset="0"/>
                <a:cs typeface="Arial" charset="0"/>
              </a:rPr>
              <a:t>utilisées</a:t>
            </a:r>
            <a:r>
              <a:rPr lang="en-US" altLang="en-US" dirty="0" smtClean="0">
                <a:latin typeface="Arial" charset="0"/>
                <a:cs typeface="Arial" charset="0"/>
              </a:rPr>
              <a:t>…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>
                <a:latin typeface="Arial" charset="0"/>
                <a:cs typeface="Arial" charset="0"/>
              </a:rPr>
              <a:t>par les </a:t>
            </a:r>
            <a:r>
              <a:rPr lang="en-US" altLang="en-US" dirty="0" err="1" smtClean="0">
                <a:latin typeface="Arial" charset="0"/>
                <a:cs typeface="Arial" charset="0"/>
              </a:rPr>
              <a:t>professeurs</a:t>
            </a:r>
            <a:r>
              <a:rPr lang="en-US" altLang="en-US" dirty="0" smtClean="0">
                <a:latin typeface="Arial" charset="0"/>
                <a:cs typeface="Arial" charset="0"/>
              </a:rPr>
              <a:t> au </a:t>
            </a:r>
            <a:r>
              <a:rPr lang="fr-CA" altLang="en-US" dirty="0" smtClean="0">
                <a:latin typeface="Arial" charset="0"/>
                <a:cs typeface="Arial" charset="0"/>
              </a:rPr>
              <a:t>cégep</a:t>
            </a:r>
            <a:r>
              <a:rPr lang="en-US" altLang="en-US" dirty="0" smtClean="0">
                <a:latin typeface="Arial" charset="0"/>
                <a:cs typeface="Arial" charset="0"/>
              </a:rPr>
              <a:t>?</a:t>
            </a:r>
          </a:p>
          <a:p>
            <a:pPr lvl="1">
              <a:spcAft>
                <a:spcPts val="1200"/>
              </a:spcAft>
            </a:pPr>
            <a:r>
              <a:rPr lang="fr-CA" altLang="en-US" dirty="0" smtClean="0">
                <a:latin typeface="Arial" charset="0"/>
                <a:cs typeface="Arial" charset="0"/>
              </a:rPr>
              <a:t>d’une façon qui fonctionne bien</a:t>
            </a:r>
            <a:r>
              <a:rPr lang="en-US" altLang="en-US" dirty="0" smtClean="0">
                <a:latin typeface="Arial" charset="0"/>
                <a:cs typeface="Arial" charset="0"/>
              </a:rPr>
              <a:t> pour les </a:t>
            </a:r>
            <a:r>
              <a:rPr lang="en-US" altLang="en-US" dirty="0" err="1" smtClean="0">
                <a:latin typeface="Arial" charset="0"/>
                <a:cs typeface="Arial" charset="0"/>
              </a:rPr>
              <a:t>professeurs</a:t>
            </a:r>
            <a:r>
              <a:rPr lang="en-US" altLang="en-US" dirty="0" smtClean="0">
                <a:latin typeface="Arial" charset="0"/>
                <a:cs typeface="Arial" charset="0"/>
              </a:rPr>
              <a:t> et les </a:t>
            </a:r>
            <a:r>
              <a:rPr lang="en-US" altLang="en-US" dirty="0" err="1" smtClean="0">
                <a:latin typeface="Arial" charset="0"/>
                <a:cs typeface="Arial" charset="0"/>
              </a:rPr>
              <a:t>étudiants</a:t>
            </a:r>
            <a:r>
              <a:rPr lang="en-US" altLang="en-US" dirty="0" smtClean="0">
                <a:latin typeface="Arial" charset="0"/>
                <a:cs typeface="Arial" charset="0"/>
              </a:rPr>
              <a:t>? </a:t>
            </a:r>
          </a:p>
          <a:p>
            <a:pPr lvl="1">
              <a:spcAft>
                <a:spcPts val="1200"/>
              </a:spcAft>
            </a:pPr>
            <a:r>
              <a:rPr lang="en-US" altLang="en-US" dirty="0" err="1" smtClean="0">
                <a:latin typeface="Arial" charset="0"/>
                <a:cs typeface="Arial" charset="0"/>
              </a:rPr>
              <a:t>d’une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  <a:r>
              <a:rPr lang="en-US" altLang="en-US" dirty="0" err="1" smtClean="0">
                <a:latin typeface="Arial" charset="0"/>
                <a:cs typeface="Arial" charset="0"/>
              </a:rPr>
              <a:t>façon</a:t>
            </a:r>
            <a:r>
              <a:rPr lang="en-US" altLang="en-US" dirty="0" smtClean="0">
                <a:latin typeface="Arial" charset="0"/>
                <a:cs typeface="Arial" charset="0"/>
              </a:rPr>
              <a:t> qui ne </a:t>
            </a:r>
            <a:r>
              <a:rPr lang="en-US" altLang="en-US" dirty="0" err="1" smtClean="0">
                <a:latin typeface="Arial" charset="0"/>
                <a:cs typeface="Arial" charset="0"/>
              </a:rPr>
              <a:t>fonctionne</a:t>
            </a:r>
            <a:r>
              <a:rPr lang="en-US" altLang="en-US" dirty="0" smtClean="0">
                <a:latin typeface="Arial" charset="0"/>
                <a:cs typeface="Arial" charset="0"/>
              </a:rPr>
              <a:t> pas </a:t>
            </a:r>
            <a:r>
              <a:rPr lang="en-US" altLang="en-US" dirty="0" err="1" smtClean="0">
                <a:latin typeface="Arial" charset="0"/>
                <a:cs typeface="Arial" charset="0"/>
              </a:rPr>
              <a:t>bien</a:t>
            </a:r>
            <a:r>
              <a:rPr lang="en-US" altLang="en-US" dirty="0" smtClean="0">
                <a:latin typeface="Arial" charset="0"/>
                <a:cs typeface="Arial" charset="0"/>
              </a:rPr>
              <a:t> pour les </a:t>
            </a:r>
            <a:r>
              <a:rPr lang="en-US" altLang="en-US" dirty="0" err="1" smtClean="0">
                <a:latin typeface="Arial" charset="0"/>
                <a:cs typeface="Arial" charset="0"/>
              </a:rPr>
              <a:t>professeurs</a:t>
            </a:r>
            <a:r>
              <a:rPr lang="en-US" altLang="en-US" dirty="0" smtClean="0">
                <a:latin typeface="Arial" charset="0"/>
                <a:cs typeface="Arial" charset="0"/>
              </a:rPr>
              <a:t> et les </a:t>
            </a:r>
            <a:r>
              <a:rPr lang="en-US" altLang="en-US" dirty="0" err="1" smtClean="0">
                <a:latin typeface="Arial" charset="0"/>
                <a:cs typeface="Arial" charset="0"/>
              </a:rPr>
              <a:t>étudiants</a:t>
            </a:r>
            <a:r>
              <a:rPr lang="en-US" altLang="en-US" dirty="0" smtClean="0">
                <a:latin typeface="Arial" charset="0"/>
                <a:cs typeface="Arial" charset="0"/>
              </a:rPr>
              <a:t>?</a:t>
            </a:r>
          </a:p>
          <a:p>
            <a:pPr marL="274637" lvl="1" indent="0">
              <a:spcAft>
                <a:spcPts val="1200"/>
              </a:spcAft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= questionnaires * 2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408EF413-0464-4DB6-845E-F8EA4CE4EE52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4</a:t>
            </a:fld>
            <a:endParaRPr lang="fr-FR" altLang="fr-FR" sz="1400" dirty="0" smtClean="0">
              <a:solidFill>
                <a:srgbClr val="0033CC"/>
              </a:solidFill>
              <a:latin typeface="Arial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157193"/>
            <a:ext cx="157745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052512"/>
            <a:ext cx="8229600" cy="5256807"/>
          </a:xfrm>
        </p:spPr>
        <p:txBody>
          <a:bodyPr/>
          <a:lstStyle/>
          <a:p>
            <a:r>
              <a:rPr lang="en-US" altLang="en-US" sz="3200" dirty="0" err="1" smtClean="0">
                <a:latin typeface="Arial" charset="0"/>
                <a:cs typeface="Arial" charset="0"/>
              </a:rPr>
              <a:t>Sexe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</a:p>
          <a:p>
            <a:pPr lvl="2"/>
            <a:r>
              <a:rPr lang="en-US" altLang="en-US" dirty="0" smtClean="0">
                <a:latin typeface="Arial" charset="0"/>
                <a:cs typeface="Arial" charset="0"/>
              </a:rPr>
              <a:t>Femmes : n = 183 (59 %)</a:t>
            </a:r>
          </a:p>
          <a:p>
            <a:pPr lvl="2"/>
            <a:r>
              <a:rPr lang="en-US" altLang="en-US" dirty="0" err="1" smtClean="0">
                <a:latin typeface="Arial" charset="0"/>
                <a:cs typeface="Arial" charset="0"/>
              </a:rPr>
              <a:t>Hommes</a:t>
            </a:r>
            <a:r>
              <a:rPr lang="en-US" altLang="en-US" dirty="0" smtClean="0">
                <a:latin typeface="Arial" charset="0"/>
                <a:cs typeface="Arial" charset="0"/>
              </a:rPr>
              <a:t> : n = 126 (40 %)</a:t>
            </a:r>
          </a:p>
          <a:p>
            <a:pPr lvl="2"/>
            <a:r>
              <a:rPr lang="en-US" altLang="en-US" dirty="0" err="1" smtClean="0">
                <a:latin typeface="Arial" charset="0"/>
                <a:cs typeface="Arial" charset="0"/>
              </a:rPr>
              <a:t>Autres</a:t>
            </a:r>
            <a:r>
              <a:rPr lang="en-US" altLang="en-US" dirty="0" smtClean="0">
                <a:latin typeface="Arial" charset="0"/>
                <a:cs typeface="Arial" charset="0"/>
              </a:rPr>
              <a:t> : n = 2 (1 %)</a:t>
            </a:r>
          </a:p>
          <a:p>
            <a:pPr lvl="2"/>
            <a:endParaRPr lang="en-US" altLang="en-US" dirty="0" smtClean="0">
              <a:latin typeface="Arial" charset="0"/>
              <a:cs typeface="Arial" charset="0"/>
            </a:endParaRPr>
          </a:p>
          <a:p>
            <a:r>
              <a:rPr lang="en-US" altLang="en-US" sz="3200" dirty="0" err="1" smtClean="0">
                <a:latin typeface="Arial" charset="0"/>
                <a:cs typeface="Arial" charset="0"/>
              </a:rPr>
              <a:t>Programme</a:t>
            </a:r>
            <a:r>
              <a:rPr lang="en-US" altLang="en-US" sz="3200" dirty="0" smtClean="0">
                <a:latin typeface="Arial" charset="0"/>
                <a:cs typeface="Arial" charset="0"/>
              </a:rPr>
              <a:t> </a:t>
            </a:r>
            <a:r>
              <a:rPr lang="en-US" altLang="en-US" sz="3200" dirty="0" err="1">
                <a:latin typeface="Arial" charset="0"/>
                <a:cs typeface="Arial" charset="0"/>
              </a:rPr>
              <a:t>d’études</a:t>
            </a:r>
            <a:endParaRPr lang="en-US" altLang="en-US" sz="3200" dirty="0">
              <a:latin typeface="Arial" charset="0"/>
              <a:cs typeface="Arial" charset="0"/>
            </a:endParaRPr>
          </a:p>
          <a:p>
            <a:pPr lvl="2"/>
            <a:r>
              <a:rPr lang="en-US" altLang="en-US" dirty="0" err="1">
                <a:latin typeface="Arial" charset="0"/>
                <a:cs typeface="Arial" charset="0"/>
              </a:rPr>
              <a:t>Préuniversitaire</a:t>
            </a:r>
            <a:r>
              <a:rPr lang="en-US" altLang="en-US" dirty="0">
                <a:latin typeface="Arial" charset="0"/>
                <a:cs typeface="Arial" charset="0"/>
              </a:rPr>
              <a:t> : n = 210 (68 %)</a:t>
            </a:r>
          </a:p>
          <a:p>
            <a:pPr lvl="2"/>
            <a:r>
              <a:rPr lang="en-CA" altLang="en-US" dirty="0">
                <a:latin typeface="Arial" charset="0"/>
                <a:cs typeface="Arial" charset="0"/>
              </a:rPr>
              <a:t>Technique </a:t>
            </a:r>
            <a:r>
              <a:rPr lang="en-US" altLang="en-US" dirty="0">
                <a:latin typeface="Arial" charset="0"/>
                <a:cs typeface="Arial" charset="0"/>
              </a:rPr>
              <a:t>: n = 94 (31 %)</a:t>
            </a:r>
          </a:p>
          <a:p>
            <a:pPr lvl="2"/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0B91B80-630E-4063-8E13-D5CAF8B5BBF9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5</a:t>
            </a:fld>
            <a:endParaRPr lang="fr-FR" altLang="fr-FR" sz="1400" smtClean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1799" y="-603448"/>
            <a:ext cx="9036496" cy="1764605"/>
          </a:xfrm>
        </p:spPr>
        <p:txBody>
          <a:bodyPr/>
          <a:lstStyle/>
          <a:p>
            <a:pPr>
              <a:defRPr/>
            </a:pPr>
            <a:r>
              <a:rPr lang="en-US" sz="3200" dirty="0" err="1">
                <a:effectLst/>
              </a:rPr>
              <a:t>Caract</a:t>
            </a:r>
            <a:r>
              <a:rPr lang="en-US" altLang="en-US" sz="3200" dirty="0" err="1">
                <a:effectLst/>
              </a:rPr>
              <a:t>éristiques</a:t>
            </a:r>
            <a:r>
              <a:rPr lang="en-US" sz="3200" dirty="0">
                <a:effectLst/>
              </a:rPr>
              <a:t> </a:t>
            </a:r>
            <a:r>
              <a:rPr lang="en-US" sz="3200" dirty="0" err="1" smtClean="0">
                <a:effectLst/>
              </a:rPr>
              <a:t>sociod</a:t>
            </a:r>
            <a:r>
              <a:rPr lang="en-US" altLang="en-US" sz="3200" dirty="0" err="1" smtClean="0">
                <a:effectLst/>
              </a:rPr>
              <a:t>émographiques</a:t>
            </a:r>
            <a:r>
              <a:rPr lang="en-US" altLang="en-US" sz="3200" dirty="0" smtClean="0">
                <a:effectLst/>
              </a:rPr>
              <a:t> </a:t>
            </a:r>
            <a:r>
              <a:rPr lang="en-US" altLang="en-US" sz="3200" dirty="0">
                <a:effectLst/>
              </a:rPr>
              <a:t>:</a:t>
            </a:r>
            <a:br>
              <a:rPr lang="en-US" altLang="en-US" sz="3200" dirty="0">
                <a:effectLst/>
              </a:rPr>
            </a:br>
            <a:r>
              <a:rPr lang="en-US" altLang="en-US" sz="3200" dirty="0" smtClean="0">
                <a:effectLst/>
              </a:rPr>
              <a:t>é</a:t>
            </a:r>
            <a:r>
              <a:rPr lang="fr-CA" altLang="en-US" sz="3200" dirty="0" err="1" smtClean="0">
                <a:effectLst/>
              </a:rPr>
              <a:t>tudiants</a:t>
            </a:r>
            <a:r>
              <a:rPr lang="fr-CA" sz="3200" dirty="0" smtClean="0">
                <a:effectLst/>
              </a:rPr>
              <a:t> </a:t>
            </a:r>
            <a:endParaRPr lang="fr-CA" sz="32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413"/>
            <a:ext cx="8229600" cy="4887912"/>
          </a:xfrm>
        </p:spPr>
        <p:txBody>
          <a:bodyPr/>
          <a:lstStyle/>
          <a:p>
            <a:r>
              <a:rPr lang="fr-CA" altLang="en-US" sz="3200" dirty="0" smtClean="0">
                <a:latin typeface="Arial" charset="0"/>
                <a:cs typeface="Arial" charset="0"/>
              </a:rPr>
              <a:t>Cégep fréquenté</a:t>
            </a:r>
            <a:endParaRPr lang="en-US" altLang="en-US" sz="3200" dirty="0" smtClean="0">
              <a:latin typeface="Arial" charset="0"/>
              <a:cs typeface="Arial" charset="0"/>
            </a:endParaRPr>
          </a:p>
          <a:p>
            <a:pPr lvl="2"/>
            <a:r>
              <a:rPr lang="en-US" altLang="en-US" dirty="0" err="1" smtClean="0">
                <a:latin typeface="Arial" charset="0"/>
                <a:cs typeface="Arial" charset="0"/>
              </a:rPr>
              <a:t>Collège</a:t>
            </a:r>
            <a:r>
              <a:rPr lang="en-US" altLang="en-US" dirty="0" smtClean="0">
                <a:latin typeface="Arial" charset="0"/>
                <a:cs typeface="Arial" charset="0"/>
              </a:rPr>
              <a:t> Dawson : n = 150 (48 %)</a:t>
            </a:r>
          </a:p>
          <a:p>
            <a:pPr lvl="2"/>
            <a:r>
              <a:rPr lang="en-US" altLang="en-US" dirty="0" err="1" smtClean="0">
                <a:latin typeface="Arial" charset="0"/>
                <a:cs typeface="Arial" charset="0"/>
              </a:rPr>
              <a:t>Cégep</a:t>
            </a:r>
            <a:r>
              <a:rPr lang="en-US" altLang="en-US" dirty="0" smtClean="0">
                <a:latin typeface="Arial" charset="0"/>
                <a:cs typeface="Arial" charset="0"/>
              </a:rPr>
              <a:t> André-</a:t>
            </a:r>
            <a:r>
              <a:rPr lang="en-US" altLang="en-US" dirty="0" err="1" smtClean="0">
                <a:latin typeface="Arial" charset="0"/>
                <a:cs typeface="Arial" charset="0"/>
              </a:rPr>
              <a:t>Laurendeau</a:t>
            </a:r>
            <a:r>
              <a:rPr lang="en-US" altLang="en-US" dirty="0" smtClean="0">
                <a:latin typeface="Arial" charset="0"/>
                <a:cs typeface="Arial" charset="0"/>
              </a:rPr>
              <a:t> : n = 161 (52 %)</a:t>
            </a:r>
          </a:p>
          <a:p>
            <a:pPr lvl="2"/>
            <a:endParaRPr lang="en-US" altLang="en-US" dirty="0" smtClean="0">
              <a:latin typeface="Arial" charset="0"/>
              <a:cs typeface="Arial" charset="0"/>
            </a:endParaRPr>
          </a:p>
          <a:p>
            <a:r>
              <a:rPr lang="en-US" altLang="en-US" sz="3200" dirty="0" err="1" smtClean="0">
                <a:latin typeface="Arial" charset="0"/>
                <a:cs typeface="Arial" charset="0"/>
              </a:rPr>
              <a:t>Statut</a:t>
            </a:r>
            <a:r>
              <a:rPr lang="en-US" altLang="en-US" sz="3200" dirty="0" smtClean="0">
                <a:latin typeface="Arial" charset="0"/>
                <a:cs typeface="Arial" charset="0"/>
              </a:rPr>
              <a:t> </a:t>
            </a:r>
            <a:r>
              <a:rPr lang="en-US" altLang="en-US" sz="3200" dirty="0" err="1" smtClean="0">
                <a:latin typeface="Arial" charset="0"/>
                <a:cs typeface="Arial" charset="0"/>
              </a:rPr>
              <a:t>d’immigrant</a:t>
            </a:r>
            <a:endParaRPr lang="en-US" altLang="en-US" sz="3200" dirty="0" smtClean="0">
              <a:latin typeface="Arial" charset="0"/>
              <a:cs typeface="Arial" charset="0"/>
            </a:endParaRPr>
          </a:p>
          <a:p>
            <a:pPr lvl="2"/>
            <a:r>
              <a:rPr lang="en-US" altLang="en-US" dirty="0" smtClean="0">
                <a:latin typeface="Arial" charset="0"/>
                <a:cs typeface="Arial" charset="0"/>
              </a:rPr>
              <a:t>Immigrant : n = 95 (31 %)</a:t>
            </a:r>
          </a:p>
          <a:p>
            <a:pPr lvl="2"/>
            <a:r>
              <a:rPr lang="en-US" altLang="en-US" dirty="0" smtClean="0">
                <a:latin typeface="Arial" charset="0"/>
                <a:cs typeface="Arial" charset="0"/>
              </a:rPr>
              <a:t>Non immigrant : n = 213 (69 %)</a:t>
            </a:r>
          </a:p>
          <a:p>
            <a:endParaRPr lang="en-US" alt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F8F8B03-436C-4694-876F-0660F5DD90A0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6</a:t>
            </a:fld>
            <a:endParaRPr lang="fr-FR" altLang="fr-FR" sz="1400" smtClean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02625" cy="684213"/>
          </a:xfrm>
        </p:spPr>
        <p:txBody>
          <a:bodyPr/>
          <a:lstStyle/>
          <a:p>
            <a:pPr>
              <a:defRPr/>
            </a:pPr>
            <a:r>
              <a:rPr lang="en-US" sz="3200" dirty="0" err="1">
                <a:effectLst/>
              </a:rPr>
              <a:t>Caract</a:t>
            </a:r>
            <a:r>
              <a:rPr lang="en-US" altLang="en-US" sz="3200" dirty="0" err="1">
                <a:effectLst/>
              </a:rPr>
              <a:t>éristiques</a:t>
            </a:r>
            <a:r>
              <a:rPr lang="en-US" sz="3200" dirty="0">
                <a:effectLst/>
              </a:rPr>
              <a:t> </a:t>
            </a:r>
            <a:r>
              <a:rPr lang="en-US" sz="3200" dirty="0" err="1" smtClean="0">
                <a:effectLst/>
              </a:rPr>
              <a:t>sociod</a:t>
            </a:r>
            <a:r>
              <a:rPr lang="en-US" altLang="en-US" sz="3200" dirty="0" err="1" smtClean="0">
                <a:effectLst/>
              </a:rPr>
              <a:t>émographiques</a:t>
            </a:r>
            <a:r>
              <a:rPr lang="en-US" altLang="en-US" sz="3200" dirty="0" smtClean="0">
                <a:effectLst/>
              </a:rPr>
              <a:t> </a:t>
            </a:r>
            <a:r>
              <a:rPr lang="en-US" altLang="en-US" sz="3200" dirty="0">
                <a:effectLst/>
              </a:rPr>
              <a:t>:</a:t>
            </a:r>
            <a:br>
              <a:rPr lang="en-US" altLang="en-US" sz="3200" dirty="0">
                <a:effectLst/>
              </a:rPr>
            </a:br>
            <a:r>
              <a:rPr lang="fr-CA" altLang="en-US" sz="3200" dirty="0">
                <a:effectLst/>
              </a:rPr>
              <a:t>é</a:t>
            </a:r>
            <a:r>
              <a:rPr lang="fr-CA" altLang="en-US" sz="3200" dirty="0" smtClean="0">
                <a:effectLst/>
              </a:rPr>
              <a:t>tudiants</a:t>
            </a:r>
            <a:r>
              <a:rPr lang="fr-CA" sz="3200" dirty="0" smtClean="0">
                <a:effectLst/>
              </a:rPr>
              <a:t> </a:t>
            </a:r>
            <a:endParaRPr lang="fr-CA" sz="32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612775"/>
          </a:xfrm>
        </p:spPr>
        <p:txBody>
          <a:bodyPr/>
          <a:lstStyle/>
          <a:p>
            <a:pPr>
              <a:defRPr/>
            </a:pPr>
            <a:r>
              <a:rPr lang="fr-FR" sz="3400" dirty="0">
                <a:effectLst/>
              </a:rPr>
              <a:t>Variables </a:t>
            </a:r>
            <a:r>
              <a:rPr lang="fr-FR" sz="3400" dirty="0" smtClean="0">
                <a:effectLst/>
              </a:rPr>
              <a:t>sans différence </a:t>
            </a:r>
            <a:r>
              <a:rPr lang="fr-FR" sz="3400" dirty="0">
                <a:effectLst/>
              </a:rPr>
              <a:t>significative</a:t>
            </a:r>
            <a:endParaRPr lang="en-US" sz="34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413"/>
            <a:ext cx="8229600" cy="4887912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Statut</a:t>
            </a:r>
            <a:r>
              <a:rPr lang="en-US" dirty="0" smtClean="0"/>
              <a:t> </a:t>
            </a:r>
            <a:r>
              <a:rPr lang="en-US" dirty="0" err="1" smtClean="0"/>
              <a:t>d’immigrant</a:t>
            </a:r>
            <a:endParaRPr lang="en-US" dirty="0" smtClean="0"/>
          </a:p>
          <a:p>
            <a:pPr>
              <a:defRPr/>
            </a:pPr>
            <a:r>
              <a:rPr lang="fr-CA" altLang="en-US" dirty="0" smtClean="0">
                <a:latin typeface="Arial" charset="0"/>
                <a:cs typeface="Arial" charset="0"/>
              </a:rPr>
              <a:t>Étudiant ayant un…</a:t>
            </a:r>
          </a:p>
          <a:p>
            <a:pPr>
              <a:defRPr/>
            </a:pPr>
            <a:r>
              <a:rPr lang="fr-CA" altLang="en-US" dirty="0" smtClean="0">
                <a:latin typeface="Arial" charset="0"/>
                <a:cs typeface="Arial" charset="0"/>
              </a:rPr>
              <a:t>Femme versus homme : 1</a:t>
            </a:r>
          </a:p>
          <a:p>
            <a:pPr>
              <a:defRPr/>
            </a:pPr>
            <a:r>
              <a:rPr lang="en-US" altLang="en-US" dirty="0" err="1">
                <a:latin typeface="Arial" charset="0"/>
                <a:cs typeface="Arial" charset="0"/>
              </a:rPr>
              <a:t>Programme</a:t>
            </a:r>
            <a:r>
              <a:rPr lang="en-US" altLang="en-US" dirty="0">
                <a:latin typeface="Arial" charset="0"/>
                <a:cs typeface="Arial" charset="0"/>
              </a:rPr>
              <a:t> </a:t>
            </a:r>
            <a:r>
              <a:rPr lang="en-US" altLang="en-US" dirty="0" err="1">
                <a:latin typeface="Arial" charset="0"/>
                <a:cs typeface="Arial" charset="0"/>
              </a:rPr>
              <a:t>d’études</a:t>
            </a:r>
            <a:endParaRPr lang="en-US" altLang="en-US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fr-CA" dirty="0"/>
              <a:t>Cégep fréquenté</a:t>
            </a:r>
          </a:p>
          <a:p>
            <a:pPr>
              <a:defRPr/>
            </a:pPr>
            <a:endParaRPr lang="en-US" altLang="en-US" dirty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en-US" dirty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6CABC2FB-7ED2-40B0-B308-3EA6102807F3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7</a:t>
            </a:fld>
            <a:endParaRPr lang="fr-FR" altLang="fr-FR" sz="1400" smtClean="0">
              <a:solidFill>
                <a:srgbClr val="0033CC"/>
              </a:solidFill>
              <a:latin typeface="Arial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25" y="3492540"/>
            <a:ext cx="2634307" cy="2417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89025"/>
          </a:xfrm>
        </p:spPr>
        <p:txBody>
          <a:bodyPr/>
          <a:lstStyle/>
          <a:p>
            <a:pPr>
              <a:defRPr/>
            </a:pPr>
            <a:r>
              <a:rPr lang="fr-CA" sz="3600" dirty="0">
                <a:effectLst/>
              </a:rPr>
              <a:t>J’aime les cours où les professeurs utilisent des </a:t>
            </a:r>
            <a:r>
              <a:rPr lang="fr-CA" sz="3600" dirty="0" smtClean="0">
                <a:effectLst/>
              </a:rPr>
              <a:t>TIC</a:t>
            </a:r>
            <a:endParaRPr lang="en-US" sz="3600" dirty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77AC8A10-73D5-402E-85D6-96BC17998A36}" type="slidenum">
              <a:rPr lang="fr-FR" altLang="fr-FR" sz="1400" smtClean="0">
                <a:solidFill>
                  <a:srgbClr val="0033CC"/>
                </a:solidFill>
                <a:latin typeface="Arial" charset="0"/>
              </a:rPr>
              <a:pPr/>
              <a:t>8</a:t>
            </a:fld>
            <a:endParaRPr lang="fr-FR" altLang="fr-FR" sz="1400" smtClean="0">
              <a:solidFill>
                <a:srgbClr val="0033CC"/>
              </a:solidFill>
              <a:latin typeface="Arial" charset="0"/>
            </a:endParaRPr>
          </a:p>
        </p:txBody>
      </p:sp>
      <p:pic>
        <p:nvPicPr>
          <p:cNvPr id="12292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341438"/>
            <a:ext cx="7993063" cy="4803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044575"/>
          </a:xfrm>
        </p:spPr>
        <p:txBody>
          <a:bodyPr/>
          <a:lstStyle/>
          <a:p>
            <a:pPr>
              <a:defRPr/>
            </a:pPr>
            <a:r>
              <a:rPr lang="fr-CA" sz="3600" dirty="0" smtClean="0">
                <a:effectLst/>
              </a:rPr>
              <a:t>Matériel de cours rendu disponible </a:t>
            </a:r>
            <a:r>
              <a:rPr lang="fr-CA" sz="3600" dirty="0">
                <a:effectLst/>
              </a:rPr>
              <a:t>en ligne par </a:t>
            </a:r>
            <a:r>
              <a:rPr lang="fr-CA" sz="3600" dirty="0" smtClean="0">
                <a:effectLst/>
              </a:rPr>
              <a:t>mes professeurs</a:t>
            </a:r>
            <a:endParaRPr lang="en-US" altLang="en-US" sz="3600" dirty="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rgbClr val="072C62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rgbClr val="072C6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rgbClr val="072C62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rgbClr val="072C6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E240C4-FE1B-48D4-B9A1-B01ADEFCA7A2}" type="slidenum">
              <a:rPr lang="fr-CA" altLang="en-US" sz="1400" smtClean="0">
                <a:solidFill>
                  <a:srgbClr val="0033CC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fr-CA" altLang="en-US" sz="1400" smtClean="0">
              <a:solidFill>
                <a:srgbClr val="0033CC"/>
              </a:solidFill>
            </a:endParaRPr>
          </a:p>
        </p:txBody>
      </p:sp>
      <p:graphicFrame>
        <p:nvGraphicFramePr>
          <p:cNvPr id="13316" name="Object 2"/>
          <p:cNvGraphicFramePr>
            <a:graphicFrameLocks noChangeAspect="1"/>
          </p:cNvGraphicFramePr>
          <p:nvPr/>
        </p:nvGraphicFramePr>
        <p:xfrm>
          <a:off x="250825" y="1412875"/>
          <a:ext cx="8604250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4" name="Worksheet" r:id="rId5" imgW="3838589" imgH="1895400" progId="Excel.Sheet.12">
                  <p:embed/>
                </p:oleObj>
              </mc:Choice>
              <mc:Fallback>
                <p:oleObj name="Worksheet" r:id="rId5" imgW="3838589" imgH="189540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412875"/>
                        <a:ext cx="8604250" cy="424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000CC"/>
      </a:hlink>
      <a:folHlink>
        <a:srgbClr val="00206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7685</TotalTime>
  <Words>521</Words>
  <Application>Microsoft Office PowerPoint</Application>
  <PresentationFormat>On-screen Show (4:3)</PresentationFormat>
  <Paragraphs>130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Origine</vt:lpstr>
      <vt:lpstr>Worksheet</vt:lpstr>
      <vt:lpstr>Les perspectives des étudiants et des professeurs sur l’excellence dans l’utilisation des TIC et du cyberapprentissage au collégial </vt:lpstr>
      <vt:lpstr>Équipe</vt:lpstr>
      <vt:lpstr>Équipe</vt:lpstr>
      <vt:lpstr>Questions de recherche : Phase 1</vt:lpstr>
      <vt:lpstr>Caractéristiques sociodémographiques : étudiants </vt:lpstr>
      <vt:lpstr>Caractéristiques sociodémographiques : étudiants </vt:lpstr>
      <vt:lpstr>Variables sans différence significative</vt:lpstr>
      <vt:lpstr>J’aime les cours où les professeurs utilisent des TIC</vt:lpstr>
      <vt:lpstr>Matériel de cours rendu disponible en ligne par mes professeurs</vt:lpstr>
      <vt:lpstr>Matériel de cours rendu disponible en ligne par mes professeurs</vt:lpstr>
      <vt:lpstr> Outils en ligne utilisés par mes professeurs</vt:lpstr>
      <vt:lpstr>Réseaux sociaux utilisés par mes professeurs</vt:lpstr>
      <vt:lpstr>Outils de communication utilisés par mes professeurs</vt:lpstr>
      <vt:lpstr>Ce qui fonctionne bien </vt:lpstr>
      <vt:lpstr>Ce qui ne fonctionne pas bien </vt:lpstr>
      <vt:lpstr>Suggestions </vt:lpstr>
      <vt:lpstr>Questions?</vt:lpstr>
    </vt:vector>
  </TitlesOfParts>
  <Company>TRADINTEK - Services linguistiques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TRA6053 - Méthodologie et outils de la localisation II</dc:title>
  <dc:creator>Christian Mayer</dc:creator>
  <cp:lastModifiedBy>Admin</cp:lastModifiedBy>
  <cp:revision>632</cp:revision>
  <cp:lastPrinted>2015-04-10T14:26:36Z</cp:lastPrinted>
  <dcterms:created xsi:type="dcterms:W3CDTF">2002-08-29T15:31:57Z</dcterms:created>
  <dcterms:modified xsi:type="dcterms:W3CDTF">2017-12-05T19:55:15Z</dcterms:modified>
</cp:coreProperties>
</file>