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handoutMasterIdLst>
    <p:handoutMasterId r:id="rId12"/>
  </p:handoutMasterIdLst>
  <p:sldIdLst>
    <p:sldId id="283" r:id="rId2"/>
    <p:sldId id="284" r:id="rId3"/>
    <p:sldId id="295" r:id="rId4"/>
    <p:sldId id="296" r:id="rId5"/>
    <p:sldId id="297" r:id="rId6"/>
    <p:sldId id="299" r:id="rId7"/>
    <p:sldId id="300" r:id="rId8"/>
    <p:sldId id="301" r:id="rId9"/>
    <p:sldId id="294" r:id="rId10"/>
  </p:sldIdLst>
  <p:sldSz cx="9144000" cy="6858000" type="screen4x3"/>
  <p:notesSz cx="6858000" cy="92964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91103"/>
    <a:srgbClr val="CC6600"/>
    <a:srgbClr val="CC99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45" autoAdjust="0"/>
  </p:normalViewPr>
  <p:slideViewPr>
    <p:cSldViewPr>
      <p:cViewPr>
        <p:scale>
          <a:sx n="70" d="100"/>
          <a:sy n="70" d="100"/>
        </p:scale>
        <p:origin x="-1338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7137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291" y="0"/>
            <a:ext cx="29725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31580"/>
            <a:ext cx="2971371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291" y="8831580"/>
            <a:ext cx="2972540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47636E2-6FB9-49E9-8F71-769EAF71213F}" type="slidenum">
              <a:rPr lang="fr-CA" altLang="fr-FR"/>
              <a:pPr>
                <a:defRPr/>
              </a:pPr>
              <a:t>‹#›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55843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7137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633" y="0"/>
            <a:ext cx="297137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088" y="4415790"/>
            <a:ext cx="5029824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 smtClean="0"/>
              <a:t>Cliquez pour modifier les styles du texte du masque</a:t>
            </a:r>
          </a:p>
          <a:p>
            <a:pPr lvl="1"/>
            <a:r>
              <a:rPr lang="fr-CA" noProof="0" smtClean="0"/>
              <a:t>Deuxième niveau</a:t>
            </a:r>
          </a:p>
          <a:p>
            <a:pPr lvl="2"/>
            <a:r>
              <a:rPr lang="fr-CA" noProof="0" smtClean="0"/>
              <a:t>Troisième niveau</a:t>
            </a:r>
          </a:p>
          <a:p>
            <a:pPr lvl="3"/>
            <a:r>
              <a:rPr lang="fr-CA" noProof="0" smtClean="0"/>
              <a:t>Quatrième niveau</a:t>
            </a:r>
          </a:p>
          <a:p>
            <a:pPr lvl="4"/>
            <a:r>
              <a:rPr lang="fr-CA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1582"/>
            <a:ext cx="297137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633" y="8831582"/>
            <a:ext cx="297137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7121613-742C-47CE-85D9-16021AF47BC9}" type="slidenum">
              <a:rPr lang="fr-CA" altLang="fr-FR"/>
              <a:pPr>
                <a:defRPr/>
              </a:pPr>
              <a:t>‹#›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853722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38263" y="1162050"/>
            <a:ext cx="4181475" cy="3136900"/>
          </a:xfrm>
          <a:ln/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DD2B1B0D-3085-414A-904B-80BF4D983A2D}" type="slidenum">
              <a:rPr lang="fr-CA" altLang="fr-FR" smtClean="0">
                <a:latin typeface="Tahoma" pitchFamily="34" charset="0"/>
              </a:rPr>
              <a:pPr>
                <a:spcBef>
                  <a:spcPct val="0"/>
                </a:spcBef>
              </a:pPr>
              <a:t>1</a:t>
            </a:fld>
            <a:endParaRPr lang="fr-CA" altLang="fr-FR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145BE1AF-E910-457E-B6B4-5E14763CC253}" type="slidenum">
              <a:rPr lang="fr-CA" altLang="fr-FR" sz="1200" smtClean="0"/>
              <a:pPr/>
              <a:t>2</a:t>
            </a:fld>
            <a:endParaRPr lang="fr-CA" altLang="fr-FR" sz="12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9E70D70-025D-46BA-BC0D-6D692FFCA709}" type="slidenum">
              <a:rPr lang="fr-CA" altLang="fr-FR" sz="1200" smtClean="0"/>
              <a:pPr/>
              <a:t>3</a:t>
            </a:fld>
            <a:endParaRPr lang="fr-CA" altLang="fr-FR" sz="12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53782705-360A-4ACB-A225-243BBB283B17}" type="slidenum">
              <a:rPr lang="fr-CA" altLang="fr-FR" sz="1200" smtClean="0"/>
              <a:pPr/>
              <a:t>4</a:t>
            </a:fld>
            <a:endParaRPr lang="fr-CA" altLang="fr-FR" sz="12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74A7CCA6-3804-4821-A0E4-DDD983E75788}" type="slidenum">
              <a:rPr lang="fr-CA" altLang="fr-FR" sz="1200" smtClean="0"/>
              <a:pPr/>
              <a:t>5</a:t>
            </a:fld>
            <a:endParaRPr lang="fr-CA" altLang="fr-FR" sz="120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5FB2679C-C27D-40F7-9A3A-A4BB09EA7B8D}" type="slidenum">
              <a:rPr lang="fr-CA" altLang="fr-FR" sz="1200" smtClean="0"/>
              <a:pPr/>
              <a:t>6</a:t>
            </a:fld>
            <a:endParaRPr lang="fr-CA" altLang="fr-FR" sz="120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21F66FA-1FE2-4D17-86C7-150B374F5A8E}" type="slidenum">
              <a:rPr lang="fr-CA" altLang="fr-FR" sz="1200" smtClean="0"/>
              <a:pPr/>
              <a:t>7</a:t>
            </a:fld>
            <a:endParaRPr lang="fr-CA" altLang="fr-FR" sz="12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95651954-860A-42ED-A886-017E24233B12}" type="slidenum">
              <a:rPr lang="fr-CA" altLang="fr-FR" sz="1200" smtClean="0"/>
              <a:pPr/>
              <a:t>8</a:t>
            </a:fld>
            <a:endParaRPr lang="fr-CA" altLang="fr-FR" sz="120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7809D239-E245-4B9F-8047-8FC6844CCB69}" type="slidenum">
              <a:rPr lang="fr-CA" altLang="fr-FR" sz="1200" smtClean="0"/>
              <a:pPr/>
              <a:t>9</a:t>
            </a:fld>
            <a:endParaRPr lang="fr-CA" altLang="fr-FR" sz="12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39788" y="3648075"/>
            <a:ext cx="7835900" cy="1279525"/>
          </a:xfrm>
          <a:prstGeom prst="rect">
            <a:avLst/>
          </a:prstGeom>
          <a:noFill/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840161" y="3648074"/>
            <a:ext cx="7836294" cy="122872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840160" y="5034508"/>
            <a:ext cx="7836295" cy="685800"/>
          </a:xfrm>
          <a:ln>
            <a:noFill/>
          </a:ln>
        </p:spPr>
        <p:txBody>
          <a:bodyPr/>
          <a:lstStyle>
            <a:lvl1pPr marL="0" indent="0" algn="r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5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dirty="0"/>
            </a:lvl1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678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>
            <a:lvl1pPr marL="361950" indent="-361950">
              <a:buSzPct val="110000"/>
              <a:defRPr/>
            </a:lvl1pPr>
            <a:lvl2pPr marL="628650" indent="-354013">
              <a:buSzPct val="110000"/>
              <a:defRPr sz="3200"/>
            </a:lvl2pPr>
            <a:lvl3pPr marL="895350" indent="-301625">
              <a:buSzPct val="110000"/>
              <a:defRPr sz="2800"/>
            </a:lvl3pPr>
            <a:lvl4pPr marL="1162050" indent="-293688">
              <a:buSzPct val="110000"/>
              <a:defRPr sz="2400"/>
            </a:lvl4pPr>
            <a:lvl5pPr marL="1438275" indent="-295275">
              <a:buSzPct val="110000"/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1"/>
          </p:nvPr>
        </p:nvSpPr>
        <p:spPr>
          <a:xfrm>
            <a:off x="8629650" y="6353175"/>
            <a:ext cx="514350" cy="385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4DD32-2473-4FF4-9F50-858E0E6A1717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90342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Modifiez le style du titre</a:t>
            </a:r>
            <a:endParaRPr lang="en-US" altLang="fr-FR" dirty="0" smtClean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268413"/>
            <a:ext cx="8229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85788" y="6353175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dirty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dirty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29650" y="6469063"/>
            <a:ext cx="514350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33CC"/>
                </a:solidFill>
                <a:latin typeface="Arial" charset="0"/>
              </a:defRPr>
            </a:lvl1pPr>
          </a:lstStyle>
          <a:p>
            <a:pPr>
              <a:defRPr/>
            </a:pPr>
            <a:fld id="{7EA0F686-16E7-4DDA-8F10-CCC0FE3D1796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  <p:sp>
        <p:nvSpPr>
          <p:cNvPr id="1031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032" name="Connecteur droit 28"/>
          <p:cNvSpPr>
            <a:spLocks noChangeShapeType="1"/>
          </p:cNvSpPr>
          <p:nvPr userDrawn="1"/>
        </p:nvSpPr>
        <p:spPr bwMode="auto">
          <a:xfrm>
            <a:off x="457200" y="1125538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3" name="Picture 25" descr="Adaptech logo blue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388100"/>
            <a:ext cx="3016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33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357188" indent="-357188" algn="l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6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2300" indent="-347663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4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1700" indent="-307975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2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6813" indent="-298450" algn="l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0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1925" indent="-288925" algn="l" rtl="0" eaLnBrk="0" fontAlgn="base" hangingPunct="0">
        <a:spcBef>
          <a:spcPts val="3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28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ptech.org/en/download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ptech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5938" y="404813"/>
            <a:ext cx="8112125" cy="22129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0033CC"/>
                </a:solidFill>
                <a:effectLst/>
              </a:rPr>
              <a:t>From </a:t>
            </a:r>
            <a:r>
              <a:rPr lang="en-US" sz="3600" dirty="0">
                <a:solidFill>
                  <a:srgbClr val="0033CC"/>
                </a:solidFill>
                <a:effectLst/>
              </a:rPr>
              <a:t>Sleep to Student Success: Navigating the Research Obstacle Course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endParaRPr lang="en-US" sz="3600" dirty="0">
              <a:solidFill>
                <a:srgbClr val="0033CC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387" y="2636912"/>
            <a:ext cx="8785225" cy="2744788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ts val="2000"/>
              </a:lnSpc>
              <a:spcAft>
                <a:spcPts val="0"/>
              </a:spcAft>
              <a:defRPr/>
            </a:pPr>
            <a:r>
              <a:rPr lang="en-US" sz="6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Catherine </a:t>
            </a:r>
            <a:r>
              <a:rPr lang="en-US" sz="6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Fichten and Two Huge Invisible Teams</a:t>
            </a:r>
          </a:p>
          <a:p>
            <a:pPr algn="ctr">
              <a:lnSpc>
                <a:spcPct val="120000"/>
              </a:lnSpc>
              <a:spcAft>
                <a:spcPts val="0"/>
              </a:spcAft>
              <a:defRPr/>
            </a:pPr>
            <a:endParaRPr lang="en-US" sz="2500" b="1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46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Dawson/Adaptech </a:t>
            </a:r>
            <a:r>
              <a:rPr lang="en-US" sz="4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</a:p>
          <a:p>
            <a:pPr algn="ctr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4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Jillian Budd, </a:t>
            </a:r>
            <a:r>
              <a:rPr lang="en-US" sz="4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Alice Havel, </a:t>
            </a:r>
            <a:r>
              <a:rPr lang="en-US" sz="4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 Jorgensen, </a:t>
            </a:r>
            <a:r>
              <a:rPr lang="en-US" sz="4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</a:t>
            </a:r>
            <a:r>
              <a:rPr lang="en-US" sz="4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King, Evelyne Marcil, </a:t>
            </a:r>
            <a:br>
              <a:rPr lang="en-US" sz="4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 </a:t>
            </a:r>
            <a:r>
              <a:rPr lang="en-US" sz="4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 </a:t>
            </a:r>
            <a:r>
              <a:rPr lang="en-US" sz="4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Nguyen, Cristina Vitouchanskaia +++</a:t>
            </a:r>
          </a:p>
          <a:p>
            <a:pPr algn="ctr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4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Jewish </a:t>
            </a:r>
            <a:r>
              <a:rPr lang="en-US" sz="46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US" sz="4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 Team </a:t>
            </a:r>
          </a:p>
          <a:p>
            <a:pPr algn="ctr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4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Sally </a:t>
            </a:r>
            <a:r>
              <a:rPr lang="en-US" sz="4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Bailes, Laura Creti, Eva Libman, </a:t>
            </a:r>
            <a:r>
              <a:rPr lang="en-US" sz="4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Dorrie Rizzo +++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76680" y="6104354"/>
            <a:ext cx="85693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rgbClr val="072C62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rgbClr val="072C6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rgbClr val="072C62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rgbClr val="072C6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IN" altLang="en-US" sz="1600" i="1" dirty="0">
                <a:solidFill>
                  <a:schemeClr val="tx2"/>
                </a:solidFill>
              </a:rPr>
              <a:t>Celebrate Research</a:t>
            </a:r>
            <a:r>
              <a:rPr lang="en-IN" altLang="en-US" sz="1600" i="1" dirty="0" smtClean="0">
                <a:solidFill>
                  <a:schemeClr val="tx2"/>
                </a:solidFill>
              </a:rPr>
              <a:t>: Research Symposium, </a:t>
            </a:r>
            <a:r>
              <a:rPr lang="en-US" altLang="en-US" sz="1600" i="1" dirty="0" smtClean="0">
                <a:solidFill>
                  <a:schemeClr val="tx2"/>
                </a:solidFill>
              </a:rPr>
              <a:t>Dawson </a:t>
            </a:r>
            <a:r>
              <a:rPr lang="en-US" altLang="en-US" sz="1600" i="1" dirty="0">
                <a:solidFill>
                  <a:schemeClr val="tx2"/>
                </a:solidFill>
              </a:rPr>
              <a:t>College, </a:t>
            </a:r>
            <a:r>
              <a:rPr lang="en-US" altLang="en-US" sz="1600" i="1" dirty="0" smtClean="0">
                <a:solidFill>
                  <a:schemeClr val="tx2"/>
                </a:solidFill>
              </a:rPr>
              <a:t>Montreal, May</a:t>
            </a:r>
            <a:r>
              <a:rPr lang="en-US" altLang="en-US" sz="1600" i="1" dirty="0">
                <a:solidFill>
                  <a:schemeClr val="tx2"/>
                </a:solidFill>
              </a:rPr>
              <a:t>, 2015</a:t>
            </a:r>
          </a:p>
        </p:txBody>
      </p:sp>
      <p:sp>
        <p:nvSpPr>
          <p:cNvPr id="4101" name="Connecteur droit 28"/>
          <p:cNvSpPr>
            <a:spLocks noChangeShapeType="1"/>
          </p:cNvSpPr>
          <p:nvPr/>
        </p:nvSpPr>
        <p:spPr bwMode="auto">
          <a:xfrm>
            <a:off x="457200" y="2205038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4102" name="Picture 25" descr="Adaptech logo blu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5244430"/>
            <a:ext cx="6318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reative Commons License symbol for Attribution - Non Commercia l- No Derivatives 4.0 International. Copyright is &#10;http://creativecommons.org/about &#10;" title="Creative Commons License symbo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638" y="6453439"/>
            <a:ext cx="1038725" cy="361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893175" cy="684213"/>
          </a:xfrm>
        </p:spPr>
        <p:txBody>
          <a:bodyPr/>
          <a:lstStyle/>
          <a:p>
            <a:pPr marL="342900" indent="-342900"/>
            <a:r>
              <a:rPr lang="en-US" altLang="en-US" sz="4400" dirty="0" smtClean="0">
                <a:latin typeface="Arial" charset="0"/>
                <a:cs typeface="Arial" charset="0"/>
              </a:rPr>
              <a:t/>
            </a:r>
            <a:br>
              <a:rPr lang="en-US" altLang="en-US" sz="4400" dirty="0" smtClean="0">
                <a:latin typeface="Arial" charset="0"/>
                <a:cs typeface="Arial" charset="0"/>
              </a:rPr>
            </a:br>
            <a:r>
              <a:rPr lang="en-US" altLang="en-US" sz="4400" dirty="0" smtClean="0">
                <a:latin typeface="Arial" charset="0"/>
                <a:cs typeface="Arial" charset="0"/>
              </a:rPr>
              <a:t>Jewish General Hospital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862" cy="5073650"/>
          </a:xfrm>
        </p:spPr>
        <p:txBody>
          <a:bodyPr/>
          <a:lstStyle/>
          <a:p>
            <a:pPr marL="285750" lvl="1">
              <a:spcAft>
                <a:spcPts val="600"/>
              </a:spcAft>
            </a:pPr>
            <a:r>
              <a:rPr lang="en-US" alt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Where it all started – early 1980s</a:t>
            </a:r>
          </a:p>
          <a:p>
            <a:pPr marL="552450" lvl="2">
              <a:spcAft>
                <a:spcPts val="600"/>
              </a:spcAft>
            </a:pPr>
            <a:r>
              <a:rPr lang="en-US" altLang="en-US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College people ineligible for grant funding</a:t>
            </a:r>
          </a:p>
          <a:p>
            <a:pPr marL="552450" lvl="2">
              <a:spcAft>
                <a:spcPts val="600"/>
              </a:spcAft>
            </a:pPr>
            <a:r>
              <a:rPr lang="en-US" altLang="en-US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Hospital had grant on sexuality </a:t>
            </a:r>
          </a:p>
          <a:p>
            <a:pPr marL="819150" lvl="3">
              <a:spcAft>
                <a:spcPts val="600"/>
              </a:spcAft>
            </a:pPr>
            <a:r>
              <a:rPr lang="en-US" altLang="en-US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Funded by what is now called FRQSC</a:t>
            </a:r>
          </a:p>
          <a:p>
            <a:pPr marL="819150" lvl="3">
              <a:spcAft>
                <a:spcPts val="600"/>
              </a:spcAft>
            </a:pPr>
            <a:r>
              <a:rPr lang="en-US" altLang="en-US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Eva Libman was principal investigator</a:t>
            </a:r>
          </a:p>
          <a:p>
            <a:pPr marL="1095375" lvl="4">
              <a:spcAft>
                <a:spcPts val="600"/>
              </a:spcAft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 was a tag-along</a:t>
            </a:r>
          </a:p>
          <a:p>
            <a:pPr marL="1095375" lvl="4">
              <a:spcAft>
                <a:spcPts val="600"/>
              </a:spcAft>
            </a:pPr>
            <a:endParaRPr lang="en-US" alt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rgbClr val="072C62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rgbClr val="072C6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rgbClr val="072C62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rgbClr val="072C6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5749F4-953F-4ACC-B0D4-1DAC7A943590}" type="slidenum">
              <a:rPr lang="fr-CA" altLang="en-US" sz="1400" smtClean="0">
                <a:solidFill>
                  <a:srgbClr val="0033CC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fr-CA" altLang="en-US" sz="1400" dirty="0" smtClean="0">
              <a:solidFill>
                <a:srgbClr val="0033CC"/>
              </a:solidFill>
            </a:endParaRPr>
          </a:p>
        </p:txBody>
      </p:sp>
      <p:pic>
        <p:nvPicPr>
          <p:cNvPr id="2" name="Picture 1" descr="www.medypal.com" title="Hospita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509120"/>
            <a:ext cx="1973580" cy="1478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684213"/>
          </a:xfrm>
        </p:spPr>
        <p:txBody>
          <a:bodyPr/>
          <a:lstStyle/>
          <a:p>
            <a:r>
              <a:rPr lang="en-US" altLang="en-US" sz="4400" dirty="0" smtClean="0">
                <a:latin typeface="Arial" charset="0"/>
                <a:cs typeface="Arial" charset="0"/>
              </a:rPr>
              <a:t>Jewish General Hospital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126" y="1340768"/>
            <a:ext cx="8892480" cy="5073650"/>
          </a:xfrm>
        </p:spPr>
        <p:txBody>
          <a:bodyPr/>
          <a:lstStyle/>
          <a:p>
            <a:pPr marL="552450" lvl="2">
              <a:spcAft>
                <a:spcPts val="600"/>
              </a:spcAft>
            </a:pPr>
            <a:r>
              <a:rPr lang="en-US" alt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2015 – we’re still in the bedroom</a:t>
            </a:r>
          </a:p>
          <a:p>
            <a:pPr marL="981075" lvl="3" indent="-457200">
              <a:spcAft>
                <a:spcPts val="600"/>
              </a:spcAft>
            </a:pPr>
            <a:r>
              <a:rPr lang="en-US" altLang="en-US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Grants related to sleep, insomnia, obstructive sleep apnea</a:t>
            </a:r>
          </a:p>
          <a:p>
            <a:pPr marL="981075" lvl="3" indent="-457200">
              <a:spcAft>
                <a:spcPts val="600"/>
              </a:spcAft>
            </a:pPr>
            <a:r>
              <a:rPr lang="en-US" altLang="en-US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Funded by CIHR and FRQS</a:t>
            </a:r>
          </a:p>
          <a:p>
            <a:pPr marL="981075" lvl="3" indent="-457200">
              <a:spcAft>
                <a:spcPts val="600"/>
              </a:spcAft>
            </a:pPr>
            <a:r>
              <a:rPr lang="en-US" altLang="en-US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Eva Libman still principal investigator</a:t>
            </a:r>
          </a:p>
          <a:p>
            <a:pPr marL="1257300" lvl="4" indent="-457200">
              <a:spcAft>
                <a:spcPts val="600"/>
              </a:spcAft>
            </a:pPr>
            <a:r>
              <a:rPr lang="en-US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 am a co-investigator </a:t>
            </a:r>
          </a:p>
          <a:p>
            <a:pPr marL="1257300" lvl="4" indent="-457200">
              <a:spcAft>
                <a:spcPts val="600"/>
              </a:spcAft>
            </a:pPr>
            <a:r>
              <a:rPr lang="en-US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Laura Creti, also a co-investigator</a:t>
            </a:r>
          </a:p>
          <a:p>
            <a:pPr marL="1464945" lvl="5" indent="-457200">
              <a:spcAft>
                <a:spcPts val="600"/>
              </a:spcAft>
              <a:buClr>
                <a:srgbClr val="0033CC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Arial" charset="0"/>
                <a:cs typeface="Arial" charset="0"/>
              </a:rPr>
              <a:t>My student - and first research assistant at Dawson</a:t>
            </a:r>
          </a:p>
          <a:p>
            <a:pPr marL="981075" lvl="3" indent="-457200">
              <a:spcAft>
                <a:spcPts val="600"/>
              </a:spcAft>
            </a:pPr>
            <a:endParaRPr lang="en-US" alt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rgbClr val="072C62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rgbClr val="072C6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rgbClr val="072C62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rgbClr val="072C6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2B2B6D-1E1D-46F8-BB60-CA650CAF5670}" type="slidenum">
              <a:rPr lang="fr-CA" altLang="en-US" sz="1400" smtClean="0">
                <a:solidFill>
                  <a:srgbClr val="0033CC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fr-CA" altLang="en-US" sz="1400" dirty="0" smtClean="0">
              <a:solidFill>
                <a:srgbClr val="0033CC"/>
              </a:solidFill>
            </a:endParaRPr>
          </a:p>
        </p:txBody>
      </p:sp>
      <p:pic>
        <p:nvPicPr>
          <p:cNvPr id="2" name="Picture 1" descr="www.clipartpanda.com" title="Counting shee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564904"/>
            <a:ext cx="2377440" cy="1234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684213"/>
          </a:xfrm>
        </p:spPr>
        <p:txBody>
          <a:bodyPr/>
          <a:lstStyle/>
          <a:p>
            <a:r>
              <a:rPr lang="en-US" altLang="en-US" sz="4400" dirty="0" smtClean="0">
                <a:latin typeface="Arial" charset="0"/>
                <a:cs typeface="Arial" charset="0"/>
              </a:rPr>
              <a:t>Dawson College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84163" y="1052736"/>
            <a:ext cx="8856662" cy="5073650"/>
          </a:xfrm>
        </p:spPr>
        <p:txBody>
          <a:bodyPr/>
          <a:lstStyle/>
          <a:p>
            <a:pPr marL="552450" lvl="2">
              <a:spcAft>
                <a:spcPts val="600"/>
              </a:spcAft>
              <a:defRPr/>
            </a:pPr>
            <a:r>
              <a:rPr lang="en-US" alt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Mid - 1980s on</a:t>
            </a:r>
          </a:p>
          <a:p>
            <a:pPr marL="819150" lvl="3">
              <a:spcAft>
                <a:spcPts val="600"/>
              </a:spcAft>
              <a:defRPr/>
            </a:pPr>
            <a:r>
              <a:rPr lang="en-US" altLang="en-US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Started with disability and prejudice</a:t>
            </a:r>
          </a:p>
          <a:p>
            <a:pPr marL="819150" lvl="3">
              <a:spcAft>
                <a:spcPts val="600"/>
              </a:spcAft>
              <a:defRPr/>
            </a:pPr>
            <a:r>
              <a:rPr lang="en-US" altLang="en-US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Evolved into Adaptech Research Network</a:t>
            </a:r>
          </a:p>
          <a:p>
            <a:pPr marL="1095375" lvl="4">
              <a:spcAft>
                <a:spcPts val="600"/>
              </a:spcAft>
              <a:defRPr/>
            </a:pPr>
            <a:r>
              <a:rPr lang="en-US" altLang="en-US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Disability, tech, student success</a:t>
            </a:r>
          </a:p>
          <a:p>
            <a:pPr marL="819150" lvl="3">
              <a:spcAft>
                <a:spcPts val="600"/>
              </a:spcAft>
              <a:defRPr/>
            </a:pPr>
            <a:r>
              <a:rPr lang="en-US" altLang="en-US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Many Dawson people </a:t>
            </a:r>
          </a:p>
          <a:p>
            <a:pPr marL="1095375" lvl="4">
              <a:spcAft>
                <a:spcPts val="600"/>
              </a:spcAft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Alice Havel, Shirley Jorgensen, </a:t>
            </a:r>
            <a:r>
              <a:rPr lang="en-US" altLang="en-US" dirty="0">
                <a:solidFill>
                  <a:schemeClr val="tx1"/>
                </a:solidFill>
                <a:latin typeface="Arial" charset="0"/>
                <a:cs typeface="Arial" charset="0"/>
              </a:rPr>
              <a:t>Susie Wileman, </a:t>
            </a:r>
            <a:endParaRPr lang="en-US" alt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800100" lvl="4" indent="0">
              <a:spcAft>
                <a:spcPts val="600"/>
              </a:spcAft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Rafael Scapin, Rajesh Malik</a:t>
            </a:r>
            <a:endParaRPr lang="en-US" altLang="en-US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819150" lvl="3">
              <a:spcAft>
                <a:spcPts val="600"/>
              </a:spcAft>
              <a:defRPr/>
            </a:pPr>
            <a:r>
              <a:rPr lang="en-US" altLang="en-US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Many of my former students </a:t>
            </a:r>
          </a:p>
          <a:p>
            <a:pPr marL="1095375" lvl="4">
              <a:spcAft>
                <a:spcPts val="600"/>
              </a:spcAft>
              <a:defRPr/>
            </a:pPr>
            <a:r>
              <a:rPr lang="en-US" altLang="en-US" dirty="0">
                <a:solidFill>
                  <a:schemeClr val="tx1"/>
                </a:solidFill>
                <a:latin typeface="Arial" charset="0"/>
                <a:cs typeface="Arial" charset="0"/>
              </a:rPr>
              <a:t>Maria Barile, Jennison Asuncion, Jillian Budd, Natalie Martiniello, Rosie Arcuri, Crystal </a:t>
            </a:r>
            <a:r>
              <a:rPr lang="en-US" alt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James, </a:t>
            </a:r>
            <a:r>
              <a:rPr lang="en-US" altLang="en-US" dirty="0">
                <a:solidFill>
                  <a:schemeClr val="tx1"/>
                </a:solidFill>
                <a:latin typeface="Arial" charset="0"/>
                <a:cs typeface="Arial" charset="0"/>
              </a:rPr>
              <a:t>Gabrielle Lesage, Jennifer Gutberg</a:t>
            </a:r>
            <a:r>
              <a:rPr lang="en-US" altLang="en-US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…</a:t>
            </a:r>
            <a:endParaRPr lang="en-US" altLang="en-US" sz="28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981075" lvl="3" indent="-457200">
              <a:spcAft>
                <a:spcPts val="600"/>
              </a:spcAft>
              <a:defRPr/>
            </a:pPr>
            <a:endParaRPr lang="en-US" altLang="en-US" sz="3600" dirty="0">
              <a:latin typeface="Arial" charset="0"/>
              <a:cs typeface="Arial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rgbClr val="072C62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rgbClr val="072C6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rgbClr val="072C62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rgbClr val="072C6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D66783-F6EF-481B-ABE0-14350E7F539E}" type="slidenum">
              <a:rPr lang="fr-CA" altLang="en-US" sz="1400" smtClean="0">
                <a:solidFill>
                  <a:srgbClr val="0033CC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fr-CA" altLang="en-US" sz="1400" dirty="0" smtClean="0">
              <a:solidFill>
                <a:srgbClr val="0033CC"/>
              </a:solidFill>
            </a:endParaRPr>
          </a:p>
        </p:txBody>
      </p:sp>
      <p:pic>
        <p:nvPicPr>
          <p:cNvPr id="3" name="Picture 2" descr="commons.wikimedia.org" title="Dawson diplom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132" y="3212976"/>
            <a:ext cx="1958340" cy="1493520"/>
          </a:xfrm>
          <a:prstGeom prst="rect">
            <a:avLst/>
          </a:prstGeom>
          <a:ln>
            <a:solidFill>
              <a:srgbClr val="0033CC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684213"/>
          </a:xfrm>
        </p:spPr>
        <p:txBody>
          <a:bodyPr/>
          <a:lstStyle/>
          <a:p>
            <a:r>
              <a:rPr lang="en-US" altLang="en-US" sz="4400" dirty="0" smtClean="0">
                <a:latin typeface="Arial" charset="0"/>
                <a:cs typeface="Arial" charset="0"/>
              </a:rPr>
              <a:t>Dawson College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13787" cy="5073650"/>
          </a:xfrm>
        </p:spPr>
        <p:txBody>
          <a:bodyPr/>
          <a:lstStyle/>
          <a:p>
            <a:pPr marL="981075" lvl="3" indent="-457200">
              <a:spcAft>
                <a:spcPts val="600"/>
              </a:spcAft>
              <a:defRPr/>
            </a:pPr>
            <a:r>
              <a:rPr lang="en-US" alt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Key accomplishments</a:t>
            </a:r>
          </a:p>
          <a:p>
            <a:pPr marL="1257300" lvl="4" indent="-457200">
              <a:spcAft>
                <a:spcPts val="60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Bilingual free </a:t>
            </a:r>
            <a:r>
              <a:rPr lang="en-US" sz="3200" dirty="0">
                <a:solidFill>
                  <a:schemeClr val="tx1"/>
                </a:solidFill>
              </a:rPr>
              <a:t>and inexpensive technology database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1698625" lvl="5" indent="-446088">
              <a:spcAft>
                <a:spcPts val="600"/>
              </a:spcAft>
              <a:buClr>
                <a:srgbClr val="0033C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Arial" charset="0"/>
                <a:cs typeface="Arial" charset="0"/>
              </a:rPr>
              <a:t>For students with disabilities</a:t>
            </a:r>
          </a:p>
          <a:p>
            <a:pPr marL="1698625" lvl="4" indent="-446088">
              <a:spcAft>
                <a:spcPts val="600"/>
              </a:spcAft>
              <a:defRPr/>
            </a:pPr>
            <a:r>
              <a:rPr lang="en-US" sz="3000" dirty="0">
                <a:solidFill>
                  <a:schemeClr val="tx1"/>
                </a:solidFill>
                <a:latin typeface="Arial" charset="0"/>
                <a:cs typeface="Arial" charset="0"/>
              </a:rPr>
              <a:t>Web site = </a:t>
            </a:r>
            <a:r>
              <a:rPr lang="en-US" sz="3000" dirty="0">
                <a:latin typeface="Arial" charset="0"/>
                <a:cs typeface="Arial" charset="0"/>
                <a:hlinkClick r:id="rId3"/>
              </a:rPr>
              <a:t>adaptech.org/en/downloads</a:t>
            </a:r>
            <a:r>
              <a:rPr lang="en-US" sz="3000" dirty="0">
                <a:latin typeface="Arial" charset="0"/>
                <a:cs typeface="Arial" charset="0"/>
              </a:rPr>
              <a:t> </a:t>
            </a:r>
          </a:p>
          <a:p>
            <a:pPr marL="1257300" lvl="4" indent="-457200">
              <a:spcAft>
                <a:spcPts val="600"/>
              </a:spcAft>
              <a:defRPr/>
            </a:pPr>
            <a:endParaRPr lang="en-US" sz="3200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rgbClr val="072C62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rgbClr val="072C6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rgbClr val="072C62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rgbClr val="072C6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B26EDB-FD9E-4E0C-A2A2-C3DC3A3CBC84}" type="slidenum">
              <a:rPr lang="fr-CA" altLang="en-US" sz="1400" smtClean="0">
                <a:solidFill>
                  <a:srgbClr val="0033CC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fr-CA" altLang="en-US" sz="1400" dirty="0" smtClean="0">
              <a:solidFill>
                <a:srgbClr val="0033CC"/>
              </a:solidFill>
            </a:endParaRPr>
          </a:p>
        </p:txBody>
      </p:sp>
      <p:pic>
        <p:nvPicPr>
          <p:cNvPr id="2" name="Picture 1" descr="futureknowledge.com.au" title="Computer technologie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450447"/>
            <a:ext cx="3188960" cy="153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893175" cy="684213"/>
          </a:xfrm>
        </p:spPr>
        <p:txBody>
          <a:bodyPr/>
          <a:lstStyle/>
          <a:p>
            <a:r>
              <a:rPr lang="en-US" altLang="en-US" sz="4200" dirty="0" smtClean="0">
                <a:latin typeface="Arial" charset="0"/>
                <a:cs typeface="Arial" charset="0"/>
              </a:rPr>
              <a:t>Dawson College – 5 Key Findings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-154157" y="1340768"/>
            <a:ext cx="9298157" cy="5073650"/>
          </a:xfrm>
          <a:extLst/>
        </p:spPr>
        <p:txBody>
          <a:bodyPr/>
          <a:lstStyle/>
          <a:p>
            <a:pPr marL="1314450" lvl="4" indent="-514350">
              <a:spcAft>
                <a:spcPts val="600"/>
              </a:spcAft>
              <a:buSzPct val="96000"/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Students </a:t>
            </a:r>
            <a:r>
              <a:rPr lang="en-US" sz="3200" dirty="0">
                <a:solidFill>
                  <a:schemeClr val="tx1"/>
                </a:solidFill>
              </a:rPr>
              <a:t>with and without disabilities graduate at the same rate… </a:t>
            </a:r>
          </a:p>
          <a:p>
            <a:pPr marL="1597025" lvl="5" indent="-277813">
              <a:spcAft>
                <a:spcPts val="600"/>
              </a:spcAft>
              <a:buClr>
                <a:srgbClr val="0033CC"/>
              </a:buClr>
              <a:buSzPct val="96000"/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time </a:t>
            </a:r>
          </a:p>
          <a:p>
            <a:pPr marL="1349375" lvl="3" indent="-544513">
              <a:spcAft>
                <a:spcPts val="600"/>
              </a:spcAft>
              <a:buSzPct val="100000"/>
              <a:buFont typeface="+mj-lt"/>
              <a:buAutoNum type="arabicPeriod" startAt="2"/>
              <a:defRPr/>
            </a:pPr>
            <a:r>
              <a:rPr lang="en-US" sz="3200" dirty="0">
                <a:solidFill>
                  <a:schemeClr val="tx1"/>
                </a:solidFill>
              </a:rPr>
              <a:t>Students with </a:t>
            </a:r>
            <a:r>
              <a:rPr lang="en-US" sz="3200" dirty="0" smtClean="0">
                <a:solidFill>
                  <a:schemeClr val="tx1"/>
                </a:solidFill>
              </a:rPr>
              <a:t>LD don't </a:t>
            </a:r>
            <a:r>
              <a:rPr lang="en-US" sz="3200" dirty="0">
                <a:solidFill>
                  <a:schemeClr val="tx1"/>
                </a:solidFill>
              </a:rPr>
              <a:t>use assistive technologies recommended by </a:t>
            </a:r>
            <a:r>
              <a:rPr lang="en-US" sz="3200" dirty="0" smtClean="0">
                <a:solidFill>
                  <a:schemeClr val="tx1"/>
                </a:solidFill>
              </a:rPr>
              <a:t>experts</a:t>
            </a:r>
          </a:p>
          <a:p>
            <a:pPr marL="1349375" lvl="3" indent="-544513">
              <a:spcAft>
                <a:spcPts val="600"/>
              </a:spcAft>
              <a:buSzPct val="100000"/>
              <a:buFont typeface="+mj-lt"/>
              <a:buAutoNum type="arabicPeriod" startAt="2"/>
              <a:defRPr/>
            </a:pPr>
            <a:r>
              <a:rPr lang="en-US" sz="3200" dirty="0">
                <a:solidFill>
                  <a:schemeClr val="tx1"/>
                </a:solidFill>
              </a:rPr>
              <a:t>Giving students with </a:t>
            </a:r>
            <a:r>
              <a:rPr lang="en-US" sz="3200" dirty="0" smtClean="0">
                <a:solidFill>
                  <a:schemeClr val="tx1"/>
                </a:solidFill>
              </a:rPr>
              <a:t>LD and </a:t>
            </a:r>
            <a:r>
              <a:rPr lang="en-US" sz="3200" dirty="0">
                <a:solidFill>
                  <a:schemeClr val="tx1"/>
                </a:solidFill>
              </a:rPr>
              <a:t>nondisabled adequate </a:t>
            </a:r>
            <a:r>
              <a:rPr lang="en-US" sz="3200" dirty="0" smtClean="0">
                <a:solidFill>
                  <a:schemeClr val="tx1"/>
                </a:solidFill>
              </a:rPr>
              <a:t>&amp; poor </a:t>
            </a:r>
            <a:r>
              <a:rPr lang="en-US" sz="3200" dirty="0">
                <a:solidFill>
                  <a:schemeClr val="tx1"/>
                </a:solidFill>
              </a:rPr>
              <a:t>readers extended time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1714500" lvl="4" indent="-336550">
              <a:spcAft>
                <a:spcPts val="600"/>
              </a:spcAft>
              <a:buSzPct val="100000"/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Comparable reading comprehension</a:t>
            </a:r>
            <a:endParaRPr lang="en-US" sz="3000" dirty="0">
              <a:solidFill>
                <a:schemeClr val="tx1"/>
              </a:solidFill>
            </a:endParaRPr>
          </a:p>
          <a:p>
            <a:pPr marL="1578292" lvl="3" indent="-742950">
              <a:spcAft>
                <a:spcPts val="600"/>
              </a:spcAft>
              <a:buSzPct val="100000"/>
              <a:buFont typeface="+mj-lt"/>
              <a:buAutoNum type="arabicPeriod" startAt="2"/>
              <a:defRPr/>
            </a:pPr>
            <a:endParaRPr lang="en-US" sz="4000" dirty="0"/>
          </a:p>
          <a:p>
            <a:pPr marL="1257300" lvl="4" indent="-457200">
              <a:spcAft>
                <a:spcPts val="600"/>
              </a:spcAft>
              <a:defRPr/>
            </a:pPr>
            <a:endParaRPr lang="en-US" sz="2800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rgbClr val="072C62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rgbClr val="072C6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rgbClr val="072C62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rgbClr val="072C6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47D9C6-D0B3-48CE-A3F6-61CB6278126B}" type="slidenum">
              <a:rPr lang="fr-CA" altLang="en-US" sz="1400" smtClean="0">
                <a:solidFill>
                  <a:srgbClr val="0033CC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fr-CA" altLang="en-US" sz="1400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feuncensored.co.in" title="Job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196" y="4437113"/>
            <a:ext cx="2421269" cy="1777078"/>
          </a:xfrm>
          <a:prstGeom prst="rect">
            <a:avLst/>
          </a:prstGeom>
        </p:spPr>
      </p:pic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893175" cy="684213"/>
          </a:xfrm>
        </p:spPr>
        <p:txBody>
          <a:bodyPr/>
          <a:lstStyle/>
          <a:p>
            <a:r>
              <a:rPr lang="en-US" altLang="en-US" sz="4200" dirty="0" smtClean="0">
                <a:latin typeface="Arial" charset="0"/>
                <a:cs typeface="Arial" charset="0"/>
              </a:rPr>
              <a:t>Dawson College – 5 Key Findings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-323850" y="1196752"/>
            <a:ext cx="9467850" cy="5073650"/>
          </a:xfrm>
        </p:spPr>
        <p:txBody>
          <a:bodyPr/>
          <a:lstStyle/>
          <a:p>
            <a:pPr marL="1252538" lvl="3" indent="-533400">
              <a:spcAft>
                <a:spcPts val="600"/>
              </a:spcAft>
              <a:buSzPct val="100000"/>
              <a:buFont typeface="+mj-lt"/>
              <a:buAutoNum type="arabicPeriod" startAt="4"/>
              <a:defRPr/>
            </a:pPr>
            <a:r>
              <a:rPr lang="en-US" sz="3200" dirty="0">
                <a:solidFill>
                  <a:schemeClr val="tx1"/>
                </a:solidFill>
              </a:rPr>
              <a:t>Students registered for </a:t>
            </a:r>
            <a:r>
              <a:rPr lang="en-US" sz="3200" dirty="0" smtClean="0">
                <a:solidFill>
                  <a:schemeClr val="tx1"/>
                </a:solidFill>
              </a:rPr>
              <a:t>access services </a:t>
            </a:r>
          </a:p>
          <a:p>
            <a:pPr marL="1524000" lvl="4" indent="-271463">
              <a:spcAft>
                <a:spcPts val="600"/>
              </a:spcAft>
              <a:buSzPct val="100000"/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More likely </a:t>
            </a:r>
            <a:r>
              <a:rPr lang="en-US" sz="3000" dirty="0">
                <a:solidFill>
                  <a:schemeClr val="tx1"/>
                </a:solidFill>
              </a:rPr>
              <a:t>to intend to </a:t>
            </a:r>
            <a:r>
              <a:rPr lang="en-US" sz="3000" dirty="0" smtClean="0">
                <a:solidFill>
                  <a:schemeClr val="tx1"/>
                </a:solidFill>
              </a:rPr>
              <a:t>graduate</a:t>
            </a:r>
          </a:p>
          <a:p>
            <a:pPr marL="1252538" lvl="3" indent="-533400">
              <a:spcAft>
                <a:spcPts val="600"/>
              </a:spcAft>
              <a:buSzPct val="100000"/>
              <a:buFont typeface="+mj-lt"/>
              <a:buAutoNum type="arabicPeriod" startAt="5"/>
              <a:defRPr/>
            </a:pPr>
            <a:r>
              <a:rPr lang="en-US" sz="3200" dirty="0">
                <a:solidFill>
                  <a:schemeClr val="tx1"/>
                </a:solidFill>
              </a:rPr>
              <a:t>Employment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1524000" lvl="4" indent="-271463">
              <a:spcAft>
                <a:spcPts val="600"/>
              </a:spcAft>
              <a:buSzPct val="100000"/>
              <a:defRPr/>
            </a:pPr>
            <a:r>
              <a:rPr lang="en-US" sz="3000" dirty="0">
                <a:solidFill>
                  <a:schemeClr val="tx1"/>
                </a:solidFill>
              </a:rPr>
              <a:t>Main concern of students with disabilities </a:t>
            </a:r>
          </a:p>
          <a:p>
            <a:pPr marL="1524000" lvl="4" indent="-271463">
              <a:spcAft>
                <a:spcPts val="600"/>
              </a:spcAft>
              <a:buSzPct val="100000"/>
              <a:defRPr/>
            </a:pPr>
            <a:r>
              <a:rPr lang="en-US" sz="3000" dirty="0">
                <a:solidFill>
                  <a:schemeClr val="tx1"/>
                </a:solidFill>
              </a:rPr>
              <a:t>Grads with disabilities </a:t>
            </a:r>
            <a:r>
              <a:rPr lang="en-US" sz="3200" dirty="0" smtClean="0">
                <a:solidFill>
                  <a:schemeClr val="tx1"/>
                </a:solidFill>
              </a:rPr>
              <a:t>≈ </a:t>
            </a:r>
            <a:r>
              <a:rPr lang="en-US" sz="3000" dirty="0" smtClean="0">
                <a:solidFill>
                  <a:schemeClr val="tx1"/>
                </a:solidFill>
              </a:rPr>
              <a:t>70</a:t>
            </a:r>
            <a:r>
              <a:rPr lang="en-US" sz="3000" dirty="0">
                <a:solidFill>
                  <a:schemeClr val="tx1"/>
                </a:solidFill>
              </a:rPr>
              <a:t>% </a:t>
            </a:r>
          </a:p>
          <a:p>
            <a:pPr marL="1524000" lvl="4" indent="-271463">
              <a:spcAft>
                <a:spcPts val="600"/>
              </a:spcAft>
              <a:buSzPct val="100000"/>
              <a:defRPr/>
            </a:pPr>
            <a:r>
              <a:rPr lang="en-US" sz="3000" dirty="0">
                <a:solidFill>
                  <a:schemeClr val="tx1"/>
                </a:solidFill>
              </a:rPr>
              <a:t>Grads without disabilities &gt; 90%</a:t>
            </a:r>
          </a:p>
          <a:p>
            <a:pPr marL="1578292" lvl="3" indent="-742950">
              <a:spcAft>
                <a:spcPts val="600"/>
              </a:spcAft>
              <a:buSzPct val="100000"/>
              <a:buFont typeface="+mj-lt"/>
              <a:buAutoNum type="arabicPeriod" startAt="4"/>
              <a:defRPr/>
            </a:pPr>
            <a:endParaRPr lang="en-US" sz="4000" dirty="0"/>
          </a:p>
          <a:p>
            <a:pPr marL="1257300" lvl="4" indent="-457200">
              <a:spcAft>
                <a:spcPts val="600"/>
              </a:spcAft>
              <a:defRPr/>
            </a:pPr>
            <a:endParaRPr lang="en-US" sz="2800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rgbClr val="072C62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rgbClr val="072C6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rgbClr val="072C62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rgbClr val="072C6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FE8454-9098-43B7-99D9-E62899FC98DC}" type="slidenum">
              <a:rPr lang="fr-CA" altLang="en-US" sz="1400" smtClean="0">
                <a:solidFill>
                  <a:srgbClr val="0033CC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fr-CA" altLang="en-US" sz="1400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893175" cy="684213"/>
          </a:xfrm>
        </p:spPr>
        <p:txBody>
          <a:bodyPr/>
          <a:lstStyle/>
          <a:p>
            <a:r>
              <a:rPr lang="en-US" altLang="en-US" sz="3600" dirty="0" smtClean="0">
                <a:latin typeface="Arial" charset="0"/>
                <a:cs typeface="Arial" charset="0"/>
              </a:rPr>
              <a:t>Dawson College – Ongoing Research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-465180" y="1556792"/>
            <a:ext cx="9612561" cy="5073650"/>
          </a:xfrm>
          <a:extLst/>
        </p:spPr>
        <p:txBody>
          <a:bodyPr/>
          <a:lstStyle/>
          <a:p>
            <a:pPr marL="1252538" lvl="3" indent="-261938">
              <a:spcAft>
                <a:spcPts val="600"/>
              </a:spcAft>
              <a:buSzPct val="100000"/>
              <a:defRPr/>
            </a:pPr>
            <a:r>
              <a:rPr lang="en-US" sz="3300" dirty="0" smtClean="0">
                <a:solidFill>
                  <a:schemeClr val="tx1"/>
                </a:solidFill>
              </a:rPr>
              <a:t>E-learning used in Cegep teaching</a:t>
            </a:r>
          </a:p>
          <a:p>
            <a:pPr marL="1252538" lvl="4" indent="-261938">
              <a:spcAft>
                <a:spcPts val="600"/>
              </a:spcAft>
              <a:buSzPct val="100000"/>
              <a:defRPr/>
            </a:pPr>
            <a:r>
              <a:rPr lang="en-US" sz="3300" dirty="0" smtClean="0">
                <a:solidFill>
                  <a:schemeClr val="tx1"/>
                </a:solidFill>
              </a:rPr>
              <a:t>Student views</a:t>
            </a:r>
          </a:p>
          <a:p>
            <a:pPr marL="1527175" lvl="5" indent="-274638">
              <a:spcAft>
                <a:spcPts val="600"/>
              </a:spcAft>
              <a:buClr>
                <a:srgbClr val="0033C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Technologies used by their teachers</a:t>
            </a:r>
          </a:p>
          <a:p>
            <a:pPr marL="1527175" lvl="5" indent="-274638">
              <a:spcAft>
                <a:spcPts val="600"/>
              </a:spcAft>
              <a:buClr>
                <a:srgbClr val="0033C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Technologies </a:t>
            </a:r>
            <a:r>
              <a:rPr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that worked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well for </a:t>
            </a:r>
            <a:r>
              <a:rPr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</a:p>
          <a:p>
            <a:pPr marL="1527175" lvl="5" indent="-274638">
              <a:spcAft>
                <a:spcPts val="600"/>
              </a:spcAft>
              <a:buClr>
                <a:srgbClr val="0033C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Named 3 teachers who use tech in excellent ways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1275" lvl="2" indent="-257175">
              <a:spcAft>
                <a:spcPts val="600"/>
              </a:spcAft>
              <a:buSzPct val="100000"/>
              <a:defRPr/>
            </a:pPr>
            <a:r>
              <a:rPr lang="en-US" sz="3300" dirty="0">
                <a:solidFill>
                  <a:schemeClr val="tx1"/>
                </a:solidFill>
              </a:rPr>
              <a:t>Teacher views </a:t>
            </a:r>
            <a:endParaRPr lang="en-US" sz="3300" dirty="0" smtClean="0">
              <a:solidFill>
                <a:schemeClr val="tx1"/>
              </a:solidFill>
            </a:endParaRPr>
          </a:p>
          <a:p>
            <a:pPr marL="1577975" lvl="3" indent="-257175">
              <a:spcAft>
                <a:spcPts val="600"/>
              </a:spcAft>
              <a:buSzPct val="100000"/>
              <a:defRPr/>
            </a:pPr>
            <a:r>
              <a:rPr lang="en-US" sz="2800" dirty="0">
                <a:solidFill>
                  <a:schemeClr val="tx1"/>
                </a:solidFill>
              </a:rPr>
              <a:t>Ongoing interviews</a:t>
            </a:r>
          </a:p>
          <a:p>
            <a:pPr marL="1854517" lvl="4" indent="-742950">
              <a:spcAft>
                <a:spcPts val="600"/>
              </a:spcAft>
              <a:buSzPct val="100000"/>
              <a:defRPr/>
            </a:pPr>
            <a:endParaRPr lang="en-US" sz="3600" dirty="0"/>
          </a:p>
          <a:p>
            <a:pPr marL="1257300" lvl="4" indent="-457200">
              <a:spcAft>
                <a:spcPts val="600"/>
              </a:spcAft>
              <a:defRPr/>
            </a:pPr>
            <a:endParaRPr lang="en-US" sz="2800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rgbClr val="072C62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rgbClr val="072C6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rgbClr val="072C62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rgbClr val="072C6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B7917B-8997-440A-B9DD-EE59993901B4}" type="slidenum">
              <a:rPr lang="fr-CA" altLang="en-US" sz="1400" smtClean="0">
                <a:solidFill>
                  <a:srgbClr val="0033CC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fr-CA" altLang="en-US" sz="1400" dirty="0" smtClean="0">
              <a:solidFill>
                <a:srgbClr val="0033CC"/>
              </a:solidFill>
            </a:endParaRPr>
          </a:p>
        </p:txBody>
      </p:sp>
      <p:pic>
        <p:nvPicPr>
          <p:cNvPr id="2" name="Picture 1" descr="www.socialmediatoday.com-" title="Elearn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179" y="4437112"/>
            <a:ext cx="2925325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684213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589963" cy="5106988"/>
          </a:xfrm>
        </p:spPr>
        <p:txBody>
          <a:bodyPr>
            <a:noAutofit/>
          </a:bodyPr>
          <a:lstStyle/>
          <a:p>
            <a:pPr marL="0" indent="0" algn="ctr">
              <a:spcAft>
                <a:spcPts val="0"/>
              </a:spcAft>
              <a:buFont typeface="Arial" charset="0"/>
              <a:buNone/>
              <a:defRPr/>
            </a:pPr>
            <a:endParaRPr lang="en-US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spcAft>
                <a:spcPts val="0"/>
              </a:spcAft>
              <a:buFont typeface="Arial" charset="0"/>
              <a:buNone/>
              <a:defRPr/>
            </a:pP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spcAft>
                <a:spcPts val="0"/>
              </a:spcAft>
              <a:buFont typeface="Arial" charset="0"/>
              <a:buNone/>
              <a:defRPr/>
            </a:pPr>
            <a:endParaRPr lang="en-US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spcAft>
                <a:spcPts val="0"/>
              </a:spcAft>
              <a:buFont typeface="Arial" charset="0"/>
              <a:buNone/>
              <a:defRPr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spcAft>
                <a:spcPts val="0"/>
              </a:spcAft>
              <a:buFont typeface="Arial" charset="0"/>
              <a:buNone/>
              <a:defRPr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 algn="ctr">
              <a:spcAft>
                <a:spcPts val="0"/>
              </a:spcAft>
              <a:buFont typeface="Arial" charset="0"/>
              <a:buNone/>
              <a:defRPr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spcAft>
                <a:spcPts val="0"/>
              </a:spcAft>
              <a:buFont typeface="Arial" charset="0"/>
              <a:buNone/>
              <a:defRPr/>
            </a:pPr>
            <a:r>
              <a:rPr lang="en-US" sz="3400" dirty="0" smtClean="0">
                <a:solidFill>
                  <a:schemeClr val="tx1"/>
                </a:solidFill>
              </a:rPr>
              <a:t>Adaptech Research Network</a:t>
            </a:r>
          </a:p>
          <a:p>
            <a:pPr marL="0" lvl="1" indent="0" algn="ctr">
              <a:buFont typeface="Arial" panose="020B0604020202020204" pitchFamily="34" charset="0"/>
              <a:buNone/>
              <a:defRPr/>
            </a:pPr>
            <a:r>
              <a:rPr lang="en-US" sz="3400" u="sng" dirty="0" smtClean="0">
                <a:solidFill>
                  <a:schemeClr val="bg2">
                    <a:lumMod val="25000"/>
                  </a:schemeClr>
                </a:solidFill>
                <a:hlinkClick r:id="rId3"/>
              </a:rPr>
              <a:t>www.adaptech.org</a:t>
            </a:r>
            <a:endParaRPr lang="en-US" sz="34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rgbClr val="072C62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rgbClr val="072C6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rgbClr val="072C62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rgbClr val="072C6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CEDB51-A0D4-43EF-8CB7-1224DF4EED48}" type="slidenum">
              <a:rPr lang="fr-CA" altLang="en-US" sz="1400" smtClean="0">
                <a:solidFill>
                  <a:srgbClr val="0033CC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fr-CA" altLang="en-US" sz="1400" dirty="0" smtClean="0">
              <a:solidFill>
                <a:srgbClr val="0033CC"/>
              </a:solidFill>
            </a:endParaRPr>
          </a:p>
        </p:txBody>
      </p:sp>
      <p:pic>
        <p:nvPicPr>
          <p:cNvPr id="14341" name="Picture 5" title="Adaptech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947342"/>
            <a:ext cx="1849439" cy="205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CC"/>
      </a:hlink>
      <a:folHlink>
        <a:srgbClr val="00206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6018</TotalTime>
  <Words>359</Words>
  <Application>Microsoft Office PowerPoint</Application>
  <PresentationFormat>On-screen Show (4:3)</PresentationFormat>
  <Paragraphs>85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Origine</vt:lpstr>
      <vt:lpstr>From Sleep to Student Success: Navigating the Research Obstacle Course </vt:lpstr>
      <vt:lpstr> Jewish General Hospital </vt:lpstr>
      <vt:lpstr>Jewish General Hospital</vt:lpstr>
      <vt:lpstr>Dawson College</vt:lpstr>
      <vt:lpstr>Dawson College</vt:lpstr>
      <vt:lpstr>Dawson College – 5 Key Findings</vt:lpstr>
      <vt:lpstr>Dawson College – 5 Key Findings</vt:lpstr>
      <vt:lpstr>Dawson College – Ongoing Research</vt:lpstr>
      <vt:lpstr>More Information</vt:lpstr>
    </vt:vector>
  </TitlesOfParts>
  <Company>TRADINTEK - Services linguistiques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TRA6053 - Méthodologie et outils de la localisation II</dc:title>
  <dc:creator>Christian Mayer</dc:creator>
  <cp:lastModifiedBy>Admin</cp:lastModifiedBy>
  <cp:revision>518</cp:revision>
  <cp:lastPrinted>2015-05-17T20:06:44Z</cp:lastPrinted>
  <dcterms:created xsi:type="dcterms:W3CDTF">2002-08-29T15:31:57Z</dcterms:created>
  <dcterms:modified xsi:type="dcterms:W3CDTF">2017-12-05T20:46:57Z</dcterms:modified>
</cp:coreProperties>
</file>