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83" r:id="rId2"/>
    <p:sldId id="371" r:id="rId3"/>
    <p:sldId id="409" r:id="rId4"/>
    <p:sldId id="401" r:id="rId5"/>
    <p:sldId id="402" r:id="rId6"/>
    <p:sldId id="412" r:id="rId7"/>
    <p:sldId id="411" r:id="rId8"/>
    <p:sldId id="413" r:id="rId9"/>
    <p:sldId id="415" r:id="rId10"/>
    <p:sldId id="416" r:id="rId11"/>
    <p:sldId id="417" r:id="rId12"/>
    <p:sldId id="418" r:id="rId13"/>
    <p:sldId id="419" r:id="rId14"/>
    <p:sldId id="420" r:id="rId15"/>
    <p:sldId id="422" r:id="rId16"/>
    <p:sldId id="421" r:id="rId17"/>
    <p:sldId id="423" r:id="rId18"/>
    <p:sldId id="425" r:id="rId19"/>
    <p:sldId id="414" r:id="rId20"/>
    <p:sldId id="275" r:id="rId21"/>
  </p:sldIdLst>
  <p:sldSz cx="12192000" cy="6858000"/>
  <p:notesSz cx="70104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  <p:cmAuthor id="2" name="Adaptech Research Network" initials="ARN" lastIdx="4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  <p:cmAuthor id="3" name="Catherine S. Fichten, Dr." initials="CSFD" lastIdx="1" clrIdx="2">
    <p:extLst>
      <p:ext uri="{19B8F6BF-5375-455C-9EA6-DF929625EA0E}">
        <p15:presenceInfo xmlns:p15="http://schemas.microsoft.com/office/powerpoint/2012/main" userId="Catherine S. Fichten,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5711" autoAdjust="0"/>
  </p:normalViewPr>
  <p:slideViewPr>
    <p:cSldViewPr snapToGrid="0">
      <p:cViewPr varScale="1">
        <p:scale>
          <a:sx n="71" d="100"/>
          <a:sy n="71" d="100"/>
        </p:scale>
        <p:origin x="292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379" y="605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2" y="0"/>
            <a:ext cx="303859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31584"/>
            <a:ext cx="3037401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2" y="8831584"/>
            <a:ext cx="303859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2" y="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5" y="4415791"/>
            <a:ext cx="514159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2" y="8831580"/>
            <a:ext cx="303740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9859" indent="-28840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3629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15081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76534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37985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99437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60889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22340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861CFD-ECC4-4857-B9A2-9B12CBA1AF94}" type="slidenum">
              <a:rPr lang="fr-CA" altLang="fr-FR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 dirty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13762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5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66716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6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49540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12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407383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19</a:t>
            </a:fld>
            <a:endParaRPr lang="fr-CA" altLang="fr-FR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5D8FFFF-97BB-4EBB-80F8-AFBDA89AD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0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http://docs.adaptech.org/Presentations/CSUN2022Fichten.pptx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dawsoncollege.qc.ca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aptech.org/" TargetMode="External"/><Relationship Id="rId3" Type="http://schemas.openxmlformats.org/officeDocument/2006/relationships/hyperlink" Target="mailto:catherine.fichten@mcgill.ca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ne.vo@hyperqube.ca" TargetMode="External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mailto:mjorgensen@dawsoncollege.qc.ca" TargetMode="External"/><Relationship Id="rId9" Type="http://schemas.openxmlformats.org/officeDocument/2006/relationships/hyperlink" Target="http://docs.adaptech.org/Presentations/CSUN2022Fichten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aptech.org/wp-content/uploads/AritificialIntelligenceForStuden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cktheunion.org/2017/06/06/our-walmart-launched-an-app-hear-more-about-it-he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550878" y="131613"/>
            <a:ext cx="11090245" cy="2212975"/>
          </a:xfrm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AI Based and Mobile Apps: Six Studies on Post-Secondary Students</a:t>
            </a:r>
            <a:r>
              <a:rPr lang="en-US" sz="4400" noProof="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 </a:t>
            </a:r>
            <a:endParaRPr lang="en-US" altLang="en-US" sz="4400" noProof="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blue separator line" title="blue separator line"/>
          <p:cNvSpPr>
            <a:spLocks noChangeShapeType="1"/>
          </p:cNvSpPr>
          <p:nvPr/>
        </p:nvSpPr>
        <p:spPr bwMode="auto">
          <a:xfrm>
            <a:off x="1981200" y="2137182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461083" y="2333878"/>
            <a:ext cx="9269835" cy="12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Fichten, Mary Jorgensen, Alice Havel, &amp; Christine Vo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Adaptech Research Network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Dawson College</a:t>
            </a: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0083" y="3783146"/>
            <a:ext cx="10771833" cy="11743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8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noProof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37th Annual CSUN Assistive Technology Conference, March 14-18, 2022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I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http://docs.adaptech.org/Presentations/CSUN2022Fichten.pptx</a:t>
            </a:r>
            <a:endParaRPr lang="en-CA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endParaRPr lang="en-US" sz="22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noProof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27" y="5180029"/>
            <a:ext cx="1312146" cy="45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 descr="Adaptech Research Network logo. Copyright is http://www.adaptech.org/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16" y="5692371"/>
            <a:ext cx="631825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5640" y="5763466"/>
            <a:ext cx="1811273" cy="5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 for the Pôle montréalais d’enseignement supérieur en intelligence artificielle. Copyright is https://poleia.quebec/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99" y="5628978"/>
            <a:ext cx="1006318" cy="831637"/>
          </a:xfrm>
          <a:prstGeom prst="rect">
            <a:avLst/>
          </a:prstGeom>
        </p:spPr>
      </p:pic>
      <p:pic>
        <p:nvPicPr>
          <p:cNvPr id="12" name="Picture 3" descr="Centre de recherche interdisciplinaire en réadaptation du Montréal métropolitain (CRIR) logo. Copyright is http://www.crir.ca/?lang=EN" title="Centre de recherche interdisciplinaire en réadaptation du Montréal métropolitain (CRIR) log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89183" y="5563337"/>
            <a:ext cx="1120318" cy="9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corative.">
            <a:extLst>
              <a:ext uri="{FF2B5EF4-FFF2-40B4-BE49-F238E27FC236}">
                <a16:creationId xmlns:a16="http://schemas.microsoft.com/office/drawing/2014/main" id="{5FB0376E-92F1-4D55-BA13-22C6FF11F1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3452" y="5664293"/>
            <a:ext cx="2163232" cy="761007"/>
          </a:xfrm>
          <a:prstGeom prst="rect">
            <a:avLst/>
          </a:prstGeom>
        </p:spPr>
      </p:pic>
      <p:pic>
        <p:nvPicPr>
          <p:cNvPr id="8" name="Picture 7" descr="Social Sciences and Humanities Research Council of Canada">
            <a:extLst>
              <a:ext uri="{FF2B5EF4-FFF2-40B4-BE49-F238E27FC236}">
                <a16:creationId xmlns:a16="http://schemas.microsoft.com/office/drawing/2014/main" id="{11FE0BEC-EFEE-4ABC-A83C-23DCD7542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12" y="5907624"/>
            <a:ext cx="2781541" cy="274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540" y="71226"/>
            <a:ext cx="11958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Fichten, C., Jorgensen, M., Havel, A., &amp; Vo, C. (2022, March 14-18). </a:t>
            </a:r>
            <a:r>
              <a:rPr lang="en-CA" sz="1400" dirty="0"/>
              <a:t>AI based and mobile apps: Six studies on post-secondary </a:t>
            </a:r>
            <a:r>
              <a:rPr lang="en-CA" sz="1400" dirty="0" smtClean="0"/>
              <a:t>students [</a:t>
            </a:r>
            <a:r>
              <a:rPr lang="en-CA" sz="1400" dirty="0"/>
              <a:t>Conference presentation</a:t>
            </a:r>
            <a:r>
              <a:rPr lang="en-CA" sz="1400" dirty="0" smtClean="0"/>
              <a:t>]. </a:t>
            </a:r>
            <a:r>
              <a:rPr lang="en-CA" sz="1400" dirty="0"/>
              <a:t>37th Annual CSUN Assistive Technology Conference, Anaheim, CA, United States. </a:t>
            </a:r>
          </a:p>
          <a:p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CEDB-71CA-44EF-856E-DAE3A52BC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D1260-CAA2-454B-8F01-C5693EB3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4" y="518162"/>
            <a:ext cx="11617233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Study 5: Do Students with ADHD Know About &amp; Use Apps Recommended By Experts?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40BA-CD1C-41B0-B921-B84F9B97DE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12192000" cy="48882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do students think about experts’ recommendations?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Method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Online LimeSurvey 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35 students with ADHD (but no learning disability)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74 students without disabilities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Questions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about the 20 apps recommended by experts 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Which of the following apps have you tried? 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Of the apps that you tried, which ones did you like?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Which liked apps are AI based?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59" y="4288970"/>
            <a:ext cx="2204758" cy="16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5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0B313-FCB6-4CEA-A582-01D9E4D1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A7C7-AA62-4B84-9705-E6464EA5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5: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DA38-28A1-4B16-A705-C124018C57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1872" y="1231615"/>
            <a:ext cx="12041248" cy="4888200"/>
          </a:xfrm>
        </p:spPr>
        <p:txBody>
          <a:bodyPr/>
          <a:lstStyle/>
          <a:p>
            <a:pPr marL="0" marR="0" indent="269875">
              <a:spcBef>
                <a:spcPts val="0"/>
              </a:spcBef>
              <a:spcAft>
                <a:spcPts val="0"/>
              </a:spcAft>
            </a:pPr>
            <a:r>
              <a:rPr lang="en-US" sz="3400" dirty="0"/>
              <a:t>Both groups of students were familiar with 12 of the 20 apps</a:t>
            </a:r>
          </a:p>
          <a:p>
            <a:pPr marL="0" marR="0" indent="269875">
              <a:spcBef>
                <a:spcPts val="0"/>
              </a:spcBef>
              <a:spcAft>
                <a:spcPts val="0"/>
              </a:spcAft>
            </a:pPr>
            <a:r>
              <a:rPr lang="en-US" sz="3500" dirty="0"/>
              <a:t>Both groups liked most of these</a:t>
            </a:r>
          </a:p>
          <a:p>
            <a:pPr marL="266693" lvl="1" indent="2698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Students with ADHD liked only 8 of the 20</a:t>
            </a:r>
          </a:p>
          <a:p>
            <a:pPr marL="533386" lvl="2" indent="269875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Only half are AI based (these are followed by an asterisk)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Dragon*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Dropbox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Evernote*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Google Calendar*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IFTT (If This Then That)*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Pomodoro Timer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Quizlet </a:t>
            </a:r>
          </a:p>
          <a:p>
            <a:pPr marL="114298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</a:rPr>
              <a:t>Read&amp;Write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473" y="3984172"/>
            <a:ext cx="3170602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A993-D554-4AA3-9D74-56AF348D18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907ED-5F73-4000-8CC4-BD18159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6437"/>
            <a:ext cx="10972800" cy="684213"/>
          </a:xfrm>
        </p:spPr>
        <p:txBody>
          <a:bodyPr/>
          <a:lstStyle/>
          <a:p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6: How Do Apps Help Students with ADHD Do Academic Work In and Out of Class?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9253-C5D0-4898-9F1F-53D5A70F09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is not enough to know what apps students use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Need to know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these apps are used?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functions they fulfill?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Method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9 students with ADHD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Interviewed (Zoom, 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0DCA-452F-417D-B07D-127E86CF7074}"/>
              </a:ext>
            </a:extLst>
          </p:cNvPr>
          <p:cNvSpPr txBox="1"/>
          <p:nvPr/>
        </p:nvSpPr>
        <p:spPr>
          <a:xfrm>
            <a:off x="730431" y="6205134"/>
            <a:ext cx="1073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Fichten, Catherine., et al. “Let’s get real! What apps do students with ADHD Actually find helpful when doing schoolwork?” Submitted for publication.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10" y="4433919"/>
            <a:ext cx="2156318" cy="13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5229-4AEB-489F-A67A-74B939B56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25BC4-23F2-4F1F-A3BD-A3E51BB8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6: Results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076A-A43E-4F94-85DC-D855D4D06E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5943" y="1268760"/>
            <a:ext cx="11800114" cy="4888200"/>
          </a:xfrm>
        </p:spPr>
        <p:txBody>
          <a:bodyPr/>
          <a:lstStyle/>
          <a:p>
            <a:pPr marL="0" marR="0" indent="3556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To do schoolwork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in class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– none are AI based apps</a:t>
            </a:r>
          </a:p>
          <a:p>
            <a:pPr marL="630238" lvl="1" indent="3587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Smartphones’ camera app </a:t>
            </a:r>
          </a:p>
          <a:p>
            <a:pPr marL="896932" lvl="3" indent="3587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Take pictures of notes &amp; information on the board or screen  </a:t>
            </a:r>
          </a:p>
          <a:p>
            <a:pPr marL="630238" lvl="1" indent="3587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Recording apps </a:t>
            </a:r>
          </a:p>
          <a:p>
            <a:pPr marL="896932" lvl="3" indent="3587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Help with momentary attention lapses or missed classes</a:t>
            </a:r>
          </a:p>
          <a:p>
            <a:pPr marL="630238" lvl="1" indent="3587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Kahoot </a:t>
            </a:r>
          </a:p>
          <a:p>
            <a:pPr marL="896932" lvl="3" indent="3587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Ask questions in class </a:t>
            </a:r>
          </a:p>
          <a:p>
            <a:pPr marL="896932" lvl="3" indent="3587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 quizzes</a:t>
            </a:r>
          </a:p>
          <a:p>
            <a:pPr marL="630238" lvl="1" indent="35877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Zoom </a:t>
            </a:r>
          </a:p>
          <a:p>
            <a:pPr marL="896932" lvl="3" indent="3587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Connect with classmates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605" y="4128407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5BC4-23F2-4F1F-A3BD-A3E51BB8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6: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076A-A43E-4F94-85DC-D855D4D06E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297" y="1268760"/>
            <a:ext cx="11537406" cy="4888200"/>
          </a:xfrm>
        </p:spPr>
        <p:txBody>
          <a:bodyPr/>
          <a:lstStyle/>
          <a:p>
            <a:pPr marL="0" marR="0" indent="26352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To do schoolwork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outside class </a:t>
            </a:r>
          </a:p>
          <a:p>
            <a:pPr marL="265113" lvl="1" indent="36512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ittle use of AI based tech</a:t>
            </a:r>
          </a:p>
          <a:p>
            <a:pPr marL="265113" lvl="1" indent="36512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Discord </a:t>
            </a:r>
          </a:p>
          <a:p>
            <a:pPr marL="533386" lvl="2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Communicate with classmates using chat and text</a:t>
            </a:r>
          </a:p>
          <a:p>
            <a:pPr marL="533386" lvl="2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Share screen shots of course slides</a:t>
            </a:r>
          </a:p>
          <a:p>
            <a:pPr marL="533386" lvl="2" indent="45720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Ask questions that peers could answer 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Google Calendar: reminder feature especially valuable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Pomodoro Timer: schedule both study and break times</a:t>
            </a:r>
          </a:p>
          <a:p>
            <a:pPr marL="0" indent="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Insight Timer, Respirelax: to meditate &amp; relax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5229-4AEB-489F-A67A-74B939B56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1907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5229-4AEB-489F-A67A-74B939B56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25BC4-23F2-4F1F-A3BD-A3E51BB8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6: Results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076A-A43E-4F94-85DC-D855D4D06E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3657" y="1268760"/>
            <a:ext cx="11364686" cy="4888200"/>
          </a:xfrm>
        </p:spPr>
        <p:txBody>
          <a:bodyPr/>
          <a:lstStyle/>
          <a:p>
            <a:pPr marL="0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Reading and writing tools </a:t>
            </a:r>
          </a:p>
          <a:p>
            <a:pPr marL="266693" lvl="1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Helpful for screen reading </a:t>
            </a:r>
          </a:p>
          <a:p>
            <a:pPr marL="266693" lvl="1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Good for feedback through collaboration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Frequently specified: Microsoft &amp; Google tools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Most of the techs work across several platforms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6558-A8D5-4E0F-A2E2-692060F64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43" y="4528458"/>
            <a:ext cx="3053971" cy="12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E05D-66CD-4DB7-936C-935A9673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655A-9BA8-4527-B8B7-D9843AA7A0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5920" y="1076340"/>
            <a:ext cx="11927840" cy="48882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Findings on AI show that 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Students with &amp; without disabilities mainly use same apps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Popular press suggests AI based tech has great potential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Scientific literature typically does not deal with schoolwork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AI related to accessibility built into general use tech</a:t>
            </a:r>
          </a:p>
          <a:p>
            <a:pPr lvl="3">
              <a:spcBef>
                <a:spcPts val="5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Microsoft 365, Google Suite, Adobe Acrobat, Apple, Android</a:t>
            </a:r>
          </a:p>
          <a:p>
            <a:pPr lvl="3">
              <a:spcBef>
                <a:spcPts val="5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Zoom, Teams, Google Meet added AI-based live captions </a:t>
            </a:r>
          </a:p>
          <a:p>
            <a:pPr lvl="3">
              <a:spcBef>
                <a:spcPts val="5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Often no need for expensive assistive products 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Students often unaware of AI benefits or privacy concerns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Research about efficacy of AI based tools urgently needed</a:t>
            </a:r>
          </a:p>
          <a:p>
            <a:pPr marL="26669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8EB4-3E36-445A-8852-212FE3FEA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4332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D34D-27B7-49D6-B645-BB73BF92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74B9-AA73-4421-8233-2561018347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8663" y="1226668"/>
            <a:ext cx="11823337" cy="48882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Findings on ADHD show that  </a:t>
            </a:r>
          </a:p>
          <a:p>
            <a:pPr marL="533386" lvl="2">
              <a:spcBef>
                <a:spcPts val="0"/>
              </a:spcBef>
              <a:spcAft>
                <a:spcPts val="300"/>
              </a:spcAft>
            </a:pPr>
            <a:r>
              <a:rPr lang="en-US" sz="2950" dirty="0">
                <a:solidFill>
                  <a:schemeClr val="accent1">
                    <a:lumMod val="50000"/>
                  </a:schemeClr>
                </a:solidFill>
              </a:rPr>
              <a:t>Few ADHD specific apps use AI</a:t>
            </a:r>
          </a:p>
          <a:p>
            <a:pPr marL="533386" lvl="2">
              <a:spcBef>
                <a:spcPts val="0"/>
              </a:spcBef>
              <a:spcAft>
                <a:spcPts val="300"/>
              </a:spcAft>
            </a:pPr>
            <a:r>
              <a:rPr lang="en-US" sz="2950" dirty="0">
                <a:solidFill>
                  <a:schemeClr val="accent1">
                    <a:lumMod val="50000"/>
                  </a:schemeClr>
                </a:solidFill>
              </a:rPr>
              <a:t>Students with &amp; without ADHD found same apps helpful</a:t>
            </a:r>
          </a:p>
          <a:p>
            <a:pPr marL="539750" lvl="1" indent="357188"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Liked apps worked across several platforms</a:t>
            </a:r>
          </a:p>
          <a:p>
            <a:pPr marL="539750" lvl="1" indent="357188"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Students used tools that facilitated academic work</a:t>
            </a:r>
          </a:p>
          <a:p>
            <a:pPr marL="804863" lvl="2" indent="271463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E.g., Pomodoro Timer, Quizlet</a:t>
            </a:r>
          </a:p>
          <a:p>
            <a:pPr marL="263525" indent="-80963">
              <a:spcBef>
                <a:spcPts val="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950" dirty="0">
                <a:solidFill>
                  <a:schemeClr val="accent1">
                    <a:lumMod val="50000"/>
                  </a:schemeClr>
                </a:solidFill>
              </a:rPr>
              <a:t>Few students with ADHD used apps recommended by the experts</a:t>
            </a:r>
          </a:p>
          <a:p>
            <a:pPr marL="539750" lvl="2" indent="36195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Two exceptions</a:t>
            </a:r>
          </a:p>
          <a:p>
            <a:pPr marL="798513" lvl="3" indent="277813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Google Calendar for ease of use and integration with Gmail</a:t>
            </a:r>
          </a:p>
          <a:p>
            <a:pPr marL="798513" lvl="3" indent="277813">
              <a:spcBef>
                <a:spcPts val="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Cloud drives such as Dropbox to help with organization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3469-6358-41F4-9112-8465961CD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925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5D1D-2CA1-4D6A-898B-A5EAC35E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B9C4C-FDE4-4C48-92C9-70648FA116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" y="1278920"/>
            <a:ext cx="11978640" cy="4888200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Traditional expensive assistive technologies will always be needed</a:t>
            </a:r>
          </a:p>
          <a:p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Characteristics of post-secondary students with disabilities changing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Over ½ of students who self-identity with a disability do not register for campus disability services 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Students with ADHD especially common on campus</a:t>
            </a:r>
          </a:p>
          <a:p>
            <a:pPr lvl="2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Poor organizational abilities makes keeping track challenging</a:t>
            </a:r>
          </a:p>
          <a:p>
            <a:pPr lvl="2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Need for tech that works across multiple platforms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4FDC4-40F1-471F-8EAA-7196C4E81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0D447-5FDD-48F0-A1BE-75329C29EB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60" y="4312284"/>
            <a:ext cx="30988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5" y="283030"/>
            <a:ext cx="1206807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  <a:endParaRPr lang="en-US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853" y="1216111"/>
            <a:ext cx="11768295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 dirty="0"/>
              <a:t>Need to improve functionality of existing technologies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950" dirty="0"/>
              <a:t>AI related privacy &amp; security concerns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950" dirty="0"/>
              <a:t>Include students with disabilities in training AI 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950" dirty="0"/>
              <a:t>Make information about AI based tech available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Accessible training documents (e.g., YouTube, Google)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950" dirty="0"/>
              <a:t>Students with disabilities valuable stakeholders in AI development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950" dirty="0"/>
              <a:t>General use technologies with built-in assistive tech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550" dirty="0"/>
              <a:t>Have an important role to play</a:t>
            </a:r>
          </a:p>
          <a:p>
            <a:pPr lvl="2"/>
            <a:r>
              <a:rPr lang="en-US" dirty="0"/>
              <a:t>Imply need to reconsider what is assistive technology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32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noProof="0" dirty="0"/>
              <a:t> Presentation Objectives</a:t>
            </a:r>
            <a:endParaRPr lang="en-US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7918" y="1142746"/>
            <a:ext cx="11896165" cy="45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AI to support students with disabilities to do academic work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Present findings of 6 of our studies on AI based &amp; mobile tech </a:t>
            </a:r>
          </a:p>
          <a:p>
            <a:pPr lvl="1">
              <a:spcAft>
                <a:spcPts val="600"/>
              </a:spcAft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AI &amp; mobile tech can make students’ lives easier</a:t>
            </a:r>
          </a:p>
          <a:p>
            <a:pPr lvl="2">
              <a:spcAft>
                <a:spcPts val="600"/>
              </a:spcAft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3 studies on artificial intelligence (AI)</a:t>
            </a:r>
          </a:p>
          <a:p>
            <a:pPr lvl="2">
              <a:spcAft>
                <a:spcPts val="600"/>
              </a:spcAft>
            </a:pPr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3 studies on mobile apps 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  <a:p>
            <a:pPr>
              <a:spcAft>
                <a:spcPts val="600"/>
              </a:spcAft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Implications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500" dirty="0">
              <a:solidFill>
                <a:srgbClr val="002060"/>
              </a:solidFill>
            </a:endParaRPr>
          </a:p>
        </p:txBody>
      </p:sp>
      <p:pic>
        <p:nvPicPr>
          <p:cNvPr id="6" name="Picture 2" descr="Decorative." title="Cartoon man checking off items on a checkl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7571" y="3610644"/>
            <a:ext cx="2882508" cy="200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92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20</a:t>
            </a:fld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Thank</a:t>
            </a:r>
            <a:r>
              <a:rPr lang="en-US" b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You!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349427"/>
            <a:ext cx="983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Catherine Fichten: </a:t>
            </a:r>
            <a:r>
              <a:rPr lang="en-CA" sz="2800" dirty="0">
                <a:solidFill>
                  <a:srgbClr val="002060"/>
                </a:solidFill>
                <a:hlinkClick r:id="rId3"/>
              </a:rPr>
              <a:t>catherine.fichten@mcgill.ca</a:t>
            </a:r>
            <a:endParaRPr lang="en-CA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Mary Jorgensen: </a:t>
            </a:r>
            <a:r>
              <a:rPr lang="en-US" sz="2800" u="sng" dirty="0">
                <a:solidFill>
                  <a:srgbClr val="0033CC"/>
                </a:solidFill>
                <a:hlinkClick r:id="rId4"/>
              </a:rPr>
              <a:t>mjorgensen</a:t>
            </a:r>
            <a:r>
              <a:rPr lang="en-US" sz="2800" dirty="0">
                <a:solidFill>
                  <a:srgbClr val="002060"/>
                </a:solidFill>
                <a:hlinkClick r:id="rId4"/>
              </a:rPr>
              <a:t>@dawsoncollege.qc.ca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Alice Havel: </a:t>
            </a:r>
            <a:r>
              <a:rPr lang="en-US" sz="2800" dirty="0">
                <a:solidFill>
                  <a:srgbClr val="002060"/>
                </a:solidFill>
                <a:hlinkClick r:id="rId5"/>
              </a:rPr>
              <a:t>ahavel@dawsoncollege.qc.ca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Christine Vo: </a:t>
            </a:r>
            <a:r>
              <a:rPr lang="en-US" sz="2800" dirty="0">
                <a:solidFill>
                  <a:srgbClr val="002060"/>
                </a:solidFill>
                <a:hlinkClick r:id="rId6"/>
              </a:rPr>
              <a:t>christine.vo@hyperqube.ca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Decorative. 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3" y="1386976"/>
            <a:ext cx="5651875" cy="26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85ED-1215-4423-BF14-CC081BCE4DD2}"/>
              </a:ext>
            </a:extLst>
          </p:cNvPr>
          <p:cNvSpPr txBox="1"/>
          <p:nvPr/>
        </p:nvSpPr>
        <p:spPr>
          <a:xfrm>
            <a:off x="6552614" y="3262417"/>
            <a:ext cx="511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Adaptech Research Network </a:t>
            </a:r>
            <a:r>
              <a:rPr lang="en-US" sz="2800" dirty="0">
                <a:solidFill>
                  <a:srgbClr val="002060"/>
                </a:solidFill>
                <a:hlinkClick r:id="rId8" tooltip="http://www.adaptech.org/"/>
              </a:rPr>
              <a:t>www.adaptech.org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8F63-B5F7-4F95-8D4C-3919C5C18C69}"/>
              </a:ext>
            </a:extLst>
          </p:cNvPr>
          <p:cNvSpPr txBox="1"/>
          <p:nvPr/>
        </p:nvSpPr>
        <p:spPr>
          <a:xfrm>
            <a:off x="5940742" y="1245551"/>
            <a:ext cx="5809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http://docs.adaptech.org/Presentations/CSUN2022Fichten.pptx</a:t>
            </a:r>
            <a:endParaRPr lang="en-C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53D1-3B2B-459C-B7B1-4B9D32698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3343D-525D-41BE-A144-2E423303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4507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1: 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Scoping Review of AI Tools for Schoolwork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D8DA-678D-4C17-8A9B-6F7F40F918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39354" y="1245948"/>
            <a:ext cx="12470708" cy="4888200"/>
          </a:xfrm>
        </p:spPr>
        <p:txBody>
          <a:bodyPr/>
          <a:lstStyle/>
          <a:p>
            <a:pPr lvl="1">
              <a:spcBef>
                <a:spcPts val="800"/>
              </a:spcBef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Tools to assist students with disabilities do schoolwork</a:t>
            </a:r>
          </a:p>
          <a:p>
            <a:pPr marL="987425" lvl="1" indent="-363538">
              <a:spcBef>
                <a:spcPts val="800"/>
              </a:spcBef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Searched 10 scientific databases </a:t>
            </a:r>
          </a:p>
          <a:p>
            <a:pPr marL="987425" lvl="2" indent="-363538">
              <a:spcBef>
                <a:spcPts val="800"/>
              </a:spcBef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No generally agreed upon definition of AI</a:t>
            </a:r>
          </a:p>
          <a:p>
            <a:pPr marL="987425" lvl="1" indent="-363538">
              <a:spcBef>
                <a:spcPts val="8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Huge discrepancy between scientific &amp; popular press articles</a:t>
            </a:r>
          </a:p>
          <a:p>
            <a:pPr marL="987425" lvl="1" indent="-363538">
              <a:spcBef>
                <a:spcPts val="800"/>
              </a:spcBef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Popular press = enthusiastic about AI tools for schoolwork</a:t>
            </a:r>
          </a:p>
          <a:p>
            <a:pPr marL="987425" lvl="1" indent="-363538">
              <a:spcBef>
                <a:spcPts val="800"/>
              </a:spcBef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>Scientific articles = dealt primarily with tool development</a:t>
            </a:r>
          </a:p>
          <a:p>
            <a:pPr marL="1254119" lvl="3" indent="-363538">
              <a:spcBef>
                <a:spcPts val="800"/>
              </a:spcBef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Intelligent virtual assistants most commonly mentioned tool</a:t>
            </a:r>
          </a:p>
          <a:p>
            <a:pPr marL="1471282" lvl="5" indent="-363538">
              <a:spcBef>
                <a:spcPts val="80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Alexa, Siri, Google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804E5-3379-4035-B177-E8099294778A}"/>
              </a:ext>
            </a:extLst>
          </p:cNvPr>
          <p:cNvSpPr txBox="1"/>
          <p:nvPr/>
        </p:nvSpPr>
        <p:spPr>
          <a:xfrm>
            <a:off x="888274" y="6277278"/>
            <a:ext cx="1061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Fichten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C., Pickup, D., Asuncion, J., Jorgensen, M., Vo, C., Legault, A., Libman, E. &amp; Concordia University’s CSLP Systematic Review Team. (2021). State of the research on artificial intelligence based apps for post-secondary students with disabilities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Exceptionality Education International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(1), 62–76.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0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" y="486437"/>
            <a:ext cx="12122331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2: 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of AI Based Tools by Post-Secondary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669" y="1268760"/>
            <a:ext cx="12122331" cy="4888200"/>
          </a:xfrm>
        </p:spPr>
        <p:txBody>
          <a:bodyPr/>
          <a:lstStyle/>
          <a:p>
            <a:r>
              <a:rPr lang="en-US" sz="3500" noProof="0" dirty="0">
                <a:solidFill>
                  <a:schemeClr val="accent1">
                    <a:lumMod val="50000"/>
                  </a:schemeClr>
                </a:solidFill>
              </a:rPr>
              <a:t>Which technologies used to do schoolwork are AI based?</a:t>
            </a:r>
          </a:p>
          <a:p>
            <a:pPr lvl="1"/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Method</a:t>
            </a:r>
          </a:p>
          <a:p>
            <a:pPr lvl="2"/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163 students with disabilities  </a:t>
            </a:r>
          </a:p>
          <a:p>
            <a:pPr lvl="2"/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74 students without disabilities    </a:t>
            </a:r>
          </a:p>
          <a:p>
            <a:pPr lvl="2"/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Online LimeSurvey</a:t>
            </a:r>
          </a:p>
        </p:txBody>
      </p:sp>
      <p:pic>
        <p:nvPicPr>
          <p:cNvPr id="7" name="Pictur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94" y="3757060"/>
            <a:ext cx="3252787" cy="202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4BD73-C357-45FD-A156-98148C2B50D2}"/>
              </a:ext>
            </a:extLst>
          </p:cNvPr>
          <p:cNvSpPr txBox="1"/>
          <p:nvPr/>
        </p:nvSpPr>
        <p:spPr>
          <a:xfrm>
            <a:off x="711200" y="6284466"/>
            <a:ext cx="107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Fichten, C.  &amp; Vo., C. (2021). Coding manual: What 237 post-secondary students said about their technologies for schoolwork in 2019-2020. Adaptech Research Network. 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https://adaptech.org/wp-content/uploads/AritificialIntelligenceForStudents.pdf"/>
              </a:rPr>
              <a:t>https://adaptech.org/wp-content/uploads/AritificialIntelligenceForStudents.pd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325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E91C-2818-4438-B440-3F3AC692E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6A118-0198-495E-9E49-1A92CF70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2: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051-2FAE-4FEB-B2E7-7976F6EB2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53" y="984900"/>
            <a:ext cx="11615893" cy="4888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Approximately 20% of tools mentioned used AI </a:t>
            </a:r>
          </a:p>
          <a:p>
            <a:pPr lvl="1"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Most are “general use” technologies such as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Google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Microsoft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Adobe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Dragon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Dropbox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Evernote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Some specialized apps such as </a:t>
            </a:r>
          </a:p>
          <a:p>
            <a:pPr marL="896938" lvl="1" indent="-2698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Seeing AI</a:t>
            </a:r>
          </a:p>
          <a:p>
            <a:pPr marL="896938" lvl="1" indent="-269875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Microsoft Lens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187EA-6462-0E42-803F-79E07A003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5170" y="3825042"/>
            <a:ext cx="3407230" cy="21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6437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3: AI Based Tech Professors Required Students to Use During Covid-19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351" y="1268760"/>
            <a:ext cx="12011298" cy="4888200"/>
          </a:xfrm>
        </p:spPr>
        <p:txBody>
          <a:bodyPr/>
          <a:lstStyle/>
          <a:p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What AI based tech did profs require students to use?</a:t>
            </a:r>
            <a:endParaRPr lang="en-US" baseline="30000" noProof="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noProof="0" dirty="0">
                <a:solidFill>
                  <a:schemeClr val="accent1">
                    <a:lumMod val="50000"/>
                  </a:schemeClr>
                </a:solidFill>
              </a:rPr>
              <a:t>Method</a:t>
            </a:r>
          </a:p>
          <a:p>
            <a:pPr lvl="2"/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Email study during Covid-19 remote learning</a:t>
            </a:r>
          </a:p>
          <a:p>
            <a:pPr lvl="3"/>
            <a:r>
              <a:rPr lang="en-US" sz="2800" noProof="0" dirty="0">
                <a:solidFill>
                  <a:schemeClr val="accent1">
                    <a:lumMod val="50000"/>
                  </a:schemeClr>
                </a:solidFill>
              </a:rPr>
              <a:t>20 students with disabilities  </a:t>
            </a:r>
          </a:p>
          <a:p>
            <a:pPr lvl="3"/>
            <a:r>
              <a:rPr lang="en-US" sz="2800" noProof="0" dirty="0">
                <a:solidFill>
                  <a:schemeClr val="accent1">
                    <a:lumMod val="50000"/>
                  </a:schemeClr>
                </a:solidFill>
              </a:rPr>
              <a:t>4 students without disabilities    </a:t>
            </a:r>
          </a:p>
        </p:txBody>
      </p:sp>
      <p:pic>
        <p:nvPicPr>
          <p:cNvPr id="5" name="Picture 4" descr="Reference.">
            <a:extLst>
              <a:ext uri="{FF2B5EF4-FFF2-40B4-BE49-F238E27FC236}">
                <a16:creationId xmlns:a16="http://schemas.microsoft.com/office/drawing/2014/main" id="{BEB6EAAB-CD72-4AEC-B4FD-40EE15AD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9" y="6201607"/>
            <a:ext cx="10973751" cy="688908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0" y="3256055"/>
            <a:ext cx="3497579" cy="2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E38C-A05E-4652-9210-7F78E583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761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3: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D5A7-E25D-41A6-AFA0-D7126E1A87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5815" y="1189977"/>
            <a:ext cx="11680371" cy="48882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13 technologies listed by at least 2 students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Less than ½ of these used AI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Zoom 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Microsoft Teams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Microsoft 365 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VMware Horizon</a:t>
            </a:r>
          </a:p>
          <a:p>
            <a:pPr lvl="2"/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Webex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DB756-D108-4771-ADD3-59086580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6E142-F141-41E3-94DB-E6762AB91797}"/>
              </a:ext>
            </a:extLst>
          </p:cNvPr>
          <p:cNvSpPr txBox="1"/>
          <p:nvPr/>
        </p:nvSpPr>
        <p:spPr>
          <a:xfrm>
            <a:off x="609600" y="622500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Fichten, C., Havel, A., Wileman, S., Jorgensen, M., Arcuri, R. Vo, C. &amp; Ruffolo, O. (2021). Digital tools faculty expected students to use during the COVID-19 Pandemic in 2021: Problems and solutions for future hybrid and blended courses Journal of Education and Training Studies, 9(8), 24-30. https://redfame.com/journal/index.php/jets/article/download/5310/5561</a:t>
            </a:r>
            <a:r>
              <a:rPr lang="en-US" sz="1200" dirty="0">
                <a:effectLst/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238BF-5916-4709-A377-8A83B5F487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851" r="1913"/>
          <a:stretch/>
        </p:blipFill>
        <p:spPr>
          <a:xfrm>
            <a:off x="9644743" y="3522492"/>
            <a:ext cx="2122714" cy="22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4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8A395-DF66-47F8-A4CA-6DA5B6FCB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98FAC-0888-4E07-9FD9-4D9CB001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86437"/>
            <a:ext cx="1121664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4: What Mobile Apps do Students with Attention Deficit Hyperactivity Disorder Use?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FA37-555A-4680-B2D7-B05603A23B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6092" y="1208602"/>
            <a:ext cx="11599817" cy="4888200"/>
          </a:xfrm>
        </p:spPr>
        <p:txBody>
          <a:bodyPr/>
          <a:lstStyle/>
          <a:p>
            <a:r>
              <a:rPr lang="en-US" dirty="0">
                <a:effectLst/>
              </a:rPr>
              <a:t>Students with ADHD </a:t>
            </a:r>
          </a:p>
          <a:p>
            <a:pPr lvl="1"/>
            <a:r>
              <a:rPr lang="en-US" sz="3000" dirty="0">
                <a:effectLst/>
              </a:rPr>
              <a:t>One of the most common disability group on campus</a:t>
            </a:r>
          </a:p>
          <a:p>
            <a:pPr lvl="1"/>
            <a:r>
              <a:rPr lang="en-US" sz="3000" dirty="0"/>
              <a:t>Often experience academic difficulties</a:t>
            </a:r>
          </a:p>
          <a:p>
            <a:pPr lvl="2"/>
            <a:r>
              <a:rPr lang="en-US" dirty="0"/>
              <a:t>What AI based mobile tech can help with schoolwork?</a:t>
            </a:r>
          </a:p>
          <a:p>
            <a:pPr lvl="1"/>
            <a:r>
              <a:rPr lang="en-US" sz="3000" dirty="0"/>
              <a:t>Compiled list of recommended mobile apps 2017-2020</a:t>
            </a:r>
          </a:p>
          <a:p>
            <a:pPr lvl="2"/>
            <a:r>
              <a:rPr lang="en-US" dirty="0"/>
              <a:t>List based on 23 articles / items </a:t>
            </a:r>
          </a:p>
          <a:p>
            <a:pPr lvl="3"/>
            <a:r>
              <a:rPr lang="en-US" dirty="0"/>
              <a:t>Google &amp; Google Scholar</a:t>
            </a:r>
          </a:p>
          <a:p>
            <a:pPr lvl="3"/>
            <a:r>
              <a:rPr lang="en-US" dirty="0"/>
              <a:t>ADDitude Magazine</a:t>
            </a:r>
          </a:p>
          <a:p>
            <a:pPr lvl="3"/>
            <a:r>
              <a:rPr lang="en-US" dirty="0"/>
              <a:t>ADHD web sites</a:t>
            </a:r>
          </a:p>
          <a:p>
            <a:pPr lvl="3"/>
            <a:r>
              <a:rPr lang="en-US" dirty="0"/>
              <a:t>ADHD Facebook groups </a:t>
            </a:r>
          </a:p>
          <a:p>
            <a:pPr marL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17B00-6484-4F5D-933A-789B52A67CCD}"/>
              </a:ext>
            </a:extLst>
          </p:cNvPr>
          <p:cNvSpPr txBox="1"/>
          <p:nvPr/>
        </p:nvSpPr>
        <p:spPr>
          <a:xfrm>
            <a:off x="687977" y="6315228"/>
            <a:ext cx="1101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Fichten, C., Havel, A., Jorgensen, M., Arcuri, R., &amp; Vo, C. (2020). Is there an app for that? Apps for post-secondary students with attention hyperactivity disorder (ADHD). </a:t>
            </a:r>
            <a:r>
              <a:rPr lang="en-IN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Journal of Education and Training Studies, 8</a:t>
            </a:r>
            <a:r>
              <a:rPr lang="en-IN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(10), 22-28.</a:t>
            </a:r>
            <a:r>
              <a:rPr lang="en-IN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N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https://doi.org/10.11114/jets.v8i10.4995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73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08B84-E0B4-41C7-928B-6C42D8A74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6A6E8-EFA8-44EC-B386-B21BC19A7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4: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2F50-E4D3-488E-82E4-D587605C77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US" dirty="0"/>
              <a:t>Identified 208 different mobile apps</a:t>
            </a:r>
          </a:p>
          <a:p>
            <a:r>
              <a:rPr lang="en-US" dirty="0"/>
              <a:t>20 items noted by at least 2 sources</a:t>
            </a:r>
          </a:p>
          <a:p>
            <a:pPr lvl="1"/>
            <a:r>
              <a:rPr lang="en-US" dirty="0"/>
              <a:t>Only 5 used AI</a:t>
            </a:r>
          </a:p>
          <a:p>
            <a:pPr lvl="2"/>
            <a:r>
              <a:rPr lang="en-US" dirty="0"/>
              <a:t>Asana</a:t>
            </a:r>
          </a:p>
          <a:p>
            <a:pPr lvl="2"/>
            <a:r>
              <a:rPr lang="en-US" dirty="0"/>
              <a:t>Evernote</a:t>
            </a:r>
          </a:p>
          <a:p>
            <a:pPr lvl="2"/>
            <a:r>
              <a:rPr lang="en-US" dirty="0"/>
              <a:t>Google Calendar</a:t>
            </a:r>
          </a:p>
          <a:p>
            <a:pPr lvl="2"/>
            <a:r>
              <a:rPr lang="en-US" dirty="0"/>
              <a:t>IFTTT (If This Then That)</a:t>
            </a:r>
          </a:p>
          <a:p>
            <a:pPr lvl="2"/>
            <a:r>
              <a:rPr lang="en-US" dirty="0"/>
              <a:t>Todoist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BC04C-EC5B-4EFB-A934-A71C7CAD58AB}"/>
              </a:ext>
            </a:extLst>
          </p:cNvPr>
          <p:cNvSpPr txBox="1"/>
          <p:nvPr/>
        </p:nvSpPr>
        <p:spPr>
          <a:xfrm>
            <a:off x="744583" y="6274249"/>
            <a:ext cx="1070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Jorgensen, M., Arcuri, R., Vo, C., &amp; Fichten, C. (2020, August). Comprehensive  list of apps related to the academic performance of post-secondary students with ADHD. Montreal: Adaptech Research Network. </a:t>
            </a:r>
            <a:r>
              <a:rPr lang="en-US" sz="12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https://adaptech.org/wp-content/uploads/ComprehensiveListADHDApps.xlsx</a:t>
            </a:r>
            <a:endParaRPr lang="en-US" sz="1200" dirty="0"/>
          </a:p>
        </p:txBody>
      </p:sp>
      <p:pic>
        <p:nvPicPr>
          <p:cNvPr id="6" name="Picture 5" descr="Decorativ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4" y="3561669"/>
            <a:ext cx="2401661" cy="22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0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1446</Words>
  <Application>Microsoft Office PowerPoint</Application>
  <PresentationFormat>Widescreen</PresentationFormat>
  <Paragraphs>217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Gill Sans MT</vt:lpstr>
      <vt:lpstr>Tahoma</vt:lpstr>
      <vt:lpstr>Times New Roman</vt:lpstr>
      <vt:lpstr>Wingdings 3</vt:lpstr>
      <vt:lpstr>Origine</vt:lpstr>
      <vt:lpstr>AI Based and Mobile Apps: Six Studies on Post-Secondary Students </vt:lpstr>
      <vt:lpstr> Presentation Objectives</vt:lpstr>
      <vt:lpstr>Study 1:  Scoping Review of AI Tools for Schoolwork </vt:lpstr>
      <vt:lpstr>Study 2:  Uses of AI Based Tools by Post-Secondary Students </vt:lpstr>
      <vt:lpstr>Study 2: Results</vt:lpstr>
      <vt:lpstr>Study 3: AI Based Tech Professors Required Students to Use During Covid-19 Period</vt:lpstr>
      <vt:lpstr>Study 3: Results</vt:lpstr>
      <vt:lpstr>Study 4: What Mobile Apps do Students with Attention Deficit Hyperactivity Disorder Use? </vt:lpstr>
      <vt:lpstr>Study 4: Results</vt:lpstr>
      <vt:lpstr>Study 5: Do Students with ADHD Know About &amp; Use Apps Recommended By Experts?</vt:lpstr>
      <vt:lpstr>Study 5: Results</vt:lpstr>
      <vt:lpstr>Study 6: How Do Apps Help Students with ADHD Do Academic Work In and Out of Class? </vt:lpstr>
      <vt:lpstr>Study 6: Results (1)</vt:lpstr>
      <vt:lpstr>Study 6: Results (2)</vt:lpstr>
      <vt:lpstr>Study 6: Results (3)</vt:lpstr>
      <vt:lpstr>Conclusions (1)</vt:lpstr>
      <vt:lpstr>Conclusions (2)</vt:lpstr>
      <vt:lpstr> Conclusions (3)</vt:lpstr>
      <vt:lpstr>Implications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Adaptech Research Network</cp:lastModifiedBy>
  <cp:revision>277</cp:revision>
  <cp:lastPrinted>2021-03-18T20:01:37Z</cp:lastPrinted>
  <dcterms:created xsi:type="dcterms:W3CDTF">2020-11-13T18:45:37Z</dcterms:created>
  <dcterms:modified xsi:type="dcterms:W3CDTF">2022-03-22T04:27:23Z</dcterms:modified>
</cp:coreProperties>
</file>