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handoutMasterIdLst>
    <p:handoutMasterId r:id="rId22"/>
  </p:handoutMasterIdLst>
  <p:sldIdLst>
    <p:sldId id="283" r:id="rId2"/>
    <p:sldId id="371" r:id="rId3"/>
    <p:sldId id="401" r:id="rId4"/>
    <p:sldId id="402" r:id="rId5"/>
    <p:sldId id="406" r:id="rId6"/>
    <p:sldId id="403" r:id="rId7"/>
    <p:sldId id="405" r:id="rId8"/>
    <p:sldId id="408" r:id="rId9"/>
    <p:sldId id="407" r:id="rId10"/>
    <p:sldId id="382" r:id="rId11"/>
    <p:sldId id="396" r:id="rId12"/>
    <p:sldId id="395" r:id="rId13"/>
    <p:sldId id="385" r:id="rId14"/>
    <p:sldId id="378" r:id="rId15"/>
    <p:sldId id="386" r:id="rId16"/>
    <p:sldId id="389" r:id="rId17"/>
    <p:sldId id="397" r:id="rId18"/>
    <p:sldId id="398" r:id="rId19"/>
    <p:sldId id="275" r:id="rId20"/>
  </p:sldIdLst>
  <p:sldSz cx="12192000" cy="6858000"/>
  <p:notesSz cx="7010400" cy="9296400"/>
  <p:defaultTextStyle>
    <a:defPPr>
      <a:defRPr lang="fr-CA"/>
    </a:defPPr>
    <a:lvl1pPr algn="l" rtl="0" eaLnBrk="0" fontAlgn="base" hangingPunct="0">
      <a:spcBef>
        <a:spcPct val="0"/>
      </a:spcBef>
      <a:spcAft>
        <a:spcPct val="0"/>
      </a:spcAft>
      <a:defRPr sz="2400"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ck C. Legault" initials="ACL" lastIdx="1" clrIdx="0">
    <p:extLst>
      <p:ext uri="{19B8F6BF-5375-455C-9EA6-DF929625EA0E}">
        <p15:presenceInfo xmlns:p15="http://schemas.microsoft.com/office/powerpoint/2012/main" userId="S::aclegault@dawsoncollege.qc.ca::416d2180-729d-4e77-9aba-a16c56ca89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C91103"/>
    <a:srgbClr val="CC6600"/>
    <a:srgbClr val="CC99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4014" autoAdjust="0"/>
  </p:normalViewPr>
  <p:slideViewPr>
    <p:cSldViewPr snapToGrid="0">
      <p:cViewPr varScale="1">
        <p:scale>
          <a:sx n="58" d="100"/>
          <a:sy n="58" d="100"/>
        </p:scale>
        <p:origin x="964" y="40"/>
      </p:cViewPr>
      <p:guideLst>
        <p:guide orient="horz" pos="2160"/>
        <p:guide pos="3840"/>
      </p:guideLst>
    </p:cSldViewPr>
  </p:slideViewPr>
  <p:outlineViewPr>
    <p:cViewPr>
      <p:scale>
        <a:sx n="33" d="100"/>
        <a:sy n="33" d="100"/>
      </p:scale>
      <p:origin x="0" y="-10819"/>
    </p:cViewPr>
  </p:outlineViewPr>
  <p:notesTextViewPr>
    <p:cViewPr>
      <p:scale>
        <a:sx n="1" d="1"/>
        <a:sy n="1" d="1"/>
      </p:scale>
      <p:origin x="0" y="0"/>
    </p:cViewPr>
  </p:notesTextViewPr>
  <p:sorterViewPr>
    <p:cViewPr>
      <p:scale>
        <a:sx n="1" d="1"/>
        <a:sy n="1" d="1"/>
      </p:scale>
      <p:origin x="0" y="0"/>
    </p:cViewPr>
  </p:sorterViewPr>
  <p:notesViewPr>
    <p:cSldViewPr snapToGrid="0">
      <p:cViewPr>
        <p:scale>
          <a:sx n="1" d="2"/>
          <a:sy n="1" d="2"/>
        </p:scale>
        <p:origin x="2684" y="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4" y="0"/>
            <a:ext cx="3037401"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latin typeface="Times New Roman" pitchFamily="18" charset="0"/>
                <a:cs typeface="+mn-cs"/>
              </a:defRPr>
            </a:lvl1pPr>
          </a:lstStyle>
          <a:p>
            <a:pPr>
              <a:defRPr/>
            </a:pPr>
            <a:endParaRPr lang="fr-CA" dirty="0"/>
          </a:p>
        </p:txBody>
      </p:sp>
      <p:sp>
        <p:nvSpPr>
          <p:cNvPr id="183299" name="Rectangle 3"/>
          <p:cNvSpPr>
            <a:spLocks noGrp="1" noChangeArrowheads="1"/>
          </p:cNvSpPr>
          <p:nvPr>
            <p:ph type="dt" sz="quarter" idx="1"/>
          </p:nvPr>
        </p:nvSpPr>
        <p:spPr bwMode="auto">
          <a:xfrm>
            <a:off x="3970612" y="0"/>
            <a:ext cx="3038595"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latin typeface="Times New Roman" pitchFamily="18" charset="0"/>
                <a:cs typeface="+mn-cs"/>
              </a:defRPr>
            </a:lvl1pPr>
          </a:lstStyle>
          <a:p>
            <a:pPr>
              <a:defRPr/>
            </a:pPr>
            <a:endParaRPr lang="fr-CA" dirty="0"/>
          </a:p>
        </p:txBody>
      </p:sp>
      <p:sp>
        <p:nvSpPr>
          <p:cNvPr id="183300" name="Rectangle 4"/>
          <p:cNvSpPr>
            <a:spLocks noGrp="1" noChangeArrowheads="1"/>
          </p:cNvSpPr>
          <p:nvPr>
            <p:ph type="ftr" sz="quarter" idx="2"/>
          </p:nvPr>
        </p:nvSpPr>
        <p:spPr bwMode="auto">
          <a:xfrm>
            <a:off x="4" y="8831584"/>
            <a:ext cx="3037401" cy="462669"/>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latin typeface="Times New Roman" pitchFamily="18" charset="0"/>
                <a:cs typeface="+mn-cs"/>
              </a:defRPr>
            </a:lvl1pPr>
          </a:lstStyle>
          <a:p>
            <a:pPr>
              <a:defRPr/>
            </a:pPr>
            <a:endParaRPr lang="fr-CA" dirty="0"/>
          </a:p>
        </p:txBody>
      </p:sp>
      <p:sp>
        <p:nvSpPr>
          <p:cNvPr id="183301" name="Rectangle 5"/>
          <p:cNvSpPr>
            <a:spLocks noGrp="1" noChangeArrowheads="1"/>
          </p:cNvSpPr>
          <p:nvPr>
            <p:ph type="sldNum" sz="quarter" idx="3"/>
          </p:nvPr>
        </p:nvSpPr>
        <p:spPr bwMode="auto">
          <a:xfrm>
            <a:off x="3970612" y="8831584"/>
            <a:ext cx="3038595" cy="462669"/>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smtClean="0">
                <a:latin typeface="Times New Roman" pitchFamily="18" charset="0"/>
              </a:defRPr>
            </a:lvl1pPr>
          </a:lstStyle>
          <a:p>
            <a:pPr>
              <a:defRPr/>
            </a:pPr>
            <a:fld id="{94164601-6281-47D0-921F-0F42C8F89E2C}" type="slidenum">
              <a:rPr lang="fr-CA" altLang="fr-FR"/>
              <a:pPr>
                <a:defRPr/>
              </a:pPr>
              <a:t>‹#›</a:t>
            </a:fld>
            <a:endParaRPr lang="fr-CA" altLang="fr-FR" dirty="0"/>
          </a:p>
        </p:txBody>
      </p:sp>
    </p:spTree>
    <p:extLst>
      <p:ext uri="{BB962C8B-B14F-4D97-AF65-F5344CB8AC3E}">
        <p14:creationId xmlns:p14="http://schemas.microsoft.com/office/powerpoint/2010/main" val="250112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4" y="0"/>
            <a:ext cx="3037401"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cs typeface="+mn-cs"/>
              </a:defRPr>
            </a:lvl1pPr>
          </a:lstStyle>
          <a:p>
            <a:pPr>
              <a:defRPr/>
            </a:pPr>
            <a:endParaRPr lang="fr-CA" dirty="0"/>
          </a:p>
        </p:txBody>
      </p:sp>
      <p:sp>
        <p:nvSpPr>
          <p:cNvPr id="6147" name="Rectangle 3"/>
          <p:cNvSpPr>
            <a:spLocks noGrp="1" noChangeArrowheads="1"/>
          </p:cNvSpPr>
          <p:nvPr>
            <p:ph type="dt" idx="1"/>
          </p:nvPr>
        </p:nvSpPr>
        <p:spPr bwMode="auto">
          <a:xfrm>
            <a:off x="3973002" y="0"/>
            <a:ext cx="3037401" cy="46482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cs typeface="+mn-cs"/>
              </a:defRPr>
            </a:lvl1pPr>
          </a:lstStyle>
          <a:p>
            <a:pPr>
              <a:defRPr/>
            </a:pPr>
            <a:endParaRPr lang="fr-CA" dirty="0"/>
          </a:p>
        </p:txBody>
      </p:sp>
      <p:sp>
        <p:nvSpPr>
          <p:cNvPr id="3789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34405" y="4415791"/>
            <a:ext cx="5141597" cy="4183380"/>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p>
            <a:pPr lvl="0"/>
            <a:r>
              <a:rPr lang="fr-CA" noProof="0"/>
              <a:t>Cliquez pour modifier les styles du texte du masque</a:t>
            </a:r>
          </a:p>
          <a:p>
            <a:pPr lvl="1"/>
            <a:r>
              <a:rPr lang="fr-CA" noProof="0"/>
              <a:t>Deuxième niveau</a:t>
            </a:r>
          </a:p>
          <a:p>
            <a:pPr lvl="2"/>
            <a:r>
              <a:rPr lang="fr-CA" noProof="0"/>
              <a:t>Troisième niveau</a:t>
            </a:r>
          </a:p>
          <a:p>
            <a:pPr lvl="3"/>
            <a:r>
              <a:rPr lang="fr-CA" noProof="0"/>
              <a:t>Quatrième niveau</a:t>
            </a:r>
          </a:p>
          <a:p>
            <a:pPr lvl="4"/>
            <a:r>
              <a:rPr lang="fr-CA" noProof="0"/>
              <a:t>Cinquième niveau</a:t>
            </a:r>
          </a:p>
        </p:txBody>
      </p:sp>
      <p:sp>
        <p:nvSpPr>
          <p:cNvPr id="6150" name="Rectangle 6"/>
          <p:cNvSpPr>
            <a:spLocks noGrp="1" noChangeArrowheads="1"/>
          </p:cNvSpPr>
          <p:nvPr>
            <p:ph type="ftr" sz="quarter" idx="4"/>
          </p:nvPr>
        </p:nvSpPr>
        <p:spPr bwMode="auto">
          <a:xfrm>
            <a:off x="4" y="8831580"/>
            <a:ext cx="3037401"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cs typeface="+mn-cs"/>
              </a:defRPr>
            </a:lvl1pPr>
          </a:lstStyle>
          <a:p>
            <a:pPr>
              <a:defRPr/>
            </a:pPr>
            <a:endParaRPr lang="fr-CA" dirty="0"/>
          </a:p>
        </p:txBody>
      </p:sp>
      <p:sp>
        <p:nvSpPr>
          <p:cNvPr id="6151" name="Rectangle 7"/>
          <p:cNvSpPr>
            <a:spLocks noGrp="1" noChangeArrowheads="1"/>
          </p:cNvSpPr>
          <p:nvPr>
            <p:ph type="sldNum" sz="quarter" idx="5"/>
          </p:nvPr>
        </p:nvSpPr>
        <p:spPr bwMode="auto">
          <a:xfrm>
            <a:off x="3973002" y="8831580"/>
            <a:ext cx="3037401" cy="464820"/>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smtClean="0"/>
            </a:lvl1pPr>
          </a:lstStyle>
          <a:p>
            <a:pPr>
              <a:defRPr/>
            </a:pPr>
            <a:fld id="{DAE4E70F-697E-4098-ACB2-62C4FAF0F957}" type="slidenum">
              <a:rPr lang="fr-CA" altLang="fr-FR"/>
              <a:pPr>
                <a:defRPr/>
              </a:pPr>
              <a:t>‹#›</a:t>
            </a:fld>
            <a:endParaRPr lang="fr-CA" altLang="fr-FR" dirty="0"/>
          </a:p>
        </p:txBody>
      </p:sp>
    </p:spTree>
    <p:extLst>
      <p:ext uri="{BB962C8B-B14F-4D97-AF65-F5344CB8AC3E}">
        <p14:creationId xmlns:p14="http://schemas.microsoft.com/office/powerpoint/2010/main" val="1844553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xfrm>
            <a:off x="717550" y="1162050"/>
            <a:ext cx="5575300" cy="3136900"/>
          </a:xfrm>
          <a:ln/>
        </p:spPr>
      </p:sp>
      <p:sp>
        <p:nvSpPr>
          <p:cNvPr id="389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Times New Roman" pitchFamily="18" charset="0"/>
              </a:defRPr>
            </a:lvl1pPr>
            <a:lvl2pPr marL="749859" indent="-288408">
              <a:spcBef>
                <a:spcPct val="30000"/>
              </a:spcBef>
              <a:defRPr sz="1300">
                <a:solidFill>
                  <a:schemeClr val="tx1"/>
                </a:solidFill>
                <a:latin typeface="Times New Roman" pitchFamily="18" charset="0"/>
              </a:defRPr>
            </a:lvl2pPr>
            <a:lvl3pPr marL="1153629" indent="-230726">
              <a:spcBef>
                <a:spcPct val="30000"/>
              </a:spcBef>
              <a:defRPr sz="1300">
                <a:solidFill>
                  <a:schemeClr val="tx1"/>
                </a:solidFill>
                <a:latin typeface="Times New Roman" pitchFamily="18" charset="0"/>
              </a:defRPr>
            </a:lvl3pPr>
            <a:lvl4pPr marL="1615081" indent="-230726">
              <a:spcBef>
                <a:spcPct val="30000"/>
              </a:spcBef>
              <a:defRPr sz="1300">
                <a:solidFill>
                  <a:schemeClr val="tx1"/>
                </a:solidFill>
                <a:latin typeface="Times New Roman" pitchFamily="18" charset="0"/>
              </a:defRPr>
            </a:lvl4pPr>
            <a:lvl5pPr marL="2076534" indent="-230726">
              <a:spcBef>
                <a:spcPct val="30000"/>
              </a:spcBef>
              <a:defRPr sz="1300">
                <a:solidFill>
                  <a:schemeClr val="tx1"/>
                </a:solidFill>
                <a:latin typeface="Times New Roman" pitchFamily="18" charset="0"/>
              </a:defRPr>
            </a:lvl5pPr>
            <a:lvl6pPr marL="2537985" indent="-230726" eaLnBrk="0" fontAlgn="base" hangingPunct="0">
              <a:spcBef>
                <a:spcPct val="30000"/>
              </a:spcBef>
              <a:spcAft>
                <a:spcPct val="0"/>
              </a:spcAft>
              <a:defRPr sz="1300">
                <a:solidFill>
                  <a:schemeClr val="tx1"/>
                </a:solidFill>
                <a:latin typeface="Times New Roman" pitchFamily="18" charset="0"/>
              </a:defRPr>
            </a:lvl6pPr>
            <a:lvl7pPr marL="2999437" indent="-230726" eaLnBrk="0" fontAlgn="base" hangingPunct="0">
              <a:spcBef>
                <a:spcPct val="30000"/>
              </a:spcBef>
              <a:spcAft>
                <a:spcPct val="0"/>
              </a:spcAft>
              <a:defRPr sz="1300">
                <a:solidFill>
                  <a:schemeClr val="tx1"/>
                </a:solidFill>
                <a:latin typeface="Times New Roman" pitchFamily="18" charset="0"/>
              </a:defRPr>
            </a:lvl7pPr>
            <a:lvl8pPr marL="3460889" indent="-230726" eaLnBrk="0" fontAlgn="base" hangingPunct="0">
              <a:spcBef>
                <a:spcPct val="30000"/>
              </a:spcBef>
              <a:spcAft>
                <a:spcPct val="0"/>
              </a:spcAft>
              <a:defRPr sz="1300">
                <a:solidFill>
                  <a:schemeClr val="tx1"/>
                </a:solidFill>
                <a:latin typeface="Times New Roman" pitchFamily="18" charset="0"/>
              </a:defRPr>
            </a:lvl8pPr>
            <a:lvl9pPr marL="3922340" indent="-230726" eaLnBrk="0" fontAlgn="base" hangingPunct="0">
              <a:spcBef>
                <a:spcPct val="30000"/>
              </a:spcBef>
              <a:spcAft>
                <a:spcPct val="0"/>
              </a:spcAft>
              <a:defRPr sz="1300">
                <a:solidFill>
                  <a:schemeClr val="tx1"/>
                </a:solidFill>
                <a:latin typeface="Times New Roman" pitchFamily="18" charset="0"/>
              </a:defRPr>
            </a:lvl9pPr>
          </a:lstStyle>
          <a:p>
            <a:pPr>
              <a:spcBef>
                <a:spcPct val="0"/>
              </a:spcBef>
            </a:pPr>
            <a:fld id="{91861CFD-ECC4-4857-B9A2-9B12CBA1AF94}" type="slidenum">
              <a:rPr lang="fr-CA" altLang="fr-FR">
                <a:latin typeface="Tahoma" pitchFamily="34" charset="0"/>
              </a:rPr>
              <a:pPr>
                <a:spcBef>
                  <a:spcPct val="0"/>
                </a:spcBef>
              </a:pPr>
              <a:t>1</a:t>
            </a:fld>
            <a:endParaRPr lang="fr-CA" altLang="fr-FR" dirty="0">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Brain in Hand:</a:t>
            </a:r>
            <a:r>
              <a:rPr lang="en-CA" b="1" baseline="0" dirty="0"/>
              <a:t> </a:t>
            </a:r>
            <a:r>
              <a:rPr lang="en-CA" b="0" baseline="0" dirty="0"/>
              <a:t>is an AI-enabled professional assistant that helps with making decisions, managing anxiety, and responding to unexpected situations. Once an individual subscribes to the application, they gain access to a personal specialist to assist in the setup, accessible self-management tools, and contact with a human support network.</a:t>
            </a:r>
          </a:p>
          <a:p>
            <a:r>
              <a:rPr lang="en-CA" b="1" baseline="0" dirty="0"/>
              <a:t>Empower Me: </a:t>
            </a:r>
            <a:r>
              <a:rPr lang="en-CA" b="0" baseline="0" dirty="0"/>
              <a:t>is a digital coach that operates on smart glasses, to aid individuals with autism with self-regulation by helping them understand facial expressions and emotions. Where appropriate, it draws attention to facial and eye cues.</a:t>
            </a:r>
          </a:p>
          <a:p>
            <a:r>
              <a:rPr lang="en-CA" b="1" baseline="0" dirty="0"/>
              <a:t>SeizAlarm, My Medic Watch and Smart-Watch Inspyre </a:t>
            </a:r>
            <a:r>
              <a:rPr lang="en-CA" b="0" baseline="0" dirty="0"/>
              <a:t>can detect the onset of seizures and send notifications to emergency contacts, providing information such as current medical status and location.</a:t>
            </a:r>
          </a:p>
          <a:p>
            <a:r>
              <a:rPr lang="en-CA" b="1" baseline="0" dirty="0"/>
              <a:t>Woebot: </a:t>
            </a:r>
            <a:r>
              <a:rPr lang="en-CA" b="0" baseline="0" dirty="0"/>
              <a:t>is a mental health chatbot that provides individuals with depression an opportunity to talk through their emotions. It has been shown to reduce the frequency of depressive symptoms by employing prompts for positive thinking, which are commonly used in Cognitive Behavioral Therapy. </a:t>
            </a:r>
            <a:endParaRPr lang="en-CA" b="1"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13</a:t>
            </a:fld>
            <a:endParaRPr lang="fr-CA" altLang="fr-FR" dirty="0"/>
          </a:p>
        </p:txBody>
      </p:sp>
    </p:spTree>
    <p:extLst>
      <p:ext uri="{BB962C8B-B14F-4D97-AF65-F5344CB8AC3E}">
        <p14:creationId xmlns:p14="http://schemas.microsoft.com/office/powerpoint/2010/main" val="3209073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b="1" dirty="0"/>
              <a:t>SwiftKey and Flick</a:t>
            </a:r>
            <a:r>
              <a:rPr lang="en-CA" b="1" baseline="0" dirty="0"/>
              <a:t>Type: </a:t>
            </a:r>
            <a:r>
              <a:rPr lang="en-CA" b="0" baseline="0" dirty="0"/>
              <a:t>AI-enabled keyboard applications that learn and adapt to an individual’s unique way of typing.</a:t>
            </a:r>
          </a:p>
          <a:p>
            <a:r>
              <a:rPr lang="en-CA" b="1" baseline="0" dirty="0"/>
              <a:t>UNI: </a:t>
            </a:r>
            <a:r>
              <a:rPr lang="en-CA" b="0" baseline="0" dirty="0"/>
              <a:t>AI-enabled device (which requires a subscription service) that converts textual information into sign language and vice versa, including the ability to define custom and unique signs when necessary</a:t>
            </a:r>
          </a:p>
          <a:p>
            <a:r>
              <a:rPr lang="en-CA" b="1" baseline="0" dirty="0"/>
              <a:t>Word prediction: </a:t>
            </a:r>
            <a:r>
              <a:rPr lang="en-CA" b="0" baseline="0" dirty="0"/>
              <a:t>Is a built-in feature in most smartphone and tablet devices that uses AI to understand context and recall words frequently used by an individual</a:t>
            </a:r>
          </a:p>
          <a:p>
            <a:endParaRPr lang="en-CA" b="1" baseline="0" dirty="0"/>
          </a:p>
          <a:p>
            <a:endParaRPr lang="en-CA" b="1" baseline="0" dirty="0"/>
          </a:p>
          <a:p>
            <a:endParaRPr lang="en-CA" b="1"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14</a:t>
            </a:fld>
            <a:endParaRPr lang="fr-CA" altLang="fr-FR" dirty="0"/>
          </a:p>
        </p:txBody>
      </p:sp>
    </p:spTree>
    <p:extLst>
      <p:ext uri="{BB962C8B-B14F-4D97-AF65-F5344CB8AC3E}">
        <p14:creationId xmlns:p14="http://schemas.microsoft.com/office/powerpoint/2010/main" val="1387837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b="1" dirty="0"/>
              <a:t>Seeing</a:t>
            </a:r>
            <a:r>
              <a:rPr lang="en-CA" b="1" baseline="0" dirty="0"/>
              <a:t> AI and Office Lens: </a:t>
            </a:r>
            <a:r>
              <a:rPr lang="en-CA" b="0" baseline="0" dirty="0"/>
              <a:t>Use the cameras on smartphones and tablets to have the text that is in front of the camera spoken aloud. Seeing AI also uses the devices’ cameras to identify objects or scenes in front of the camera. </a:t>
            </a:r>
          </a:p>
          <a:p>
            <a:r>
              <a:rPr lang="en-CA" b="1" baseline="0" dirty="0"/>
              <a:t>SMMRY or Reddit’s AutoTLDR ”bot”: </a:t>
            </a:r>
            <a:r>
              <a:rPr lang="en-CA" b="0" baseline="0" dirty="0"/>
              <a:t>Summarize long pieces of text into a more abstract form. Research continues into making these summaries more useful and accurate. </a:t>
            </a:r>
          </a:p>
          <a:p>
            <a:r>
              <a:rPr lang="en-CA" b="1" baseline="0" dirty="0"/>
              <a:t>OrCam: </a:t>
            </a:r>
            <a:r>
              <a:rPr lang="en-CA" b="0" baseline="0" dirty="0"/>
              <a:t>A voice-activated wearable technology that uses a small onboard camera to read text. The small onboard camera can also recognize and identify known faces and products, based on their bar code</a:t>
            </a:r>
          </a:p>
          <a:p>
            <a:r>
              <a:rPr lang="en-CA" b="0" baseline="0" dirty="0"/>
              <a:t>CamFind: Uses the camera on smartphones and tablets to identify objects in photos and video streams</a:t>
            </a:r>
            <a:endParaRPr lang="en-CA" b="1" baseline="0" dirty="0"/>
          </a:p>
          <a:p>
            <a:endParaRPr lang="en-CA" b="1"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15</a:t>
            </a:fld>
            <a:endParaRPr lang="fr-CA" altLang="fr-FR" dirty="0"/>
          </a:p>
        </p:txBody>
      </p:sp>
    </p:spTree>
    <p:extLst>
      <p:ext uri="{BB962C8B-B14F-4D97-AF65-F5344CB8AC3E}">
        <p14:creationId xmlns:p14="http://schemas.microsoft.com/office/powerpoint/2010/main" val="2770420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cs typeface="Times New Roman"/>
              </a:rPr>
              <a:t>Captions:</a:t>
            </a:r>
            <a:r>
              <a:rPr lang="en-CA" b="1" baseline="0" dirty="0">
                <a:cs typeface="Times New Roman"/>
              </a:rPr>
              <a:t> </a:t>
            </a:r>
            <a:r>
              <a:rPr lang="en-CA" b="0" baseline="0" dirty="0">
                <a:cs typeface="Times New Roman"/>
              </a:rPr>
              <a:t>Public services such as YouTube and Google Slides now provide or enable the use of automatically generated captions, but the accuracy depends on the sound quality of the original production and varies across languages and accents. Some institutions have subscriptions with external service providers to generate captions for pre-recorded videos. Videoconferencing platforms such as Zoom, Webex, and Microsoft Teams allow for real-time captioning by a meeting host or through connections to external captioning providers.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a:cs typeface="Times New Roman"/>
              </a:rPr>
              <a:t>Built-in dictation feature: </a:t>
            </a:r>
            <a:r>
              <a:rPr lang="en-CA" b="0" baseline="0" dirty="0">
                <a:cs typeface="Times New Roman"/>
              </a:rPr>
              <a:t>Most smartphones and tablets include a ‘built-in’ feature to ‘dictate’ (rather than to type text), both to send a short message or and writing longer texts (e.g. e-mails and Office 365 Word documents)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a:cs typeface="Times New Roman"/>
              </a:rPr>
              <a:t>Just Press Record: </a:t>
            </a:r>
            <a:r>
              <a:rPr lang="en-CA" b="0" baseline="0" dirty="0">
                <a:cs typeface="Times New Roman"/>
              </a:rPr>
              <a:t>AI-enabled mobile audio recording app that allows for recording, transcription, and synchronization of voice memos across all IOS devices using iCloud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err="1">
                <a:cs typeface="Times New Roman"/>
              </a:rPr>
              <a:t>Voiceitt</a:t>
            </a:r>
            <a:r>
              <a:rPr lang="en-CA" b="1" baseline="0" dirty="0">
                <a:cs typeface="Times New Roman"/>
              </a:rPr>
              <a:t>: </a:t>
            </a:r>
            <a:r>
              <a:rPr lang="en-CA" b="0" baseline="0" dirty="0">
                <a:cs typeface="Times New Roman"/>
              </a:rPr>
              <a:t>is an AI-enabled application that understands ‘non-standard speech patterns’ resulting from acquired, or congenital conditions </a:t>
            </a:r>
            <a:endParaRPr lang="en-CA" b="0" dirty="0">
              <a:cs typeface="Times New Roman"/>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16</a:t>
            </a:fld>
            <a:endParaRPr lang="fr-CA" altLang="fr-FR" dirty="0"/>
          </a:p>
        </p:txBody>
      </p:sp>
    </p:spTree>
    <p:extLst>
      <p:ext uri="{BB962C8B-B14F-4D97-AF65-F5344CB8AC3E}">
        <p14:creationId xmlns:p14="http://schemas.microsoft.com/office/powerpoint/2010/main" val="3334819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Students</a:t>
            </a:r>
            <a:r>
              <a:rPr lang="en-CA" baseline="0" dirty="0"/>
              <a:t> do not know all the ways in which AI can be used to help with organization and executive functioning. Therefore, they do not take advantage of the ability of </a:t>
            </a:r>
            <a:r>
              <a:rPr lang="en-CA" dirty="0"/>
              <a:t>AI</a:t>
            </a:r>
            <a:r>
              <a:rPr lang="en-CA" baseline="0" dirty="0"/>
              <a:t> to recognize patterns in an individual’s schedule and provide appropriate notifications. Furthermore, they may not be aware that for students who commute to school Google Maps can learn their usual departure time and provide an alert indicating expected travel time on a given day as a subtle reminder of when to leave. Finally, the user can program the personal assistant provide reminders at specific times or when they arrive at specific places (e.g. at home or the grocery store) when they anticipate being able to react to these reminders. </a:t>
            </a:r>
          </a:p>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17</a:t>
            </a:fld>
            <a:endParaRPr lang="fr-CA" altLang="fr-FR" dirty="0"/>
          </a:p>
        </p:txBody>
      </p:sp>
    </p:spTree>
    <p:extLst>
      <p:ext uri="{BB962C8B-B14F-4D97-AF65-F5344CB8AC3E}">
        <p14:creationId xmlns:p14="http://schemas.microsoft.com/office/powerpoint/2010/main" val="2867817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Improve</a:t>
            </a:r>
            <a:r>
              <a:rPr lang="en-CA" b="1" baseline="0" dirty="0"/>
              <a:t> existing technologies:</a:t>
            </a:r>
            <a:r>
              <a:rPr lang="en-CA" b="0" baseline="0" dirty="0"/>
              <a:t> Improving and optimizing AI for captioning / live transcription was mentioned as having the most promise to assist postsecondary students with disabilities. For example, while auto-captioning exists, the popularity of the term ‘craptions’ has increased with the #NoMoreCraptions Campaign. Craptions refers to the fact that while machines can produce captions based on speech recognition, the quality of the captions remains to be desired.</a:t>
            </a:r>
            <a:endParaRPr lang="en-CA" dirty="0"/>
          </a:p>
          <a:p>
            <a:r>
              <a:rPr lang="en-CA" b="1" baseline="0" dirty="0"/>
              <a:t>Include students with disabilities in training data: </a:t>
            </a:r>
            <a:r>
              <a:rPr lang="en-CA" b="0" baseline="0" dirty="0"/>
              <a:t>Oversample: individuals have with different disabilities, use individuals with different speech characteristics</a:t>
            </a:r>
          </a:p>
          <a:p>
            <a:r>
              <a:rPr lang="en-CA" b="1" baseline="0" dirty="0"/>
              <a:t>Training Documents: </a:t>
            </a:r>
            <a:r>
              <a:rPr lang="en-CA" b="0" baseline="0" dirty="0"/>
              <a:t>Real-time. In order to help postsecondary students understand the existence of and maximize the use of AI-based mobile apps that can promote their academic success, developers need to provide accessible training documents. These documents include those available through YouTube and Google</a:t>
            </a:r>
          </a:p>
          <a:p>
            <a:endParaRPr lang="en-CA" b="1" dirty="0"/>
          </a:p>
          <a:p>
            <a:endParaRPr lang="en-CA" b="1"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18</a:t>
            </a:fld>
            <a:endParaRPr lang="fr-CA" altLang="fr-FR" dirty="0"/>
          </a:p>
        </p:txBody>
      </p:sp>
    </p:spTree>
    <p:extLst>
      <p:ext uri="{BB962C8B-B14F-4D97-AF65-F5344CB8AC3E}">
        <p14:creationId xmlns:p14="http://schemas.microsoft.com/office/powerpoint/2010/main" val="1551605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3:notes"/>
          <p:cNvSpPr txBox="1">
            <a:spLocks noGrp="1"/>
          </p:cNvSpPr>
          <p:nvPr>
            <p:ph type="body" idx="1"/>
          </p:nvPr>
        </p:nvSpPr>
        <p:spPr>
          <a:xfrm>
            <a:off x="1239099" y="3278826"/>
            <a:ext cx="6818205" cy="3106257"/>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190" name="Google Shape;190;p23:notes"/>
          <p:cNvSpPr>
            <a:spLocks noGrp="1" noRot="1" noChangeAspect="1"/>
          </p:cNvSpPr>
          <p:nvPr>
            <p:ph type="sldImg" idx="2"/>
          </p:nvPr>
        </p:nvSpPr>
        <p:spPr>
          <a:xfrm>
            <a:off x="2347913" y="517525"/>
            <a:ext cx="4602162" cy="2589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14287">
              <a:defRPr/>
            </a:pPr>
            <a:endParaRPr lang="en-US" dirty="0"/>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2</a:t>
            </a:fld>
            <a:endParaRPr lang="fr-CA" altLang="fr-FR" dirty="0">
              <a:solidFill>
                <a:prstClr val="black"/>
              </a:solidFill>
            </a:endParaRPr>
          </a:p>
        </p:txBody>
      </p:sp>
    </p:spTree>
    <p:extLst>
      <p:ext uri="{BB962C8B-B14F-4D97-AF65-F5344CB8AC3E}">
        <p14:creationId xmlns:p14="http://schemas.microsoft.com/office/powerpoint/2010/main" val="2160254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Calendars</a:t>
            </a:r>
            <a:r>
              <a:rPr lang="en-US" dirty="0"/>
              <a:t> – reminders,</a:t>
            </a:r>
            <a:r>
              <a:rPr lang="en-US" baseline="0" dirty="0"/>
              <a:t> alerts: Google Calendar – collaboration</a:t>
            </a:r>
          </a:p>
          <a:p>
            <a:r>
              <a:rPr lang="en-US" b="1" baseline="0" dirty="0"/>
              <a:t>Office suites</a:t>
            </a:r>
            <a:r>
              <a:rPr lang="en-US" baseline="0" dirty="0"/>
              <a:t>:  </a:t>
            </a:r>
            <a:r>
              <a:rPr lang="en-US" dirty="0"/>
              <a:t>Collaboration, text-to-speech, speech-to-text, online)</a:t>
            </a:r>
          </a:p>
          <a:p>
            <a:endParaRPr lang="en-US"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4</a:t>
            </a:fld>
            <a:endParaRPr lang="fr-CA" altLang="fr-FR" dirty="0"/>
          </a:p>
        </p:txBody>
      </p:sp>
    </p:spTree>
    <p:extLst>
      <p:ext uri="{BB962C8B-B14F-4D97-AF65-F5344CB8AC3E}">
        <p14:creationId xmlns:p14="http://schemas.microsoft.com/office/powerpoint/2010/main" val="667164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6</a:t>
            </a:fld>
            <a:endParaRPr lang="fr-CA" altLang="fr-FR" dirty="0"/>
          </a:p>
        </p:txBody>
      </p:sp>
    </p:spTree>
    <p:extLst>
      <p:ext uri="{BB962C8B-B14F-4D97-AF65-F5344CB8AC3E}">
        <p14:creationId xmlns:p14="http://schemas.microsoft.com/office/powerpoint/2010/main" val="3311970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AE4E70F-697E-4098-ACB2-62C4FAF0F957}" type="slidenum">
              <a:rPr lang="fr-CA" altLang="fr-FR" smtClean="0"/>
              <a:pPr>
                <a:defRPr/>
              </a:pPr>
              <a:t>7</a:t>
            </a:fld>
            <a:endParaRPr lang="fr-CA" altLang="fr-FR" dirty="0"/>
          </a:p>
        </p:txBody>
      </p:sp>
    </p:spTree>
    <p:extLst>
      <p:ext uri="{BB962C8B-B14F-4D97-AF65-F5344CB8AC3E}">
        <p14:creationId xmlns:p14="http://schemas.microsoft.com/office/powerpoint/2010/main" val="2781804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8</a:t>
            </a:fld>
            <a:endParaRPr lang="fr-CA" altLang="fr-FR" dirty="0"/>
          </a:p>
        </p:txBody>
      </p:sp>
    </p:spTree>
    <p:extLst>
      <p:ext uri="{BB962C8B-B14F-4D97-AF65-F5344CB8AC3E}">
        <p14:creationId xmlns:p14="http://schemas.microsoft.com/office/powerpoint/2010/main" val="2625638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14287">
              <a:defRPr/>
            </a:pPr>
            <a:endParaRPr lang="fr-CA" noProof="0" dirty="0">
              <a:cs typeface="Times New Roman"/>
            </a:endParaRPr>
          </a:p>
        </p:txBody>
      </p:sp>
      <p:sp>
        <p:nvSpPr>
          <p:cNvPr id="4" name="Slide Number Placeholder 3"/>
          <p:cNvSpPr>
            <a:spLocks noGrp="1"/>
          </p:cNvSpPr>
          <p:nvPr>
            <p:ph type="sldNum" sz="quarter" idx="10"/>
          </p:nvPr>
        </p:nvSpPr>
        <p:spPr/>
        <p:txBody>
          <a:bodyPr/>
          <a:lstStyle/>
          <a:p>
            <a:pPr>
              <a:defRPr/>
            </a:pPr>
            <a:fld id="{600D08F7-0A18-484A-AB15-A0B7FE19C275}" type="slidenum">
              <a:rPr lang="fr-CA" altLang="fr-FR" smtClean="0">
                <a:solidFill>
                  <a:prstClr val="black"/>
                </a:solidFill>
              </a:rPr>
              <a:pPr>
                <a:defRPr/>
              </a:pPr>
              <a:t>10</a:t>
            </a:fld>
            <a:endParaRPr lang="fr-CA" altLang="fr-FR" dirty="0">
              <a:solidFill>
                <a:prstClr val="black"/>
              </a:solidFill>
            </a:endParaRPr>
          </a:p>
        </p:txBody>
      </p:sp>
    </p:spTree>
    <p:extLst>
      <p:ext uri="{BB962C8B-B14F-4D97-AF65-F5344CB8AC3E}">
        <p14:creationId xmlns:p14="http://schemas.microsoft.com/office/powerpoint/2010/main" val="3696462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dirty="0">
              <a:latin typeface="Times New Roman"/>
              <a:cs typeface="Times New Roman"/>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11</a:t>
            </a:fld>
            <a:endParaRPr lang="fr-CA" altLang="fr-FR" dirty="0"/>
          </a:p>
        </p:txBody>
      </p:sp>
    </p:spTree>
    <p:extLst>
      <p:ext uri="{BB962C8B-B14F-4D97-AF65-F5344CB8AC3E}">
        <p14:creationId xmlns:p14="http://schemas.microsoft.com/office/powerpoint/2010/main" val="89278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a:cs typeface="Times New Roman"/>
              </a:rPr>
              <a:t>2)</a:t>
            </a:r>
            <a:r>
              <a:rPr lang="en-CA" dirty="0" err="1">
                <a:cs typeface="Times New Roman"/>
              </a:rPr>
              <a:t>Chatbots</a:t>
            </a:r>
            <a:r>
              <a:rPr lang="en-CA" dirty="0">
                <a:cs typeface="Times New Roman"/>
              </a:rPr>
              <a:t> are being integrated into learning management systems to provide answers to common student questions such as “When is my exam” and “How do I organize my course documents”</a:t>
            </a:r>
            <a:endParaRPr lang="en-CA" sz="1200" b="0" i="0" u="none" strike="noStrike" kern="1200" baseline="0" dirty="0">
              <a:solidFill>
                <a:schemeClr val="tx1"/>
              </a:solidFill>
              <a:latin typeface="Times New Roman" pitchFamily="18" charset="0"/>
              <a:ea typeface="+mn-ea"/>
              <a:cs typeface="+mn-cs"/>
            </a:endParaRPr>
          </a:p>
        </p:txBody>
      </p:sp>
      <p:sp>
        <p:nvSpPr>
          <p:cNvPr id="4" name="Slide Number Placeholder 3"/>
          <p:cNvSpPr>
            <a:spLocks noGrp="1"/>
          </p:cNvSpPr>
          <p:nvPr>
            <p:ph type="sldNum" sz="quarter" idx="5"/>
          </p:nvPr>
        </p:nvSpPr>
        <p:spPr/>
        <p:txBody>
          <a:bodyPr/>
          <a:lstStyle/>
          <a:p>
            <a:pPr>
              <a:defRPr/>
            </a:pPr>
            <a:fld id="{DAE4E70F-697E-4098-ACB2-62C4FAF0F957}" type="slidenum">
              <a:rPr lang="fr-CA" altLang="fr-FR" smtClean="0"/>
              <a:pPr>
                <a:defRPr/>
              </a:pPr>
              <a:t>12</a:t>
            </a:fld>
            <a:endParaRPr lang="fr-CA" altLang="fr-FR" dirty="0"/>
          </a:p>
        </p:txBody>
      </p:sp>
    </p:spTree>
    <p:extLst>
      <p:ext uri="{BB962C8B-B14F-4D97-AF65-F5344CB8AC3E}">
        <p14:creationId xmlns:p14="http://schemas.microsoft.com/office/powerpoint/2010/main" val="309299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userDrawn="1"/>
        </p:nvSpPr>
        <p:spPr>
          <a:xfrm>
            <a:off x="1119717" y="3648080"/>
            <a:ext cx="10447867" cy="1279525"/>
          </a:xfrm>
          <a:prstGeom prst="rect">
            <a:avLst/>
          </a:prstGeom>
          <a:no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2400" dirty="0"/>
          </a:p>
        </p:txBody>
      </p:sp>
      <p:sp>
        <p:nvSpPr>
          <p:cNvPr id="8" name="Titre 7"/>
          <p:cNvSpPr>
            <a:spLocks noGrp="1"/>
          </p:cNvSpPr>
          <p:nvPr>
            <p:ph type="ctrTitle"/>
          </p:nvPr>
        </p:nvSpPr>
        <p:spPr>
          <a:xfrm>
            <a:off x="1120215" y="3648074"/>
            <a:ext cx="10448392" cy="1228726"/>
          </a:xfrm>
        </p:spPr>
        <p:txBody>
          <a:bodyPr anchor="t"/>
          <a:lstStyle>
            <a:lvl1pPr algn="r">
              <a:defRPr sz="3200">
                <a:solidFill>
                  <a:schemeClr val="tx1"/>
                </a:solidFill>
              </a:defRPr>
            </a:lvl1pPr>
          </a:lstStyle>
          <a:p>
            <a:r>
              <a:rPr lang="fr-FR"/>
              <a:t>Modifiez le style du titre</a:t>
            </a:r>
            <a:endParaRPr lang="en-US"/>
          </a:p>
        </p:txBody>
      </p:sp>
      <p:sp>
        <p:nvSpPr>
          <p:cNvPr id="9" name="Sous-titre 8"/>
          <p:cNvSpPr>
            <a:spLocks noGrp="1"/>
          </p:cNvSpPr>
          <p:nvPr>
            <p:ph type="subTitle" idx="1"/>
          </p:nvPr>
        </p:nvSpPr>
        <p:spPr>
          <a:xfrm>
            <a:off x="1120217" y="5034508"/>
            <a:ext cx="10448393" cy="685800"/>
          </a:xfrm>
          <a:ln>
            <a:noFill/>
          </a:ln>
        </p:spPr>
        <p:txBody>
          <a:bodyPr/>
          <a:lstStyle>
            <a:lvl1pPr marL="0" indent="0" algn="r">
              <a:buNone/>
              <a:defRPr sz="2000">
                <a:solidFill>
                  <a:schemeClr val="bg2">
                    <a:lumMod val="25000"/>
                  </a:schemeClr>
                </a:solidFill>
                <a:latin typeface="+mj-lt"/>
                <a:ea typeface="+mj-ea"/>
                <a:cs typeface="+mj-cs"/>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lang="fr-FR"/>
              <a:t>Modifiez le style des sous-titres du masque</a:t>
            </a:r>
            <a:endParaRPr lang="en-US"/>
          </a:p>
        </p:txBody>
      </p:sp>
      <p:sp>
        <p:nvSpPr>
          <p:cNvPr id="5" name="Espace réservé de la date 27"/>
          <p:cNvSpPr>
            <a:spLocks noGrp="1"/>
          </p:cNvSpPr>
          <p:nvPr>
            <p:ph type="dt" sz="half" idx="10"/>
          </p:nvPr>
        </p:nvSpPr>
        <p:spPr>
          <a:xfrm>
            <a:off x="8534400" y="6354763"/>
            <a:ext cx="3048000" cy="366712"/>
          </a:xfrm>
          <a:prstGeom prst="rect">
            <a:avLst/>
          </a:prstGeom>
        </p:spPr>
        <p:txBody>
          <a:bodyPr/>
          <a:lstStyle>
            <a:lvl1pPr>
              <a:defRPr sz="1400"/>
            </a:lvl1pPr>
          </a:lstStyle>
          <a:p>
            <a:pPr>
              <a:defRPr/>
            </a:pPr>
            <a:endParaRPr lang="fr-FR" dirty="0"/>
          </a:p>
        </p:txBody>
      </p:sp>
    </p:spTree>
    <p:extLst>
      <p:ext uri="{BB962C8B-B14F-4D97-AF65-F5344CB8AC3E}">
        <p14:creationId xmlns:p14="http://schemas.microsoft.com/office/powerpoint/2010/main" val="3320372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b="1">
                <a:effectLst/>
              </a:defRPr>
            </a:lvl1pPr>
          </a:lstStyle>
          <a:p>
            <a:r>
              <a:rPr lang="fr-FR"/>
              <a:t>Modifiez le style du titre</a:t>
            </a:r>
            <a:endParaRPr lang="en-US"/>
          </a:p>
        </p:txBody>
      </p:sp>
      <p:sp>
        <p:nvSpPr>
          <p:cNvPr id="8" name="Espace réservé du contenu 7"/>
          <p:cNvSpPr>
            <a:spLocks noGrp="1"/>
          </p:cNvSpPr>
          <p:nvPr>
            <p:ph sz="quarter" idx="1"/>
          </p:nvPr>
        </p:nvSpPr>
        <p:spPr>
          <a:xfrm>
            <a:off x="609600" y="1268760"/>
            <a:ext cx="10972800" cy="4888200"/>
          </a:xfrm>
        </p:spPr>
        <p:txBody>
          <a:bodyPr/>
          <a:lstStyle>
            <a:lvl1pPr marL="361942" indent="-361942">
              <a:buSzPct val="110000"/>
              <a:defRPr/>
            </a:lvl1pPr>
            <a:lvl2pPr marL="628635" indent="-354004">
              <a:buSzPct val="110000"/>
              <a:defRPr sz="3200"/>
            </a:lvl2pPr>
            <a:lvl3pPr marL="895328" indent="-301618">
              <a:buSzPct val="110000"/>
              <a:defRPr sz="2800"/>
            </a:lvl3pPr>
            <a:lvl4pPr marL="1162022" indent="-293681">
              <a:buSzPct val="110000"/>
              <a:defRPr sz="2400"/>
            </a:lvl4pPr>
            <a:lvl5pPr marL="1438239" indent="-295267">
              <a:buSzPct val="110000"/>
              <a:defRPr sz="20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de la date 13"/>
          <p:cNvSpPr>
            <a:spLocks noGrp="1"/>
          </p:cNvSpPr>
          <p:nvPr>
            <p:ph type="dt" sz="half" idx="10"/>
          </p:nvPr>
        </p:nvSpPr>
        <p:spPr>
          <a:xfrm>
            <a:off x="781054" y="6353180"/>
            <a:ext cx="10549555" cy="365125"/>
          </a:xfrm>
          <a:prstGeom prst="rect">
            <a:avLst/>
          </a:prstGeom>
        </p:spPr>
        <p:txBody>
          <a:bodyPr/>
          <a:lstStyle>
            <a:lvl1pPr>
              <a:defRPr/>
            </a:lvl1pPr>
          </a:lstStyle>
          <a:p>
            <a:pPr>
              <a:defRPr/>
            </a:pPr>
            <a:endParaRPr lang="fr-FR" dirty="0"/>
          </a:p>
        </p:txBody>
      </p:sp>
      <p:sp>
        <p:nvSpPr>
          <p:cNvPr id="5" name="Espace réservé du numéro de diapositive 22"/>
          <p:cNvSpPr>
            <a:spLocks noGrp="1"/>
          </p:cNvSpPr>
          <p:nvPr>
            <p:ph type="sldNum" sz="quarter" idx="11"/>
          </p:nvPr>
        </p:nvSpPr>
        <p:spPr>
          <a:xfrm>
            <a:off x="11506200" y="6353180"/>
            <a:ext cx="685800" cy="385763"/>
          </a:xfrm>
        </p:spPr>
        <p:txBody>
          <a:bodyPr/>
          <a:lstStyle>
            <a:lvl1pPr>
              <a:defRPr smtClean="0"/>
            </a:lvl1pPr>
          </a:lstStyle>
          <a:p>
            <a:pPr>
              <a:defRPr/>
            </a:pPr>
            <a:fld id="{A6281582-CF13-4328-AE52-164E8406DB8F}" type="slidenum">
              <a:rPr lang="fr-FR" altLang="fr-FR"/>
              <a:pPr>
                <a:defRPr/>
              </a:pPr>
              <a:t>‹#›</a:t>
            </a:fld>
            <a:endParaRPr lang="fr-FR" altLang="fr-FR" dirty="0"/>
          </a:p>
        </p:txBody>
      </p:sp>
    </p:spTree>
    <p:extLst>
      <p:ext uri="{BB962C8B-B14F-4D97-AF65-F5344CB8AC3E}">
        <p14:creationId xmlns:p14="http://schemas.microsoft.com/office/powerpoint/2010/main" val="30401756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609600" y="152402"/>
            <a:ext cx="109728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r-FR" altLang="fr-FR"/>
              <a:t>Modifiez le style du titre</a:t>
            </a:r>
            <a:endParaRPr lang="en-US" altLang="fr-FR"/>
          </a:p>
        </p:txBody>
      </p:sp>
      <p:sp>
        <p:nvSpPr>
          <p:cNvPr id="1027" name="Espace réservé du texte 12"/>
          <p:cNvSpPr>
            <a:spLocks noGrp="1"/>
          </p:cNvSpPr>
          <p:nvPr>
            <p:ph type="body" idx="1"/>
          </p:nvPr>
        </p:nvSpPr>
        <p:spPr bwMode="auto">
          <a:xfrm>
            <a:off x="533400" y="1177863"/>
            <a:ext cx="10972800" cy="478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endParaRPr lang="en-US" altLang="fr-FR" dirty="0"/>
          </a:p>
        </p:txBody>
      </p:sp>
      <p:sp>
        <p:nvSpPr>
          <p:cNvPr id="3" name="Espace réservé du pied de page 2"/>
          <p:cNvSpPr>
            <a:spLocks noGrp="1"/>
          </p:cNvSpPr>
          <p:nvPr>
            <p:ph type="ftr" sz="quarter" idx="3"/>
          </p:nvPr>
        </p:nvSpPr>
        <p:spPr>
          <a:xfrm>
            <a:off x="864704" y="6356355"/>
            <a:ext cx="10546241" cy="365125"/>
          </a:xfrm>
          <a:prstGeom prst="rect">
            <a:avLst/>
          </a:prstGeom>
        </p:spPr>
        <p:txBody>
          <a:bodyPr vert="horz"/>
          <a:lstStyle>
            <a:lvl1pPr algn="r" eaLnBrk="1" latinLnBrk="0" hangingPunct="1">
              <a:defRPr kumimoji="0" sz="1400">
                <a:solidFill>
                  <a:schemeClr val="tx2"/>
                </a:solidFill>
                <a:cs typeface="+mn-cs"/>
              </a:defRPr>
            </a:lvl1pPr>
          </a:lstStyle>
          <a:p>
            <a:pPr>
              <a:defRPr/>
            </a:pPr>
            <a:endParaRPr lang="fr-FR" dirty="0"/>
          </a:p>
        </p:txBody>
      </p:sp>
      <p:sp>
        <p:nvSpPr>
          <p:cNvPr id="23" name="Espace réservé du numéro de diapositive 22"/>
          <p:cNvSpPr>
            <a:spLocks noGrp="1"/>
          </p:cNvSpPr>
          <p:nvPr>
            <p:ph type="sldNum" sz="quarter" idx="4"/>
          </p:nvPr>
        </p:nvSpPr>
        <p:spPr>
          <a:xfrm>
            <a:off x="11506200" y="6469068"/>
            <a:ext cx="685800" cy="26987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smtClean="0">
                <a:solidFill>
                  <a:srgbClr val="0033CC"/>
                </a:solidFill>
                <a:latin typeface="Arial" charset="0"/>
              </a:defRPr>
            </a:lvl1pPr>
          </a:lstStyle>
          <a:p>
            <a:pPr>
              <a:defRPr/>
            </a:pPr>
            <a:fld id="{72234017-407F-42B7-9DEE-7B59F45BBA7E}" type="slidenum">
              <a:rPr lang="fr-FR" altLang="fr-FR"/>
              <a:pPr>
                <a:defRPr/>
              </a:pPr>
              <a:t>‹#›</a:t>
            </a:fld>
            <a:endParaRPr lang="fr-FR" altLang="fr-FR" dirty="0"/>
          </a:p>
        </p:txBody>
      </p:sp>
      <p:sp>
        <p:nvSpPr>
          <p:cNvPr id="1031" name="Connecteur droit 27"/>
          <p:cNvSpPr>
            <a:spLocks noChangeShapeType="1"/>
          </p:cNvSpPr>
          <p:nvPr/>
        </p:nvSpPr>
        <p:spPr bwMode="auto">
          <a:xfrm>
            <a:off x="609600" y="6198503"/>
            <a:ext cx="10972800" cy="0"/>
          </a:xfrm>
          <a:prstGeom prst="line">
            <a:avLst/>
          </a:prstGeom>
          <a:noFill/>
          <a:ln w="19050" algn="ctr">
            <a:solidFill>
              <a:srgbClr val="0033CC"/>
            </a:solidFill>
            <a:prstDash val="solid"/>
            <a:round/>
            <a:headEnd/>
            <a:tailEnd/>
          </a:ln>
          <a:extLst>
            <a:ext uri="{909E8E84-426E-40DD-AFC4-6F175D3DCCD1}">
              <a14:hiddenFill xmlns:a14="http://schemas.microsoft.com/office/drawing/2010/main">
                <a:noFill/>
              </a14:hiddenFill>
            </a:ext>
          </a:extLst>
        </p:spPr>
        <p:txBody>
          <a:bodyPr/>
          <a:lstStyle/>
          <a:p>
            <a:pPr eaLnBrk="1" hangingPunct="1">
              <a:defRPr/>
            </a:pPr>
            <a:endParaRPr lang="en-US" sz="2400" dirty="0">
              <a:ln>
                <a:solidFill>
                  <a:schemeClr val="tx1"/>
                </a:solidFill>
                <a:prstDash val="solid"/>
              </a:ln>
            </a:endParaRPr>
          </a:p>
        </p:txBody>
      </p:sp>
      <p:sp>
        <p:nvSpPr>
          <p:cNvPr id="1032" name="Connecteur droit 28"/>
          <p:cNvSpPr>
            <a:spLocks noChangeShapeType="1"/>
          </p:cNvSpPr>
          <p:nvPr userDrawn="1"/>
        </p:nvSpPr>
        <p:spPr bwMode="auto">
          <a:xfrm>
            <a:off x="609600" y="1125538"/>
            <a:ext cx="109728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CA" sz="2400" dirty="0"/>
          </a:p>
        </p:txBody>
      </p:sp>
      <p:pic>
        <p:nvPicPr>
          <p:cNvPr id="1033" name="Picture 25" descr="Adaptech logo blue"/>
          <p:cNvPicPr>
            <a:picLocks noChangeAspect="1" noChangeArrowheads="1"/>
          </p:cNvPicPr>
          <p:nvPr userDrawn="1"/>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93137" y="6291910"/>
            <a:ext cx="440263" cy="44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4" r:id="rId1"/>
    <p:sldLayoutId id="2147483815" r:id="rId2"/>
  </p:sldLayoutIdLst>
  <p:hf hdr="0" ftr="0" dt="0"/>
  <p:txStyles>
    <p:titleStyle>
      <a:lvl1pPr algn="ctr" rtl="0" eaLnBrk="0" fontAlgn="base" hangingPunct="0">
        <a:spcBef>
          <a:spcPct val="0"/>
        </a:spcBef>
        <a:spcAft>
          <a:spcPct val="0"/>
        </a:spcAft>
        <a:defRPr sz="4000" b="1" kern="1200">
          <a:solidFill>
            <a:srgbClr val="0033CC"/>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000" b="1">
          <a:solidFill>
            <a:srgbClr val="0033CC"/>
          </a:solidFill>
          <a:latin typeface="Arial" charset="0"/>
          <a:cs typeface="Arial" charset="0"/>
        </a:defRPr>
      </a:lvl2pPr>
      <a:lvl3pPr algn="ctr" rtl="0" eaLnBrk="0" fontAlgn="base" hangingPunct="0">
        <a:spcBef>
          <a:spcPct val="0"/>
        </a:spcBef>
        <a:spcAft>
          <a:spcPct val="0"/>
        </a:spcAft>
        <a:defRPr sz="4000" b="1">
          <a:solidFill>
            <a:srgbClr val="0033CC"/>
          </a:solidFill>
          <a:latin typeface="Arial" charset="0"/>
          <a:cs typeface="Arial" charset="0"/>
        </a:defRPr>
      </a:lvl3pPr>
      <a:lvl4pPr algn="ctr" rtl="0" eaLnBrk="0" fontAlgn="base" hangingPunct="0">
        <a:spcBef>
          <a:spcPct val="0"/>
        </a:spcBef>
        <a:spcAft>
          <a:spcPct val="0"/>
        </a:spcAft>
        <a:defRPr sz="4000" b="1">
          <a:solidFill>
            <a:srgbClr val="0033CC"/>
          </a:solidFill>
          <a:latin typeface="Arial" charset="0"/>
          <a:cs typeface="Arial" charset="0"/>
        </a:defRPr>
      </a:lvl4pPr>
      <a:lvl5pPr algn="ctr" rtl="0" eaLnBrk="0" fontAlgn="base" hangingPunct="0">
        <a:spcBef>
          <a:spcPct val="0"/>
        </a:spcBef>
        <a:spcAft>
          <a:spcPct val="0"/>
        </a:spcAft>
        <a:defRPr sz="4000" b="1">
          <a:solidFill>
            <a:srgbClr val="0033CC"/>
          </a:solidFill>
          <a:latin typeface="Arial" charset="0"/>
          <a:cs typeface="Arial" charset="0"/>
        </a:defRPr>
      </a:lvl5pPr>
      <a:lvl6pPr marL="457189" algn="l" rtl="0" fontAlgn="base">
        <a:spcBef>
          <a:spcPct val="0"/>
        </a:spcBef>
        <a:spcAft>
          <a:spcPct val="0"/>
        </a:spcAft>
        <a:defRPr sz="3200">
          <a:solidFill>
            <a:schemeClr val="tx2"/>
          </a:solidFill>
          <a:latin typeface="Bookman Old Style" pitchFamily="18" charset="0"/>
        </a:defRPr>
      </a:lvl6pPr>
      <a:lvl7pPr marL="914377" algn="l" rtl="0" fontAlgn="base">
        <a:spcBef>
          <a:spcPct val="0"/>
        </a:spcBef>
        <a:spcAft>
          <a:spcPct val="0"/>
        </a:spcAft>
        <a:defRPr sz="3200">
          <a:solidFill>
            <a:schemeClr val="tx2"/>
          </a:solidFill>
          <a:latin typeface="Bookman Old Style" pitchFamily="18" charset="0"/>
        </a:defRPr>
      </a:lvl7pPr>
      <a:lvl8pPr marL="1371566" algn="l" rtl="0" fontAlgn="base">
        <a:spcBef>
          <a:spcPct val="0"/>
        </a:spcBef>
        <a:spcAft>
          <a:spcPct val="0"/>
        </a:spcAft>
        <a:defRPr sz="3200">
          <a:solidFill>
            <a:schemeClr val="tx2"/>
          </a:solidFill>
          <a:latin typeface="Bookman Old Style" pitchFamily="18" charset="0"/>
        </a:defRPr>
      </a:lvl8pPr>
      <a:lvl9pPr marL="1828754" algn="l" rtl="0" fontAlgn="base">
        <a:spcBef>
          <a:spcPct val="0"/>
        </a:spcBef>
        <a:spcAft>
          <a:spcPct val="0"/>
        </a:spcAft>
        <a:defRPr sz="3200">
          <a:solidFill>
            <a:schemeClr val="tx2"/>
          </a:solidFill>
          <a:latin typeface="Bookman Old Style" pitchFamily="18" charset="0"/>
        </a:defRPr>
      </a:lvl9pPr>
    </p:titleStyle>
    <p:bodyStyle>
      <a:lvl1pPr marL="357179" indent="-357179"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2284" indent="-347654" algn="l" rtl="0" eaLnBrk="0" fontAlgn="base" hangingPunct="0">
        <a:spcBef>
          <a:spcPts val="500"/>
        </a:spcBef>
        <a:spcAft>
          <a:spcPct val="0"/>
        </a:spcAft>
        <a:buClr>
          <a:srgbClr val="0033CC"/>
        </a:buClr>
        <a:buSzPct val="110000"/>
        <a:buFont typeface="Arial" charset="0"/>
        <a:buChar char="•"/>
        <a:defRPr sz="3400" kern="1200">
          <a:solidFill>
            <a:srgbClr val="072C62"/>
          </a:solidFill>
          <a:latin typeface="Arial" panose="020B0604020202020204" pitchFamily="34" charset="0"/>
          <a:ea typeface="+mn-ea"/>
          <a:cs typeface="Arial" panose="020B0604020202020204" pitchFamily="34" charset="0"/>
        </a:defRPr>
      </a:lvl2pPr>
      <a:lvl3pPr marL="901677" indent="-307967"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3pPr>
      <a:lvl4pPr marL="1166784" indent="-298443" algn="l" rtl="0" eaLnBrk="0" fontAlgn="base" hangingPunct="0">
        <a:spcBef>
          <a:spcPts val="400"/>
        </a:spcBef>
        <a:spcAft>
          <a:spcPct val="0"/>
        </a:spcAft>
        <a:buClr>
          <a:srgbClr val="0033CC"/>
        </a:buClr>
        <a:buSzPct val="110000"/>
        <a:buFont typeface="Arial" charset="0"/>
        <a:buChar char="•"/>
        <a:defRPr sz="3000" kern="1200">
          <a:solidFill>
            <a:srgbClr val="072C62"/>
          </a:solidFill>
          <a:latin typeface="Arial" panose="020B0604020202020204" pitchFamily="34" charset="0"/>
          <a:ea typeface="+mn-ea"/>
          <a:cs typeface="Arial" panose="020B0604020202020204" pitchFamily="34" charset="0"/>
        </a:defRPr>
      </a:lvl4pPr>
      <a:lvl5pPr marL="1431890" indent="-288918" algn="l" rtl="0" eaLnBrk="0" fontAlgn="base" hangingPunct="0">
        <a:spcBef>
          <a:spcPts val="3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5pPr>
      <a:lvl6pPr marL="1645879" indent="-182875"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754" indent="-182875"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30" indent="-182875"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05" indent="-182875"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adaptech.org/"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www.dawsoncollege.qc.ca/"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daptech.org/" TargetMode="External"/><Relationship Id="rId7"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adaptech.org/research/how-can-virtual-assistants-and-ai-based-smartphone-apps-help-post-secondary-students-with-disabilities-succeed-in-their-studies" TargetMode="External"/><Relationship Id="rId5" Type="http://schemas.openxmlformats.org/officeDocument/2006/relationships/hyperlink" Target="mailto:mjorgensen@dawsoncollege.qc.ca" TargetMode="External"/><Relationship Id="rId4" Type="http://schemas.openxmlformats.org/officeDocument/2006/relationships/hyperlink" Target="mailto:catherine.fichten@mcgill.ca"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ctrTitle"/>
          </p:nvPr>
        </p:nvSpPr>
        <p:spPr>
          <a:xfrm>
            <a:off x="1871663" y="131613"/>
            <a:ext cx="8448675" cy="2212975"/>
          </a:xfrm>
        </p:spPr>
        <p:txBody>
          <a:bodyPr anchor="ctr"/>
          <a:lstStyle/>
          <a:p>
            <a:pPr algn="ctr"/>
            <a:r>
              <a:rPr lang="en-US" sz="4400" noProof="0" dirty="0">
                <a:solidFill>
                  <a:srgbClr val="0033CC"/>
                </a:solidFill>
                <a:effectLst/>
                <a:latin typeface="Arial" charset="0"/>
                <a:cs typeface="Arial" charset="0"/>
              </a:rPr>
              <a:t>Are AI Based Apps Smart Enough for College Students? </a:t>
            </a:r>
            <a:endParaRPr lang="en-US" altLang="en-US" sz="4400" noProof="0" dirty="0">
              <a:solidFill>
                <a:srgbClr val="0033CC"/>
              </a:solidFill>
              <a:effectLst/>
              <a:latin typeface="Arial" charset="0"/>
              <a:cs typeface="Arial" charset="0"/>
            </a:endParaRPr>
          </a:p>
        </p:txBody>
      </p:sp>
      <p:sp>
        <p:nvSpPr>
          <p:cNvPr id="4100" name="Connecteur droit 28" descr="blue separator line" title="blue separator line"/>
          <p:cNvSpPr>
            <a:spLocks noChangeShapeType="1"/>
          </p:cNvSpPr>
          <p:nvPr/>
        </p:nvSpPr>
        <p:spPr bwMode="auto">
          <a:xfrm>
            <a:off x="1981200" y="2137182"/>
            <a:ext cx="8229600" cy="0"/>
          </a:xfrm>
          <a:prstGeom prst="line">
            <a:avLst/>
          </a:prstGeom>
          <a:noFill/>
          <a:ln w="19050" algn="ctr">
            <a:solidFill>
              <a:srgbClr val="0033CC"/>
            </a:solidFill>
            <a:round/>
            <a:headEnd/>
            <a:tailEnd/>
          </a:ln>
          <a:extLst>
            <a:ext uri="{909E8E84-426E-40DD-AFC4-6F175D3DCCD1}">
              <a14:hiddenFill xmlns:a14="http://schemas.microsoft.com/office/drawing/2010/main">
                <a:noFill/>
              </a14:hiddenFill>
            </a:ext>
          </a:extLst>
        </p:spPr>
        <p:txBody>
          <a:bodyPr/>
          <a:lstStyle/>
          <a:p>
            <a:endParaRPr lang="en-CA" dirty="0"/>
          </a:p>
        </p:txBody>
      </p:sp>
      <p:sp>
        <p:nvSpPr>
          <p:cNvPr id="9" name="Sous-titre 2">
            <a:extLst>
              <a:ext uri="{FF2B5EF4-FFF2-40B4-BE49-F238E27FC236}">
                <a16:creationId xmlns:a16="http://schemas.microsoft.com/office/drawing/2014/main" id="{41DEF88A-E397-4803-8234-C1B5836649E9}"/>
              </a:ext>
            </a:extLst>
          </p:cNvPr>
          <p:cNvSpPr txBox="1">
            <a:spLocks/>
          </p:cNvSpPr>
          <p:nvPr/>
        </p:nvSpPr>
        <p:spPr bwMode="auto">
          <a:xfrm>
            <a:off x="1737447" y="2202279"/>
            <a:ext cx="8717107" cy="239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0" indent="0" algn="r" rtl="0" eaLnBrk="0" fontAlgn="base" hangingPunct="0">
              <a:spcBef>
                <a:spcPts val="600"/>
              </a:spcBef>
              <a:spcAft>
                <a:spcPct val="0"/>
              </a:spcAft>
              <a:buClr>
                <a:srgbClr val="0033CC"/>
              </a:buClr>
              <a:buSzPct val="110000"/>
              <a:buFont typeface="Arial" charset="0"/>
              <a:buNone/>
              <a:defRPr sz="2000" kern="1200">
                <a:solidFill>
                  <a:schemeClr val="bg2">
                    <a:lumMod val="25000"/>
                  </a:schemeClr>
                </a:solidFill>
                <a:latin typeface="+mj-lt"/>
                <a:ea typeface="+mj-ea"/>
                <a:cs typeface="+mj-cs"/>
              </a:defRPr>
            </a:lvl1pPr>
            <a:lvl2pPr marL="457200" indent="0" algn="ctr" rtl="0" eaLnBrk="0" fontAlgn="base" hangingPunct="0">
              <a:spcBef>
                <a:spcPts val="500"/>
              </a:spcBef>
              <a:spcAft>
                <a:spcPct val="0"/>
              </a:spcAft>
              <a:buClr>
                <a:srgbClr val="0033CC"/>
              </a:buClr>
              <a:buSzPct val="110000"/>
              <a:buFont typeface="Arial" charset="0"/>
              <a:buNone/>
              <a:defRPr sz="3400" kern="1200">
                <a:solidFill>
                  <a:srgbClr val="072C62"/>
                </a:solidFill>
                <a:latin typeface="Arial" panose="020B0604020202020204" pitchFamily="34" charset="0"/>
                <a:ea typeface="+mn-ea"/>
                <a:cs typeface="Arial" panose="020B0604020202020204" pitchFamily="34" charset="0"/>
              </a:defRPr>
            </a:lvl2pPr>
            <a:lvl3pPr marL="914400" indent="0" algn="ctr" rtl="0" eaLnBrk="0" fontAlgn="base" hangingPunct="0">
              <a:spcBef>
                <a:spcPts val="500"/>
              </a:spcBef>
              <a:spcAft>
                <a:spcPct val="0"/>
              </a:spcAft>
              <a:buClr>
                <a:srgbClr val="0033CC"/>
              </a:buClr>
              <a:buSzPct val="110000"/>
              <a:buFont typeface="Arial" charset="0"/>
              <a:buNone/>
              <a:defRPr sz="3200" kern="1200">
                <a:solidFill>
                  <a:srgbClr val="072C62"/>
                </a:solidFill>
                <a:latin typeface="Arial" panose="020B0604020202020204" pitchFamily="34" charset="0"/>
                <a:ea typeface="+mn-ea"/>
                <a:cs typeface="Arial" panose="020B0604020202020204" pitchFamily="34" charset="0"/>
              </a:defRPr>
            </a:lvl3pPr>
            <a:lvl4pPr marL="1371600" indent="0" algn="ctr" rtl="0" eaLnBrk="0" fontAlgn="base" hangingPunct="0">
              <a:spcBef>
                <a:spcPts val="400"/>
              </a:spcBef>
              <a:spcAft>
                <a:spcPct val="0"/>
              </a:spcAft>
              <a:buClr>
                <a:srgbClr val="0033CC"/>
              </a:buClr>
              <a:buSzPct val="110000"/>
              <a:buFont typeface="Arial" charset="0"/>
              <a:buNone/>
              <a:defRPr sz="3000" kern="1200">
                <a:solidFill>
                  <a:srgbClr val="072C62"/>
                </a:solidFill>
                <a:latin typeface="Arial" panose="020B0604020202020204" pitchFamily="34" charset="0"/>
                <a:ea typeface="+mn-ea"/>
                <a:cs typeface="Arial" panose="020B0604020202020204" pitchFamily="34" charset="0"/>
              </a:defRPr>
            </a:lvl4pPr>
            <a:lvl5pPr marL="1828800" indent="0" algn="ctr" rtl="0" eaLnBrk="0" fontAlgn="base" hangingPunct="0">
              <a:spcBef>
                <a:spcPts val="300"/>
              </a:spcBef>
              <a:spcAft>
                <a:spcPct val="0"/>
              </a:spcAft>
              <a:buClr>
                <a:srgbClr val="0033CC"/>
              </a:buClr>
              <a:buSzPct val="110000"/>
              <a:buFont typeface="Arial" charset="0"/>
              <a:buNone/>
              <a:defRPr sz="2800" kern="1200">
                <a:solidFill>
                  <a:srgbClr val="072C62"/>
                </a:solidFill>
                <a:latin typeface="Arial" panose="020B0604020202020204" pitchFamily="34" charset="0"/>
                <a:ea typeface="+mn-ea"/>
                <a:cs typeface="Arial" panose="020B0604020202020204" pitchFamily="34" charset="0"/>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lnSpc>
                <a:spcPts val="2000"/>
              </a:lnSpc>
              <a:spcBef>
                <a:spcPts val="0"/>
              </a:spcBef>
              <a:spcAft>
                <a:spcPts val="0"/>
              </a:spcAft>
              <a:defRPr/>
            </a:pPr>
            <a:endParaRPr lang="en-US" sz="36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r>
              <a:rPr lang="en-US" sz="3600" dirty="0">
                <a:solidFill>
                  <a:srgbClr val="0033CC"/>
                </a:solidFill>
                <a:latin typeface="Arial" panose="020B0604020202020204" pitchFamily="34" charset="0"/>
                <a:cs typeface="Arial" panose="020B0604020202020204" pitchFamily="34" charset="0"/>
              </a:rPr>
              <a:t>Catherine Fichten &amp; Mary Jorgensen</a:t>
            </a:r>
          </a:p>
          <a:p>
            <a:pPr algn="ctr">
              <a:lnSpc>
                <a:spcPts val="2000"/>
              </a:lnSpc>
              <a:spcBef>
                <a:spcPts val="0"/>
              </a:spcBef>
              <a:spcAft>
                <a:spcPts val="0"/>
              </a:spcAft>
              <a:defRPr/>
            </a:pPr>
            <a:endParaRPr lang="en-US" sz="2800" dirty="0">
              <a:solidFill>
                <a:srgbClr val="0033CC"/>
              </a:solidFill>
              <a:latin typeface="Arial" panose="020B0604020202020204" pitchFamily="34" charset="0"/>
              <a:cs typeface="Arial" panose="020B0604020202020204" pitchFamily="34" charset="0"/>
            </a:endParaRPr>
          </a:p>
          <a:p>
            <a:pPr algn="ctr">
              <a:lnSpc>
                <a:spcPct val="150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rPr>
              <a:t>In collaboration with</a:t>
            </a:r>
          </a:p>
          <a:p>
            <a:pPr algn="ctr">
              <a:lnSpc>
                <a:spcPct val="150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rPr>
              <a:t>Natalie Martiniello &amp; Christine Vo</a:t>
            </a:r>
          </a:p>
          <a:p>
            <a:pPr algn="ctr">
              <a:lnSpc>
                <a:spcPts val="2000"/>
              </a:lnSpc>
              <a:spcBef>
                <a:spcPts val="0"/>
              </a:spcBef>
              <a:spcAft>
                <a:spcPts val="0"/>
              </a:spcAft>
              <a:defRPr/>
            </a:pPr>
            <a:endParaRPr lang="en-US" sz="2400" dirty="0">
              <a:solidFill>
                <a:srgbClr val="0033CC"/>
              </a:solidFill>
              <a:latin typeface="Arial" panose="020B0604020202020204" pitchFamily="34" charset="0"/>
              <a:cs typeface="Arial" panose="020B0604020202020204" pitchFamily="34" charset="0"/>
              <a:hlinkClick r:id="rId3"/>
            </a:endParaRPr>
          </a:p>
          <a:p>
            <a:pPr algn="ctr">
              <a:lnSpc>
                <a:spcPts val="2000"/>
              </a:lnSpc>
              <a:spcBef>
                <a:spcPts val="0"/>
              </a:spcBef>
              <a:spcAft>
                <a:spcPts val="0"/>
              </a:spcAft>
              <a:defRPr/>
            </a:pPr>
            <a:r>
              <a:rPr lang="en-US" sz="2400" dirty="0">
                <a:solidFill>
                  <a:srgbClr val="0033CC"/>
                </a:solidFill>
                <a:latin typeface="Arial" panose="020B0604020202020204" pitchFamily="34" charset="0"/>
                <a:cs typeface="Arial" panose="020B0604020202020204" pitchFamily="34" charset="0"/>
                <a:hlinkClick r:id="rId3"/>
              </a:rPr>
              <a:t>Adaptech Research Network</a:t>
            </a:r>
            <a:r>
              <a:rPr lang="en-US" sz="2400" dirty="0">
                <a:solidFill>
                  <a:srgbClr val="0033CC"/>
                </a:solidFill>
                <a:latin typeface="Arial" panose="020B0604020202020204" pitchFamily="34" charset="0"/>
                <a:cs typeface="Arial" panose="020B0604020202020204" pitchFamily="34" charset="0"/>
              </a:rPr>
              <a:t> and </a:t>
            </a:r>
            <a:r>
              <a:rPr lang="en-US" sz="2400" dirty="0">
                <a:solidFill>
                  <a:srgbClr val="0033CC"/>
                </a:solidFill>
                <a:latin typeface="Arial" panose="020B0604020202020204" pitchFamily="34" charset="0"/>
                <a:cs typeface="Arial" panose="020B0604020202020204" pitchFamily="34" charset="0"/>
                <a:hlinkClick r:id="rId4"/>
              </a:rPr>
              <a:t>Dawson College</a:t>
            </a:r>
            <a:endParaRPr lang="en-US" sz="24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endParaRPr lang="en-US" sz="2400" dirty="0">
              <a:solidFill>
                <a:srgbClr val="0033CC"/>
              </a:solidFill>
              <a:latin typeface="Arial" panose="020B0604020202020204" pitchFamily="34" charset="0"/>
              <a:cs typeface="Arial" panose="020B0604020202020204" pitchFamily="34" charset="0"/>
            </a:endParaRPr>
          </a:p>
          <a:p>
            <a:pPr algn="ctr">
              <a:lnSpc>
                <a:spcPts val="2000"/>
              </a:lnSpc>
              <a:spcBef>
                <a:spcPts val="0"/>
              </a:spcBef>
              <a:spcAft>
                <a:spcPts val="0"/>
              </a:spcAft>
              <a:defRPr/>
            </a:pPr>
            <a:endParaRPr lang="en-US" sz="3600" baseline="30000"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710084" y="4985245"/>
            <a:ext cx="10771833" cy="880049"/>
          </a:xfrm>
        </p:spPr>
        <p:txBody>
          <a:bodyPr>
            <a:normAutofit fontScale="77500" lnSpcReduction="20000"/>
          </a:bodyPr>
          <a:lstStyle/>
          <a:p>
            <a:pPr algn="ctr">
              <a:lnSpc>
                <a:spcPct val="120000"/>
              </a:lnSpc>
              <a:spcAft>
                <a:spcPts val="600"/>
              </a:spcAft>
              <a:defRPr/>
            </a:pPr>
            <a:r>
              <a:rPr lang="en-US" sz="2800" noProof="0" dirty="0">
                <a:solidFill>
                  <a:srgbClr val="0033CC"/>
                </a:solidFill>
                <a:latin typeface="Arial" panose="020B0604020202020204" pitchFamily="34" charset="0"/>
                <a:cs typeface="Arial" panose="020B0604020202020204" pitchFamily="34" charset="0"/>
              </a:rPr>
              <a:t> 36th Annual CSUN Assistive Technology Conference, March 6 – March 14, 2021</a:t>
            </a:r>
          </a:p>
          <a:p>
            <a:pPr algn="ctr">
              <a:lnSpc>
                <a:spcPts val="2000"/>
              </a:lnSpc>
              <a:spcAft>
                <a:spcPts val="0"/>
              </a:spcAft>
              <a:defRPr/>
            </a:pPr>
            <a:endParaRPr lang="en-US" sz="1900" noProof="0" dirty="0">
              <a:solidFill>
                <a:srgbClr val="0033CC"/>
              </a:solidFill>
              <a:latin typeface="Arial" panose="020B0604020202020204" pitchFamily="34" charset="0"/>
              <a:cs typeface="Arial" panose="020B0604020202020204" pitchFamily="34" charset="0"/>
            </a:endParaRPr>
          </a:p>
          <a:p>
            <a:pPr algn="ctr">
              <a:lnSpc>
                <a:spcPts val="2000"/>
              </a:lnSpc>
              <a:spcAft>
                <a:spcPts val="0"/>
              </a:spcAft>
              <a:defRPr/>
            </a:pPr>
            <a:endParaRPr lang="en-US" sz="1900" noProof="0" dirty="0">
              <a:solidFill>
                <a:srgbClr val="0033CC"/>
              </a:solidFill>
              <a:latin typeface="Arial" panose="020B0604020202020204" pitchFamily="34" charset="0"/>
              <a:cs typeface="Arial" panose="020B0604020202020204" pitchFamily="34" charset="0"/>
            </a:endParaRPr>
          </a:p>
        </p:txBody>
      </p:sp>
      <p:pic>
        <p:nvPicPr>
          <p:cNvPr id="10" name="Picture 2" descr="Creative Commons License symbol for Attribution - Non Commercial- No Derivatives 4.0 International. Copyright is &#10;http://creativecommons.org/about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39188" y="5547906"/>
            <a:ext cx="792088" cy="275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25" descr="Adaptech Research Network logo. Copyright is http://www.adaptech.org/"/>
          <p:cNvPicPr>
            <a:picLocks noChangeAspect="1" noChangeArrowheads="1"/>
          </p:cNvPicPr>
          <p:nvPr/>
        </p:nvPicPr>
        <p:blipFill>
          <a:blip r:embed="rId6">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4380654" y="5749054"/>
            <a:ext cx="631825" cy="704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Dawson College logo. Copyright is https://www.crowdrise.com/campusteamdawson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642647" y="5902248"/>
            <a:ext cx="1282700" cy="398463"/>
          </a:xfrm>
          <a:prstGeom prst="rect">
            <a:avLst/>
          </a:prstGeom>
          <a:noFill/>
          <a:ln w="9525">
            <a:noFill/>
            <a:miter lim="800000"/>
            <a:headEnd/>
            <a:tailEnd/>
          </a:ln>
        </p:spPr>
      </p:pic>
      <p:pic>
        <p:nvPicPr>
          <p:cNvPr id="11" name="Picture 10" descr="Logo for the Pôle montréalais d’enseignement supérieur en intelligence artificielle. Copyright is https://poleia.quebec/"/>
          <p:cNvPicPr>
            <a:picLocks noChangeAspect="1"/>
          </p:cNvPicPr>
          <p:nvPr/>
        </p:nvPicPr>
        <p:blipFill>
          <a:blip r:embed="rId8"/>
          <a:stretch>
            <a:fillRect/>
          </a:stretch>
        </p:blipFill>
        <p:spPr>
          <a:xfrm>
            <a:off x="9555515" y="5685661"/>
            <a:ext cx="1006318" cy="831637"/>
          </a:xfrm>
          <a:prstGeom prst="rect">
            <a:avLst/>
          </a:prstGeom>
        </p:spPr>
      </p:pic>
      <p:pic>
        <p:nvPicPr>
          <p:cNvPr id="12" name="Picture 3" descr="Centre de recherche interdisciplinaire en réadaptation du Montréal métropolitain (CRIR) logo. Copyright is http://www.crir.ca/?lang=EN" title="Centre de recherche interdisciplinaire en réadaptation du Montréal métropolitain (CRIR) logo"/>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630168" y="5620020"/>
            <a:ext cx="1120318" cy="962918"/>
          </a:xfrm>
          <a:prstGeom prst="rect">
            <a:avLst/>
          </a:prstGeom>
          <a:noFill/>
          <a:ln w="9525">
            <a:noFill/>
            <a:miter lim="800000"/>
            <a:headEnd/>
            <a:tailEnd/>
          </a:ln>
        </p:spPr>
      </p:pic>
      <p:sp>
        <p:nvSpPr>
          <p:cNvPr id="2" name="TextBox 1"/>
          <p:cNvSpPr txBox="1"/>
          <p:nvPr/>
        </p:nvSpPr>
        <p:spPr>
          <a:xfrm>
            <a:off x="0" y="0"/>
            <a:ext cx="11920250" cy="877163"/>
          </a:xfrm>
          <a:prstGeom prst="rect">
            <a:avLst/>
          </a:prstGeom>
          <a:noFill/>
        </p:spPr>
        <p:txBody>
          <a:bodyPr wrap="square" rtlCol="0">
            <a:spAutoFit/>
          </a:bodyPr>
          <a:lstStyle/>
          <a:p>
            <a:r>
              <a:rPr lang="en-CA" sz="1700" dirty="0" err="1" smtClean="0"/>
              <a:t>Fichten</a:t>
            </a:r>
            <a:r>
              <a:rPr lang="en-CA" sz="1700" dirty="0" smtClean="0"/>
              <a:t>, C., &amp; Jorgensen, M., in collaboration with </a:t>
            </a:r>
            <a:r>
              <a:rPr lang="en-CA" sz="1700" dirty="0" err="1" smtClean="0"/>
              <a:t>Martiniello</a:t>
            </a:r>
            <a:r>
              <a:rPr lang="en-CA" sz="1700" dirty="0" smtClean="0"/>
              <a:t>, N., &amp; Vo, C. (2021, March 6-14). Are AI based apps smart enough for </a:t>
            </a:r>
            <a:r>
              <a:rPr lang="en-CA" sz="1700" dirty="0"/>
              <a:t>college </a:t>
            </a:r>
            <a:r>
              <a:rPr lang="en-CA" sz="1700" dirty="0" smtClean="0"/>
              <a:t>students [Conference presentation]. </a:t>
            </a:r>
            <a:r>
              <a:rPr lang="en-CA" sz="1700" dirty="0"/>
              <a:t>36th Annual CSUN Assistive Technology Conference, Northridge, CA, United States.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32" indent="-285744">
              <a:defRPr sz="2400">
                <a:solidFill>
                  <a:schemeClr val="tx1"/>
                </a:solidFill>
                <a:latin typeface="Tahoma" pitchFamily="34" charset="0"/>
                <a:cs typeface="Arial" charset="0"/>
              </a:defRPr>
            </a:lvl2pPr>
            <a:lvl3pPr marL="1142971" indent="-228594">
              <a:defRPr sz="2400">
                <a:solidFill>
                  <a:schemeClr val="tx1"/>
                </a:solidFill>
                <a:latin typeface="Tahoma" pitchFamily="34" charset="0"/>
                <a:cs typeface="Arial" charset="0"/>
              </a:defRPr>
            </a:lvl3pPr>
            <a:lvl4pPr marL="1600160" indent="-228594">
              <a:defRPr sz="2400">
                <a:solidFill>
                  <a:schemeClr val="tx1"/>
                </a:solidFill>
                <a:latin typeface="Tahoma" pitchFamily="34" charset="0"/>
                <a:cs typeface="Arial" charset="0"/>
              </a:defRPr>
            </a:lvl4pPr>
            <a:lvl5pPr marL="2057349" indent="-228594">
              <a:defRPr sz="2400">
                <a:solidFill>
                  <a:schemeClr val="tx1"/>
                </a:solidFill>
                <a:latin typeface="Tahoma" pitchFamily="34" charset="0"/>
                <a:cs typeface="Arial" charset="0"/>
              </a:defRPr>
            </a:lvl5pPr>
            <a:lvl6pPr marL="2514537" indent="-228594" eaLnBrk="0" fontAlgn="base" hangingPunct="0">
              <a:spcBef>
                <a:spcPct val="0"/>
              </a:spcBef>
              <a:spcAft>
                <a:spcPct val="0"/>
              </a:spcAft>
              <a:defRPr sz="2400">
                <a:solidFill>
                  <a:schemeClr val="tx1"/>
                </a:solidFill>
                <a:latin typeface="Tahoma" pitchFamily="34" charset="0"/>
                <a:cs typeface="Arial" charset="0"/>
              </a:defRPr>
            </a:lvl6pPr>
            <a:lvl7pPr marL="2971726" indent="-228594" eaLnBrk="0" fontAlgn="base" hangingPunct="0">
              <a:spcBef>
                <a:spcPct val="0"/>
              </a:spcBef>
              <a:spcAft>
                <a:spcPct val="0"/>
              </a:spcAft>
              <a:defRPr sz="2400">
                <a:solidFill>
                  <a:schemeClr val="tx1"/>
                </a:solidFill>
                <a:latin typeface="Tahoma" pitchFamily="34" charset="0"/>
                <a:cs typeface="Arial" charset="0"/>
              </a:defRPr>
            </a:lvl7pPr>
            <a:lvl8pPr marL="3428914" indent="-228594" eaLnBrk="0" fontAlgn="base" hangingPunct="0">
              <a:spcBef>
                <a:spcPct val="0"/>
              </a:spcBef>
              <a:spcAft>
                <a:spcPct val="0"/>
              </a:spcAft>
              <a:defRPr sz="2400">
                <a:solidFill>
                  <a:schemeClr val="tx1"/>
                </a:solidFill>
                <a:latin typeface="Tahoma" pitchFamily="34" charset="0"/>
                <a:cs typeface="Arial" charset="0"/>
              </a:defRPr>
            </a:lvl8pPr>
            <a:lvl9pPr marL="3886103" indent="-228594" eaLnBrk="0" fontAlgn="base" hangingPunct="0">
              <a:spcBef>
                <a:spcPct val="0"/>
              </a:spcBef>
              <a:spcAft>
                <a:spcPct val="0"/>
              </a:spcAft>
              <a:defRPr sz="2400">
                <a:solidFill>
                  <a:schemeClr val="tx1"/>
                </a:solidFill>
                <a:latin typeface="Tahoma" pitchFamily="34" charset="0"/>
                <a:cs typeface="Arial" charset="0"/>
              </a:defRPr>
            </a:lvl9pPr>
          </a:lstStyle>
          <a:p>
            <a:fld id="{8F8F8B03-436C-4694-876F-0660F5DD90A0}" type="slidenum">
              <a:rPr lang="fr-FR" altLang="fr-FR" sz="1400">
                <a:solidFill>
                  <a:srgbClr val="0033CC"/>
                </a:solidFill>
                <a:latin typeface="Arial" charset="0"/>
              </a:rPr>
              <a:pPr/>
              <a:t>10</a:t>
            </a:fld>
            <a:endParaRPr lang="fr-FR" altLang="fr-FR" sz="1400" dirty="0">
              <a:solidFill>
                <a:srgbClr val="0033CC"/>
              </a:solidFill>
              <a:latin typeface="Arial" charset="0"/>
            </a:endParaRPr>
          </a:p>
        </p:txBody>
      </p:sp>
      <p:sp>
        <p:nvSpPr>
          <p:cNvPr id="8" name="Title 1"/>
          <p:cNvSpPr>
            <a:spLocks noGrp="1"/>
          </p:cNvSpPr>
          <p:nvPr>
            <p:ph type="title"/>
          </p:nvPr>
        </p:nvSpPr>
        <p:spPr>
          <a:xfrm>
            <a:off x="449259" y="234635"/>
            <a:ext cx="11293482" cy="684213"/>
          </a:xfrm>
        </p:spPr>
        <p:txBody>
          <a:bodyPr/>
          <a:lstStyle/>
          <a:p>
            <a:r>
              <a:rPr lang="en-US" noProof="0" dirty="0"/>
              <a:t>Study 3. Advisory Board Meetings – Method 1</a:t>
            </a:r>
          </a:p>
        </p:txBody>
      </p:sp>
      <p:sp>
        <p:nvSpPr>
          <p:cNvPr id="7" name="Content Placeholder 2"/>
          <p:cNvSpPr txBox="1">
            <a:spLocks/>
          </p:cNvSpPr>
          <p:nvPr/>
        </p:nvSpPr>
        <p:spPr bwMode="auto">
          <a:xfrm>
            <a:off x="328247" y="1270967"/>
            <a:ext cx="11535507" cy="48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indent="-361950"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8650" indent="-354013"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2pPr>
            <a:lvl3pPr marL="895350" indent="-301625" algn="l" rtl="0" eaLnBrk="0" fontAlgn="base" hangingPunct="0">
              <a:spcBef>
                <a:spcPts val="5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3pPr>
            <a:lvl4pPr marL="1162050" indent="-293688" algn="l" rtl="0" eaLnBrk="0" fontAlgn="base" hangingPunct="0">
              <a:spcBef>
                <a:spcPts val="400"/>
              </a:spcBef>
              <a:spcAft>
                <a:spcPct val="0"/>
              </a:spcAft>
              <a:buClr>
                <a:srgbClr val="0033CC"/>
              </a:buClr>
              <a:buSzPct val="110000"/>
              <a:buFont typeface="Arial" charset="0"/>
              <a:buChar char="•"/>
              <a:defRPr sz="2400" kern="1200">
                <a:solidFill>
                  <a:srgbClr val="072C62"/>
                </a:solidFill>
                <a:latin typeface="Arial" panose="020B0604020202020204" pitchFamily="34" charset="0"/>
                <a:ea typeface="+mn-ea"/>
                <a:cs typeface="Arial" panose="020B0604020202020204" pitchFamily="34" charset="0"/>
              </a:defRPr>
            </a:lvl4pPr>
            <a:lvl5pPr marL="1438275" indent="-295275" algn="l" rtl="0" eaLnBrk="0" fontAlgn="base" hangingPunct="0">
              <a:spcBef>
                <a:spcPts val="300"/>
              </a:spcBef>
              <a:spcAft>
                <a:spcPct val="0"/>
              </a:spcAft>
              <a:buClr>
                <a:srgbClr val="0033CC"/>
              </a:buClr>
              <a:buSzPct val="110000"/>
              <a:buFont typeface="Arial" charset="0"/>
              <a:buChar char="•"/>
              <a:defRPr sz="20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spcBef>
                <a:spcPts val="800"/>
              </a:spcBef>
            </a:pPr>
            <a:r>
              <a:rPr lang="en-US" sz="3200" dirty="0">
                <a:solidFill>
                  <a:srgbClr val="002060"/>
                </a:solidFill>
              </a:rPr>
              <a:t>2 meetings via Zoom</a:t>
            </a:r>
            <a:endParaRPr lang="en-US" sz="3200" dirty="0"/>
          </a:p>
          <a:p>
            <a:pPr>
              <a:spcBef>
                <a:spcPts val="800"/>
              </a:spcBef>
            </a:pPr>
            <a:r>
              <a:rPr lang="en-US" sz="3200" dirty="0"/>
              <a:t>Total number of participants (n = 38)</a:t>
            </a:r>
          </a:p>
          <a:p>
            <a:pPr>
              <a:spcBef>
                <a:spcPts val="800"/>
              </a:spcBef>
            </a:pPr>
            <a:r>
              <a:rPr lang="en-US" sz="3200" dirty="0"/>
              <a:t>Diverse stakeholders </a:t>
            </a:r>
          </a:p>
          <a:p>
            <a:pPr lvl="1">
              <a:spcBef>
                <a:spcPts val="800"/>
              </a:spcBef>
            </a:pPr>
            <a:r>
              <a:rPr lang="en-US" sz="3000" dirty="0"/>
              <a:t>7 students with and without disabilities  </a:t>
            </a:r>
          </a:p>
          <a:p>
            <a:pPr lvl="1">
              <a:spcBef>
                <a:spcPts val="800"/>
              </a:spcBef>
            </a:pPr>
            <a:r>
              <a:rPr lang="en-US" sz="3000" dirty="0">
                <a:solidFill>
                  <a:srgbClr val="002060"/>
                </a:solidFill>
              </a:rPr>
              <a:t>3 disability / accessibility service providers</a:t>
            </a:r>
          </a:p>
          <a:p>
            <a:pPr lvl="1">
              <a:spcBef>
                <a:spcPts val="800"/>
              </a:spcBef>
            </a:pPr>
            <a:r>
              <a:rPr lang="en-US" sz="3000" dirty="0">
                <a:solidFill>
                  <a:srgbClr val="002060"/>
                </a:solidFill>
              </a:rPr>
              <a:t>14 faculty members</a:t>
            </a:r>
          </a:p>
          <a:p>
            <a:pPr lvl="1">
              <a:spcBef>
                <a:spcPts val="800"/>
              </a:spcBef>
            </a:pPr>
            <a:r>
              <a:rPr lang="en-US" sz="3000" dirty="0">
                <a:solidFill>
                  <a:srgbClr val="002060"/>
                </a:solidFill>
              </a:rPr>
              <a:t>9 technology experts</a:t>
            </a:r>
          </a:p>
          <a:p>
            <a:pPr lvl="1">
              <a:spcBef>
                <a:spcPts val="800"/>
              </a:spcBef>
            </a:pPr>
            <a:r>
              <a:rPr lang="en-US" sz="3000" dirty="0">
                <a:solidFill>
                  <a:srgbClr val="002060"/>
                </a:solidFill>
              </a:rPr>
              <a:t>5 technology users with disabilities</a:t>
            </a:r>
          </a:p>
          <a:p>
            <a:pPr lvl="1">
              <a:spcBef>
                <a:spcPts val="800"/>
              </a:spcBef>
            </a:pPr>
            <a:endParaRPr lang="en-US" sz="3000" dirty="0">
              <a:solidFill>
                <a:srgbClr val="002060"/>
              </a:solidFill>
            </a:endParaRPr>
          </a:p>
        </p:txBody>
      </p:sp>
      <p:pic>
        <p:nvPicPr>
          <p:cNvPr id="3" name="Picture 2" descr="Picture of people holding four puzzle pieces and starting to put the fpur pieces together.  Copyright is  https://poetsandquants.com/2017/03/24/best-free-moocs-business-april-3/9/"/>
          <p:cNvPicPr>
            <a:picLocks noChangeAspect="1"/>
          </p:cNvPicPr>
          <p:nvPr/>
        </p:nvPicPr>
        <p:blipFill>
          <a:blip r:embed="rId4"/>
          <a:stretch>
            <a:fillRect/>
          </a:stretch>
        </p:blipFill>
        <p:spPr>
          <a:xfrm>
            <a:off x="8134522" y="3618014"/>
            <a:ext cx="3245902" cy="2431293"/>
          </a:xfrm>
          <a:prstGeom prst="rect">
            <a:avLst/>
          </a:prstGeom>
        </p:spPr>
      </p:pic>
    </p:spTree>
    <p:custDataLst>
      <p:tags r:id="rId1"/>
    </p:custDataLst>
    <p:extLst>
      <p:ext uri="{BB962C8B-B14F-4D97-AF65-F5344CB8AC3E}">
        <p14:creationId xmlns:p14="http://schemas.microsoft.com/office/powerpoint/2010/main" val="2077470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F0B43F2-117B-2A46-A635-92951BC62DC4}"/>
              </a:ext>
            </a:extLst>
          </p:cNvPr>
          <p:cNvSpPr>
            <a:spLocks noGrp="1"/>
          </p:cNvSpPr>
          <p:nvPr>
            <p:ph type="sldNum" sz="quarter" idx="11"/>
          </p:nvPr>
        </p:nvSpPr>
        <p:spPr/>
        <p:txBody>
          <a:bodyPr/>
          <a:lstStyle/>
          <a:p>
            <a:pPr>
              <a:defRPr/>
            </a:pPr>
            <a:fld id="{A6281582-CF13-4328-AE52-164E8406DB8F}" type="slidenum">
              <a:rPr lang="fr-FR" altLang="fr-FR" smtClean="0"/>
              <a:pPr>
                <a:defRPr/>
              </a:pPr>
              <a:t>11</a:t>
            </a:fld>
            <a:endParaRPr lang="fr-FR" altLang="fr-FR" dirty="0"/>
          </a:p>
        </p:txBody>
      </p:sp>
      <p:sp>
        <p:nvSpPr>
          <p:cNvPr id="2" name="Title 1">
            <a:extLst>
              <a:ext uri="{FF2B5EF4-FFF2-40B4-BE49-F238E27FC236}">
                <a16:creationId xmlns:a16="http://schemas.microsoft.com/office/drawing/2014/main" id="{23C6F4D8-889E-3D42-AC54-3D3410E7702D}"/>
              </a:ext>
            </a:extLst>
          </p:cNvPr>
          <p:cNvSpPr>
            <a:spLocks noGrp="1"/>
          </p:cNvSpPr>
          <p:nvPr>
            <p:ph type="title"/>
          </p:nvPr>
        </p:nvSpPr>
        <p:spPr>
          <a:xfrm>
            <a:off x="427881" y="388751"/>
            <a:ext cx="11336238" cy="684213"/>
          </a:xfrm>
        </p:spPr>
        <p:txBody>
          <a:bodyPr/>
          <a:lstStyle/>
          <a:p>
            <a:pPr>
              <a:spcBef>
                <a:spcPts val="1200"/>
              </a:spcBef>
              <a:spcAft>
                <a:spcPts val="1200"/>
              </a:spcAft>
            </a:pPr>
            <a:r>
              <a:rPr lang="en-US" noProof="0" dirty="0"/>
              <a:t>Study 3. Advisory Board Meetings – Method 2</a:t>
            </a:r>
          </a:p>
        </p:txBody>
      </p:sp>
      <p:sp>
        <p:nvSpPr>
          <p:cNvPr id="3" name="Content Placeholder 2">
            <a:extLst>
              <a:ext uri="{FF2B5EF4-FFF2-40B4-BE49-F238E27FC236}">
                <a16:creationId xmlns:a16="http://schemas.microsoft.com/office/drawing/2014/main" id="{427C7E8A-D692-3449-B88B-76F34D379300}"/>
              </a:ext>
            </a:extLst>
          </p:cNvPr>
          <p:cNvSpPr>
            <a:spLocks noGrp="1"/>
          </p:cNvSpPr>
          <p:nvPr>
            <p:ph sz="quarter" idx="1"/>
          </p:nvPr>
        </p:nvSpPr>
        <p:spPr>
          <a:xfrm>
            <a:off x="667097" y="1196752"/>
            <a:ext cx="10857807" cy="5040560"/>
          </a:xfrm>
        </p:spPr>
        <p:txBody>
          <a:bodyPr/>
          <a:lstStyle/>
          <a:p>
            <a:pPr>
              <a:spcBef>
                <a:spcPts val="1400"/>
              </a:spcBef>
              <a:spcAft>
                <a:spcPts val="800"/>
              </a:spcAft>
            </a:pPr>
            <a:r>
              <a:rPr lang="en-US" sz="3400" noProof="0" dirty="0">
                <a:solidFill>
                  <a:srgbClr val="002060"/>
                </a:solidFill>
              </a:rPr>
              <a:t>Questions</a:t>
            </a:r>
          </a:p>
          <a:p>
            <a:pPr lvl="1">
              <a:spcBef>
                <a:spcPts val="1400"/>
              </a:spcBef>
              <a:spcAft>
                <a:spcPts val="800"/>
              </a:spcAft>
            </a:pPr>
            <a:r>
              <a:rPr lang="en-US" noProof="0" dirty="0">
                <a:solidFill>
                  <a:srgbClr val="002060"/>
                </a:solidFill>
              </a:rPr>
              <a:t>AI-based technologies </a:t>
            </a:r>
          </a:p>
          <a:p>
            <a:pPr lvl="2">
              <a:spcBef>
                <a:spcPts val="1400"/>
              </a:spcBef>
              <a:spcAft>
                <a:spcPts val="800"/>
              </a:spcAft>
            </a:pPr>
            <a:r>
              <a:rPr lang="en-US" noProof="0" dirty="0">
                <a:solidFill>
                  <a:srgbClr val="002060"/>
                </a:solidFill>
              </a:rPr>
              <a:t>Currently used by postsecondary students with disabilities</a:t>
            </a:r>
          </a:p>
          <a:p>
            <a:pPr lvl="2">
              <a:spcBef>
                <a:spcPts val="1400"/>
              </a:spcBef>
              <a:spcAft>
                <a:spcPts val="800"/>
              </a:spcAft>
            </a:pPr>
            <a:r>
              <a:rPr lang="en-US" noProof="0" dirty="0">
                <a:solidFill>
                  <a:srgbClr val="002060"/>
                </a:solidFill>
              </a:rPr>
              <a:t>Rarely considered but could help students with disabilities</a:t>
            </a:r>
          </a:p>
          <a:p>
            <a:pPr lvl="2">
              <a:spcBef>
                <a:spcPts val="1400"/>
              </a:spcBef>
              <a:spcAft>
                <a:spcPts val="800"/>
              </a:spcAft>
            </a:pPr>
            <a:r>
              <a:rPr lang="en-US" noProof="0" dirty="0">
                <a:solidFill>
                  <a:srgbClr val="002060"/>
                </a:solidFill>
              </a:rPr>
              <a:t>Could help in the future</a:t>
            </a:r>
          </a:p>
        </p:txBody>
      </p:sp>
      <p:pic>
        <p:nvPicPr>
          <p:cNvPr id="7" name="Picture 3" descr="Picture of a cartoon man leaning on a question mark.Copyright is https://technovation10.wordpress.com/category/general-events/brainstorm/" title="Cartoon man leaning on a question mark"/>
          <p:cNvPicPr>
            <a:picLocks noChangeAspect="1" noChangeArrowheads="1"/>
          </p:cNvPicPr>
          <p:nvPr/>
        </p:nvPicPr>
        <p:blipFill>
          <a:blip r:embed="rId3" cstate="print"/>
          <a:srcRect/>
          <a:stretch>
            <a:fillRect/>
          </a:stretch>
        </p:blipFill>
        <p:spPr bwMode="auto">
          <a:xfrm>
            <a:off x="10256704" y="4485529"/>
            <a:ext cx="1507415" cy="1421277"/>
          </a:xfrm>
          <a:prstGeom prst="rect">
            <a:avLst/>
          </a:prstGeom>
          <a:noFill/>
          <a:ln w="9525">
            <a:noFill/>
            <a:miter lim="800000"/>
            <a:headEnd/>
            <a:tailEnd/>
          </a:ln>
          <a:effectLst/>
        </p:spPr>
      </p:pic>
    </p:spTree>
    <p:extLst>
      <p:ext uri="{BB962C8B-B14F-4D97-AF65-F5344CB8AC3E}">
        <p14:creationId xmlns:p14="http://schemas.microsoft.com/office/powerpoint/2010/main" val="311442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94387A0-0F52-EE45-AFA0-7AA80B3BA86B}"/>
              </a:ext>
            </a:extLst>
          </p:cNvPr>
          <p:cNvSpPr>
            <a:spLocks noGrp="1"/>
          </p:cNvSpPr>
          <p:nvPr>
            <p:ph type="sldNum" sz="quarter" idx="11"/>
          </p:nvPr>
        </p:nvSpPr>
        <p:spPr/>
        <p:txBody>
          <a:bodyPr/>
          <a:lstStyle/>
          <a:p>
            <a:pPr>
              <a:defRPr/>
            </a:pPr>
            <a:fld id="{A6281582-CF13-4328-AE52-164E8406DB8F}" type="slidenum">
              <a:rPr lang="fr-FR" altLang="fr-FR" smtClean="0"/>
              <a:pPr>
                <a:defRPr/>
              </a:pPr>
              <a:t>12</a:t>
            </a:fld>
            <a:endParaRPr lang="fr-FR" altLang="fr-FR" dirty="0"/>
          </a:p>
        </p:txBody>
      </p:sp>
      <p:sp>
        <p:nvSpPr>
          <p:cNvPr id="2" name="Title 1">
            <a:extLst>
              <a:ext uri="{FF2B5EF4-FFF2-40B4-BE49-F238E27FC236}">
                <a16:creationId xmlns:a16="http://schemas.microsoft.com/office/drawing/2014/main" id="{35209FC7-CD7A-1140-9D75-EB05DC3CA602}"/>
              </a:ext>
            </a:extLst>
          </p:cNvPr>
          <p:cNvSpPr>
            <a:spLocks noGrp="1"/>
          </p:cNvSpPr>
          <p:nvPr>
            <p:ph type="title"/>
          </p:nvPr>
        </p:nvSpPr>
        <p:spPr>
          <a:xfrm>
            <a:off x="378488" y="269914"/>
            <a:ext cx="11435024" cy="684213"/>
          </a:xfrm>
        </p:spPr>
        <p:txBody>
          <a:bodyPr/>
          <a:lstStyle/>
          <a:p>
            <a:pPr>
              <a:spcBef>
                <a:spcPts val="1200"/>
              </a:spcBef>
              <a:spcAft>
                <a:spcPts val="1200"/>
              </a:spcAft>
            </a:pPr>
            <a:r>
              <a:rPr lang="en-US" dirty="0"/>
              <a:t>Study 3. Advisory Board Meetings – Results 1</a:t>
            </a:r>
            <a:endParaRPr lang="en-US" noProof="0" dirty="0"/>
          </a:p>
        </p:txBody>
      </p:sp>
      <p:sp>
        <p:nvSpPr>
          <p:cNvPr id="3" name="Content Placeholder 2">
            <a:extLst>
              <a:ext uri="{FF2B5EF4-FFF2-40B4-BE49-F238E27FC236}">
                <a16:creationId xmlns:a16="http://schemas.microsoft.com/office/drawing/2014/main" id="{24CEF4B3-2F52-7449-A464-912D390F27D0}"/>
              </a:ext>
            </a:extLst>
          </p:cNvPr>
          <p:cNvSpPr>
            <a:spLocks noGrp="1"/>
          </p:cNvSpPr>
          <p:nvPr>
            <p:ph sz="quarter" idx="1"/>
          </p:nvPr>
        </p:nvSpPr>
        <p:spPr>
          <a:xfrm>
            <a:off x="708660" y="1073426"/>
            <a:ext cx="10774680" cy="5172553"/>
          </a:xfrm>
        </p:spPr>
        <p:txBody>
          <a:bodyPr/>
          <a:lstStyle/>
          <a:p>
            <a:pPr>
              <a:spcAft>
                <a:spcPts val="600"/>
              </a:spcAft>
            </a:pPr>
            <a:r>
              <a:rPr lang="en-US" dirty="0"/>
              <a:t>AI tools used by postsecondary students </a:t>
            </a:r>
          </a:p>
          <a:p>
            <a:pPr lvl="1">
              <a:spcAft>
                <a:spcPts val="600"/>
              </a:spcAft>
            </a:pPr>
            <a:r>
              <a:rPr lang="en-US" noProof="0" dirty="0">
                <a:solidFill>
                  <a:srgbClr val="002060"/>
                </a:solidFill>
              </a:rPr>
              <a:t>Chatbots</a:t>
            </a:r>
          </a:p>
          <a:p>
            <a:pPr lvl="2">
              <a:spcBef>
                <a:spcPts val="600"/>
              </a:spcBef>
              <a:spcAft>
                <a:spcPts val="600"/>
              </a:spcAft>
            </a:pPr>
            <a:r>
              <a:rPr lang="en-US" sz="3000" noProof="0" dirty="0">
                <a:solidFill>
                  <a:srgbClr val="002060"/>
                </a:solidFill>
              </a:rPr>
              <a:t>AI-enabled text-based conversationalists</a:t>
            </a:r>
          </a:p>
          <a:p>
            <a:pPr lvl="2">
              <a:spcBef>
                <a:spcPts val="600"/>
              </a:spcBef>
              <a:spcAft>
                <a:spcPts val="600"/>
              </a:spcAft>
            </a:pPr>
            <a:r>
              <a:rPr lang="en-US" sz="3000" noProof="0" dirty="0">
                <a:solidFill>
                  <a:srgbClr val="002060"/>
                </a:solidFill>
              </a:rPr>
              <a:t>Possible uses</a:t>
            </a:r>
          </a:p>
          <a:p>
            <a:pPr lvl="3">
              <a:spcBef>
                <a:spcPts val="600"/>
              </a:spcBef>
              <a:spcAft>
                <a:spcPts val="600"/>
              </a:spcAft>
            </a:pPr>
            <a:r>
              <a:rPr lang="en-US" sz="2800" noProof="0" dirty="0">
                <a:solidFill>
                  <a:srgbClr val="002060"/>
                </a:solidFill>
              </a:rPr>
              <a:t>Answer students’ questions</a:t>
            </a:r>
          </a:p>
          <a:p>
            <a:pPr lvl="4">
              <a:spcBef>
                <a:spcPts val="600"/>
              </a:spcBef>
              <a:spcAft>
                <a:spcPts val="600"/>
              </a:spcAft>
            </a:pPr>
            <a:r>
              <a:rPr lang="en-US" sz="2400" noProof="0" dirty="0">
                <a:solidFill>
                  <a:srgbClr val="002060"/>
                </a:solidFill>
              </a:rPr>
              <a:t>Content in learning management systems</a:t>
            </a:r>
          </a:p>
          <a:p>
            <a:pPr lvl="4">
              <a:spcBef>
                <a:spcPts val="600"/>
              </a:spcBef>
              <a:spcAft>
                <a:spcPts val="600"/>
              </a:spcAft>
            </a:pPr>
            <a:r>
              <a:rPr lang="en-US" sz="2400" dirty="0">
                <a:solidFill>
                  <a:srgbClr val="002060"/>
                </a:solidFill>
              </a:rPr>
              <a:t>Service hours (e.g.,  library, counseling)</a:t>
            </a:r>
          </a:p>
          <a:p>
            <a:pPr lvl="4">
              <a:spcBef>
                <a:spcPts val="600"/>
              </a:spcBef>
              <a:spcAft>
                <a:spcPts val="600"/>
              </a:spcAft>
            </a:pPr>
            <a:r>
              <a:rPr lang="en-US" sz="2400" noProof="0" dirty="0">
                <a:solidFill>
                  <a:srgbClr val="002060"/>
                </a:solidFill>
              </a:rPr>
              <a:t>Schedule</a:t>
            </a:r>
          </a:p>
          <a:p>
            <a:pPr marL="274631" lvl="1" indent="0">
              <a:buNone/>
            </a:pPr>
            <a:endParaRPr lang="en-US" noProof="0" dirty="0">
              <a:solidFill>
                <a:srgbClr val="002060"/>
              </a:solidFill>
            </a:endParaRPr>
          </a:p>
          <a:p>
            <a:pPr lvl="2"/>
            <a:endParaRPr lang="en-US" sz="1050" noProof="0" dirty="0">
              <a:solidFill>
                <a:srgbClr val="002060"/>
              </a:solidFill>
            </a:endParaRPr>
          </a:p>
        </p:txBody>
      </p:sp>
      <p:pic>
        <p:nvPicPr>
          <p:cNvPr id="5" name="Picture 4" descr="Picture of an individual holding a smartphone with a chatbot hovering above it asking &quot;What can I help you with?&quot; Modified from ©panuwat - stock.adobe.com"/>
          <p:cNvPicPr>
            <a:picLocks noChangeAspect="1"/>
          </p:cNvPicPr>
          <p:nvPr/>
        </p:nvPicPr>
        <p:blipFill>
          <a:blip r:embed="rId3"/>
          <a:stretch>
            <a:fillRect/>
          </a:stretch>
        </p:blipFill>
        <p:spPr>
          <a:xfrm>
            <a:off x="9058274" y="4492415"/>
            <a:ext cx="2425065" cy="1478293"/>
          </a:xfrm>
          <a:prstGeom prst="rect">
            <a:avLst/>
          </a:prstGeom>
        </p:spPr>
      </p:pic>
    </p:spTree>
    <p:extLst>
      <p:ext uri="{BB962C8B-B14F-4D97-AF65-F5344CB8AC3E}">
        <p14:creationId xmlns:p14="http://schemas.microsoft.com/office/powerpoint/2010/main" val="392665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13</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53959" y="380117"/>
            <a:ext cx="11284082" cy="684213"/>
          </a:xfrm>
        </p:spPr>
        <p:txBody>
          <a:bodyPr/>
          <a:lstStyle/>
          <a:p>
            <a:pPr>
              <a:spcBef>
                <a:spcPts val="1200"/>
              </a:spcBef>
              <a:spcAft>
                <a:spcPts val="1200"/>
              </a:spcAft>
            </a:pPr>
            <a:r>
              <a:rPr lang="en-US" dirty="0"/>
              <a:t>Study 3. Advisory Board Meetings – Results 2</a:t>
            </a:r>
            <a:endParaRPr lang="en-US" sz="3900"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453959" y="1268760"/>
            <a:ext cx="11284083" cy="5084420"/>
          </a:xfrm>
        </p:spPr>
        <p:txBody>
          <a:bodyPr/>
          <a:lstStyle/>
          <a:p>
            <a:pPr>
              <a:spcBef>
                <a:spcPts val="1200"/>
              </a:spcBef>
              <a:spcAft>
                <a:spcPts val="600"/>
              </a:spcAft>
            </a:pPr>
            <a:r>
              <a:rPr lang="en-US" dirty="0"/>
              <a:t>AI tools used by postsecondary students – cont’d</a:t>
            </a:r>
          </a:p>
          <a:p>
            <a:pPr lvl="1">
              <a:spcBef>
                <a:spcPts val="1200"/>
              </a:spcBef>
              <a:spcAft>
                <a:spcPts val="600"/>
              </a:spcAft>
            </a:pPr>
            <a:r>
              <a:rPr lang="en-US" noProof="0" dirty="0"/>
              <a:t>Emotional, mental health, and medical regulation</a:t>
            </a:r>
          </a:p>
          <a:p>
            <a:pPr lvl="2">
              <a:spcBef>
                <a:spcPts val="1200"/>
              </a:spcBef>
              <a:spcAft>
                <a:spcPts val="600"/>
              </a:spcAft>
            </a:pPr>
            <a:r>
              <a:rPr lang="en-US" noProof="0" dirty="0"/>
              <a:t>AI-informed app-based tools providing point-in-time support</a:t>
            </a:r>
          </a:p>
          <a:p>
            <a:pPr lvl="3">
              <a:spcBef>
                <a:spcPts val="1200"/>
              </a:spcBef>
              <a:spcAft>
                <a:spcPts val="600"/>
              </a:spcAft>
            </a:pPr>
            <a:r>
              <a:rPr lang="en-US" noProof="0" dirty="0"/>
              <a:t>Brain in Hand</a:t>
            </a:r>
          </a:p>
          <a:p>
            <a:pPr lvl="3">
              <a:spcBef>
                <a:spcPts val="1200"/>
              </a:spcBef>
              <a:spcAft>
                <a:spcPts val="600"/>
              </a:spcAft>
            </a:pPr>
            <a:r>
              <a:rPr lang="en-US" noProof="0" dirty="0"/>
              <a:t>Empower Me</a:t>
            </a:r>
          </a:p>
          <a:p>
            <a:pPr lvl="3">
              <a:spcBef>
                <a:spcPts val="1200"/>
              </a:spcBef>
              <a:spcAft>
                <a:spcPts val="600"/>
              </a:spcAft>
            </a:pPr>
            <a:r>
              <a:rPr lang="en-US" noProof="0" dirty="0"/>
              <a:t>SeizAlarm, My Medic Watch, and Smart-Watch Inspyre</a:t>
            </a:r>
          </a:p>
          <a:p>
            <a:pPr lvl="3">
              <a:spcBef>
                <a:spcPts val="1200"/>
              </a:spcBef>
              <a:spcAft>
                <a:spcPts val="600"/>
              </a:spcAft>
            </a:pPr>
            <a:r>
              <a:rPr lang="en-US" noProof="0" dirty="0"/>
              <a:t>Woebot</a:t>
            </a:r>
          </a:p>
        </p:txBody>
      </p:sp>
    </p:spTree>
    <p:extLst>
      <p:ext uri="{BB962C8B-B14F-4D97-AF65-F5344CB8AC3E}">
        <p14:creationId xmlns:p14="http://schemas.microsoft.com/office/powerpoint/2010/main" val="295312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14</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32966" y="349678"/>
            <a:ext cx="11326068" cy="684213"/>
          </a:xfrm>
        </p:spPr>
        <p:txBody>
          <a:bodyPr/>
          <a:lstStyle/>
          <a:p>
            <a:r>
              <a:rPr lang="en-US" dirty="0"/>
              <a:t>Study 3. Advisory Board Meetings – Results 3</a:t>
            </a:r>
            <a:endParaRPr lang="en-US"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190960" y="1226773"/>
            <a:ext cx="11810081" cy="5126407"/>
          </a:xfrm>
        </p:spPr>
        <p:txBody>
          <a:bodyPr/>
          <a:lstStyle/>
          <a:p>
            <a:pPr lvl="1">
              <a:spcBef>
                <a:spcPts val="1200"/>
              </a:spcBef>
            </a:pPr>
            <a:r>
              <a:rPr lang="en-US" sz="3600" dirty="0"/>
              <a:t>AI tools used by postsecondary students – cont’d</a:t>
            </a:r>
          </a:p>
          <a:p>
            <a:pPr lvl="2">
              <a:spcBef>
                <a:spcPts val="1200"/>
              </a:spcBef>
            </a:pPr>
            <a:r>
              <a:rPr lang="en-US" sz="3200" noProof="0" dirty="0">
                <a:solidFill>
                  <a:srgbClr val="002060"/>
                </a:solidFill>
              </a:rPr>
              <a:t>Tools increase the speed and improve the efficiency of entering text</a:t>
            </a:r>
            <a:endParaRPr lang="en-US" noProof="0" dirty="0">
              <a:solidFill>
                <a:srgbClr val="002060"/>
              </a:solidFill>
            </a:endParaRPr>
          </a:p>
          <a:p>
            <a:pPr lvl="3">
              <a:spcBef>
                <a:spcPts val="1200"/>
              </a:spcBef>
            </a:pPr>
            <a:r>
              <a:rPr lang="en-US" sz="2800" noProof="0" dirty="0">
                <a:solidFill>
                  <a:srgbClr val="002060"/>
                </a:solidFill>
              </a:rPr>
              <a:t>SwiftKey and FlickType</a:t>
            </a:r>
          </a:p>
          <a:p>
            <a:pPr lvl="3">
              <a:spcBef>
                <a:spcPts val="1200"/>
              </a:spcBef>
            </a:pPr>
            <a:r>
              <a:rPr lang="en-US" sz="2800" noProof="0" dirty="0">
                <a:solidFill>
                  <a:srgbClr val="002060"/>
                </a:solidFill>
              </a:rPr>
              <a:t>UNI</a:t>
            </a:r>
          </a:p>
          <a:p>
            <a:pPr lvl="3">
              <a:spcBef>
                <a:spcPts val="1200"/>
              </a:spcBef>
            </a:pPr>
            <a:r>
              <a:rPr lang="en-US" sz="2800" noProof="0" dirty="0">
                <a:solidFill>
                  <a:srgbClr val="002060"/>
                </a:solidFill>
              </a:rPr>
              <a:t>Word prediction</a:t>
            </a:r>
          </a:p>
        </p:txBody>
      </p:sp>
      <p:pic>
        <p:nvPicPr>
          <p:cNvPr id="5" name="Picture 4" descr="Picture of a text on a smartphone where the individual has input the letters &quot;Th&quot; and the keyboard provides three options to complete the word &quot;Th,&quot; &quot;The,&quot; and &quot;Thanks.&quot; Copyright is https://www.samsung.com/nz/support/mobile-devices/how-can-i-personalise-and-turn-predictive-text-on-and-off-on-my-samsung-galaxy-device/"/>
          <p:cNvPicPr>
            <a:picLocks noChangeAspect="1"/>
          </p:cNvPicPr>
          <p:nvPr/>
        </p:nvPicPr>
        <p:blipFill>
          <a:blip r:embed="rId3"/>
          <a:stretch>
            <a:fillRect/>
          </a:stretch>
        </p:blipFill>
        <p:spPr>
          <a:xfrm>
            <a:off x="8002090" y="3965689"/>
            <a:ext cx="3653756" cy="2001728"/>
          </a:xfrm>
          <a:prstGeom prst="rect">
            <a:avLst/>
          </a:prstGeom>
        </p:spPr>
      </p:pic>
    </p:spTree>
    <p:extLst>
      <p:ext uri="{BB962C8B-B14F-4D97-AF65-F5344CB8AC3E}">
        <p14:creationId xmlns:p14="http://schemas.microsoft.com/office/powerpoint/2010/main" val="539506990"/>
      </p:ext>
    </p:extLst>
  </p:cSld>
  <p:clrMapOvr>
    <a:masterClrMapping/>
  </p:clrMapOvr>
  <mc:AlternateContent xmlns:mc="http://schemas.openxmlformats.org/markup-compatibility/2006" xmlns:p14="http://schemas.microsoft.com/office/powerpoint/2010/main">
    <mc:Choice Requires="p14">
      <p:transition spd="slow" p14:dur="2000" advTm="56617"/>
    </mc:Choice>
    <mc:Fallback xmlns="">
      <p:transition spd="slow" advTm="5661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4FBBCB-DD18-499B-9B7A-BE1280921962}"/>
              </a:ext>
            </a:extLst>
          </p:cNvPr>
          <p:cNvSpPr>
            <a:spLocks noGrp="1"/>
          </p:cNvSpPr>
          <p:nvPr>
            <p:ph type="sldNum" sz="quarter" idx="11"/>
          </p:nvPr>
        </p:nvSpPr>
        <p:spPr/>
        <p:txBody>
          <a:bodyPr/>
          <a:lstStyle/>
          <a:p>
            <a:pPr>
              <a:defRPr/>
            </a:pPr>
            <a:fld id="{A6281582-CF13-4328-AE52-164E8406DB8F}" type="slidenum">
              <a:rPr lang="fr-FR" altLang="fr-FR" smtClean="0"/>
              <a:pPr>
                <a:defRPr/>
              </a:pPr>
              <a:t>15</a:t>
            </a:fld>
            <a:endParaRPr lang="fr-FR" altLang="fr-FR" dirty="0"/>
          </a:p>
        </p:txBody>
      </p:sp>
      <p:sp>
        <p:nvSpPr>
          <p:cNvPr id="2" name="Title 1">
            <a:extLst>
              <a:ext uri="{FF2B5EF4-FFF2-40B4-BE49-F238E27FC236}">
                <a16:creationId xmlns:a16="http://schemas.microsoft.com/office/drawing/2014/main" id="{7E4CBC33-B4BB-4B3C-B35B-80749A8CB53C}"/>
              </a:ext>
            </a:extLst>
          </p:cNvPr>
          <p:cNvSpPr>
            <a:spLocks noGrp="1"/>
          </p:cNvSpPr>
          <p:nvPr>
            <p:ph type="title"/>
          </p:nvPr>
        </p:nvSpPr>
        <p:spPr>
          <a:xfrm>
            <a:off x="446623" y="351144"/>
            <a:ext cx="11298754" cy="684213"/>
          </a:xfrm>
        </p:spPr>
        <p:txBody>
          <a:bodyPr/>
          <a:lstStyle/>
          <a:p>
            <a:r>
              <a:rPr lang="en-US" dirty="0"/>
              <a:t>Study 3. Advisory Board Meetings – Results 4</a:t>
            </a:r>
            <a:endParaRPr lang="en-US" noProof="0" dirty="0"/>
          </a:p>
        </p:txBody>
      </p:sp>
      <p:sp>
        <p:nvSpPr>
          <p:cNvPr id="3" name="Content Placeholder 2">
            <a:extLst>
              <a:ext uri="{FF2B5EF4-FFF2-40B4-BE49-F238E27FC236}">
                <a16:creationId xmlns:a16="http://schemas.microsoft.com/office/drawing/2014/main" id="{A64D3185-3886-4F14-BB8C-D929C342A5C0}"/>
              </a:ext>
            </a:extLst>
          </p:cNvPr>
          <p:cNvSpPr>
            <a:spLocks noGrp="1"/>
          </p:cNvSpPr>
          <p:nvPr>
            <p:ph sz="quarter" idx="1"/>
          </p:nvPr>
        </p:nvSpPr>
        <p:spPr>
          <a:xfrm>
            <a:off x="658784" y="1132150"/>
            <a:ext cx="10874433" cy="4888200"/>
          </a:xfrm>
        </p:spPr>
        <p:txBody>
          <a:bodyPr/>
          <a:lstStyle/>
          <a:p>
            <a:pPr lvl="1">
              <a:spcBef>
                <a:spcPts val="800"/>
              </a:spcBef>
            </a:pPr>
            <a:r>
              <a:rPr lang="en-US" sz="3600" dirty="0">
                <a:solidFill>
                  <a:srgbClr val="002060"/>
                </a:solidFill>
              </a:rPr>
              <a:t>AI tools used by postsecondary students – cont’d</a:t>
            </a:r>
          </a:p>
          <a:p>
            <a:pPr lvl="2">
              <a:spcBef>
                <a:spcPts val="800"/>
              </a:spcBef>
            </a:pPr>
            <a:r>
              <a:rPr lang="en-US" sz="3200" noProof="0" dirty="0">
                <a:solidFill>
                  <a:srgbClr val="002060"/>
                </a:solidFill>
              </a:rPr>
              <a:t>Accessing visual/textual information in alternative format</a:t>
            </a:r>
            <a:endParaRPr lang="en-US" sz="2200" noProof="0" dirty="0">
              <a:solidFill>
                <a:srgbClr val="002060"/>
              </a:solidFill>
            </a:endParaRPr>
          </a:p>
          <a:p>
            <a:pPr lvl="3">
              <a:spcBef>
                <a:spcPts val="800"/>
              </a:spcBef>
            </a:pPr>
            <a:r>
              <a:rPr lang="en-US" sz="2800" noProof="0" dirty="0">
                <a:solidFill>
                  <a:srgbClr val="002060"/>
                </a:solidFill>
              </a:rPr>
              <a:t>Seeing AI and Office Lens</a:t>
            </a:r>
          </a:p>
          <a:p>
            <a:pPr lvl="3">
              <a:spcBef>
                <a:spcPts val="800"/>
              </a:spcBef>
            </a:pPr>
            <a:r>
              <a:rPr lang="en-US" sz="2800" noProof="0" dirty="0">
                <a:solidFill>
                  <a:srgbClr val="002060"/>
                </a:solidFill>
              </a:rPr>
              <a:t>SMMRY or Reddit’s AutoTLDR ”bot”</a:t>
            </a:r>
          </a:p>
          <a:p>
            <a:pPr lvl="3">
              <a:spcBef>
                <a:spcPts val="800"/>
              </a:spcBef>
            </a:pPr>
            <a:r>
              <a:rPr lang="en-US" sz="2800" noProof="0" dirty="0">
                <a:solidFill>
                  <a:srgbClr val="002060"/>
                </a:solidFill>
              </a:rPr>
              <a:t>OrCam</a:t>
            </a:r>
          </a:p>
          <a:p>
            <a:pPr lvl="3">
              <a:spcBef>
                <a:spcPts val="800"/>
              </a:spcBef>
            </a:pPr>
            <a:r>
              <a:rPr lang="en-US" sz="2800" noProof="0" dirty="0">
                <a:solidFill>
                  <a:srgbClr val="002060"/>
                </a:solidFill>
              </a:rPr>
              <a:t>CamFind</a:t>
            </a:r>
          </a:p>
          <a:p>
            <a:pPr marL="593710" lvl="2" indent="0">
              <a:spcBef>
                <a:spcPts val="800"/>
              </a:spcBef>
              <a:buNone/>
            </a:pPr>
            <a:endParaRPr lang="en-US" sz="3200" noProof="0" dirty="0">
              <a:solidFill>
                <a:srgbClr val="002060"/>
              </a:solidFill>
            </a:endParaRPr>
          </a:p>
        </p:txBody>
      </p:sp>
      <p:pic>
        <p:nvPicPr>
          <p:cNvPr id="6" name="Picture 5" descr="Picture of a person taking a photo of text on an envelope with their smartphone. Copyright is https://www.microsoft.com/en-us/garage/wall-of-fame/seeing-ai/"/>
          <p:cNvPicPr>
            <a:picLocks noChangeAspect="1"/>
          </p:cNvPicPr>
          <p:nvPr/>
        </p:nvPicPr>
        <p:blipFill>
          <a:blip r:embed="rId3"/>
          <a:stretch>
            <a:fillRect/>
          </a:stretch>
        </p:blipFill>
        <p:spPr>
          <a:xfrm>
            <a:off x="7804408" y="3706774"/>
            <a:ext cx="3728809" cy="2216783"/>
          </a:xfrm>
          <a:prstGeom prst="rect">
            <a:avLst/>
          </a:prstGeom>
        </p:spPr>
      </p:pic>
    </p:spTree>
    <p:extLst>
      <p:ext uri="{BB962C8B-B14F-4D97-AF65-F5344CB8AC3E}">
        <p14:creationId xmlns:p14="http://schemas.microsoft.com/office/powerpoint/2010/main" val="1300850072"/>
      </p:ext>
    </p:extLst>
  </p:cSld>
  <p:clrMapOvr>
    <a:masterClrMapping/>
  </p:clrMapOvr>
  <mc:AlternateContent xmlns:mc="http://schemas.openxmlformats.org/markup-compatibility/2006" xmlns:p14="http://schemas.microsoft.com/office/powerpoint/2010/main">
    <mc:Choice Requires="p14">
      <p:transition spd="slow" p14:dur="2000" advTm="69019"/>
    </mc:Choice>
    <mc:Fallback xmlns="">
      <p:transition spd="slow" advTm="6901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473504-D04F-40DB-90C6-194EA5AC0B72}"/>
              </a:ext>
            </a:extLst>
          </p:cNvPr>
          <p:cNvSpPr>
            <a:spLocks noGrp="1"/>
          </p:cNvSpPr>
          <p:nvPr>
            <p:ph type="sldNum" sz="quarter" idx="11"/>
          </p:nvPr>
        </p:nvSpPr>
        <p:spPr/>
        <p:txBody>
          <a:bodyPr/>
          <a:lstStyle/>
          <a:p>
            <a:pPr>
              <a:defRPr/>
            </a:pPr>
            <a:fld id="{A6281582-CF13-4328-AE52-164E8406DB8F}" type="slidenum">
              <a:rPr lang="fr-FR" altLang="fr-FR" smtClean="0"/>
              <a:pPr>
                <a:defRPr/>
              </a:pPr>
              <a:t>16</a:t>
            </a:fld>
            <a:endParaRPr lang="fr-FR" altLang="fr-FR" dirty="0"/>
          </a:p>
        </p:txBody>
      </p:sp>
      <p:sp>
        <p:nvSpPr>
          <p:cNvPr id="2" name="Title 1">
            <a:extLst>
              <a:ext uri="{FF2B5EF4-FFF2-40B4-BE49-F238E27FC236}">
                <a16:creationId xmlns:a16="http://schemas.microsoft.com/office/drawing/2014/main" id="{A0ADB209-72E0-4416-A6A9-625E6025602F}"/>
              </a:ext>
            </a:extLst>
          </p:cNvPr>
          <p:cNvSpPr>
            <a:spLocks noGrp="1"/>
          </p:cNvSpPr>
          <p:nvPr>
            <p:ph type="title"/>
          </p:nvPr>
        </p:nvSpPr>
        <p:spPr>
          <a:xfrm>
            <a:off x="459275" y="341580"/>
            <a:ext cx="11273451" cy="730960"/>
          </a:xfrm>
        </p:spPr>
        <p:txBody>
          <a:bodyPr/>
          <a:lstStyle/>
          <a:p>
            <a:r>
              <a:rPr lang="en-US" dirty="0"/>
              <a:t>Study 3. Advisory Board Meetings – Results 5</a:t>
            </a:r>
            <a:endParaRPr lang="en-US" noProof="0" dirty="0"/>
          </a:p>
        </p:txBody>
      </p:sp>
      <p:sp>
        <p:nvSpPr>
          <p:cNvPr id="3" name="Content Placeholder 2">
            <a:extLst>
              <a:ext uri="{FF2B5EF4-FFF2-40B4-BE49-F238E27FC236}">
                <a16:creationId xmlns:a16="http://schemas.microsoft.com/office/drawing/2014/main" id="{41BE0B2A-08E5-4CB0-A99A-FDA036853B68}"/>
              </a:ext>
            </a:extLst>
          </p:cNvPr>
          <p:cNvSpPr>
            <a:spLocks noGrp="1"/>
          </p:cNvSpPr>
          <p:nvPr>
            <p:ph sz="quarter" idx="1"/>
          </p:nvPr>
        </p:nvSpPr>
        <p:spPr>
          <a:xfrm>
            <a:off x="633846" y="1268760"/>
            <a:ext cx="10924309" cy="4888200"/>
          </a:xfrm>
        </p:spPr>
        <p:txBody>
          <a:bodyPr/>
          <a:lstStyle/>
          <a:p>
            <a:pPr>
              <a:spcBef>
                <a:spcPts val="1600"/>
              </a:spcBef>
            </a:pPr>
            <a:r>
              <a:rPr lang="en-US" dirty="0"/>
              <a:t>AI tools used by postsecondary students – cont’d</a:t>
            </a:r>
          </a:p>
          <a:p>
            <a:pPr lvl="1">
              <a:spcBef>
                <a:spcPts val="1600"/>
              </a:spcBef>
            </a:pPr>
            <a:r>
              <a:rPr lang="en-US" noProof="0" dirty="0"/>
              <a:t>Accessing auditory information in other formats</a:t>
            </a:r>
          </a:p>
          <a:p>
            <a:pPr lvl="2">
              <a:spcBef>
                <a:spcPts val="1600"/>
              </a:spcBef>
            </a:pPr>
            <a:r>
              <a:rPr lang="en-US" noProof="0" dirty="0"/>
              <a:t>Captions</a:t>
            </a:r>
          </a:p>
          <a:p>
            <a:pPr lvl="2">
              <a:spcBef>
                <a:spcPts val="1600"/>
              </a:spcBef>
            </a:pPr>
            <a:r>
              <a:rPr lang="en-US" noProof="0" dirty="0"/>
              <a:t>Built-in dictation feature</a:t>
            </a:r>
          </a:p>
          <a:p>
            <a:pPr lvl="2">
              <a:spcBef>
                <a:spcPts val="1600"/>
              </a:spcBef>
            </a:pPr>
            <a:r>
              <a:rPr lang="en-US" noProof="0" dirty="0"/>
              <a:t>Just Press Record</a:t>
            </a:r>
          </a:p>
          <a:p>
            <a:pPr lvl="2">
              <a:spcBef>
                <a:spcPts val="1600"/>
              </a:spcBef>
            </a:pPr>
            <a:r>
              <a:rPr lang="en-US" noProof="0" dirty="0" err="1"/>
              <a:t>Voiceitt</a:t>
            </a:r>
            <a:endParaRPr lang="en-US" noProof="0" dirty="0"/>
          </a:p>
        </p:txBody>
      </p:sp>
      <p:pic>
        <p:nvPicPr>
          <p:cNvPr id="6" name="Picture 5" descr="Picture of a speech bubble with an arrow going from it to a written document. Copyright is https://cloud.ibm.com/catalog/services/speech-to-text"/>
          <p:cNvPicPr>
            <a:picLocks noChangeAspect="1"/>
          </p:cNvPicPr>
          <p:nvPr/>
        </p:nvPicPr>
        <p:blipFill>
          <a:blip r:embed="rId3"/>
          <a:stretch>
            <a:fillRect/>
          </a:stretch>
        </p:blipFill>
        <p:spPr>
          <a:xfrm>
            <a:off x="8604919" y="3536242"/>
            <a:ext cx="2427556" cy="2427556"/>
          </a:xfrm>
          <a:prstGeom prst="rect">
            <a:avLst/>
          </a:prstGeom>
        </p:spPr>
      </p:pic>
    </p:spTree>
    <p:extLst>
      <p:ext uri="{BB962C8B-B14F-4D97-AF65-F5344CB8AC3E}">
        <p14:creationId xmlns:p14="http://schemas.microsoft.com/office/powerpoint/2010/main" val="1558227116"/>
      </p:ext>
    </p:extLst>
  </p:cSld>
  <p:clrMapOvr>
    <a:masterClrMapping/>
  </p:clrMapOvr>
  <mc:AlternateContent xmlns:mc="http://schemas.openxmlformats.org/markup-compatibility/2006" xmlns:p14="http://schemas.microsoft.com/office/powerpoint/2010/main">
    <mc:Choice Requires="p14">
      <p:transition spd="slow" p14:dur="2000" advTm="38786"/>
    </mc:Choice>
    <mc:Fallback xmlns="">
      <p:transition spd="slow" advTm="3878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1506200" y="6469063"/>
            <a:ext cx="685800" cy="269875"/>
          </a:xfrm>
        </p:spPr>
        <p:txBody>
          <a:bodyPr/>
          <a:lstStyle/>
          <a:p>
            <a:fld id="{B9B7B59F-D63B-4DF2-8647-20A8DA6F981F}" type="slidenum">
              <a:rPr lang="en-US" smtClean="0"/>
              <a:pPr/>
              <a:t>17</a:t>
            </a:fld>
            <a:endParaRPr lang="en-US" dirty="0"/>
          </a:p>
        </p:txBody>
      </p:sp>
      <p:sp>
        <p:nvSpPr>
          <p:cNvPr id="3" name="Title 2"/>
          <p:cNvSpPr>
            <a:spLocks noGrp="1"/>
          </p:cNvSpPr>
          <p:nvPr>
            <p:ph type="title"/>
          </p:nvPr>
        </p:nvSpPr>
        <p:spPr>
          <a:xfrm>
            <a:off x="452176" y="152402"/>
            <a:ext cx="11287648" cy="684213"/>
          </a:xfrm>
        </p:spPr>
        <p:txBody>
          <a:bodyPr/>
          <a:lstStyle/>
          <a:p>
            <a:r>
              <a:rPr lang="en-US" dirty="0"/>
              <a:t>Study 3. Advisory Board Meetings – Results 7</a:t>
            </a:r>
            <a:endParaRPr lang="en-US" noProof="0" dirty="0">
              <a:effectLst/>
            </a:endParaRPr>
          </a:p>
        </p:txBody>
      </p:sp>
      <p:sp>
        <p:nvSpPr>
          <p:cNvPr id="4" name="Content Placeholder 3"/>
          <p:cNvSpPr>
            <a:spLocks noGrp="1"/>
          </p:cNvSpPr>
          <p:nvPr>
            <p:ph sz="quarter" idx="1"/>
          </p:nvPr>
        </p:nvSpPr>
        <p:spPr>
          <a:xfrm>
            <a:off x="609600" y="1268760"/>
            <a:ext cx="10972800" cy="4888200"/>
          </a:xfrm>
        </p:spPr>
        <p:txBody>
          <a:bodyPr/>
          <a:lstStyle/>
          <a:p>
            <a:pPr>
              <a:spcBef>
                <a:spcPts val="800"/>
              </a:spcBef>
              <a:spcAft>
                <a:spcPts val="800"/>
              </a:spcAft>
            </a:pPr>
            <a:r>
              <a:rPr lang="en-US" dirty="0"/>
              <a:t>AI tools available but not used by students</a:t>
            </a:r>
          </a:p>
          <a:p>
            <a:pPr lvl="1">
              <a:spcBef>
                <a:spcPts val="800"/>
              </a:spcBef>
              <a:spcAft>
                <a:spcPts val="800"/>
              </a:spcAft>
            </a:pPr>
            <a:r>
              <a:rPr lang="en-US" noProof="0" dirty="0"/>
              <a:t>Use of intelligent virtual assistants to provide</a:t>
            </a:r>
          </a:p>
          <a:p>
            <a:pPr lvl="2">
              <a:spcBef>
                <a:spcPts val="800"/>
              </a:spcBef>
              <a:spcAft>
                <a:spcPts val="800"/>
              </a:spcAft>
            </a:pPr>
            <a:r>
              <a:rPr lang="en-US" noProof="0" dirty="0"/>
              <a:t>Reminders based on an individual’s schedule</a:t>
            </a:r>
          </a:p>
          <a:p>
            <a:pPr lvl="2">
              <a:spcBef>
                <a:spcPts val="800"/>
              </a:spcBef>
              <a:spcAft>
                <a:spcPts val="800"/>
              </a:spcAft>
            </a:pPr>
            <a:r>
              <a:rPr lang="en-US" noProof="0" dirty="0"/>
              <a:t>Prompts for when to leave for school </a:t>
            </a:r>
          </a:p>
          <a:p>
            <a:pPr lvl="2">
              <a:spcBef>
                <a:spcPts val="800"/>
              </a:spcBef>
              <a:spcAft>
                <a:spcPts val="800"/>
              </a:spcAft>
            </a:pPr>
            <a:r>
              <a:rPr lang="en-US" noProof="0" dirty="0"/>
              <a:t>Reminders provided at specific times</a:t>
            </a:r>
          </a:p>
          <a:p>
            <a:pPr lvl="1"/>
            <a:endParaRPr lang="en-US" noProof="0" dirty="0"/>
          </a:p>
        </p:txBody>
      </p:sp>
      <p:pic>
        <p:nvPicPr>
          <p:cNvPr id="5" name="Picture 4" descr="Picture of an smartphone with a clock on the screen and indications of an alarm ringing as a reminder. Copyright is https://www.dreamstime.com/illustration/smartphone-reminders.html"/>
          <p:cNvPicPr>
            <a:picLocks noChangeAspect="1"/>
          </p:cNvPicPr>
          <p:nvPr/>
        </p:nvPicPr>
        <p:blipFill>
          <a:blip r:embed="rId3"/>
          <a:stretch>
            <a:fillRect/>
          </a:stretch>
        </p:blipFill>
        <p:spPr>
          <a:xfrm>
            <a:off x="8339770" y="3227374"/>
            <a:ext cx="2628612" cy="2628612"/>
          </a:xfrm>
          <a:prstGeom prst="rect">
            <a:avLst/>
          </a:prstGeom>
        </p:spPr>
      </p:pic>
    </p:spTree>
    <p:extLst>
      <p:ext uri="{BB962C8B-B14F-4D97-AF65-F5344CB8AC3E}">
        <p14:creationId xmlns:p14="http://schemas.microsoft.com/office/powerpoint/2010/main" val="692379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6281582-CF13-4328-AE52-164E8406DB8F}" type="slidenum">
              <a:rPr lang="fr-FR" altLang="fr-FR" smtClean="0"/>
              <a:pPr>
                <a:defRPr/>
              </a:pPr>
              <a:t>18</a:t>
            </a:fld>
            <a:endParaRPr lang="fr-FR" altLang="fr-FR" dirty="0"/>
          </a:p>
        </p:txBody>
      </p:sp>
      <p:sp>
        <p:nvSpPr>
          <p:cNvPr id="2" name="Title 1"/>
          <p:cNvSpPr>
            <a:spLocks noGrp="1"/>
          </p:cNvSpPr>
          <p:nvPr>
            <p:ph type="title"/>
          </p:nvPr>
        </p:nvSpPr>
        <p:spPr>
          <a:xfrm>
            <a:off x="61965" y="283030"/>
            <a:ext cx="12068070" cy="684213"/>
          </a:xfrm>
        </p:spPr>
        <p:txBody>
          <a:bodyPr/>
          <a:lstStyle/>
          <a:p>
            <a:r>
              <a:rPr lang="en-US" sz="3900" dirty="0"/>
              <a:t>Study 3. Advisory Board Meetings – Implications</a:t>
            </a:r>
            <a:endParaRPr lang="en-US" sz="3900" noProof="0" dirty="0"/>
          </a:p>
        </p:txBody>
      </p:sp>
      <p:sp>
        <p:nvSpPr>
          <p:cNvPr id="3" name="Content Placeholder 2"/>
          <p:cNvSpPr>
            <a:spLocks noGrp="1"/>
          </p:cNvSpPr>
          <p:nvPr>
            <p:ph sz="quarter" idx="1"/>
          </p:nvPr>
        </p:nvSpPr>
        <p:spPr>
          <a:xfrm>
            <a:off x="361741" y="1268760"/>
            <a:ext cx="11468519" cy="4888200"/>
          </a:xfrm>
        </p:spPr>
        <p:txBody>
          <a:bodyPr/>
          <a:lstStyle/>
          <a:p>
            <a:pPr>
              <a:spcAft>
                <a:spcPts val="600"/>
              </a:spcAft>
            </a:pPr>
            <a:r>
              <a:rPr lang="en-US" noProof="0" dirty="0"/>
              <a:t>Improve functionality of existing technologies</a:t>
            </a:r>
          </a:p>
          <a:p>
            <a:pPr lvl="1">
              <a:spcBef>
                <a:spcPts val="600"/>
              </a:spcBef>
              <a:spcAft>
                <a:spcPts val="600"/>
              </a:spcAft>
            </a:pPr>
            <a:r>
              <a:rPr lang="en-US" dirty="0"/>
              <a:t>Privacy and security concerns</a:t>
            </a:r>
          </a:p>
          <a:p>
            <a:pPr lvl="1">
              <a:spcBef>
                <a:spcPts val="600"/>
              </a:spcBef>
              <a:spcAft>
                <a:spcPts val="600"/>
              </a:spcAft>
            </a:pPr>
            <a:r>
              <a:rPr lang="en-US" dirty="0"/>
              <a:t>Include students with disabilities in training data</a:t>
            </a:r>
          </a:p>
          <a:p>
            <a:pPr lvl="1">
              <a:spcBef>
                <a:spcPts val="600"/>
              </a:spcBef>
              <a:spcAft>
                <a:spcPts val="600"/>
              </a:spcAft>
            </a:pPr>
            <a:r>
              <a:rPr lang="en-US" dirty="0"/>
              <a:t>Make information about AI-based technologies available </a:t>
            </a:r>
          </a:p>
          <a:p>
            <a:pPr lvl="2">
              <a:spcBef>
                <a:spcPts val="600"/>
              </a:spcBef>
              <a:spcAft>
                <a:spcPts val="600"/>
              </a:spcAft>
            </a:pPr>
            <a:r>
              <a:rPr lang="en-US" dirty="0"/>
              <a:t>Accessible training documents (e.g., YouTube, Google) </a:t>
            </a:r>
          </a:p>
          <a:p>
            <a:pPr lvl="1">
              <a:spcBef>
                <a:spcPts val="600"/>
              </a:spcBef>
              <a:spcAft>
                <a:spcPts val="600"/>
              </a:spcAft>
            </a:pPr>
            <a:r>
              <a:rPr lang="en-US" dirty="0"/>
              <a:t>Students with </a:t>
            </a:r>
            <a:r>
              <a:rPr lang="en-US"/>
              <a:t>disabilities are a </a:t>
            </a:r>
            <a:r>
              <a:rPr lang="en-US" dirty="0"/>
              <a:t>valuable stakeholders in AI development</a:t>
            </a:r>
          </a:p>
          <a:p>
            <a:pPr lvl="1"/>
            <a:endParaRPr lang="en-US" dirty="0"/>
          </a:p>
          <a:p>
            <a:pPr lvl="2"/>
            <a:endParaRPr lang="en-US" dirty="0"/>
          </a:p>
          <a:p>
            <a:pPr lvl="1"/>
            <a:endParaRPr lang="en-US" noProof="0" dirty="0"/>
          </a:p>
        </p:txBody>
      </p:sp>
    </p:spTree>
    <p:extLst>
      <p:ext uri="{BB962C8B-B14F-4D97-AF65-F5344CB8AC3E}">
        <p14:creationId xmlns:p14="http://schemas.microsoft.com/office/powerpoint/2010/main" val="268020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5" name="Google Shape;195;p24"/>
          <p:cNvSpPr txBox="1">
            <a:spLocks noGrp="1"/>
          </p:cNvSpPr>
          <p:nvPr>
            <p:ph type="sldNum" idx="12"/>
          </p:nvPr>
        </p:nvSpPr>
        <p:spPr>
          <a:xfrm>
            <a:off x="11037908" y="6333080"/>
            <a:ext cx="514351" cy="38576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1pPr>
            <a:lvl2pPr marL="0" marR="0" lvl="1"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2pPr>
            <a:lvl3pPr marL="0" marR="0" lvl="2"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3pPr>
            <a:lvl4pPr marL="0" marR="0" lvl="3"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4pPr>
            <a:lvl5pPr marL="0" marR="0" lvl="4"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5pPr>
            <a:lvl6pPr marL="0" marR="0" lvl="5"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6pPr>
            <a:lvl7pPr marL="0" marR="0" lvl="6"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7pPr>
            <a:lvl8pPr marL="0" marR="0" lvl="7"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8pPr>
            <a:lvl9pPr marL="0" marR="0" lvl="8" indent="0" algn="ctr" rtl="0">
              <a:lnSpc>
                <a:spcPct val="100000"/>
              </a:lnSpc>
              <a:spcBef>
                <a:spcPts val="0"/>
              </a:spcBef>
              <a:spcAft>
                <a:spcPts val="0"/>
              </a:spcAft>
              <a:buClr>
                <a:srgbClr val="000000"/>
              </a:buClr>
              <a:buFont typeface="Arial"/>
              <a:buNone/>
              <a:defRPr sz="1400" b="0" i="0" u="none" strike="noStrike" cap="none">
                <a:solidFill>
                  <a:srgbClr val="0033CC"/>
                </a:solidFill>
                <a:latin typeface="Arial"/>
                <a:ea typeface="Arial"/>
                <a:cs typeface="Arial"/>
                <a:sym typeface="Arial"/>
              </a:defRPr>
            </a:lvl9pPr>
          </a:lstStyle>
          <a:p>
            <a:fld id="{00000000-1234-1234-1234-123412341234}" type="slidenum">
              <a:rPr lang="en-US" smtClean="0"/>
              <a:pPr/>
              <a:t>19</a:t>
            </a:fld>
            <a:endParaRPr dirty="0"/>
          </a:p>
        </p:txBody>
      </p:sp>
      <p:sp>
        <p:nvSpPr>
          <p:cNvPr id="192" name="Google Shape;192;p24"/>
          <p:cNvSpPr txBox="1">
            <a:spLocks noGrp="1"/>
          </p:cNvSpPr>
          <p:nvPr>
            <p:ph type="title"/>
          </p:nvPr>
        </p:nvSpPr>
        <p:spPr>
          <a:xfrm>
            <a:off x="1981200" y="188642"/>
            <a:ext cx="8229600" cy="684213"/>
          </a:xfrm>
          <a:prstGeom prst="rect">
            <a:avLst/>
          </a:prstGeom>
          <a:noFill/>
          <a:ln>
            <a:noFill/>
          </a:ln>
        </p:spPr>
        <p:txBody>
          <a:bodyPr spcFirstLastPara="1" vert="horz" wrap="square" lIns="91425" tIns="45700" rIns="91425" bIns="45700" numCol="1" anchor="b" anchorCtr="0" compatLnSpc="1">
            <a:prstTxWarp prst="textNoShape">
              <a:avLst/>
            </a:prstTxWarp>
            <a:noAutofit/>
          </a:bodyPr>
          <a:lstStyle/>
          <a:p>
            <a:pPr>
              <a:spcBef>
                <a:spcPts val="0"/>
              </a:spcBef>
              <a:spcAft>
                <a:spcPts val="0"/>
              </a:spcAft>
            </a:pPr>
            <a:r>
              <a:rPr lang="en-US" noProof="0" dirty="0"/>
              <a:t>Thank You! Questions?</a:t>
            </a:r>
          </a:p>
        </p:txBody>
      </p:sp>
      <p:sp>
        <p:nvSpPr>
          <p:cNvPr id="2" name="TextBox 1">
            <a:extLst>
              <a:ext uri="{FF2B5EF4-FFF2-40B4-BE49-F238E27FC236}">
                <a16:creationId xmlns:a16="http://schemas.microsoft.com/office/drawing/2014/main" id="{156410DD-02E1-472E-AA80-8C6B9E4A9220}"/>
              </a:ext>
            </a:extLst>
          </p:cNvPr>
          <p:cNvSpPr txBox="1"/>
          <p:nvPr/>
        </p:nvSpPr>
        <p:spPr>
          <a:xfrm>
            <a:off x="1177332" y="4431324"/>
            <a:ext cx="9837336" cy="1384995"/>
          </a:xfrm>
          <a:prstGeom prst="rect">
            <a:avLst/>
          </a:prstGeom>
          <a:noFill/>
        </p:spPr>
        <p:txBody>
          <a:bodyPr wrap="square" rtlCol="0">
            <a:spAutoFit/>
          </a:bodyPr>
          <a:lstStyle/>
          <a:p>
            <a:pPr algn="ctr"/>
            <a:r>
              <a:rPr lang="en-US" sz="2800" dirty="0">
                <a:solidFill>
                  <a:srgbClr val="002060"/>
                </a:solidFill>
              </a:rPr>
              <a:t>Adaptech Research Network: </a:t>
            </a:r>
            <a:r>
              <a:rPr lang="en-US" sz="2800" dirty="0">
                <a:solidFill>
                  <a:srgbClr val="002060"/>
                </a:solidFill>
                <a:hlinkClick r:id="rId3"/>
              </a:rPr>
              <a:t>www.adaptech.org</a:t>
            </a:r>
            <a:endParaRPr lang="en-US" sz="2800" dirty="0">
              <a:solidFill>
                <a:srgbClr val="002060"/>
              </a:solidFill>
            </a:endParaRPr>
          </a:p>
          <a:p>
            <a:pPr algn="ctr"/>
            <a:r>
              <a:rPr lang="en-CA" sz="2800" dirty="0">
                <a:solidFill>
                  <a:srgbClr val="002060"/>
                </a:solidFill>
              </a:rPr>
              <a:t>Catherine Fichten: </a:t>
            </a:r>
            <a:r>
              <a:rPr lang="en-CA" sz="2800" dirty="0">
                <a:solidFill>
                  <a:srgbClr val="002060"/>
                </a:solidFill>
                <a:hlinkClick r:id="rId4"/>
              </a:rPr>
              <a:t>catherine.fichten@mcgill.ca</a:t>
            </a:r>
            <a:endParaRPr lang="en-CA" sz="2800" dirty="0">
              <a:solidFill>
                <a:srgbClr val="002060"/>
              </a:solidFill>
            </a:endParaRPr>
          </a:p>
          <a:p>
            <a:pPr algn="ctr"/>
            <a:r>
              <a:rPr lang="en-US" sz="2800" dirty="0">
                <a:solidFill>
                  <a:srgbClr val="002060"/>
                </a:solidFill>
              </a:rPr>
              <a:t>Mary Jorgensen: </a:t>
            </a:r>
            <a:r>
              <a:rPr lang="en-US" sz="2800" u="sng" dirty="0">
                <a:solidFill>
                  <a:srgbClr val="0033CC"/>
                </a:solidFill>
                <a:hlinkClick r:id="rId5"/>
              </a:rPr>
              <a:t>mjorgensen</a:t>
            </a:r>
            <a:r>
              <a:rPr lang="en-US" sz="2800" dirty="0">
                <a:solidFill>
                  <a:srgbClr val="002060"/>
                </a:solidFill>
                <a:hlinkClick r:id="rId5"/>
              </a:rPr>
              <a:t>@dawsoncollege.qc.ca</a:t>
            </a:r>
            <a:endParaRPr lang="en-CA" sz="2800" dirty="0">
              <a:solidFill>
                <a:srgbClr val="002060"/>
              </a:solidFill>
            </a:endParaRPr>
          </a:p>
        </p:txBody>
      </p:sp>
      <p:sp>
        <p:nvSpPr>
          <p:cNvPr id="3" name="TextBox 2">
            <a:extLst>
              <a:ext uri="{FF2B5EF4-FFF2-40B4-BE49-F238E27FC236}">
                <a16:creationId xmlns:a16="http://schemas.microsoft.com/office/drawing/2014/main" id="{90585B3C-04F4-4797-B9CC-120859CA638A}"/>
              </a:ext>
            </a:extLst>
          </p:cNvPr>
          <p:cNvSpPr txBox="1"/>
          <p:nvPr/>
        </p:nvSpPr>
        <p:spPr>
          <a:xfrm>
            <a:off x="6551525" y="1431895"/>
            <a:ext cx="5000734" cy="2677656"/>
          </a:xfrm>
          <a:prstGeom prst="rect">
            <a:avLst/>
          </a:prstGeom>
          <a:noFill/>
        </p:spPr>
        <p:txBody>
          <a:bodyPr wrap="square" rtlCol="0">
            <a:spAutoFit/>
          </a:bodyPr>
          <a:lstStyle/>
          <a:p>
            <a:r>
              <a:rPr lang="en-US" dirty="0">
                <a:solidFill>
                  <a:srgbClr val="002060"/>
                </a:solidFill>
              </a:rPr>
              <a:t>Listing of all AI-based technologies: </a:t>
            </a:r>
            <a:r>
              <a:rPr lang="en-US" dirty="0">
                <a:solidFill>
                  <a:srgbClr val="002060"/>
                </a:solidFill>
                <a:hlinkClick r:id="rId6"/>
              </a:rPr>
              <a:t>https://adaptech.org/research/how-can-virtual-assistants-and-ai-based-smartphone-apps-help-post-secondary-students-with-disabilities-succeed-in-their-studies</a:t>
            </a:r>
            <a:r>
              <a:rPr lang="en-US" dirty="0">
                <a:solidFill>
                  <a:srgbClr val="002060"/>
                </a:solidFill>
              </a:rPr>
              <a:t> </a:t>
            </a:r>
          </a:p>
          <a:p>
            <a:endParaRPr lang="en-US" dirty="0"/>
          </a:p>
        </p:txBody>
      </p:sp>
      <p:pic>
        <p:nvPicPr>
          <p:cNvPr id="1028" name="Picture 4" descr="Picture with acknowledgements written in several languages. &#10;Copyright is http://pulse-coaching.com/wp-content/uploads/2015/02/merci.png">
            <a:extLst>
              <a:ext uri="{FF2B5EF4-FFF2-40B4-BE49-F238E27FC236}">
                <a16:creationId xmlns:a16="http://schemas.microsoft.com/office/drawing/2014/main" id="{AB092F84-1715-EE49-A043-112E50384404}"/>
              </a:ext>
            </a:extLst>
          </p:cNvPr>
          <p:cNvPicPr>
            <a:picLocks noGrp="1" noChangeAspect="1" noChangeArrowheads="1"/>
          </p:cNvPicPr>
          <p:nvPr>
            <p:ph sz="quarter" idx="1"/>
          </p:nvPr>
        </p:nvPicPr>
        <p:blipFill>
          <a:blip r:embed="rId7">
            <a:extLst>
              <a:ext uri="{28A0092B-C50C-407E-A947-70E740481C1C}">
                <a14:useLocalDpi xmlns:a14="http://schemas.microsoft.com/office/drawing/2010/main" val="0"/>
              </a:ext>
            </a:extLst>
          </a:blip>
          <a:srcRect/>
          <a:stretch>
            <a:fillRect/>
          </a:stretch>
        </p:blipFill>
        <p:spPr bwMode="auto">
          <a:xfrm>
            <a:off x="899650" y="1422400"/>
            <a:ext cx="5651875" cy="26966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6288"/>
    </mc:Choice>
    <mc:Fallback xmlns="">
      <p:transition spd="slow" advTm="628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32" indent="-285744">
              <a:defRPr sz="2400">
                <a:solidFill>
                  <a:schemeClr val="tx1"/>
                </a:solidFill>
                <a:latin typeface="Tahoma" pitchFamily="34" charset="0"/>
                <a:cs typeface="Arial" charset="0"/>
              </a:defRPr>
            </a:lvl2pPr>
            <a:lvl3pPr marL="1142971" indent="-228594">
              <a:defRPr sz="2400">
                <a:solidFill>
                  <a:schemeClr val="tx1"/>
                </a:solidFill>
                <a:latin typeface="Tahoma" pitchFamily="34" charset="0"/>
                <a:cs typeface="Arial" charset="0"/>
              </a:defRPr>
            </a:lvl3pPr>
            <a:lvl4pPr marL="1600160" indent="-228594">
              <a:defRPr sz="2400">
                <a:solidFill>
                  <a:schemeClr val="tx1"/>
                </a:solidFill>
                <a:latin typeface="Tahoma" pitchFamily="34" charset="0"/>
                <a:cs typeface="Arial" charset="0"/>
              </a:defRPr>
            </a:lvl4pPr>
            <a:lvl5pPr marL="2057349" indent="-228594">
              <a:defRPr sz="2400">
                <a:solidFill>
                  <a:schemeClr val="tx1"/>
                </a:solidFill>
                <a:latin typeface="Tahoma" pitchFamily="34" charset="0"/>
                <a:cs typeface="Arial" charset="0"/>
              </a:defRPr>
            </a:lvl5pPr>
            <a:lvl6pPr marL="2514537" indent="-228594" eaLnBrk="0" fontAlgn="base" hangingPunct="0">
              <a:spcBef>
                <a:spcPct val="0"/>
              </a:spcBef>
              <a:spcAft>
                <a:spcPct val="0"/>
              </a:spcAft>
              <a:defRPr sz="2400">
                <a:solidFill>
                  <a:schemeClr val="tx1"/>
                </a:solidFill>
                <a:latin typeface="Tahoma" pitchFamily="34" charset="0"/>
                <a:cs typeface="Arial" charset="0"/>
              </a:defRPr>
            </a:lvl6pPr>
            <a:lvl7pPr marL="2971726" indent="-228594" eaLnBrk="0" fontAlgn="base" hangingPunct="0">
              <a:spcBef>
                <a:spcPct val="0"/>
              </a:spcBef>
              <a:spcAft>
                <a:spcPct val="0"/>
              </a:spcAft>
              <a:defRPr sz="2400">
                <a:solidFill>
                  <a:schemeClr val="tx1"/>
                </a:solidFill>
                <a:latin typeface="Tahoma" pitchFamily="34" charset="0"/>
                <a:cs typeface="Arial" charset="0"/>
              </a:defRPr>
            </a:lvl7pPr>
            <a:lvl8pPr marL="3428914" indent="-228594" eaLnBrk="0" fontAlgn="base" hangingPunct="0">
              <a:spcBef>
                <a:spcPct val="0"/>
              </a:spcBef>
              <a:spcAft>
                <a:spcPct val="0"/>
              </a:spcAft>
              <a:defRPr sz="2400">
                <a:solidFill>
                  <a:schemeClr val="tx1"/>
                </a:solidFill>
                <a:latin typeface="Tahoma" pitchFamily="34" charset="0"/>
                <a:cs typeface="Arial" charset="0"/>
              </a:defRPr>
            </a:lvl8pPr>
            <a:lvl9pPr marL="3886103" indent="-228594" eaLnBrk="0" fontAlgn="base" hangingPunct="0">
              <a:spcBef>
                <a:spcPct val="0"/>
              </a:spcBef>
              <a:spcAft>
                <a:spcPct val="0"/>
              </a:spcAft>
              <a:defRPr sz="2400">
                <a:solidFill>
                  <a:schemeClr val="tx1"/>
                </a:solidFill>
                <a:latin typeface="Tahoma" pitchFamily="34" charset="0"/>
                <a:cs typeface="Arial" charset="0"/>
              </a:defRPr>
            </a:lvl9pPr>
          </a:lstStyle>
          <a:p>
            <a:fld id="{8F8F8B03-436C-4694-876F-0660F5DD90A0}" type="slidenum">
              <a:rPr lang="fr-FR" altLang="fr-FR" sz="1400">
                <a:solidFill>
                  <a:srgbClr val="0033CC"/>
                </a:solidFill>
                <a:latin typeface="Arial" charset="0"/>
              </a:rPr>
              <a:pPr/>
              <a:t>2</a:t>
            </a:fld>
            <a:endParaRPr lang="fr-FR" altLang="fr-FR" sz="1400" dirty="0">
              <a:solidFill>
                <a:srgbClr val="0033CC"/>
              </a:solidFill>
              <a:latin typeface="Arial" charset="0"/>
            </a:endParaRPr>
          </a:p>
        </p:txBody>
      </p:sp>
      <p:sp>
        <p:nvSpPr>
          <p:cNvPr id="8" name="Title 1"/>
          <p:cNvSpPr>
            <a:spLocks noGrp="1"/>
          </p:cNvSpPr>
          <p:nvPr>
            <p:ph type="title"/>
          </p:nvPr>
        </p:nvSpPr>
        <p:spPr>
          <a:xfrm>
            <a:off x="1944688" y="332658"/>
            <a:ext cx="8302625" cy="684213"/>
          </a:xfrm>
        </p:spPr>
        <p:txBody>
          <a:bodyPr/>
          <a:lstStyle/>
          <a:p>
            <a:pPr>
              <a:defRPr/>
            </a:pPr>
            <a:r>
              <a:rPr lang="en-US" altLang="en-US" noProof="0" dirty="0"/>
              <a:t> Presentation Objectives</a:t>
            </a:r>
            <a:endParaRPr lang="en-US" noProof="0" dirty="0">
              <a:effectLst/>
            </a:endParaRPr>
          </a:p>
        </p:txBody>
      </p:sp>
      <p:sp>
        <p:nvSpPr>
          <p:cNvPr id="7" name="Content Placeholder 2"/>
          <p:cNvSpPr txBox="1">
            <a:spLocks/>
          </p:cNvSpPr>
          <p:nvPr/>
        </p:nvSpPr>
        <p:spPr bwMode="auto">
          <a:xfrm>
            <a:off x="305418" y="1142746"/>
            <a:ext cx="11581165" cy="457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indent="-361950" algn="l" rtl="0" eaLnBrk="0" fontAlgn="base" hangingPunct="0">
              <a:spcBef>
                <a:spcPts val="600"/>
              </a:spcBef>
              <a:spcAft>
                <a:spcPct val="0"/>
              </a:spcAft>
              <a:buClr>
                <a:srgbClr val="0033CC"/>
              </a:buClr>
              <a:buSzPct val="110000"/>
              <a:buFont typeface="Arial" charset="0"/>
              <a:buChar char="•"/>
              <a:defRPr sz="3600" kern="1200">
                <a:solidFill>
                  <a:srgbClr val="072C62"/>
                </a:solidFill>
                <a:latin typeface="Arial" panose="020B0604020202020204" pitchFamily="34" charset="0"/>
                <a:ea typeface="+mn-ea"/>
                <a:cs typeface="Arial" panose="020B0604020202020204" pitchFamily="34" charset="0"/>
              </a:defRPr>
            </a:lvl1pPr>
            <a:lvl2pPr marL="628650" indent="-354013" algn="l" rtl="0" eaLnBrk="0" fontAlgn="base" hangingPunct="0">
              <a:spcBef>
                <a:spcPts val="500"/>
              </a:spcBef>
              <a:spcAft>
                <a:spcPct val="0"/>
              </a:spcAft>
              <a:buClr>
                <a:srgbClr val="0033CC"/>
              </a:buClr>
              <a:buSzPct val="110000"/>
              <a:buFont typeface="Arial" charset="0"/>
              <a:buChar char="•"/>
              <a:defRPr sz="3200" kern="1200">
                <a:solidFill>
                  <a:srgbClr val="072C62"/>
                </a:solidFill>
                <a:latin typeface="Arial" panose="020B0604020202020204" pitchFamily="34" charset="0"/>
                <a:ea typeface="+mn-ea"/>
                <a:cs typeface="Arial" panose="020B0604020202020204" pitchFamily="34" charset="0"/>
              </a:defRPr>
            </a:lvl2pPr>
            <a:lvl3pPr marL="895350" indent="-301625" algn="l" rtl="0" eaLnBrk="0" fontAlgn="base" hangingPunct="0">
              <a:spcBef>
                <a:spcPts val="500"/>
              </a:spcBef>
              <a:spcAft>
                <a:spcPct val="0"/>
              </a:spcAft>
              <a:buClr>
                <a:srgbClr val="0033CC"/>
              </a:buClr>
              <a:buSzPct val="110000"/>
              <a:buFont typeface="Arial" charset="0"/>
              <a:buChar char="•"/>
              <a:defRPr sz="2800" kern="1200">
                <a:solidFill>
                  <a:srgbClr val="072C62"/>
                </a:solidFill>
                <a:latin typeface="Arial" panose="020B0604020202020204" pitchFamily="34" charset="0"/>
                <a:ea typeface="+mn-ea"/>
                <a:cs typeface="Arial" panose="020B0604020202020204" pitchFamily="34" charset="0"/>
              </a:defRPr>
            </a:lvl3pPr>
            <a:lvl4pPr marL="1162050" indent="-293688" algn="l" rtl="0" eaLnBrk="0" fontAlgn="base" hangingPunct="0">
              <a:spcBef>
                <a:spcPts val="400"/>
              </a:spcBef>
              <a:spcAft>
                <a:spcPct val="0"/>
              </a:spcAft>
              <a:buClr>
                <a:srgbClr val="0033CC"/>
              </a:buClr>
              <a:buSzPct val="110000"/>
              <a:buFont typeface="Arial" charset="0"/>
              <a:buChar char="•"/>
              <a:defRPr sz="2400" kern="1200">
                <a:solidFill>
                  <a:srgbClr val="072C62"/>
                </a:solidFill>
                <a:latin typeface="Arial" panose="020B0604020202020204" pitchFamily="34" charset="0"/>
                <a:ea typeface="+mn-ea"/>
                <a:cs typeface="Arial" panose="020B0604020202020204" pitchFamily="34" charset="0"/>
              </a:defRPr>
            </a:lvl4pPr>
            <a:lvl5pPr marL="1438275" indent="-295275" algn="l" rtl="0" eaLnBrk="0" fontAlgn="base" hangingPunct="0">
              <a:spcBef>
                <a:spcPts val="300"/>
              </a:spcBef>
              <a:spcAft>
                <a:spcPct val="0"/>
              </a:spcAft>
              <a:buClr>
                <a:srgbClr val="0033CC"/>
              </a:buClr>
              <a:buSzPct val="110000"/>
              <a:buFont typeface="Arial" charset="0"/>
              <a:buChar char="•"/>
              <a:defRPr sz="2000" kern="1200">
                <a:solidFill>
                  <a:srgbClr val="072C62"/>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spcAft>
                <a:spcPts val="600"/>
              </a:spcAft>
            </a:pPr>
            <a:r>
              <a:rPr lang="en-US" sz="3500" dirty="0">
                <a:solidFill>
                  <a:srgbClr val="002060"/>
                </a:solidFill>
              </a:rPr>
              <a:t>What is the potential of AI-based technologies for post-secondary students with disabilities?</a:t>
            </a:r>
          </a:p>
          <a:p>
            <a:pPr>
              <a:spcAft>
                <a:spcPts val="600"/>
              </a:spcAft>
            </a:pPr>
            <a:r>
              <a:rPr lang="en-US" sz="3500" dirty="0">
                <a:solidFill>
                  <a:srgbClr val="002060"/>
                </a:solidFill>
              </a:rPr>
              <a:t>Findings from 3 studies</a:t>
            </a:r>
          </a:p>
          <a:p>
            <a:pPr lvl="1">
              <a:spcBef>
                <a:spcPts val="600"/>
              </a:spcBef>
              <a:spcAft>
                <a:spcPts val="600"/>
              </a:spcAft>
            </a:pPr>
            <a:r>
              <a:rPr lang="en-US" sz="3100" dirty="0">
                <a:solidFill>
                  <a:srgbClr val="002060"/>
                </a:solidFill>
              </a:rPr>
              <a:t>2 studies of students with and without disabilities  </a:t>
            </a:r>
          </a:p>
          <a:p>
            <a:pPr lvl="2">
              <a:spcBef>
                <a:spcPts val="600"/>
              </a:spcBef>
              <a:spcAft>
                <a:spcPts val="600"/>
              </a:spcAft>
            </a:pPr>
            <a:r>
              <a:rPr lang="en-US" sz="2700" dirty="0">
                <a:solidFill>
                  <a:srgbClr val="002060"/>
                </a:solidFill>
              </a:rPr>
              <a:t>What AI-based technologies are used during the Covid-19 pandemic</a:t>
            </a:r>
          </a:p>
          <a:p>
            <a:pPr lvl="2">
              <a:spcBef>
                <a:spcPts val="600"/>
              </a:spcBef>
              <a:spcAft>
                <a:spcPts val="600"/>
              </a:spcAft>
            </a:pPr>
            <a:r>
              <a:rPr lang="en-US" sz="2700" dirty="0">
                <a:solidFill>
                  <a:srgbClr val="002060"/>
                </a:solidFill>
              </a:rPr>
              <a:t>How do students use virtual intelligent assistants for schoolwork</a:t>
            </a:r>
          </a:p>
          <a:p>
            <a:pPr lvl="1">
              <a:spcBef>
                <a:spcPts val="600"/>
              </a:spcBef>
              <a:spcAft>
                <a:spcPts val="600"/>
              </a:spcAft>
            </a:pPr>
            <a:r>
              <a:rPr lang="en-US" sz="3100" dirty="0">
                <a:solidFill>
                  <a:srgbClr val="002060"/>
                </a:solidFill>
              </a:rPr>
              <a:t>2 advisory board meetings</a:t>
            </a:r>
          </a:p>
          <a:p>
            <a:pPr>
              <a:spcAft>
                <a:spcPts val="600"/>
              </a:spcAft>
            </a:pPr>
            <a:r>
              <a:rPr lang="en-US" sz="3500" dirty="0">
                <a:solidFill>
                  <a:srgbClr val="002060"/>
                </a:solidFill>
              </a:rPr>
              <a:t>Implications</a:t>
            </a:r>
          </a:p>
          <a:p>
            <a:pPr>
              <a:spcAft>
                <a:spcPts val="600"/>
              </a:spcAft>
            </a:pPr>
            <a:endParaRPr lang="en-US" sz="3500" dirty="0">
              <a:solidFill>
                <a:srgbClr val="002060"/>
              </a:solidFill>
            </a:endParaRPr>
          </a:p>
          <a:p>
            <a:pPr lvl="2">
              <a:spcBef>
                <a:spcPts val="1200"/>
              </a:spcBef>
              <a:spcAft>
                <a:spcPts val="1200"/>
              </a:spcAft>
            </a:pPr>
            <a:endParaRPr lang="en-US" sz="2700" dirty="0">
              <a:solidFill>
                <a:srgbClr val="002060"/>
              </a:solidFill>
            </a:endParaRPr>
          </a:p>
          <a:p>
            <a:pPr>
              <a:spcBef>
                <a:spcPts val="1200"/>
              </a:spcBef>
              <a:spcAft>
                <a:spcPts val="1200"/>
              </a:spcAft>
            </a:pPr>
            <a:r>
              <a:rPr lang="en-US" sz="3500" dirty="0">
                <a:solidFill>
                  <a:srgbClr val="002060"/>
                </a:solidFill>
              </a:rPr>
              <a:t>Current AI tools used by postsecondary students</a:t>
            </a:r>
          </a:p>
          <a:p>
            <a:pPr>
              <a:spcBef>
                <a:spcPts val="1200"/>
              </a:spcBef>
              <a:spcAft>
                <a:spcPts val="1200"/>
              </a:spcAft>
            </a:pPr>
            <a:r>
              <a:rPr lang="en-US" sz="3500" dirty="0">
                <a:solidFill>
                  <a:srgbClr val="002060"/>
                </a:solidFill>
              </a:rPr>
              <a:t>AI tools available but not used by students</a:t>
            </a:r>
          </a:p>
          <a:p>
            <a:pPr>
              <a:spcBef>
                <a:spcPts val="1200"/>
              </a:spcBef>
              <a:spcAft>
                <a:spcPts val="1200"/>
              </a:spcAft>
            </a:pPr>
            <a:r>
              <a:rPr lang="en-US" sz="3500" dirty="0">
                <a:solidFill>
                  <a:srgbClr val="002060"/>
                </a:solidFill>
              </a:rPr>
              <a:t>Future AI-based technologies</a:t>
            </a:r>
          </a:p>
          <a:p>
            <a:pPr>
              <a:spcBef>
                <a:spcPts val="1200"/>
              </a:spcBef>
              <a:spcAft>
                <a:spcPts val="1200"/>
              </a:spcAft>
            </a:pPr>
            <a:r>
              <a:rPr lang="en-US" sz="3500" dirty="0">
                <a:solidFill>
                  <a:srgbClr val="002060"/>
                </a:solidFill>
              </a:rPr>
              <a:t>Implications for AI developers  </a:t>
            </a:r>
          </a:p>
          <a:p>
            <a:pPr>
              <a:spcBef>
                <a:spcPts val="1200"/>
              </a:spcBef>
              <a:spcAft>
                <a:spcPts val="1200"/>
              </a:spcAft>
            </a:pPr>
            <a:endParaRPr lang="en-US" sz="3500" dirty="0">
              <a:solidFill>
                <a:srgbClr val="002060"/>
              </a:solidFill>
            </a:endParaRPr>
          </a:p>
          <a:p>
            <a:pPr>
              <a:spcBef>
                <a:spcPts val="1200"/>
              </a:spcBef>
              <a:spcAft>
                <a:spcPts val="1200"/>
              </a:spcAft>
            </a:pPr>
            <a:endParaRPr lang="en-US" sz="3500" dirty="0">
              <a:solidFill>
                <a:srgbClr val="002060"/>
              </a:solidFill>
            </a:endParaRPr>
          </a:p>
          <a:p>
            <a:pPr>
              <a:spcBef>
                <a:spcPts val="1200"/>
              </a:spcBef>
              <a:spcAft>
                <a:spcPts val="1200"/>
              </a:spcAft>
            </a:pPr>
            <a:endParaRPr lang="en-US" sz="3500" dirty="0">
              <a:solidFill>
                <a:srgbClr val="002060"/>
              </a:solidFill>
            </a:endParaRPr>
          </a:p>
        </p:txBody>
      </p:sp>
      <p:pic>
        <p:nvPicPr>
          <p:cNvPr id="6" name="Picture 2" descr="Picture of a cartoon man checking off items on a checklist. Copyright is http://www.analyticstool.com/" title="Cartoon man checking off items on a checklist"/>
          <p:cNvPicPr>
            <a:picLocks noChangeAspect="1" noChangeArrowheads="1"/>
          </p:cNvPicPr>
          <p:nvPr/>
        </p:nvPicPr>
        <p:blipFill>
          <a:blip r:embed="rId4" cstate="print"/>
          <a:srcRect/>
          <a:stretch>
            <a:fillRect/>
          </a:stretch>
        </p:blipFill>
        <p:spPr bwMode="auto">
          <a:xfrm>
            <a:off x="9466368" y="1654797"/>
            <a:ext cx="2382732" cy="1656000"/>
          </a:xfrm>
          <a:prstGeom prst="rect">
            <a:avLst/>
          </a:prstGeom>
          <a:noFill/>
          <a:ln w="9525">
            <a:noFill/>
            <a:miter lim="800000"/>
            <a:headEnd/>
            <a:tailEnd/>
          </a:ln>
          <a:effectLst/>
        </p:spPr>
      </p:pic>
    </p:spTree>
    <p:custDataLst>
      <p:tags r:id="rId1"/>
    </p:custDataLst>
    <p:extLst>
      <p:ext uri="{BB962C8B-B14F-4D97-AF65-F5344CB8AC3E}">
        <p14:creationId xmlns:p14="http://schemas.microsoft.com/office/powerpoint/2010/main" val="270392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37CB6B-58DB-4BF9-AF62-21B6CB34FB9C}"/>
              </a:ext>
            </a:extLst>
          </p:cNvPr>
          <p:cNvSpPr>
            <a:spLocks noGrp="1"/>
          </p:cNvSpPr>
          <p:nvPr>
            <p:ph type="sldNum" sz="quarter" idx="11"/>
          </p:nvPr>
        </p:nvSpPr>
        <p:spPr/>
        <p:txBody>
          <a:bodyPr/>
          <a:lstStyle/>
          <a:p>
            <a:pPr>
              <a:defRPr/>
            </a:pPr>
            <a:fld id="{A6281582-CF13-4328-AE52-164E8406DB8F}" type="slidenum">
              <a:rPr lang="fr-FR" altLang="fr-FR" smtClean="0"/>
              <a:pPr>
                <a:defRPr/>
              </a:pPr>
              <a:t>3</a:t>
            </a:fld>
            <a:endParaRPr lang="fr-FR" altLang="fr-FR" dirty="0"/>
          </a:p>
        </p:txBody>
      </p:sp>
      <p:sp>
        <p:nvSpPr>
          <p:cNvPr id="2" name="Title 1">
            <a:extLst>
              <a:ext uri="{FF2B5EF4-FFF2-40B4-BE49-F238E27FC236}">
                <a16:creationId xmlns:a16="http://schemas.microsoft.com/office/drawing/2014/main" id="{62F83C94-3801-48A9-BF6A-AD85A44FE287}"/>
              </a:ext>
            </a:extLst>
          </p:cNvPr>
          <p:cNvSpPr>
            <a:spLocks noGrp="1"/>
          </p:cNvSpPr>
          <p:nvPr>
            <p:ph type="title"/>
          </p:nvPr>
        </p:nvSpPr>
        <p:spPr>
          <a:xfrm>
            <a:off x="609600" y="152402"/>
            <a:ext cx="10972800" cy="684213"/>
          </a:xfrm>
        </p:spPr>
        <p:txBody>
          <a:bodyPr/>
          <a:lstStyle/>
          <a:p>
            <a:r>
              <a:rPr lang="en-US" noProof="0" dirty="0"/>
              <a:t>Study 1. Covid-19 Pandemic - Method</a:t>
            </a:r>
          </a:p>
        </p:txBody>
      </p:sp>
      <p:sp>
        <p:nvSpPr>
          <p:cNvPr id="3" name="Content Placeholder 2">
            <a:extLst>
              <a:ext uri="{FF2B5EF4-FFF2-40B4-BE49-F238E27FC236}">
                <a16:creationId xmlns:a16="http://schemas.microsoft.com/office/drawing/2014/main" id="{AEF06814-A241-40A3-AA20-AB50AFF4BDBB}"/>
              </a:ext>
            </a:extLst>
          </p:cNvPr>
          <p:cNvSpPr>
            <a:spLocks noGrp="1"/>
          </p:cNvSpPr>
          <p:nvPr>
            <p:ph sz="quarter" idx="1"/>
          </p:nvPr>
        </p:nvSpPr>
        <p:spPr>
          <a:xfrm>
            <a:off x="609600" y="1268760"/>
            <a:ext cx="10972800" cy="4888200"/>
          </a:xfrm>
        </p:spPr>
        <p:txBody>
          <a:bodyPr/>
          <a:lstStyle/>
          <a:p>
            <a:r>
              <a:rPr lang="en-US" noProof="0" dirty="0"/>
              <a:t>Goal</a:t>
            </a:r>
          </a:p>
          <a:p>
            <a:pPr lvl="1"/>
            <a:r>
              <a:rPr lang="en-US" noProof="0" dirty="0"/>
              <a:t>What technologies are used to do schoolwork</a:t>
            </a:r>
          </a:p>
          <a:p>
            <a:r>
              <a:rPr lang="en-US" noProof="0" dirty="0"/>
              <a:t>Method</a:t>
            </a:r>
          </a:p>
          <a:p>
            <a:pPr lvl="1"/>
            <a:r>
              <a:rPr lang="en-US" noProof="0" dirty="0"/>
              <a:t>163 students with disabilities  </a:t>
            </a:r>
          </a:p>
          <a:p>
            <a:pPr lvl="1"/>
            <a:r>
              <a:rPr lang="en-US" noProof="0" dirty="0"/>
              <a:t>74 students without disabilities    </a:t>
            </a:r>
          </a:p>
          <a:p>
            <a:pPr lvl="1"/>
            <a:r>
              <a:rPr lang="en-US" noProof="0" dirty="0" err="1"/>
              <a:t>LimeSurvey</a:t>
            </a:r>
            <a:endParaRPr lang="en-US" noProof="0" dirty="0"/>
          </a:p>
        </p:txBody>
      </p:sp>
    </p:spTree>
    <p:extLst>
      <p:ext uri="{BB962C8B-B14F-4D97-AF65-F5344CB8AC3E}">
        <p14:creationId xmlns:p14="http://schemas.microsoft.com/office/powerpoint/2010/main" val="236325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C7E91C-2818-4438-B440-3F3AC692E036}"/>
              </a:ext>
            </a:extLst>
          </p:cNvPr>
          <p:cNvSpPr>
            <a:spLocks noGrp="1"/>
          </p:cNvSpPr>
          <p:nvPr>
            <p:ph type="sldNum" sz="quarter" idx="11"/>
          </p:nvPr>
        </p:nvSpPr>
        <p:spPr/>
        <p:txBody>
          <a:bodyPr/>
          <a:lstStyle/>
          <a:p>
            <a:pPr>
              <a:defRPr/>
            </a:pPr>
            <a:fld id="{A6281582-CF13-4328-AE52-164E8406DB8F}" type="slidenum">
              <a:rPr lang="fr-FR" altLang="fr-FR" smtClean="0"/>
              <a:pPr>
                <a:defRPr/>
              </a:pPr>
              <a:t>4</a:t>
            </a:fld>
            <a:endParaRPr lang="fr-FR" altLang="fr-FR" dirty="0"/>
          </a:p>
        </p:txBody>
      </p:sp>
      <p:sp>
        <p:nvSpPr>
          <p:cNvPr id="2" name="Title 1">
            <a:extLst>
              <a:ext uri="{FF2B5EF4-FFF2-40B4-BE49-F238E27FC236}">
                <a16:creationId xmlns:a16="http://schemas.microsoft.com/office/drawing/2014/main" id="{3D86A118-0198-495E-9E49-1A92CF70A239}"/>
              </a:ext>
            </a:extLst>
          </p:cNvPr>
          <p:cNvSpPr>
            <a:spLocks noGrp="1"/>
          </p:cNvSpPr>
          <p:nvPr>
            <p:ph type="title"/>
          </p:nvPr>
        </p:nvSpPr>
        <p:spPr>
          <a:xfrm>
            <a:off x="609600" y="152402"/>
            <a:ext cx="10972800" cy="684213"/>
          </a:xfrm>
        </p:spPr>
        <p:txBody>
          <a:bodyPr/>
          <a:lstStyle/>
          <a:p>
            <a:r>
              <a:rPr lang="en-US" dirty="0"/>
              <a:t>Study 1. Covid-19 Pandemic - Results</a:t>
            </a:r>
          </a:p>
        </p:txBody>
      </p:sp>
      <p:sp>
        <p:nvSpPr>
          <p:cNvPr id="3" name="Content Placeholder 2">
            <a:extLst>
              <a:ext uri="{FF2B5EF4-FFF2-40B4-BE49-F238E27FC236}">
                <a16:creationId xmlns:a16="http://schemas.microsoft.com/office/drawing/2014/main" id="{1AB25051-2FAE-4FEB-B2E7-7976F6EB2C01}"/>
              </a:ext>
            </a:extLst>
          </p:cNvPr>
          <p:cNvSpPr>
            <a:spLocks noGrp="1"/>
          </p:cNvSpPr>
          <p:nvPr>
            <p:ph sz="quarter" idx="1"/>
          </p:nvPr>
        </p:nvSpPr>
        <p:spPr>
          <a:xfrm>
            <a:off x="288054" y="1150797"/>
            <a:ext cx="11615893" cy="4888200"/>
          </a:xfrm>
        </p:spPr>
        <p:txBody>
          <a:bodyPr/>
          <a:lstStyle/>
          <a:p>
            <a:pPr>
              <a:spcAft>
                <a:spcPts val="600"/>
              </a:spcAft>
            </a:pPr>
            <a:r>
              <a:rPr lang="en-US" sz="3200" dirty="0"/>
              <a:t>Zoom – can include captions (“craptions”)</a:t>
            </a:r>
          </a:p>
          <a:p>
            <a:pPr>
              <a:spcAft>
                <a:spcPts val="600"/>
              </a:spcAft>
            </a:pPr>
            <a:r>
              <a:rPr lang="en-US" sz="3200" dirty="0"/>
              <a:t>Google Docs – speech-to-text, collaboration</a:t>
            </a:r>
          </a:p>
          <a:p>
            <a:pPr>
              <a:spcAft>
                <a:spcPts val="600"/>
              </a:spcAft>
            </a:pPr>
            <a:r>
              <a:rPr lang="en-US" sz="3200" dirty="0"/>
              <a:t>Microsoft Word – speech-to-text, grammar, spell check </a:t>
            </a:r>
          </a:p>
          <a:p>
            <a:pPr>
              <a:spcAft>
                <a:spcPts val="600"/>
              </a:spcAft>
            </a:pPr>
            <a:r>
              <a:rPr lang="en-US" sz="3200" dirty="0"/>
              <a:t>Calendars – reminders, alerts </a:t>
            </a:r>
          </a:p>
          <a:p>
            <a:pPr>
              <a:spcAft>
                <a:spcPts val="600"/>
              </a:spcAft>
            </a:pPr>
            <a:r>
              <a:rPr lang="en-US" sz="3200" dirty="0"/>
              <a:t>Microsoft Teams – transcription (with Stream)</a:t>
            </a:r>
          </a:p>
          <a:p>
            <a:pPr>
              <a:spcAft>
                <a:spcPts val="600"/>
              </a:spcAft>
            </a:pPr>
            <a:r>
              <a:rPr lang="en-US" sz="3200" dirty="0"/>
              <a:t>Office suites (Google, Microsoft)</a:t>
            </a:r>
            <a:endParaRPr lang="en-US" sz="2800" dirty="0"/>
          </a:p>
          <a:p>
            <a:pPr>
              <a:spcAft>
                <a:spcPts val="600"/>
              </a:spcAft>
            </a:pPr>
            <a:r>
              <a:rPr lang="en-US" sz="3200" dirty="0"/>
              <a:t>To do lists and notes (can work across platforms)</a:t>
            </a:r>
          </a:p>
        </p:txBody>
      </p:sp>
    </p:spTree>
    <p:extLst>
      <p:ext uri="{BB962C8B-B14F-4D97-AF65-F5344CB8AC3E}">
        <p14:creationId xmlns:p14="http://schemas.microsoft.com/office/powerpoint/2010/main" val="208065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810D42-9941-427E-8E61-CB375AB4F043}"/>
              </a:ext>
            </a:extLst>
          </p:cNvPr>
          <p:cNvSpPr>
            <a:spLocks noGrp="1"/>
          </p:cNvSpPr>
          <p:nvPr>
            <p:ph type="sldNum" sz="quarter" idx="11"/>
          </p:nvPr>
        </p:nvSpPr>
        <p:spPr/>
        <p:txBody>
          <a:bodyPr/>
          <a:lstStyle/>
          <a:p>
            <a:pPr>
              <a:defRPr/>
            </a:pPr>
            <a:fld id="{A6281582-CF13-4328-AE52-164E8406DB8F}" type="slidenum">
              <a:rPr lang="fr-FR" altLang="fr-FR" smtClean="0"/>
              <a:pPr>
                <a:defRPr/>
              </a:pPr>
              <a:t>5</a:t>
            </a:fld>
            <a:endParaRPr lang="fr-FR" altLang="fr-FR" dirty="0"/>
          </a:p>
        </p:txBody>
      </p:sp>
      <p:sp>
        <p:nvSpPr>
          <p:cNvPr id="2" name="Title 1">
            <a:extLst>
              <a:ext uri="{FF2B5EF4-FFF2-40B4-BE49-F238E27FC236}">
                <a16:creationId xmlns:a16="http://schemas.microsoft.com/office/drawing/2014/main" id="{060A1D41-7113-472C-B398-FEF6C1D17161}"/>
              </a:ext>
            </a:extLst>
          </p:cNvPr>
          <p:cNvSpPr>
            <a:spLocks noGrp="1"/>
          </p:cNvSpPr>
          <p:nvPr>
            <p:ph type="title"/>
          </p:nvPr>
        </p:nvSpPr>
        <p:spPr>
          <a:xfrm>
            <a:off x="609600" y="152402"/>
            <a:ext cx="10972800" cy="684213"/>
          </a:xfrm>
        </p:spPr>
        <p:txBody>
          <a:bodyPr/>
          <a:lstStyle/>
          <a:p>
            <a:r>
              <a:rPr lang="en-US" dirty="0"/>
              <a:t>Study 1. Covid-19 Pandemic - Conclusions</a:t>
            </a:r>
          </a:p>
        </p:txBody>
      </p:sp>
      <p:sp>
        <p:nvSpPr>
          <p:cNvPr id="3" name="Content Placeholder 2">
            <a:extLst>
              <a:ext uri="{FF2B5EF4-FFF2-40B4-BE49-F238E27FC236}">
                <a16:creationId xmlns:a16="http://schemas.microsoft.com/office/drawing/2014/main" id="{08E10F8E-D9C9-4872-BF36-827885F8DBF0}"/>
              </a:ext>
            </a:extLst>
          </p:cNvPr>
          <p:cNvSpPr>
            <a:spLocks noGrp="1"/>
          </p:cNvSpPr>
          <p:nvPr>
            <p:ph sz="quarter" idx="1"/>
          </p:nvPr>
        </p:nvSpPr>
        <p:spPr>
          <a:xfrm>
            <a:off x="217714" y="1268760"/>
            <a:ext cx="11756572" cy="4888200"/>
          </a:xfrm>
        </p:spPr>
        <p:txBody>
          <a:bodyPr/>
          <a:lstStyle/>
          <a:p>
            <a:r>
              <a:rPr lang="en-US" dirty="0"/>
              <a:t>Most worked well </a:t>
            </a:r>
          </a:p>
          <a:p>
            <a:pPr lvl="1"/>
            <a:r>
              <a:rPr lang="en-US" dirty="0"/>
              <a:t>For both groups of students</a:t>
            </a:r>
          </a:p>
          <a:p>
            <a:r>
              <a:rPr lang="en-US" dirty="0"/>
              <a:t>But</a:t>
            </a:r>
          </a:p>
          <a:p>
            <a:pPr lvl="1"/>
            <a:r>
              <a:rPr lang="en-US" dirty="0"/>
              <a:t>Zoom had problems for over 1/3 of students</a:t>
            </a:r>
          </a:p>
          <a:p>
            <a:pPr lvl="1"/>
            <a:r>
              <a:rPr lang="en-US" sz="3100" dirty="0"/>
              <a:t>Microsoft Teams: problems for </a:t>
            </a:r>
            <a:r>
              <a:rPr lang="en-US" sz="3100" dirty="0">
                <a:sym typeface="Symbol" panose="05050102010706020507" pitchFamily="18" charset="2"/>
              </a:rPr>
              <a:t></a:t>
            </a:r>
            <a:r>
              <a:rPr lang="en-US" sz="3100" dirty="0"/>
              <a:t>50% students with disabilities </a:t>
            </a:r>
          </a:p>
          <a:p>
            <a:pPr lvl="1"/>
            <a:r>
              <a:rPr lang="en-US" dirty="0"/>
              <a:t>When problems, more for students with disabilities    </a:t>
            </a:r>
          </a:p>
        </p:txBody>
      </p:sp>
    </p:spTree>
    <p:extLst>
      <p:ext uri="{BB962C8B-B14F-4D97-AF65-F5344CB8AC3E}">
        <p14:creationId xmlns:p14="http://schemas.microsoft.com/office/powerpoint/2010/main" val="320104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E5A380-AD39-4624-AAE3-E1245229551C}"/>
              </a:ext>
            </a:extLst>
          </p:cNvPr>
          <p:cNvSpPr>
            <a:spLocks noGrp="1"/>
          </p:cNvSpPr>
          <p:nvPr>
            <p:ph type="sldNum" sz="quarter" idx="11"/>
          </p:nvPr>
        </p:nvSpPr>
        <p:spPr/>
        <p:txBody>
          <a:bodyPr/>
          <a:lstStyle/>
          <a:p>
            <a:pPr>
              <a:defRPr/>
            </a:pPr>
            <a:fld id="{A6281582-CF13-4328-AE52-164E8406DB8F}" type="slidenum">
              <a:rPr lang="fr-FR" altLang="fr-FR" smtClean="0"/>
              <a:pPr>
                <a:defRPr/>
              </a:pPr>
              <a:t>6</a:t>
            </a:fld>
            <a:endParaRPr lang="fr-FR" altLang="fr-FR" dirty="0"/>
          </a:p>
        </p:txBody>
      </p:sp>
      <p:sp>
        <p:nvSpPr>
          <p:cNvPr id="2" name="Title 1">
            <a:extLst>
              <a:ext uri="{FF2B5EF4-FFF2-40B4-BE49-F238E27FC236}">
                <a16:creationId xmlns:a16="http://schemas.microsoft.com/office/drawing/2014/main" id="{C2359F7D-75BF-4291-AE84-804B86329D5B}"/>
              </a:ext>
            </a:extLst>
          </p:cNvPr>
          <p:cNvSpPr>
            <a:spLocks noGrp="1"/>
          </p:cNvSpPr>
          <p:nvPr>
            <p:ph type="title"/>
          </p:nvPr>
        </p:nvSpPr>
        <p:spPr>
          <a:xfrm>
            <a:off x="609600" y="152402"/>
            <a:ext cx="10972800" cy="684213"/>
          </a:xfrm>
        </p:spPr>
        <p:txBody>
          <a:bodyPr/>
          <a:lstStyle/>
          <a:p>
            <a:r>
              <a:rPr lang="en-CA" sz="3600" dirty="0"/>
              <a:t>Study 2. Virtual Intelligent Assistants - Method</a:t>
            </a:r>
            <a:endParaRPr lang="en-US" sz="3600" dirty="0"/>
          </a:p>
        </p:txBody>
      </p:sp>
      <p:sp>
        <p:nvSpPr>
          <p:cNvPr id="3" name="Content Placeholder 2">
            <a:extLst>
              <a:ext uri="{FF2B5EF4-FFF2-40B4-BE49-F238E27FC236}">
                <a16:creationId xmlns:a16="http://schemas.microsoft.com/office/drawing/2014/main" id="{08EA9244-D54F-402B-9C99-36F92D7388F9}"/>
              </a:ext>
            </a:extLst>
          </p:cNvPr>
          <p:cNvSpPr>
            <a:spLocks noGrp="1"/>
          </p:cNvSpPr>
          <p:nvPr>
            <p:ph sz="quarter" idx="1"/>
          </p:nvPr>
        </p:nvSpPr>
        <p:spPr>
          <a:xfrm>
            <a:off x="372738" y="1288856"/>
            <a:ext cx="11446525" cy="4888200"/>
          </a:xfrm>
        </p:spPr>
        <p:txBody>
          <a:bodyPr/>
          <a:lstStyle/>
          <a:p>
            <a:pPr>
              <a:spcAft>
                <a:spcPts val="600"/>
              </a:spcAft>
            </a:pPr>
            <a:r>
              <a:rPr lang="en-US" dirty="0"/>
              <a:t>Goal</a:t>
            </a:r>
          </a:p>
          <a:p>
            <a:pPr lvl="1">
              <a:spcBef>
                <a:spcPts val="600"/>
              </a:spcBef>
              <a:spcAft>
                <a:spcPts val="600"/>
              </a:spcAft>
            </a:pPr>
            <a:r>
              <a:rPr lang="en-CA" dirty="0"/>
              <a:t>How did students use virtual assistants on mobile devices</a:t>
            </a:r>
            <a:endParaRPr lang="en-US" dirty="0"/>
          </a:p>
          <a:p>
            <a:pPr>
              <a:spcAft>
                <a:spcPts val="600"/>
              </a:spcAft>
            </a:pPr>
            <a:r>
              <a:rPr lang="en-US" dirty="0"/>
              <a:t>Method</a:t>
            </a:r>
          </a:p>
          <a:p>
            <a:pPr lvl="1">
              <a:spcBef>
                <a:spcPts val="600"/>
              </a:spcBef>
              <a:spcAft>
                <a:spcPts val="600"/>
              </a:spcAft>
            </a:pPr>
            <a:r>
              <a:rPr lang="en-US" dirty="0"/>
              <a:t>121 students with disabilities </a:t>
            </a:r>
          </a:p>
          <a:p>
            <a:pPr lvl="1">
              <a:spcBef>
                <a:spcPts val="600"/>
              </a:spcBef>
              <a:spcAft>
                <a:spcPts val="600"/>
              </a:spcAft>
            </a:pPr>
            <a:r>
              <a:rPr lang="en-US" dirty="0"/>
              <a:t>51 students without disabilities </a:t>
            </a:r>
          </a:p>
          <a:p>
            <a:pPr lvl="1">
              <a:spcBef>
                <a:spcPts val="600"/>
              </a:spcBef>
              <a:spcAft>
                <a:spcPts val="600"/>
              </a:spcAft>
            </a:pPr>
            <a:r>
              <a:rPr lang="en-US" dirty="0" err="1"/>
              <a:t>LimeSurvey</a:t>
            </a:r>
            <a:endParaRPr lang="en-US" dirty="0"/>
          </a:p>
        </p:txBody>
      </p:sp>
      <p:pic>
        <p:nvPicPr>
          <p:cNvPr id="5" name="Picture 4" descr="Picture of the Amazon Alexa app on a smartphone. Copyright is https://www.dreamstime.com/photos-images/virtual-assistant.html"/>
          <p:cNvPicPr>
            <a:picLocks noChangeAspect="1"/>
          </p:cNvPicPr>
          <p:nvPr/>
        </p:nvPicPr>
        <p:blipFill>
          <a:blip r:embed="rId3"/>
          <a:stretch>
            <a:fillRect/>
          </a:stretch>
        </p:blipFill>
        <p:spPr>
          <a:xfrm>
            <a:off x="8796452" y="3925927"/>
            <a:ext cx="2619375" cy="1743075"/>
          </a:xfrm>
          <a:prstGeom prst="rect">
            <a:avLst/>
          </a:prstGeom>
        </p:spPr>
      </p:pic>
    </p:spTree>
    <p:extLst>
      <p:ext uri="{BB962C8B-B14F-4D97-AF65-F5344CB8AC3E}">
        <p14:creationId xmlns:p14="http://schemas.microsoft.com/office/powerpoint/2010/main" val="253154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E5A380-AD39-4624-AAE3-E1245229551C}"/>
              </a:ext>
            </a:extLst>
          </p:cNvPr>
          <p:cNvSpPr>
            <a:spLocks noGrp="1"/>
          </p:cNvSpPr>
          <p:nvPr>
            <p:ph type="sldNum" sz="quarter" idx="11"/>
          </p:nvPr>
        </p:nvSpPr>
        <p:spPr/>
        <p:txBody>
          <a:bodyPr/>
          <a:lstStyle/>
          <a:p>
            <a:pPr>
              <a:defRPr/>
            </a:pPr>
            <a:fld id="{A6281582-CF13-4328-AE52-164E8406DB8F}" type="slidenum">
              <a:rPr lang="fr-FR" altLang="fr-FR" smtClean="0"/>
              <a:pPr>
                <a:defRPr/>
              </a:pPr>
              <a:t>7</a:t>
            </a:fld>
            <a:endParaRPr lang="fr-FR" altLang="fr-FR" dirty="0"/>
          </a:p>
        </p:txBody>
      </p:sp>
      <p:sp>
        <p:nvSpPr>
          <p:cNvPr id="2" name="Title 1">
            <a:extLst>
              <a:ext uri="{FF2B5EF4-FFF2-40B4-BE49-F238E27FC236}">
                <a16:creationId xmlns:a16="http://schemas.microsoft.com/office/drawing/2014/main" id="{C2359F7D-75BF-4291-AE84-804B86329D5B}"/>
              </a:ext>
            </a:extLst>
          </p:cNvPr>
          <p:cNvSpPr>
            <a:spLocks noGrp="1"/>
          </p:cNvSpPr>
          <p:nvPr>
            <p:ph type="title"/>
          </p:nvPr>
        </p:nvSpPr>
        <p:spPr>
          <a:xfrm>
            <a:off x="609600" y="152402"/>
            <a:ext cx="10972800" cy="684213"/>
          </a:xfrm>
        </p:spPr>
        <p:txBody>
          <a:bodyPr/>
          <a:lstStyle/>
          <a:p>
            <a:r>
              <a:rPr lang="en-CA" sz="3600" dirty="0"/>
              <a:t>Study 2. Virtual Intelligent Assistants – Results 1</a:t>
            </a:r>
            <a:endParaRPr lang="en-US" sz="3600" dirty="0"/>
          </a:p>
        </p:txBody>
      </p:sp>
      <p:sp>
        <p:nvSpPr>
          <p:cNvPr id="3" name="Content Placeholder 2">
            <a:extLst>
              <a:ext uri="{FF2B5EF4-FFF2-40B4-BE49-F238E27FC236}">
                <a16:creationId xmlns:a16="http://schemas.microsoft.com/office/drawing/2014/main" id="{08EA9244-D54F-402B-9C99-36F92D7388F9}"/>
              </a:ext>
            </a:extLst>
          </p:cNvPr>
          <p:cNvSpPr>
            <a:spLocks noGrp="1"/>
          </p:cNvSpPr>
          <p:nvPr>
            <p:ph sz="quarter" idx="1"/>
          </p:nvPr>
        </p:nvSpPr>
        <p:spPr>
          <a:xfrm>
            <a:off x="609600" y="1288856"/>
            <a:ext cx="10972800" cy="4888200"/>
          </a:xfrm>
        </p:spPr>
        <p:txBody>
          <a:bodyPr/>
          <a:lstStyle/>
          <a:p>
            <a:r>
              <a:rPr lang="en-US" dirty="0"/>
              <a:t>Overall, little use made of these</a:t>
            </a:r>
          </a:p>
          <a:p>
            <a:pPr lvl="1"/>
            <a:r>
              <a:rPr lang="en-US" dirty="0"/>
              <a:t>Similar proportions of the 2 groups</a:t>
            </a:r>
          </a:p>
          <a:p>
            <a:pPr lvl="1"/>
            <a:r>
              <a:rPr lang="en-US" dirty="0"/>
              <a:t>More smartphones than tablets</a:t>
            </a:r>
          </a:p>
          <a:p>
            <a:pPr lvl="1"/>
            <a:r>
              <a:rPr lang="en-US" dirty="0"/>
              <a:t>More Apple than Android</a:t>
            </a:r>
          </a:p>
          <a:p>
            <a:pPr lvl="1"/>
            <a:endParaRPr lang="en-US" dirty="0"/>
          </a:p>
          <a:p>
            <a:endParaRPr lang="en-US" dirty="0"/>
          </a:p>
          <a:p>
            <a:endParaRPr lang="en-US" dirty="0"/>
          </a:p>
          <a:p>
            <a:endParaRPr lang="en-US" dirty="0"/>
          </a:p>
          <a:p>
            <a:pPr lvl="1"/>
            <a:endParaRPr lang="en-US" dirty="0"/>
          </a:p>
        </p:txBody>
      </p:sp>
      <p:graphicFrame>
        <p:nvGraphicFramePr>
          <p:cNvPr id="17" name="Table 17" descr="Table showing the use of virtual assistants. 15% of students with a disability and 8% of students without a disability use Google Assistant. 12% of students with and without a disability use Siri. 2% of students with a disability and 4% of students without a disability use Alexa. 2% of students with and without disabilities use Bixby.">
            <a:extLst>
              <a:ext uri="{FF2B5EF4-FFF2-40B4-BE49-F238E27FC236}">
                <a16:creationId xmlns:a16="http://schemas.microsoft.com/office/drawing/2014/main" id="{6F7DC719-DBE2-4157-9FD9-E799260D4BE2}"/>
              </a:ext>
            </a:extLst>
          </p:cNvPr>
          <p:cNvGraphicFramePr>
            <a:graphicFrameLocks noGrp="1"/>
          </p:cNvGraphicFramePr>
          <p:nvPr>
            <p:extLst>
              <p:ext uri="{D42A27DB-BD31-4B8C-83A1-F6EECF244321}">
                <p14:modId xmlns:p14="http://schemas.microsoft.com/office/powerpoint/2010/main" val="2632524814"/>
              </p:ext>
            </p:extLst>
          </p:nvPr>
        </p:nvGraphicFramePr>
        <p:xfrm>
          <a:off x="632871" y="3613532"/>
          <a:ext cx="10926258" cy="2346040"/>
        </p:xfrm>
        <a:graphic>
          <a:graphicData uri="http://schemas.openxmlformats.org/drawingml/2006/table">
            <a:tbl>
              <a:tblPr firstRow="1" bandRow="1">
                <a:tableStyleId>{5C22544A-7EE6-4342-B048-85BDC9FD1C3A}</a:tableStyleId>
              </a:tblPr>
              <a:tblGrid>
                <a:gridCol w="2702764">
                  <a:extLst>
                    <a:ext uri="{9D8B030D-6E8A-4147-A177-3AD203B41FA5}">
                      <a16:colId xmlns:a16="http://schemas.microsoft.com/office/drawing/2014/main" val="2331341549"/>
                    </a:ext>
                  </a:extLst>
                </a:gridCol>
                <a:gridCol w="3926917">
                  <a:extLst>
                    <a:ext uri="{9D8B030D-6E8A-4147-A177-3AD203B41FA5}">
                      <a16:colId xmlns:a16="http://schemas.microsoft.com/office/drawing/2014/main" val="2370744051"/>
                    </a:ext>
                  </a:extLst>
                </a:gridCol>
                <a:gridCol w="4296577">
                  <a:extLst>
                    <a:ext uri="{9D8B030D-6E8A-4147-A177-3AD203B41FA5}">
                      <a16:colId xmlns:a16="http://schemas.microsoft.com/office/drawing/2014/main" val="1663195284"/>
                    </a:ext>
                  </a:extLst>
                </a:gridCol>
              </a:tblGrid>
              <a:tr h="437039">
                <a:tc>
                  <a:txBody>
                    <a:bodyPr/>
                    <a:lstStyle/>
                    <a:p>
                      <a:r>
                        <a:rPr lang="en-US" sz="2400" dirty="0">
                          <a:solidFill>
                            <a:schemeClr val="tx1"/>
                          </a:solidFill>
                        </a:rPr>
                        <a:t>Virtual assistant</a:t>
                      </a:r>
                    </a:p>
                  </a:txBody>
                  <a:tcPr/>
                </a:tc>
                <a:tc>
                  <a:txBody>
                    <a:bodyPr/>
                    <a:lstStyle/>
                    <a:p>
                      <a:pPr algn="ctr"/>
                      <a:r>
                        <a:rPr lang="en-CA" sz="2400" dirty="0">
                          <a:solidFill>
                            <a:schemeClr val="tx1"/>
                          </a:solidFill>
                        </a:rPr>
                        <a:t>Students with a disability</a:t>
                      </a:r>
                      <a:endParaRPr lang="en-US" sz="2400" dirty="0">
                        <a:solidFill>
                          <a:schemeClr val="tx1"/>
                        </a:solidFill>
                      </a:endParaRPr>
                    </a:p>
                  </a:txBody>
                  <a:tcPr/>
                </a:tc>
                <a:tc>
                  <a:txBody>
                    <a:bodyPr/>
                    <a:lstStyle/>
                    <a:p>
                      <a:pPr algn="ctr"/>
                      <a:r>
                        <a:rPr lang="en-CA" sz="2400" dirty="0">
                          <a:solidFill>
                            <a:schemeClr val="tx1"/>
                          </a:solidFill>
                        </a:rPr>
                        <a:t>Students without disabilities</a:t>
                      </a:r>
                      <a:endParaRPr lang="en-US" sz="2400" dirty="0">
                        <a:solidFill>
                          <a:schemeClr val="tx1"/>
                        </a:solidFill>
                      </a:endParaRPr>
                    </a:p>
                  </a:txBody>
                  <a:tcPr/>
                </a:tc>
                <a:extLst>
                  <a:ext uri="{0D108BD9-81ED-4DB2-BD59-A6C34878D82A}">
                    <a16:rowId xmlns:a16="http://schemas.microsoft.com/office/drawing/2014/main" val="111394461"/>
                  </a:ext>
                </a:extLst>
              </a:tr>
              <a:tr h="472210">
                <a:tc>
                  <a:txBody>
                    <a:bodyPr/>
                    <a:lstStyle/>
                    <a:p>
                      <a:r>
                        <a:rPr lang="en-US" sz="2400" dirty="0"/>
                        <a:t>Google Assistant</a:t>
                      </a:r>
                    </a:p>
                  </a:txBody>
                  <a:tcPr/>
                </a:tc>
                <a:tc>
                  <a:txBody>
                    <a:bodyPr/>
                    <a:lstStyle/>
                    <a:p>
                      <a:pPr algn="ctr"/>
                      <a:r>
                        <a:rPr lang="en-US" sz="2400" dirty="0"/>
                        <a:t>15%</a:t>
                      </a:r>
                    </a:p>
                  </a:txBody>
                  <a:tcPr/>
                </a:tc>
                <a:tc>
                  <a:txBody>
                    <a:bodyPr/>
                    <a:lstStyle/>
                    <a:p>
                      <a:pPr algn="ctr"/>
                      <a:r>
                        <a:rPr lang="en-US" sz="2400" dirty="0"/>
                        <a:t>8%</a:t>
                      </a:r>
                    </a:p>
                  </a:txBody>
                  <a:tcPr/>
                </a:tc>
                <a:extLst>
                  <a:ext uri="{0D108BD9-81ED-4DB2-BD59-A6C34878D82A}">
                    <a16:rowId xmlns:a16="http://schemas.microsoft.com/office/drawing/2014/main" val="1085892959"/>
                  </a:ext>
                </a:extLst>
              </a:tr>
              <a:tr h="472210">
                <a:tc>
                  <a:txBody>
                    <a:bodyPr/>
                    <a:lstStyle/>
                    <a:p>
                      <a:r>
                        <a:rPr lang="en-US" sz="2400" dirty="0"/>
                        <a:t>Siri</a:t>
                      </a:r>
                    </a:p>
                  </a:txBody>
                  <a:tcPr/>
                </a:tc>
                <a:tc>
                  <a:txBody>
                    <a:bodyPr/>
                    <a:lstStyle/>
                    <a:p>
                      <a:pPr algn="ctr"/>
                      <a:r>
                        <a:rPr lang="en-US" sz="2400" dirty="0"/>
                        <a:t>12%</a:t>
                      </a:r>
                    </a:p>
                  </a:txBody>
                  <a:tcPr/>
                </a:tc>
                <a:tc>
                  <a:txBody>
                    <a:bodyPr/>
                    <a:lstStyle/>
                    <a:p>
                      <a:pPr algn="ctr"/>
                      <a:r>
                        <a:rPr lang="en-US" sz="2400" dirty="0"/>
                        <a:t>12%</a:t>
                      </a:r>
                    </a:p>
                  </a:txBody>
                  <a:tcPr/>
                </a:tc>
                <a:extLst>
                  <a:ext uri="{0D108BD9-81ED-4DB2-BD59-A6C34878D82A}">
                    <a16:rowId xmlns:a16="http://schemas.microsoft.com/office/drawing/2014/main" val="1753630661"/>
                  </a:ext>
                </a:extLst>
              </a:tr>
              <a:tr h="472210">
                <a:tc>
                  <a:txBody>
                    <a:bodyPr/>
                    <a:lstStyle/>
                    <a:p>
                      <a:r>
                        <a:rPr lang="en-US" sz="2400" dirty="0"/>
                        <a:t>Alexa</a:t>
                      </a:r>
                    </a:p>
                  </a:txBody>
                  <a:tcPr/>
                </a:tc>
                <a:tc>
                  <a:txBody>
                    <a:bodyPr/>
                    <a:lstStyle/>
                    <a:p>
                      <a:pPr algn="ctr"/>
                      <a:r>
                        <a:rPr lang="en-US" sz="2400" dirty="0"/>
                        <a:t>2%</a:t>
                      </a:r>
                    </a:p>
                  </a:txBody>
                  <a:tcPr/>
                </a:tc>
                <a:tc>
                  <a:txBody>
                    <a:bodyPr/>
                    <a:lstStyle/>
                    <a:p>
                      <a:pPr algn="ctr"/>
                      <a:r>
                        <a:rPr lang="en-US" sz="2400" dirty="0"/>
                        <a:t>4%</a:t>
                      </a:r>
                    </a:p>
                  </a:txBody>
                  <a:tcPr/>
                </a:tc>
                <a:extLst>
                  <a:ext uri="{0D108BD9-81ED-4DB2-BD59-A6C34878D82A}">
                    <a16:rowId xmlns:a16="http://schemas.microsoft.com/office/drawing/2014/main" val="434334682"/>
                  </a:ext>
                </a:extLst>
              </a:tr>
              <a:tr h="472210">
                <a:tc>
                  <a:txBody>
                    <a:bodyPr/>
                    <a:lstStyle/>
                    <a:p>
                      <a:r>
                        <a:rPr lang="en-US" sz="2400" dirty="0"/>
                        <a:t>Bixby</a:t>
                      </a:r>
                    </a:p>
                  </a:txBody>
                  <a:tcPr/>
                </a:tc>
                <a:tc>
                  <a:txBody>
                    <a:bodyPr/>
                    <a:lstStyle/>
                    <a:p>
                      <a:pPr algn="ctr"/>
                      <a:r>
                        <a:rPr lang="en-US" sz="2400" dirty="0"/>
                        <a:t>2%</a:t>
                      </a:r>
                    </a:p>
                  </a:txBody>
                  <a:tcPr/>
                </a:tc>
                <a:tc>
                  <a:txBody>
                    <a:bodyPr/>
                    <a:lstStyle/>
                    <a:p>
                      <a:pPr algn="ctr"/>
                      <a:r>
                        <a:rPr lang="en-US" sz="2400" dirty="0"/>
                        <a:t>2%</a:t>
                      </a:r>
                    </a:p>
                  </a:txBody>
                  <a:tcPr/>
                </a:tc>
                <a:extLst>
                  <a:ext uri="{0D108BD9-81ED-4DB2-BD59-A6C34878D82A}">
                    <a16:rowId xmlns:a16="http://schemas.microsoft.com/office/drawing/2014/main" val="2497578436"/>
                  </a:ext>
                </a:extLst>
              </a:tr>
            </a:tbl>
          </a:graphicData>
        </a:graphic>
      </p:graphicFrame>
    </p:spTree>
    <p:extLst>
      <p:ext uri="{BB962C8B-B14F-4D97-AF65-F5344CB8AC3E}">
        <p14:creationId xmlns:p14="http://schemas.microsoft.com/office/powerpoint/2010/main" val="159963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ADA736-41BA-4622-838F-D526E8108565}"/>
              </a:ext>
            </a:extLst>
          </p:cNvPr>
          <p:cNvSpPr>
            <a:spLocks noGrp="1"/>
          </p:cNvSpPr>
          <p:nvPr>
            <p:ph type="sldNum" sz="quarter" idx="11"/>
          </p:nvPr>
        </p:nvSpPr>
        <p:spPr/>
        <p:txBody>
          <a:bodyPr/>
          <a:lstStyle/>
          <a:p>
            <a:pPr>
              <a:defRPr/>
            </a:pPr>
            <a:fld id="{A6281582-CF13-4328-AE52-164E8406DB8F}" type="slidenum">
              <a:rPr lang="fr-FR" altLang="fr-FR" smtClean="0"/>
              <a:pPr>
                <a:defRPr/>
              </a:pPr>
              <a:t>8</a:t>
            </a:fld>
            <a:endParaRPr lang="fr-FR" altLang="fr-FR" dirty="0"/>
          </a:p>
        </p:txBody>
      </p:sp>
      <p:sp>
        <p:nvSpPr>
          <p:cNvPr id="2" name="Title 1">
            <a:extLst>
              <a:ext uri="{FF2B5EF4-FFF2-40B4-BE49-F238E27FC236}">
                <a16:creationId xmlns:a16="http://schemas.microsoft.com/office/drawing/2014/main" id="{279D3CB6-5E56-4708-98AC-476DD3C8C594}"/>
              </a:ext>
            </a:extLst>
          </p:cNvPr>
          <p:cNvSpPr>
            <a:spLocks noGrp="1"/>
          </p:cNvSpPr>
          <p:nvPr>
            <p:ph type="title"/>
          </p:nvPr>
        </p:nvSpPr>
        <p:spPr>
          <a:xfrm>
            <a:off x="227763" y="152402"/>
            <a:ext cx="11736474" cy="684213"/>
          </a:xfrm>
        </p:spPr>
        <p:txBody>
          <a:bodyPr/>
          <a:lstStyle/>
          <a:p>
            <a:r>
              <a:rPr lang="en-CA" sz="3900" dirty="0"/>
              <a:t>Study 2. Virtual Intelligent Assistants – Results 2</a:t>
            </a:r>
            <a:endParaRPr lang="en-US" sz="3900" dirty="0"/>
          </a:p>
        </p:txBody>
      </p:sp>
      <p:sp>
        <p:nvSpPr>
          <p:cNvPr id="3" name="Content Placeholder 2">
            <a:extLst>
              <a:ext uri="{FF2B5EF4-FFF2-40B4-BE49-F238E27FC236}">
                <a16:creationId xmlns:a16="http://schemas.microsoft.com/office/drawing/2014/main" id="{C9BD920C-94DE-429C-BF6D-90FCA2F9B033}"/>
              </a:ext>
            </a:extLst>
          </p:cNvPr>
          <p:cNvSpPr>
            <a:spLocks noGrp="1"/>
          </p:cNvSpPr>
          <p:nvPr>
            <p:ph sz="quarter" idx="1"/>
          </p:nvPr>
        </p:nvSpPr>
        <p:spPr>
          <a:xfrm>
            <a:off x="609600" y="1268760"/>
            <a:ext cx="10972800" cy="4888200"/>
          </a:xfrm>
        </p:spPr>
        <p:txBody>
          <a:bodyPr/>
          <a:lstStyle/>
          <a:p>
            <a:pPr lvl="1"/>
            <a:r>
              <a:rPr lang="en-US" dirty="0"/>
              <a:t>Mainly </a:t>
            </a:r>
          </a:p>
          <a:p>
            <a:pPr lvl="2"/>
            <a:r>
              <a:rPr lang="en-US" dirty="0"/>
              <a:t>Calendars / scheduling / alerts, internet / research, dictionary</a:t>
            </a:r>
          </a:p>
          <a:p>
            <a:pPr lvl="2"/>
            <a:endParaRPr lang="en-US" dirty="0"/>
          </a:p>
        </p:txBody>
      </p:sp>
      <p:graphicFrame>
        <p:nvGraphicFramePr>
          <p:cNvPr id="7" name="Table 7" descr="Table showing how different virtual assistants were used. Virtual assistants were most frequently used for in the following ways: schedule / calendar/alerts/eminders, internet/ research, dictionary/definitions, and spellings. The less frequent uses include: timer, read books, calculate, and translate. ">
            <a:extLst>
              <a:ext uri="{FF2B5EF4-FFF2-40B4-BE49-F238E27FC236}">
                <a16:creationId xmlns:a16="http://schemas.microsoft.com/office/drawing/2014/main" id="{0909F9EF-37DB-414E-B2E5-5C0E0EDC5687}"/>
              </a:ext>
            </a:extLst>
          </p:cNvPr>
          <p:cNvGraphicFramePr>
            <a:graphicFrameLocks noGrp="1"/>
          </p:cNvGraphicFramePr>
          <p:nvPr>
            <p:extLst>
              <p:ext uri="{D42A27DB-BD31-4B8C-83A1-F6EECF244321}">
                <p14:modId xmlns:p14="http://schemas.microsoft.com/office/powerpoint/2010/main" val="3419932350"/>
              </p:ext>
            </p:extLst>
          </p:nvPr>
        </p:nvGraphicFramePr>
        <p:xfrm>
          <a:off x="994508" y="2415713"/>
          <a:ext cx="10202984" cy="3741247"/>
        </p:xfrm>
        <a:graphic>
          <a:graphicData uri="http://schemas.openxmlformats.org/drawingml/2006/table">
            <a:tbl>
              <a:tblPr firstRow="1" bandRow="1">
                <a:tableStyleId>{5C22544A-7EE6-4342-B048-85BDC9FD1C3A}</a:tableStyleId>
              </a:tblPr>
              <a:tblGrid>
                <a:gridCol w="5034366">
                  <a:extLst>
                    <a:ext uri="{9D8B030D-6E8A-4147-A177-3AD203B41FA5}">
                      <a16:colId xmlns:a16="http://schemas.microsoft.com/office/drawing/2014/main" val="3527402735"/>
                    </a:ext>
                  </a:extLst>
                </a:gridCol>
                <a:gridCol w="1141781">
                  <a:extLst>
                    <a:ext uri="{9D8B030D-6E8A-4147-A177-3AD203B41FA5}">
                      <a16:colId xmlns:a16="http://schemas.microsoft.com/office/drawing/2014/main" val="2272101494"/>
                    </a:ext>
                  </a:extLst>
                </a:gridCol>
                <a:gridCol w="1493907">
                  <a:extLst>
                    <a:ext uri="{9D8B030D-6E8A-4147-A177-3AD203B41FA5}">
                      <a16:colId xmlns:a16="http://schemas.microsoft.com/office/drawing/2014/main" val="1361713474"/>
                    </a:ext>
                  </a:extLst>
                </a:gridCol>
                <a:gridCol w="850547">
                  <a:extLst>
                    <a:ext uri="{9D8B030D-6E8A-4147-A177-3AD203B41FA5}">
                      <a16:colId xmlns:a16="http://schemas.microsoft.com/office/drawing/2014/main" val="2505108305"/>
                    </a:ext>
                  </a:extLst>
                </a:gridCol>
                <a:gridCol w="805875">
                  <a:extLst>
                    <a:ext uri="{9D8B030D-6E8A-4147-A177-3AD203B41FA5}">
                      <a16:colId xmlns:a16="http://schemas.microsoft.com/office/drawing/2014/main" val="1136940719"/>
                    </a:ext>
                  </a:extLst>
                </a:gridCol>
                <a:gridCol w="876508">
                  <a:extLst>
                    <a:ext uri="{9D8B030D-6E8A-4147-A177-3AD203B41FA5}">
                      <a16:colId xmlns:a16="http://schemas.microsoft.com/office/drawing/2014/main" val="1744608049"/>
                    </a:ext>
                  </a:extLst>
                </a:gridCol>
              </a:tblGrid>
              <a:tr h="754207">
                <a:tc>
                  <a:txBody>
                    <a:bodyPr/>
                    <a:lstStyle/>
                    <a:p>
                      <a:pPr algn="l" fontAlgn="b"/>
                      <a:r>
                        <a:rPr lang="en-US" sz="2400" b="1" i="0" u="none" strike="noStrike" dirty="0">
                          <a:solidFill>
                            <a:srgbClr val="000000"/>
                          </a:solidFill>
                          <a:effectLst/>
                          <a:latin typeface="Calibri" panose="020F0502020204030204" pitchFamily="34" charset="0"/>
                        </a:rPr>
                        <a:t>Activity</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Siri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Google Assistant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Alexa </a:t>
                      </a:r>
                    </a:p>
                  </a:txBody>
                  <a:tcPr marL="7620" marR="7620" marT="7620" marB="0" anchor="ctr"/>
                </a:tc>
                <a:tc>
                  <a:txBody>
                    <a:bodyPr/>
                    <a:lstStyle/>
                    <a:p>
                      <a:pPr algn="ctr" fontAlgn="ctr"/>
                      <a:r>
                        <a:rPr lang="en-US" sz="2400" b="1" i="0" u="none" strike="noStrike" dirty="0">
                          <a:solidFill>
                            <a:srgbClr val="000000"/>
                          </a:solidFill>
                          <a:effectLst/>
                          <a:latin typeface="Calibri" panose="020F0502020204030204" pitchFamily="34" charset="0"/>
                        </a:rPr>
                        <a:t>Bixby </a:t>
                      </a:r>
                    </a:p>
                  </a:txBody>
                  <a:tcPr marL="7620" marR="7620" marT="7620" marB="0" anchor="ctr"/>
                </a:tc>
                <a:tc>
                  <a:txBody>
                    <a:bodyPr/>
                    <a:lstStyle/>
                    <a:p>
                      <a:pPr algn="ctr" fontAlgn="b"/>
                      <a:r>
                        <a:rPr lang="en-US" sz="2400" b="1" i="0" u="none" strike="noStrike" dirty="0">
                          <a:solidFill>
                            <a:srgbClr val="000000"/>
                          </a:solidFill>
                          <a:effectLst/>
                          <a:latin typeface="Calibri" panose="020F0502020204030204" pitchFamily="34" charset="0"/>
                        </a:rPr>
                        <a:t>Total</a:t>
                      </a:r>
                    </a:p>
                  </a:txBody>
                  <a:tcPr marL="7620" marR="7620" marT="7620" marB="0" anchor="ctr"/>
                </a:tc>
                <a:extLst>
                  <a:ext uri="{0D108BD9-81ED-4DB2-BD59-A6C34878D82A}">
                    <a16:rowId xmlns:a16="http://schemas.microsoft.com/office/drawing/2014/main" val="4281765397"/>
                  </a:ext>
                </a:extLst>
              </a:tr>
              <a:tr h="370840">
                <a:tc>
                  <a:txBody>
                    <a:bodyPr/>
                    <a:lstStyle/>
                    <a:p>
                      <a:pPr algn="l" fontAlgn="ctr"/>
                      <a:r>
                        <a:rPr lang="en-US" sz="2400" b="0" i="0" u="none" strike="noStrike" dirty="0">
                          <a:solidFill>
                            <a:srgbClr val="000000"/>
                          </a:solidFill>
                          <a:effectLst/>
                          <a:latin typeface="Calibri" panose="020F0502020204030204" pitchFamily="34" charset="0"/>
                        </a:rPr>
                        <a:t>Schedule/calendar/alerts/reminders</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9</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8</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21</a:t>
                      </a:r>
                    </a:p>
                  </a:txBody>
                  <a:tcPr marL="7620" marR="7620" marT="7620" marB="0" anchor="b"/>
                </a:tc>
                <a:extLst>
                  <a:ext uri="{0D108BD9-81ED-4DB2-BD59-A6C34878D82A}">
                    <a16:rowId xmlns:a16="http://schemas.microsoft.com/office/drawing/2014/main" val="1435126866"/>
                  </a:ext>
                </a:extLst>
              </a:tr>
              <a:tr h="370840">
                <a:tc>
                  <a:txBody>
                    <a:bodyPr/>
                    <a:lstStyle/>
                    <a:p>
                      <a:pPr algn="l" fontAlgn="ctr"/>
                      <a:r>
                        <a:rPr lang="en-US" sz="2400" b="0" i="0" u="none" strike="noStrike" dirty="0">
                          <a:solidFill>
                            <a:srgbClr val="000000"/>
                          </a:solidFill>
                          <a:effectLst/>
                          <a:latin typeface="Calibri" panose="020F0502020204030204" pitchFamily="34" charset="0"/>
                        </a:rPr>
                        <a:t>Internet/research</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9</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13</a:t>
                      </a:r>
                    </a:p>
                  </a:txBody>
                  <a:tcPr marL="7620" marR="7620" marT="7620" marB="0" anchor="b"/>
                </a:tc>
                <a:extLst>
                  <a:ext uri="{0D108BD9-81ED-4DB2-BD59-A6C34878D82A}">
                    <a16:rowId xmlns:a16="http://schemas.microsoft.com/office/drawing/2014/main" val="1767402897"/>
                  </a:ext>
                </a:extLst>
              </a:tr>
              <a:tr h="370840">
                <a:tc>
                  <a:txBody>
                    <a:bodyPr/>
                    <a:lstStyle/>
                    <a:p>
                      <a:pPr algn="l" fontAlgn="ctr"/>
                      <a:r>
                        <a:rPr lang="en-US" sz="2400" b="0" i="0" u="none" strike="noStrike" dirty="0">
                          <a:solidFill>
                            <a:srgbClr val="000000"/>
                          </a:solidFill>
                          <a:effectLst/>
                          <a:latin typeface="Calibri" panose="020F0502020204030204" pitchFamily="34" charset="0"/>
                        </a:rPr>
                        <a:t>Dictionary/definitions</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6</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7620" marR="7620" marT="7620" marB="0" anchor="b"/>
                </a:tc>
                <a:extLst>
                  <a:ext uri="{0D108BD9-81ED-4DB2-BD59-A6C34878D82A}">
                    <a16:rowId xmlns:a16="http://schemas.microsoft.com/office/drawing/2014/main" val="560151836"/>
                  </a:ext>
                </a:extLst>
              </a:tr>
              <a:tr h="370840">
                <a:tc>
                  <a:txBody>
                    <a:bodyPr/>
                    <a:lstStyle/>
                    <a:p>
                      <a:pPr algn="l" fontAlgn="ctr"/>
                      <a:r>
                        <a:rPr lang="en-US" sz="2400" b="0" i="0" u="none" strike="noStrike" dirty="0">
                          <a:solidFill>
                            <a:srgbClr val="000000"/>
                          </a:solidFill>
                          <a:effectLst/>
                          <a:latin typeface="Calibri" panose="020F0502020204030204" pitchFamily="34" charset="0"/>
                        </a:rPr>
                        <a:t>Spelling</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4</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7</a:t>
                      </a:r>
                    </a:p>
                  </a:txBody>
                  <a:tcPr marL="7620" marR="7620" marT="7620" marB="0" anchor="b"/>
                </a:tc>
                <a:extLst>
                  <a:ext uri="{0D108BD9-81ED-4DB2-BD59-A6C34878D82A}">
                    <a16:rowId xmlns:a16="http://schemas.microsoft.com/office/drawing/2014/main" val="1318732011"/>
                  </a:ext>
                </a:extLst>
              </a:tr>
              <a:tr h="370840">
                <a:tc>
                  <a:txBody>
                    <a:bodyPr/>
                    <a:lstStyle/>
                    <a:p>
                      <a:pPr algn="l" fontAlgn="ctr"/>
                      <a:r>
                        <a:rPr lang="en-US" sz="2400" b="0" i="0" u="none" strike="noStrike" dirty="0">
                          <a:solidFill>
                            <a:srgbClr val="000000"/>
                          </a:solidFill>
                          <a:effectLst/>
                          <a:latin typeface="Calibri" panose="020F0502020204030204" pitchFamily="34" charset="0"/>
                        </a:rPr>
                        <a:t>Timer</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extLst>
                  <a:ext uri="{0D108BD9-81ED-4DB2-BD59-A6C34878D82A}">
                    <a16:rowId xmlns:a16="http://schemas.microsoft.com/office/drawing/2014/main" val="3152193004"/>
                  </a:ext>
                </a:extLst>
              </a:tr>
              <a:tr h="370840">
                <a:tc>
                  <a:txBody>
                    <a:bodyPr/>
                    <a:lstStyle/>
                    <a:p>
                      <a:pPr algn="l" fontAlgn="ctr"/>
                      <a:r>
                        <a:rPr lang="en-US" sz="2400" b="0" i="0" u="none" strike="noStrike" dirty="0">
                          <a:solidFill>
                            <a:srgbClr val="000000"/>
                          </a:solidFill>
                          <a:effectLst/>
                          <a:latin typeface="Calibri" panose="020F0502020204030204" pitchFamily="34" charset="0"/>
                        </a:rPr>
                        <a:t>Read books</a:t>
                      </a:r>
                    </a:p>
                  </a:txBody>
                  <a:tcPr marL="7620" marR="7620" marT="7620" marB="0" anchor="ct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620" marR="7620" marT="7620" marB="0" anchor="b"/>
                </a:tc>
                <a:extLst>
                  <a:ext uri="{0D108BD9-81ED-4DB2-BD59-A6C34878D82A}">
                    <a16:rowId xmlns:a16="http://schemas.microsoft.com/office/drawing/2014/main" val="2593984544"/>
                  </a:ext>
                </a:extLst>
              </a:tr>
              <a:tr h="370840">
                <a:tc>
                  <a:txBody>
                    <a:bodyPr/>
                    <a:lstStyle/>
                    <a:p>
                      <a:pPr algn="l" fontAlgn="ctr"/>
                      <a:r>
                        <a:rPr lang="en-US" sz="2400" b="0" i="0" u="none" strike="noStrike" dirty="0">
                          <a:solidFill>
                            <a:srgbClr val="000000"/>
                          </a:solidFill>
                          <a:effectLst/>
                          <a:latin typeface="Calibri" panose="020F0502020204030204" pitchFamily="34" charset="0"/>
                        </a:rPr>
                        <a:t>Calculate</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extLst>
                  <a:ext uri="{0D108BD9-81ED-4DB2-BD59-A6C34878D82A}">
                    <a16:rowId xmlns:a16="http://schemas.microsoft.com/office/drawing/2014/main" val="2873482643"/>
                  </a:ext>
                </a:extLst>
              </a:tr>
              <a:tr h="370840">
                <a:tc>
                  <a:txBody>
                    <a:bodyPr/>
                    <a:lstStyle/>
                    <a:p>
                      <a:pPr algn="l" fontAlgn="ctr"/>
                      <a:r>
                        <a:rPr lang="en-US" sz="2400" b="0" i="0" u="none" strike="noStrike" dirty="0">
                          <a:solidFill>
                            <a:srgbClr val="000000"/>
                          </a:solidFill>
                          <a:effectLst/>
                          <a:latin typeface="Calibri" panose="020F0502020204030204" pitchFamily="34" charset="0"/>
                        </a:rPr>
                        <a:t>Translate</a:t>
                      </a:r>
                    </a:p>
                  </a:txBody>
                  <a:tcPr marL="7620" marR="7620" marT="7620" marB="0" anchor="ct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620" marR="7620" marT="7620" marB="0" anchor="b"/>
                </a:tc>
                <a:extLst>
                  <a:ext uri="{0D108BD9-81ED-4DB2-BD59-A6C34878D82A}">
                    <a16:rowId xmlns:a16="http://schemas.microsoft.com/office/drawing/2014/main" val="2821360963"/>
                  </a:ext>
                </a:extLst>
              </a:tr>
            </a:tbl>
          </a:graphicData>
        </a:graphic>
      </p:graphicFrame>
    </p:spTree>
    <p:extLst>
      <p:ext uri="{BB962C8B-B14F-4D97-AF65-F5344CB8AC3E}">
        <p14:creationId xmlns:p14="http://schemas.microsoft.com/office/powerpoint/2010/main" val="3461575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ADA736-41BA-4622-838F-D526E8108565}"/>
              </a:ext>
            </a:extLst>
          </p:cNvPr>
          <p:cNvSpPr>
            <a:spLocks noGrp="1"/>
          </p:cNvSpPr>
          <p:nvPr>
            <p:ph type="sldNum" sz="quarter" idx="11"/>
          </p:nvPr>
        </p:nvSpPr>
        <p:spPr/>
        <p:txBody>
          <a:bodyPr/>
          <a:lstStyle/>
          <a:p>
            <a:pPr>
              <a:defRPr/>
            </a:pPr>
            <a:fld id="{A6281582-CF13-4328-AE52-164E8406DB8F}" type="slidenum">
              <a:rPr lang="fr-FR" altLang="fr-FR" smtClean="0"/>
              <a:pPr>
                <a:defRPr/>
              </a:pPr>
              <a:t>9</a:t>
            </a:fld>
            <a:endParaRPr lang="fr-FR" altLang="fr-FR" dirty="0"/>
          </a:p>
        </p:txBody>
      </p:sp>
      <p:sp>
        <p:nvSpPr>
          <p:cNvPr id="2" name="Title 1">
            <a:extLst>
              <a:ext uri="{FF2B5EF4-FFF2-40B4-BE49-F238E27FC236}">
                <a16:creationId xmlns:a16="http://schemas.microsoft.com/office/drawing/2014/main" id="{279D3CB6-5E56-4708-98AC-476DD3C8C594}"/>
              </a:ext>
            </a:extLst>
          </p:cNvPr>
          <p:cNvSpPr>
            <a:spLocks noGrp="1"/>
          </p:cNvSpPr>
          <p:nvPr>
            <p:ph type="title"/>
          </p:nvPr>
        </p:nvSpPr>
        <p:spPr>
          <a:xfrm>
            <a:off x="227763" y="152402"/>
            <a:ext cx="11736474" cy="684213"/>
          </a:xfrm>
        </p:spPr>
        <p:txBody>
          <a:bodyPr/>
          <a:lstStyle/>
          <a:p>
            <a:r>
              <a:rPr lang="en-CA" sz="3900" dirty="0"/>
              <a:t>Study 2. Virtual Intelligent Assistants – Results 3</a:t>
            </a:r>
            <a:endParaRPr lang="en-US" sz="3900" dirty="0"/>
          </a:p>
        </p:txBody>
      </p:sp>
      <p:sp>
        <p:nvSpPr>
          <p:cNvPr id="3" name="Content Placeholder 2">
            <a:extLst>
              <a:ext uri="{FF2B5EF4-FFF2-40B4-BE49-F238E27FC236}">
                <a16:creationId xmlns:a16="http://schemas.microsoft.com/office/drawing/2014/main" id="{C9BD920C-94DE-429C-BF6D-90FCA2F9B033}"/>
              </a:ext>
            </a:extLst>
          </p:cNvPr>
          <p:cNvSpPr>
            <a:spLocks noGrp="1"/>
          </p:cNvSpPr>
          <p:nvPr>
            <p:ph sz="quarter" idx="1"/>
          </p:nvPr>
        </p:nvSpPr>
        <p:spPr>
          <a:xfrm>
            <a:off x="609600" y="1268760"/>
            <a:ext cx="10972800" cy="4888200"/>
          </a:xfrm>
        </p:spPr>
        <p:txBody>
          <a:bodyPr/>
          <a:lstStyle/>
          <a:p>
            <a:pPr>
              <a:spcAft>
                <a:spcPts val="600"/>
              </a:spcAft>
            </a:pPr>
            <a:r>
              <a:rPr lang="en-US" dirty="0"/>
              <a:t>Input modality</a:t>
            </a:r>
          </a:p>
          <a:p>
            <a:pPr lvl="1">
              <a:spcBef>
                <a:spcPts val="600"/>
              </a:spcBef>
              <a:spcAft>
                <a:spcPts val="600"/>
              </a:spcAft>
            </a:pPr>
            <a:r>
              <a:rPr lang="en-US" dirty="0"/>
              <a:t>Google Assistant </a:t>
            </a:r>
            <a:r>
              <a:rPr lang="en-US" sz="3200" dirty="0"/>
              <a:t>–</a:t>
            </a:r>
            <a:r>
              <a:rPr lang="en-US" dirty="0"/>
              <a:t> mainly talking </a:t>
            </a:r>
          </a:p>
          <a:p>
            <a:pPr lvl="1">
              <a:spcBef>
                <a:spcPts val="600"/>
              </a:spcBef>
              <a:spcAft>
                <a:spcPts val="600"/>
              </a:spcAft>
            </a:pPr>
            <a:r>
              <a:rPr lang="en-US" dirty="0"/>
              <a:t>Siri </a:t>
            </a:r>
            <a:r>
              <a:rPr lang="en-US" sz="3200" dirty="0"/>
              <a:t>–</a:t>
            </a:r>
            <a:r>
              <a:rPr lang="en-US" dirty="0"/>
              <a:t> half talking half typing</a:t>
            </a:r>
          </a:p>
          <a:p>
            <a:pPr lvl="1">
              <a:spcBef>
                <a:spcPts val="600"/>
              </a:spcBef>
              <a:spcAft>
                <a:spcPts val="600"/>
              </a:spcAft>
            </a:pPr>
            <a:r>
              <a:rPr lang="en-US" dirty="0"/>
              <a:t>Alexa </a:t>
            </a:r>
            <a:r>
              <a:rPr lang="en-US" sz="3200" dirty="0"/>
              <a:t>–</a:t>
            </a:r>
            <a:r>
              <a:rPr lang="en-US" dirty="0"/>
              <a:t> Amazon Echo (talking)</a:t>
            </a:r>
          </a:p>
          <a:p>
            <a:pPr lvl="1">
              <a:spcBef>
                <a:spcPts val="600"/>
              </a:spcBef>
              <a:spcAft>
                <a:spcPts val="600"/>
              </a:spcAft>
            </a:pPr>
            <a:r>
              <a:rPr lang="en-US" dirty="0"/>
              <a:t>Bixby </a:t>
            </a:r>
            <a:r>
              <a:rPr lang="en-US" sz="3200" dirty="0"/>
              <a:t>–</a:t>
            </a:r>
            <a:r>
              <a:rPr lang="en-US" dirty="0"/>
              <a:t> not specified</a:t>
            </a:r>
          </a:p>
          <a:p>
            <a:pPr>
              <a:spcAft>
                <a:spcPts val="600"/>
              </a:spcAft>
            </a:pPr>
            <a:r>
              <a:rPr lang="en-US" dirty="0"/>
              <a:t>Overall, potential of virtual assistants not realized</a:t>
            </a:r>
          </a:p>
        </p:txBody>
      </p:sp>
    </p:spTree>
    <p:extLst>
      <p:ext uri="{BB962C8B-B14F-4D97-AF65-F5344CB8AC3E}">
        <p14:creationId xmlns:p14="http://schemas.microsoft.com/office/powerpoint/2010/main" val="3635452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SLIDEINFO" val="{&quot;Guid&quot;:&quot;22d60883-fc35-413a-a897-e3fc17a97e3c&quot;,&quot;TimeStamp&quot;:&quot;2020-08-08T16:58:44.9142256-04: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22d60883-fc35-413a-a897-e3fc17a97e3c&quot;,&quot;TimeStamp&quot;:&quot;2020-08-08T16:58:44.9142256-04:00&quo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0000CC"/>
      </a:hlink>
      <a:folHlink>
        <a:srgbClr val="00206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3229</TotalTime>
  <Words>1799</Words>
  <Application>Microsoft Office PowerPoint</Application>
  <PresentationFormat>Widescreen</PresentationFormat>
  <Paragraphs>256</Paragraphs>
  <Slides>19</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Bookman Old Style</vt:lpstr>
      <vt:lpstr>Calibri</vt:lpstr>
      <vt:lpstr>Gill Sans MT</vt:lpstr>
      <vt:lpstr>Symbol</vt:lpstr>
      <vt:lpstr>Tahoma</vt:lpstr>
      <vt:lpstr>Times New Roman</vt:lpstr>
      <vt:lpstr>Wingdings 3</vt:lpstr>
      <vt:lpstr>Origine</vt:lpstr>
      <vt:lpstr>Are AI Based Apps Smart Enough for College Students? </vt:lpstr>
      <vt:lpstr> Presentation Objectives</vt:lpstr>
      <vt:lpstr>Study 1. Covid-19 Pandemic - Method</vt:lpstr>
      <vt:lpstr>Study 1. Covid-19 Pandemic - Results</vt:lpstr>
      <vt:lpstr>Study 1. Covid-19 Pandemic - Conclusions</vt:lpstr>
      <vt:lpstr>Study 2. Virtual Intelligent Assistants - Method</vt:lpstr>
      <vt:lpstr>Study 2. Virtual Intelligent Assistants – Results 1</vt:lpstr>
      <vt:lpstr>Study 2. Virtual Intelligent Assistants – Results 2</vt:lpstr>
      <vt:lpstr>Study 2. Virtual Intelligent Assistants – Results 3</vt:lpstr>
      <vt:lpstr>Study 3. Advisory Board Meetings – Method 1</vt:lpstr>
      <vt:lpstr>Study 3. Advisory Board Meetings – Method 2</vt:lpstr>
      <vt:lpstr>Study 3. Advisory Board Meetings – Results 1</vt:lpstr>
      <vt:lpstr>Study 3. Advisory Board Meetings – Results 2</vt:lpstr>
      <vt:lpstr>Study 3. Advisory Board Meetings – Results 3</vt:lpstr>
      <vt:lpstr>Study 3. Advisory Board Meetings – Results 4</vt:lpstr>
      <vt:lpstr>Study 3. Advisory Board Meetings – Results 5</vt:lpstr>
      <vt:lpstr>Study 3. Advisory Board Meetings – Results 7</vt:lpstr>
      <vt:lpstr>Study 3. Advisory Board Meetings – Implications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Design:  Making Face-to-face and Online Courses Accessible to ALL Students, with or Without Disabilities</dc:title>
  <dc:creator>Anick C. Legault</dc:creator>
  <cp:lastModifiedBy>Adaptech Research Network</cp:lastModifiedBy>
  <cp:revision>176</cp:revision>
  <cp:lastPrinted>2021-03-18T20:01:37Z</cp:lastPrinted>
  <dcterms:created xsi:type="dcterms:W3CDTF">2020-11-13T18:45:37Z</dcterms:created>
  <dcterms:modified xsi:type="dcterms:W3CDTF">2021-03-18T20:29:20Z</dcterms:modified>
</cp:coreProperties>
</file>