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0"/>
  </p:notesMasterIdLst>
  <p:handoutMasterIdLst>
    <p:handoutMasterId r:id="rId31"/>
  </p:handoutMasterIdLst>
  <p:sldIdLst>
    <p:sldId id="283" r:id="rId2"/>
    <p:sldId id="284" r:id="rId3"/>
    <p:sldId id="300" r:id="rId4"/>
    <p:sldId id="301" r:id="rId5"/>
    <p:sldId id="297" r:id="rId6"/>
    <p:sldId id="321" r:id="rId7"/>
    <p:sldId id="296" r:id="rId8"/>
    <p:sldId id="299" r:id="rId9"/>
    <p:sldId id="285" r:id="rId10"/>
    <p:sldId id="302" r:id="rId11"/>
    <p:sldId id="303" r:id="rId12"/>
    <p:sldId id="318" r:id="rId13"/>
    <p:sldId id="304" r:id="rId14"/>
    <p:sldId id="305" r:id="rId15"/>
    <p:sldId id="309" r:id="rId16"/>
    <p:sldId id="314" r:id="rId17"/>
    <p:sldId id="313" r:id="rId18"/>
    <p:sldId id="315" r:id="rId19"/>
    <p:sldId id="316" r:id="rId20"/>
    <p:sldId id="308" r:id="rId21"/>
    <p:sldId id="311" r:id="rId22"/>
    <p:sldId id="317" r:id="rId23"/>
    <p:sldId id="319" r:id="rId24"/>
    <p:sldId id="320" r:id="rId25"/>
    <p:sldId id="306" r:id="rId26"/>
    <p:sldId id="307" r:id="rId27"/>
    <p:sldId id="310" r:id="rId28"/>
    <p:sldId id="294" r:id="rId29"/>
  </p:sldIdLst>
  <p:sldSz cx="9144000" cy="6858000" type="screen4x3"/>
  <p:notesSz cx="9313863" cy="6858000"/>
  <p:defaultTextStyle>
    <a:defPPr>
      <a:defRPr lang="fr-CA"/>
    </a:defPPr>
    <a:lvl1pPr algn="l" rtl="0" eaLnBrk="0" fontAlgn="base" hangingPunct="0">
      <a:spcBef>
        <a:spcPct val="0"/>
      </a:spcBef>
      <a:spcAft>
        <a:spcPct val="0"/>
      </a:spcAft>
      <a:defRPr sz="2400" kern="1200">
        <a:solidFill>
          <a:schemeClr val="tx1"/>
        </a:solidFill>
        <a:latin typeface="Tahoma"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ahoma"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ahoma"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ahoma"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ahoma" charset="0"/>
        <a:ea typeface="ＭＳ Ｐゴシック" charset="0"/>
        <a:cs typeface="ＭＳ Ｐゴシック" charset="0"/>
      </a:defRPr>
    </a:lvl5pPr>
    <a:lvl6pPr marL="2286000" algn="l" defTabSz="457200" rtl="0" eaLnBrk="1" latinLnBrk="0" hangingPunct="1">
      <a:defRPr sz="2400" kern="1200">
        <a:solidFill>
          <a:schemeClr val="tx1"/>
        </a:solidFill>
        <a:latin typeface="Tahoma" charset="0"/>
        <a:ea typeface="ＭＳ Ｐゴシック" charset="0"/>
        <a:cs typeface="ＭＳ Ｐゴシック" charset="0"/>
      </a:defRPr>
    </a:lvl6pPr>
    <a:lvl7pPr marL="2743200" algn="l" defTabSz="457200" rtl="0" eaLnBrk="1" latinLnBrk="0" hangingPunct="1">
      <a:defRPr sz="2400" kern="1200">
        <a:solidFill>
          <a:schemeClr val="tx1"/>
        </a:solidFill>
        <a:latin typeface="Tahoma" charset="0"/>
        <a:ea typeface="ＭＳ Ｐゴシック" charset="0"/>
        <a:cs typeface="ＭＳ Ｐゴシック" charset="0"/>
      </a:defRPr>
    </a:lvl7pPr>
    <a:lvl8pPr marL="3200400" algn="l" defTabSz="457200" rtl="0" eaLnBrk="1" latinLnBrk="0" hangingPunct="1">
      <a:defRPr sz="2400" kern="1200">
        <a:solidFill>
          <a:schemeClr val="tx1"/>
        </a:solidFill>
        <a:latin typeface="Tahoma" charset="0"/>
        <a:ea typeface="ＭＳ Ｐゴシック" charset="0"/>
        <a:cs typeface="ＭＳ Ｐゴシック" charset="0"/>
      </a:defRPr>
    </a:lvl8pPr>
    <a:lvl9pPr marL="3657600" algn="l" defTabSz="457200" rtl="0" eaLnBrk="1" latinLnBrk="0" hangingPunct="1">
      <a:defRPr sz="2400" kern="1200">
        <a:solidFill>
          <a:schemeClr val="tx1"/>
        </a:solidFill>
        <a:latin typeface="Tahom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C91103"/>
    <a:srgbClr val="CC6600"/>
    <a:srgbClr val="CC9900"/>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400" autoAdjust="0"/>
  </p:normalViewPr>
  <p:slideViewPr>
    <p:cSldViewPr>
      <p:cViewPr>
        <p:scale>
          <a:sx n="68" d="100"/>
          <a:sy n="68" d="100"/>
        </p:scale>
        <p:origin x="-992" y="-80"/>
      </p:cViewPr>
      <p:guideLst>
        <p:guide orient="horz" pos="2160"/>
        <p:guide pos="2880"/>
      </p:guideLst>
    </p:cSldViewPr>
  </p:slideViewPr>
  <p:outlineViewPr>
    <p:cViewPr>
      <p:scale>
        <a:sx n="33" d="100"/>
        <a:sy n="33" d="100"/>
      </p:scale>
      <p:origin x="0" y="32776"/>
    </p:cViewPr>
  </p:outlineViewPr>
  <p:notesTextViewPr>
    <p:cViewPr>
      <p:scale>
        <a:sx n="100" d="100"/>
        <a:sy n="100" d="100"/>
      </p:scale>
      <p:origin x="0" y="0"/>
    </p:cViewPr>
  </p:notesTextViewPr>
  <p:sorterViewPr>
    <p:cViewPr>
      <p:scale>
        <a:sx n="170" d="100"/>
        <a:sy n="170"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A8C65F-BBBF-734D-9BDE-33BC6BDB72E6}" type="doc">
      <dgm:prSet loTypeId="urn:microsoft.com/office/officeart/2005/8/layout/funnel1" loCatId="" qsTypeId="urn:microsoft.com/office/officeart/2005/8/quickstyle/simple4" qsCatId="simple" csTypeId="urn:microsoft.com/office/officeart/2005/8/colors/accent1_2" csCatId="accent1" phldr="1"/>
      <dgm:spPr/>
      <dgm:t>
        <a:bodyPr/>
        <a:lstStyle/>
        <a:p>
          <a:endParaRPr lang="en-US"/>
        </a:p>
      </dgm:t>
    </dgm:pt>
    <dgm:pt modelId="{CB971B1B-09EB-F84C-BAE1-6F1135F94432}">
      <dgm:prSet phldrT="[Text]" custT="1"/>
      <dgm:spPr/>
      <dgm:t>
        <a:bodyPr/>
        <a:lstStyle/>
        <a:p>
          <a:pPr algn="ctr"/>
          <a:r>
            <a:rPr lang="en-US" sz="1600" b="1" dirty="0">
              <a:latin typeface="Arial"/>
              <a:cs typeface="Arial"/>
            </a:rPr>
            <a:t>Course Components</a:t>
          </a:r>
        </a:p>
      </dgm:t>
    </dgm:pt>
    <dgm:pt modelId="{C56512BD-88FB-1048-AEFC-70D4F46ECF26}" type="parTrans" cxnId="{15F31029-A7C3-BC43-9352-A3BEC86FC74F}">
      <dgm:prSet/>
      <dgm:spPr/>
      <dgm:t>
        <a:bodyPr/>
        <a:lstStyle/>
        <a:p>
          <a:pPr algn="ctr"/>
          <a:endParaRPr lang="en-US"/>
        </a:p>
      </dgm:t>
    </dgm:pt>
    <dgm:pt modelId="{A0B12902-45E0-7147-9207-82A279D82FA0}" type="sibTrans" cxnId="{15F31029-A7C3-BC43-9352-A3BEC86FC74F}">
      <dgm:prSet/>
      <dgm:spPr/>
      <dgm:t>
        <a:bodyPr/>
        <a:lstStyle/>
        <a:p>
          <a:pPr algn="ctr"/>
          <a:endParaRPr lang="en-US"/>
        </a:p>
      </dgm:t>
    </dgm:pt>
    <dgm:pt modelId="{ED9E277D-C6D9-F34E-863E-E88760D975BB}">
      <dgm:prSet phldrT="[Text]" custT="1"/>
      <dgm:spPr/>
      <dgm:t>
        <a:bodyPr anchor="b" anchorCtr="0"/>
        <a:lstStyle/>
        <a:p>
          <a:pPr algn="ctr"/>
          <a:endParaRPr lang="en-US" sz="2000" dirty="0" smtClean="0">
            <a:latin typeface="Arial"/>
            <a:cs typeface="Arial"/>
          </a:endParaRPr>
        </a:p>
        <a:p>
          <a:pPr algn="ctr"/>
          <a:r>
            <a:rPr lang="en-US" sz="2000" dirty="0" smtClean="0">
              <a:latin typeface="Arial"/>
              <a:cs typeface="Arial"/>
            </a:rPr>
            <a:t>Blending </a:t>
          </a:r>
          <a:r>
            <a:rPr lang="en-US" sz="2000" dirty="0">
              <a:latin typeface="Arial"/>
              <a:cs typeface="Arial"/>
            </a:rPr>
            <a:t>UD, E-Learning, and ICTs</a:t>
          </a:r>
        </a:p>
      </dgm:t>
    </dgm:pt>
    <dgm:pt modelId="{6DEF6D1D-166F-E641-ADBB-D0FF01CBA900}" type="sibTrans" cxnId="{EFDFD11B-4DD3-BC49-8115-BDB9CA38DBF3}">
      <dgm:prSet/>
      <dgm:spPr/>
      <dgm:t>
        <a:bodyPr/>
        <a:lstStyle/>
        <a:p>
          <a:pPr algn="ctr"/>
          <a:endParaRPr lang="en-US"/>
        </a:p>
      </dgm:t>
    </dgm:pt>
    <dgm:pt modelId="{7620668B-6DBB-CA4B-B300-E5D70D3AA22F}" type="parTrans" cxnId="{EFDFD11B-4DD3-BC49-8115-BDB9CA38DBF3}">
      <dgm:prSet/>
      <dgm:spPr/>
      <dgm:t>
        <a:bodyPr/>
        <a:lstStyle/>
        <a:p>
          <a:pPr algn="ctr"/>
          <a:endParaRPr lang="en-US"/>
        </a:p>
      </dgm:t>
    </dgm:pt>
    <dgm:pt modelId="{DC4A9EFB-B95E-4AD9-B6BA-F4CEEA52A3BB}">
      <dgm:prSet phldrT="[Text]" custT="1"/>
      <dgm:spPr/>
      <dgm:t>
        <a:bodyPr/>
        <a:lstStyle/>
        <a:p>
          <a:r>
            <a:rPr lang="en-US" sz="1800" b="1" dirty="0">
              <a:latin typeface="Arial"/>
              <a:cs typeface="Arial"/>
            </a:rPr>
            <a:t>Learner Variability</a:t>
          </a:r>
        </a:p>
      </dgm:t>
    </dgm:pt>
    <dgm:pt modelId="{266B839A-93F8-4542-9764-E95D0672136D}" type="parTrans" cxnId="{31D8D4FA-5BA0-4C65-AFBA-B75DCDA16169}">
      <dgm:prSet/>
      <dgm:spPr/>
      <dgm:t>
        <a:bodyPr/>
        <a:lstStyle/>
        <a:p>
          <a:endParaRPr lang="en-CA"/>
        </a:p>
      </dgm:t>
    </dgm:pt>
    <dgm:pt modelId="{01497298-47CF-4985-9E70-A3844AF7A44F}" type="sibTrans" cxnId="{31D8D4FA-5BA0-4C65-AFBA-B75DCDA16169}">
      <dgm:prSet/>
      <dgm:spPr/>
      <dgm:t>
        <a:bodyPr/>
        <a:lstStyle/>
        <a:p>
          <a:endParaRPr lang="en-CA"/>
        </a:p>
      </dgm:t>
    </dgm:pt>
    <dgm:pt modelId="{591BD4C7-654B-3D47-90C8-8DA2F4E7BC58}">
      <dgm:prSet phldrT="[Text]" custT="1"/>
      <dgm:spPr/>
      <dgm:t>
        <a:bodyPr/>
        <a:lstStyle/>
        <a:p>
          <a:pPr algn="ctr"/>
          <a:r>
            <a:rPr lang="en-US" sz="1400" b="1" dirty="0">
              <a:latin typeface="Times New Roman" panose="02020603050405020304" pitchFamily="18" charset="0"/>
              <a:cs typeface="Times New Roman" panose="02020603050405020304" pitchFamily="18" charset="0"/>
            </a:rPr>
            <a:t>Accessible E-learning Tools and their Features </a:t>
          </a:r>
        </a:p>
      </dgm:t>
    </dgm:pt>
    <dgm:pt modelId="{92109ED8-D11C-8C49-9B87-B3B8FBBD12EA}" type="sibTrans" cxnId="{D6651F76-E842-AA47-9BB1-E818831F24CA}">
      <dgm:prSet/>
      <dgm:spPr/>
      <dgm:t>
        <a:bodyPr/>
        <a:lstStyle/>
        <a:p>
          <a:pPr algn="ctr"/>
          <a:endParaRPr lang="en-US"/>
        </a:p>
      </dgm:t>
    </dgm:pt>
    <dgm:pt modelId="{F3A4FAB4-52A8-9A45-ACBF-AF1998D4D55B}" type="parTrans" cxnId="{D6651F76-E842-AA47-9BB1-E818831F24CA}">
      <dgm:prSet/>
      <dgm:spPr/>
      <dgm:t>
        <a:bodyPr/>
        <a:lstStyle/>
        <a:p>
          <a:pPr algn="ctr"/>
          <a:endParaRPr lang="en-US"/>
        </a:p>
      </dgm:t>
    </dgm:pt>
    <dgm:pt modelId="{D794CE5A-F6F3-0744-97B3-03CE6B8359AD}" type="pres">
      <dgm:prSet presAssocID="{E7A8C65F-BBBF-734D-9BDE-33BC6BDB72E6}" presName="Name0" presStyleCnt="0">
        <dgm:presLayoutVars>
          <dgm:chMax val="4"/>
          <dgm:resizeHandles val="exact"/>
        </dgm:presLayoutVars>
      </dgm:prSet>
      <dgm:spPr/>
      <dgm:t>
        <a:bodyPr/>
        <a:lstStyle/>
        <a:p>
          <a:endParaRPr lang="en-US"/>
        </a:p>
      </dgm:t>
    </dgm:pt>
    <dgm:pt modelId="{B4FDBA71-E0A8-D64C-A21F-3FFF951711B5}" type="pres">
      <dgm:prSet presAssocID="{E7A8C65F-BBBF-734D-9BDE-33BC6BDB72E6}" presName="ellipse" presStyleLbl="trBgShp" presStyleIdx="0" presStyleCnt="1" custLinFactNeighborX="9956" custLinFactNeighborY="3940"/>
      <dgm:spPr/>
      <dgm:t>
        <a:bodyPr/>
        <a:lstStyle/>
        <a:p>
          <a:endParaRPr lang="en-US"/>
        </a:p>
      </dgm:t>
    </dgm:pt>
    <dgm:pt modelId="{63AB531B-E70E-6B41-AA8C-7E0701627BC7}" type="pres">
      <dgm:prSet presAssocID="{E7A8C65F-BBBF-734D-9BDE-33BC6BDB72E6}" presName="arrow1" presStyleLbl="fgShp" presStyleIdx="0" presStyleCnt="1" custLinFactNeighborX="29789" custLinFactNeighborY="76661"/>
      <dgm:spPr/>
      <dgm:t>
        <a:bodyPr/>
        <a:lstStyle/>
        <a:p>
          <a:endParaRPr lang="en-US"/>
        </a:p>
      </dgm:t>
    </dgm:pt>
    <dgm:pt modelId="{3F7DCD50-E3E9-1548-85C4-CE316A934C84}" type="pres">
      <dgm:prSet presAssocID="{E7A8C65F-BBBF-734D-9BDE-33BC6BDB72E6}" presName="rectangle" presStyleLbl="revTx" presStyleIdx="0" presStyleCnt="1" custScaleX="168993" custLinFactNeighborX="6620" custLinFactNeighborY="31112">
        <dgm:presLayoutVars>
          <dgm:bulletEnabled val="1"/>
        </dgm:presLayoutVars>
      </dgm:prSet>
      <dgm:spPr/>
      <dgm:t>
        <a:bodyPr/>
        <a:lstStyle/>
        <a:p>
          <a:endParaRPr lang="en-US"/>
        </a:p>
      </dgm:t>
    </dgm:pt>
    <dgm:pt modelId="{DB833EFE-8831-4683-80FF-42D5F0B0BB51}" type="pres">
      <dgm:prSet presAssocID="{DC4A9EFB-B95E-4AD9-B6BA-F4CEEA52A3BB}" presName="item1" presStyleLbl="node1" presStyleIdx="0" presStyleCnt="3" custScaleX="116849" custScaleY="109427">
        <dgm:presLayoutVars>
          <dgm:bulletEnabled val="1"/>
        </dgm:presLayoutVars>
      </dgm:prSet>
      <dgm:spPr/>
      <dgm:t>
        <a:bodyPr/>
        <a:lstStyle/>
        <a:p>
          <a:endParaRPr lang="en-CA"/>
        </a:p>
      </dgm:t>
    </dgm:pt>
    <dgm:pt modelId="{00817ADC-4DEF-2E47-8266-2FEA3225DC09}" type="pres">
      <dgm:prSet presAssocID="{591BD4C7-654B-3D47-90C8-8DA2F4E7BC58}" presName="item2" presStyleLbl="node1" presStyleIdx="1" presStyleCnt="3" custScaleX="156002" custScaleY="103731" custLinFactNeighborX="-3110" custLinFactNeighborY="-21602">
        <dgm:presLayoutVars>
          <dgm:bulletEnabled val="1"/>
        </dgm:presLayoutVars>
      </dgm:prSet>
      <dgm:spPr/>
      <dgm:t>
        <a:bodyPr/>
        <a:lstStyle/>
        <a:p>
          <a:endParaRPr lang="en-US"/>
        </a:p>
      </dgm:t>
    </dgm:pt>
    <dgm:pt modelId="{BCB3BB6F-11D5-7642-9FC4-1391928EC465}" type="pres">
      <dgm:prSet presAssocID="{ED9E277D-C6D9-F34E-863E-E88760D975BB}" presName="item3" presStyleLbl="node1" presStyleIdx="2" presStyleCnt="3" custScaleX="161521" custScaleY="101475" custLinFactNeighborX="54333" custLinFactNeighborY="1684">
        <dgm:presLayoutVars>
          <dgm:bulletEnabled val="1"/>
        </dgm:presLayoutVars>
      </dgm:prSet>
      <dgm:spPr/>
      <dgm:t>
        <a:bodyPr/>
        <a:lstStyle/>
        <a:p>
          <a:endParaRPr lang="en-US"/>
        </a:p>
      </dgm:t>
    </dgm:pt>
    <dgm:pt modelId="{B525BEC0-898D-B04D-AF3E-9FBE9A0F5FA2}" type="pres">
      <dgm:prSet presAssocID="{E7A8C65F-BBBF-734D-9BDE-33BC6BDB72E6}" presName="funnel" presStyleLbl="trAlignAcc1" presStyleIdx="0" presStyleCnt="1" custScaleX="121847" custScaleY="112613" custLinFactNeighborX="4286" custLinFactNeighborY="5032"/>
      <dgm:spPr>
        <a:solidFill>
          <a:schemeClr val="lt1">
            <a:hueOff val="0"/>
            <a:satOff val="0"/>
            <a:lumOff val="0"/>
            <a:alpha val="10000"/>
          </a:schemeClr>
        </a:solidFill>
      </dgm:spPr>
      <dgm:t>
        <a:bodyPr/>
        <a:lstStyle/>
        <a:p>
          <a:endParaRPr lang="en-CA"/>
        </a:p>
      </dgm:t>
    </dgm:pt>
  </dgm:ptLst>
  <dgm:cxnLst>
    <dgm:cxn modelId="{31D8D4FA-5BA0-4C65-AFBA-B75DCDA16169}" srcId="{E7A8C65F-BBBF-734D-9BDE-33BC6BDB72E6}" destId="{DC4A9EFB-B95E-4AD9-B6BA-F4CEEA52A3BB}" srcOrd="1" destOrd="0" parTransId="{266B839A-93F8-4542-9764-E95D0672136D}" sibTransId="{01497298-47CF-4985-9E70-A3844AF7A44F}"/>
    <dgm:cxn modelId="{C8E01B89-954C-6E4C-B07C-3D2E25F103AA}" type="presOf" srcId="{E7A8C65F-BBBF-734D-9BDE-33BC6BDB72E6}" destId="{D794CE5A-F6F3-0744-97B3-03CE6B8359AD}" srcOrd="0" destOrd="0" presId="urn:microsoft.com/office/officeart/2005/8/layout/funnel1"/>
    <dgm:cxn modelId="{B24D2AF2-3A77-3E42-A092-3FF3437DE14A}" type="presOf" srcId="{CB971B1B-09EB-F84C-BAE1-6F1135F94432}" destId="{BCB3BB6F-11D5-7642-9FC4-1391928EC465}" srcOrd="0" destOrd="0" presId="urn:microsoft.com/office/officeart/2005/8/layout/funnel1"/>
    <dgm:cxn modelId="{D6651F76-E842-AA47-9BB1-E818831F24CA}" srcId="{E7A8C65F-BBBF-734D-9BDE-33BC6BDB72E6}" destId="{591BD4C7-654B-3D47-90C8-8DA2F4E7BC58}" srcOrd="2" destOrd="0" parTransId="{F3A4FAB4-52A8-9A45-ACBF-AF1998D4D55B}" sibTransId="{92109ED8-D11C-8C49-9B87-B3B8FBBD12EA}"/>
    <dgm:cxn modelId="{6CC5DA6C-685D-4445-A021-FC7E258B0984}" type="presOf" srcId="{DC4A9EFB-B95E-4AD9-B6BA-F4CEEA52A3BB}" destId="{00817ADC-4DEF-2E47-8266-2FEA3225DC09}" srcOrd="0" destOrd="0" presId="urn:microsoft.com/office/officeart/2005/8/layout/funnel1"/>
    <dgm:cxn modelId="{94AB31F7-9BE9-4A4F-8786-B35803B05B49}" type="presOf" srcId="{591BD4C7-654B-3D47-90C8-8DA2F4E7BC58}" destId="{DB833EFE-8831-4683-80FF-42D5F0B0BB51}" srcOrd="0" destOrd="0" presId="urn:microsoft.com/office/officeart/2005/8/layout/funnel1"/>
    <dgm:cxn modelId="{15F31029-A7C3-BC43-9352-A3BEC86FC74F}" srcId="{E7A8C65F-BBBF-734D-9BDE-33BC6BDB72E6}" destId="{CB971B1B-09EB-F84C-BAE1-6F1135F94432}" srcOrd="0" destOrd="0" parTransId="{C56512BD-88FB-1048-AEFC-70D4F46ECF26}" sibTransId="{A0B12902-45E0-7147-9207-82A279D82FA0}"/>
    <dgm:cxn modelId="{0EAA1437-28FD-D841-9152-6AFAECCEEAAD}" type="presOf" srcId="{ED9E277D-C6D9-F34E-863E-E88760D975BB}" destId="{3F7DCD50-E3E9-1548-85C4-CE316A934C84}" srcOrd="0" destOrd="0" presId="urn:microsoft.com/office/officeart/2005/8/layout/funnel1"/>
    <dgm:cxn modelId="{EFDFD11B-4DD3-BC49-8115-BDB9CA38DBF3}" srcId="{E7A8C65F-BBBF-734D-9BDE-33BC6BDB72E6}" destId="{ED9E277D-C6D9-F34E-863E-E88760D975BB}" srcOrd="3" destOrd="0" parTransId="{7620668B-6DBB-CA4B-B300-E5D70D3AA22F}" sibTransId="{6DEF6D1D-166F-E641-ADBB-D0FF01CBA900}"/>
    <dgm:cxn modelId="{B2825BB7-5B92-5043-A1EF-5D224F318312}" type="presParOf" srcId="{D794CE5A-F6F3-0744-97B3-03CE6B8359AD}" destId="{B4FDBA71-E0A8-D64C-A21F-3FFF951711B5}" srcOrd="0" destOrd="0" presId="urn:microsoft.com/office/officeart/2005/8/layout/funnel1"/>
    <dgm:cxn modelId="{563F62B8-E57F-FB45-8A06-3FA01A677DAF}" type="presParOf" srcId="{D794CE5A-F6F3-0744-97B3-03CE6B8359AD}" destId="{63AB531B-E70E-6B41-AA8C-7E0701627BC7}" srcOrd="1" destOrd="0" presId="urn:microsoft.com/office/officeart/2005/8/layout/funnel1"/>
    <dgm:cxn modelId="{EFB22203-3E21-4C45-9DEA-A8CBCDE31B4A}" type="presParOf" srcId="{D794CE5A-F6F3-0744-97B3-03CE6B8359AD}" destId="{3F7DCD50-E3E9-1548-85C4-CE316A934C84}" srcOrd="2" destOrd="0" presId="urn:microsoft.com/office/officeart/2005/8/layout/funnel1"/>
    <dgm:cxn modelId="{DFDF57DE-46FA-E746-9110-1E2CE2E0B72C}" type="presParOf" srcId="{D794CE5A-F6F3-0744-97B3-03CE6B8359AD}" destId="{DB833EFE-8831-4683-80FF-42D5F0B0BB51}" srcOrd="3" destOrd="0" presId="urn:microsoft.com/office/officeart/2005/8/layout/funnel1"/>
    <dgm:cxn modelId="{03EDBEE9-AE7D-404D-A589-81F3B93850A6}" type="presParOf" srcId="{D794CE5A-F6F3-0744-97B3-03CE6B8359AD}" destId="{00817ADC-4DEF-2E47-8266-2FEA3225DC09}" srcOrd="4" destOrd="0" presId="urn:microsoft.com/office/officeart/2005/8/layout/funnel1"/>
    <dgm:cxn modelId="{CF1D0945-92EF-9842-A6F2-0462B7B3FA47}" type="presParOf" srcId="{D794CE5A-F6F3-0744-97B3-03CE6B8359AD}" destId="{BCB3BB6F-11D5-7642-9FC4-1391928EC465}" srcOrd="5" destOrd="0" presId="urn:microsoft.com/office/officeart/2005/8/layout/funnel1"/>
    <dgm:cxn modelId="{D1DE3A4C-5FAA-FC44-8A6D-27471DCE04DA}" type="presParOf" srcId="{D794CE5A-F6F3-0744-97B3-03CE6B8359AD}" destId="{B525BEC0-898D-B04D-AF3E-9FBE9A0F5FA2}"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FDBA71-E0A8-D64C-A21F-3FFF951711B5}">
      <dsp:nvSpPr>
        <dsp:cNvPr id="0" name=""/>
        <dsp:cNvSpPr/>
      </dsp:nvSpPr>
      <dsp:spPr>
        <a:xfrm>
          <a:off x="2641835" y="299965"/>
          <a:ext cx="3280189" cy="1139166"/>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AB531B-E70E-6B41-AA8C-7E0701627BC7}">
      <dsp:nvSpPr>
        <dsp:cNvPr id="0" name=""/>
        <dsp:cNvSpPr/>
      </dsp:nvSpPr>
      <dsp:spPr>
        <a:xfrm>
          <a:off x="3831959" y="3356406"/>
          <a:ext cx="635695" cy="406845"/>
        </a:xfrm>
        <a:prstGeom prst="downArrow">
          <a:avLst/>
        </a:prstGeom>
        <a:gradFill rotWithShape="0">
          <a:gsLst>
            <a:gs pos="0">
              <a:schemeClr val="accent1">
                <a:tint val="60000"/>
                <a:hueOff val="0"/>
                <a:satOff val="0"/>
                <a:lumOff val="0"/>
                <a:alphaOff val="0"/>
                <a:shade val="63000"/>
              </a:schemeClr>
            </a:gs>
            <a:gs pos="30000">
              <a:schemeClr val="accent1">
                <a:tint val="60000"/>
                <a:hueOff val="0"/>
                <a:satOff val="0"/>
                <a:lumOff val="0"/>
                <a:alphaOff val="0"/>
                <a:shade val="90000"/>
                <a:satMod val="110000"/>
              </a:schemeClr>
            </a:gs>
            <a:gs pos="45000">
              <a:schemeClr val="accent1">
                <a:tint val="60000"/>
                <a:hueOff val="0"/>
                <a:satOff val="0"/>
                <a:lumOff val="0"/>
                <a:alphaOff val="0"/>
                <a:shade val="100000"/>
                <a:satMod val="118000"/>
              </a:schemeClr>
            </a:gs>
            <a:gs pos="55000">
              <a:schemeClr val="accent1">
                <a:tint val="60000"/>
                <a:hueOff val="0"/>
                <a:satOff val="0"/>
                <a:lumOff val="0"/>
                <a:alphaOff val="0"/>
                <a:shade val="100000"/>
                <a:satMod val="118000"/>
              </a:schemeClr>
            </a:gs>
            <a:gs pos="73000">
              <a:schemeClr val="accent1">
                <a:tint val="60000"/>
                <a:hueOff val="0"/>
                <a:satOff val="0"/>
                <a:lumOff val="0"/>
                <a:alphaOff val="0"/>
                <a:shade val="90000"/>
                <a:satMod val="110000"/>
              </a:schemeClr>
            </a:gs>
            <a:gs pos="100000">
              <a:schemeClr val="accent1">
                <a:tint val="60000"/>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tint val="60000"/>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dsp:style>
    </dsp:sp>
    <dsp:sp modelId="{3F7DCD50-E3E9-1548-85C4-CE316A934C84}">
      <dsp:nvSpPr>
        <dsp:cNvPr id="0" name=""/>
        <dsp:cNvSpPr/>
      </dsp:nvSpPr>
      <dsp:spPr>
        <a:xfrm>
          <a:off x="1584163" y="3369991"/>
          <a:ext cx="5156549" cy="762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lvl="0" algn="ctr" defTabSz="889000">
            <a:lnSpc>
              <a:spcPct val="90000"/>
            </a:lnSpc>
            <a:spcBef>
              <a:spcPct val="0"/>
            </a:spcBef>
            <a:spcAft>
              <a:spcPct val="35000"/>
            </a:spcAft>
          </a:pPr>
          <a:endParaRPr lang="en-US" sz="2000" kern="1200" dirty="0" smtClean="0">
            <a:latin typeface="Arial"/>
            <a:cs typeface="Arial"/>
          </a:endParaRPr>
        </a:p>
        <a:p>
          <a:pPr lvl="0" algn="ctr" defTabSz="889000">
            <a:lnSpc>
              <a:spcPct val="90000"/>
            </a:lnSpc>
            <a:spcBef>
              <a:spcPct val="0"/>
            </a:spcBef>
            <a:spcAft>
              <a:spcPct val="35000"/>
            </a:spcAft>
          </a:pPr>
          <a:r>
            <a:rPr lang="en-US" sz="2000" kern="1200" dirty="0" smtClean="0">
              <a:latin typeface="Arial"/>
              <a:cs typeface="Arial"/>
            </a:rPr>
            <a:t>Blending </a:t>
          </a:r>
          <a:r>
            <a:rPr lang="en-US" sz="2000" kern="1200" dirty="0">
              <a:latin typeface="Arial"/>
              <a:cs typeface="Arial"/>
            </a:rPr>
            <a:t>UD, E-Learning, and ICTs</a:t>
          </a:r>
        </a:p>
      </dsp:txBody>
      <dsp:txXfrm>
        <a:off x="1584163" y="3369991"/>
        <a:ext cx="5156549" cy="762834"/>
      </dsp:txXfrm>
    </dsp:sp>
    <dsp:sp modelId="{DB833EFE-8831-4683-80FF-42D5F0B0BB51}">
      <dsp:nvSpPr>
        <dsp:cNvPr id="0" name=""/>
        <dsp:cNvSpPr/>
      </dsp:nvSpPr>
      <dsp:spPr>
        <a:xfrm>
          <a:off x="3411427" y="1428295"/>
          <a:ext cx="1337047" cy="1252120"/>
        </a:xfrm>
        <a:prstGeom prst="ellipse">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a:latin typeface="Times New Roman" panose="02020603050405020304" pitchFamily="18" charset="0"/>
              <a:cs typeface="Times New Roman" panose="02020603050405020304" pitchFamily="18" charset="0"/>
            </a:rPr>
            <a:t>Accessible E-learning Tools and their Features </a:t>
          </a:r>
        </a:p>
      </dsp:txBody>
      <dsp:txXfrm>
        <a:off x="3607233" y="1611664"/>
        <a:ext cx="945435" cy="885382"/>
      </dsp:txXfrm>
    </dsp:sp>
    <dsp:sp modelId="{00817ADC-4DEF-2E47-8266-2FEA3225DC09}">
      <dsp:nvSpPr>
        <dsp:cNvPr id="0" name=""/>
        <dsp:cNvSpPr/>
      </dsp:nvSpPr>
      <dsp:spPr>
        <a:xfrm>
          <a:off x="2333060" y="355258"/>
          <a:ext cx="1785056" cy="1186944"/>
        </a:xfrm>
        <a:prstGeom prst="ellipse">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a:latin typeface="Arial"/>
              <a:cs typeface="Arial"/>
            </a:rPr>
            <a:t>Learner Variability</a:t>
          </a:r>
        </a:p>
      </dsp:txBody>
      <dsp:txXfrm>
        <a:off x="2594475" y="529082"/>
        <a:ext cx="1262226" cy="839296"/>
      </dsp:txXfrm>
    </dsp:sp>
    <dsp:sp modelId="{BCB3BB6F-11D5-7642-9FC4-1391928EC465}">
      <dsp:nvSpPr>
        <dsp:cNvPr id="0" name=""/>
        <dsp:cNvSpPr/>
      </dsp:nvSpPr>
      <dsp:spPr>
        <a:xfrm>
          <a:off x="4128457" y="357961"/>
          <a:ext cx="1848207" cy="1161129"/>
        </a:xfrm>
        <a:prstGeom prst="ellipse">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a:latin typeface="Arial"/>
              <a:cs typeface="Arial"/>
            </a:rPr>
            <a:t>Course Components</a:t>
          </a:r>
        </a:p>
      </dsp:txBody>
      <dsp:txXfrm>
        <a:off x="4399121" y="528004"/>
        <a:ext cx="1306879" cy="821043"/>
      </dsp:txXfrm>
    </dsp:sp>
    <dsp:sp modelId="{B525BEC0-898D-B04D-AF3E-9FBE9A0F5FA2}">
      <dsp:nvSpPr>
        <dsp:cNvPr id="0" name=""/>
        <dsp:cNvSpPr/>
      </dsp:nvSpPr>
      <dsp:spPr>
        <a:xfrm>
          <a:off x="1944204" y="78933"/>
          <a:ext cx="4337625" cy="3207124"/>
        </a:xfrm>
        <a:prstGeom prst="funnel">
          <a:avLst/>
        </a:prstGeom>
        <a:solidFill>
          <a:schemeClr val="lt1">
            <a:hueOff val="0"/>
            <a:satOff val="0"/>
            <a:lumOff val="0"/>
            <a:alpha val="1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298" name="Rectangle 2"/>
          <p:cNvSpPr>
            <a:spLocks noGrp="1" noChangeArrowheads="1"/>
          </p:cNvSpPr>
          <p:nvPr>
            <p:ph type="hdr" sz="quarter"/>
          </p:nvPr>
        </p:nvSpPr>
        <p:spPr bwMode="auto">
          <a:xfrm>
            <a:off x="0" y="0"/>
            <a:ext cx="403542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fr-CA"/>
          </a:p>
        </p:txBody>
      </p:sp>
      <p:sp>
        <p:nvSpPr>
          <p:cNvPr id="183299" name="Rectangle 3"/>
          <p:cNvSpPr>
            <a:spLocks noGrp="1" noChangeArrowheads="1"/>
          </p:cNvSpPr>
          <p:nvPr>
            <p:ph type="dt" sz="quarter" idx="1"/>
          </p:nvPr>
        </p:nvSpPr>
        <p:spPr bwMode="auto">
          <a:xfrm>
            <a:off x="5275263" y="0"/>
            <a:ext cx="4037012"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ea typeface="+mn-ea"/>
                <a:cs typeface="+mn-cs"/>
              </a:defRPr>
            </a:lvl1pPr>
          </a:lstStyle>
          <a:p>
            <a:pPr>
              <a:defRPr/>
            </a:pPr>
            <a:endParaRPr lang="fr-CA"/>
          </a:p>
        </p:txBody>
      </p:sp>
      <p:sp>
        <p:nvSpPr>
          <p:cNvPr id="183300" name="Rectangle 4"/>
          <p:cNvSpPr>
            <a:spLocks noGrp="1" noChangeArrowheads="1"/>
          </p:cNvSpPr>
          <p:nvPr>
            <p:ph type="ftr" sz="quarter" idx="2"/>
          </p:nvPr>
        </p:nvSpPr>
        <p:spPr bwMode="auto">
          <a:xfrm>
            <a:off x="0" y="6515100"/>
            <a:ext cx="4035425" cy="341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fr-CA"/>
          </a:p>
        </p:txBody>
      </p:sp>
      <p:sp>
        <p:nvSpPr>
          <p:cNvPr id="183301" name="Rectangle 5"/>
          <p:cNvSpPr>
            <a:spLocks noGrp="1" noChangeArrowheads="1"/>
          </p:cNvSpPr>
          <p:nvPr>
            <p:ph type="sldNum" sz="quarter" idx="3"/>
          </p:nvPr>
        </p:nvSpPr>
        <p:spPr bwMode="auto">
          <a:xfrm>
            <a:off x="5275263" y="6515100"/>
            <a:ext cx="4037012" cy="341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imes New Roman" charset="0"/>
                <a:cs typeface="Arial" charset="0"/>
              </a:defRPr>
            </a:lvl1pPr>
          </a:lstStyle>
          <a:p>
            <a:pPr>
              <a:defRPr/>
            </a:pPr>
            <a:fld id="{A8620D9B-C84B-DF4C-AA09-06A7215D8AC3}" type="slidenum">
              <a:rPr lang="fr-CA"/>
              <a:pPr>
                <a:defRPr/>
              </a:pPr>
              <a:t>‹#›</a:t>
            </a:fld>
            <a:endParaRPr lang="fr-CA"/>
          </a:p>
        </p:txBody>
      </p:sp>
    </p:spTree>
    <p:extLst>
      <p:ext uri="{BB962C8B-B14F-4D97-AF65-F5344CB8AC3E}">
        <p14:creationId xmlns:p14="http://schemas.microsoft.com/office/powerpoint/2010/main" val="36544659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03542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ea typeface="+mn-ea"/>
                <a:cs typeface="+mn-cs"/>
              </a:defRPr>
            </a:lvl1pPr>
          </a:lstStyle>
          <a:p>
            <a:pPr>
              <a:defRPr/>
            </a:pPr>
            <a:endParaRPr lang="fr-CA"/>
          </a:p>
        </p:txBody>
      </p:sp>
      <p:sp>
        <p:nvSpPr>
          <p:cNvPr id="6147" name="Rectangle 3"/>
          <p:cNvSpPr>
            <a:spLocks noGrp="1" noChangeArrowheads="1"/>
          </p:cNvSpPr>
          <p:nvPr>
            <p:ph type="dt" idx="1"/>
          </p:nvPr>
        </p:nvSpPr>
        <p:spPr bwMode="auto">
          <a:xfrm>
            <a:off x="5278438" y="0"/>
            <a:ext cx="403542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ea typeface="+mn-ea"/>
                <a:cs typeface="+mn-cs"/>
              </a:defRPr>
            </a:lvl1pPr>
          </a:lstStyle>
          <a:p>
            <a:pPr>
              <a:defRPr/>
            </a:pPr>
            <a:endParaRPr lang="fr-CA"/>
          </a:p>
        </p:txBody>
      </p:sp>
      <p:sp>
        <p:nvSpPr>
          <p:cNvPr id="5124" name="Rectangle 4"/>
          <p:cNvSpPr>
            <a:spLocks noGrp="1" noRot="1" noChangeAspect="1" noChangeArrowheads="1" noTextEdit="1"/>
          </p:cNvSpPr>
          <p:nvPr>
            <p:ph type="sldImg" idx="2"/>
          </p:nvPr>
        </p:nvSpPr>
        <p:spPr bwMode="auto">
          <a:xfrm>
            <a:off x="2943225"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149" name="Rectangle 5"/>
          <p:cNvSpPr>
            <a:spLocks noGrp="1" noChangeArrowheads="1"/>
          </p:cNvSpPr>
          <p:nvPr>
            <p:ph type="body" sz="quarter" idx="3"/>
          </p:nvPr>
        </p:nvSpPr>
        <p:spPr bwMode="auto">
          <a:xfrm>
            <a:off x="1241425" y="3257550"/>
            <a:ext cx="6831013"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CA" noProof="0"/>
              <a:t>Cliquez pour modifier les styles du texte du masque</a:t>
            </a:r>
          </a:p>
          <a:p>
            <a:pPr lvl="1"/>
            <a:r>
              <a:rPr lang="fr-CA" noProof="0"/>
              <a:t>Deuxième niveau</a:t>
            </a:r>
          </a:p>
          <a:p>
            <a:pPr lvl="2"/>
            <a:r>
              <a:rPr lang="fr-CA" noProof="0"/>
              <a:t>Troisième niveau</a:t>
            </a:r>
          </a:p>
          <a:p>
            <a:pPr lvl="3"/>
            <a:r>
              <a:rPr lang="fr-CA" noProof="0"/>
              <a:t>Quatrième niveau</a:t>
            </a:r>
          </a:p>
          <a:p>
            <a:pPr lvl="4"/>
            <a:r>
              <a:rPr lang="fr-CA" noProof="0"/>
              <a:t>Cinquième niveau</a:t>
            </a:r>
          </a:p>
        </p:txBody>
      </p:sp>
      <p:sp>
        <p:nvSpPr>
          <p:cNvPr id="6150" name="Rectangle 6"/>
          <p:cNvSpPr>
            <a:spLocks noGrp="1" noChangeArrowheads="1"/>
          </p:cNvSpPr>
          <p:nvPr>
            <p:ph type="ftr" sz="quarter" idx="4"/>
          </p:nvPr>
        </p:nvSpPr>
        <p:spPr bwMode="auto">
          <a:xfrm>
            <a:off x="0" y="6515100"/>
            <a:ext cx="403542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ea typeface="+mn-ea"/>
                <a:cs typeface="+mn-cs"/>
              </a:defRPr>
            </a:lvl1pPr>
          </a:lstStyle>
          <a:p>
            <a:pPr>
              <a:defRPr/>
            </a:pPr>
            <a:endParaRPr lang="fr-CA"/>
          </a:p>
        </p:txBody>
      </p:sp>
      <p:sp>
        <p:nvSpPr>
          <p:cNvPr id="6151" name="Rectangle 7"/>
          <p:cNvSpPr>
            <a:spLocks noGrp="1" noChangeArrowheads="1"/>
          </p:cNvSpPr>
          <p:nvPr>
            <p:ph type="sldNum" sz="quarter" idx="5"/>
          </p:nvPr>
        </p:nvSpPr>
        <p:spPr bwMode="auto">
          <a:xfrm>
            <a:off x="5278438" y="6515100"/>
            <a:ext cx="403542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cs typeface="Arial" charset="0"/>
              </a:defRPr>
            </a:lvl1pPr>
          </a:lstStyle>
          <a:p>
            <a:pPr>
              <a:defRPr/>
            </a:pPr>
            <a:fld id="{ACA9ED7A-99D6-CC48-9A41-870AEB303A0A}" type="slidenum">
              <a:rPr lang="fr-CA"/>
              <a:pPr>
                <a:defRPr/>
              </a:pPr>
              <a:t>‹#›</a:t>
            </a:fld>
            <a:endParaRPr lang="fr-CA"/>
          </a:p>
        </p:txBody>
      </p:sp>
    </p:spTree>
    <p:extLst>
      <p:ext uri="{BB962C8B-B14F-4D97-AF65-F5344CB8AC3E}">
        <p14:creationId xmlns:p14="http://schemas.microsoft.com/office/powerpoint/2010/main" val="1246999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Espace réservé de l'image des diapositives 1"/>
          <p:cNvSpPr>
            <a:spLocks noGrp="1" noRot="1" noChangeAspect="1" noTextEdit="1"/>
          </p:cNvSpPr>
          <p:nvPr>
            <p:ph type="sldImg"/>
          </p:nvPr>
        </p:nvSpPr>
        <p:spPr>
          <a:xfrm>
            <a:off x="3113088" y="857250"/>
            <a:ext cx="3087687" cy="2314575"/>
          </a:xfrm>
          <a:ln/>
        </p:spPr>
      </p:sp>
      <p:sp>
        <p:nvSpPr>
          <p:cNvPr id="7170"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7171"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charset="0"/>
                <a:ea typeface="ＭＳ Ｐゴシック" charset="0"/>
                <a:cs typeface="ＭＳ Ｐゴシック" charset="0"/>
              </a:defRPr>
            </a:lvl1pPr>
            <a:lvl2pPr marL="742950" indent="-285750">
              <a:defRPr sz="2400">
                <a:solidFill>
                  <a:schemeClr val="tx1"/>
                </a:solidFill>
                <a:latin typeface="Tahoma" charset="0"/>
                <a:ea typeface="ＭＳ Ｐゴシック" charset="0"/>
              </a:defRPr>
            </a:lvl2pPr>
            <a:lvl3pPr marL="1143000" indent="-228600">
              <a:defRPr sz="2400">
                <a:solidFill>
                  <a:schemeClr val="tx1"/>
                </a:solidFill>
                <a:latin typeface="Tahoma" charset="0"/>
                <a:ea typeface="ＭＳ Ｐゴシック" charset="0"/>
              </a:defRPr>
            </a:lvl3pPr>
            <a:lvl4pPr marL="1600200" indent="-228600">
              <a:defRPr sz="2400">
                <a:solidFill>
                  <a:schemeClr val="tx1"/>
                </a:solidFill>
                <a:latin typeface="Tahoma" charset="0"/>
                <a:ea typeface="ＭＳ Ｐゴシック" charset="0"/>
              </a:defRPr>
            </a:lvl4pPr>
            <a:lvl5pPr marL="2057400" indent="-22860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fld id="{A3168486-2A3A-5544-9638-C3E769D8EF41}" type="slidenum">
              <a:rPr lang="fr-CA" sz="1200"/>
              <a:pPr/>
              <a:t>1</a:t>
            </a:fld>
            <a:endParaRPr lang="fr-CA"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access lost when moving from</a:t>
            </a:r>
            <a:r>
              <a:rPr lang="en-US" baseline="0" dirty="0" smtClean="0"/>
              <a:t> one platform to another</a:t>
            </a:r>
            <a:endParaRPr lang="en-US" dirty="0"/>
          </a:p>
        </p:txBody>
      </p:sp>
      <p:sp>
        <p:nvSpPr>
          <p:cNvPr id="4" name="Slide Number Placeholder 3"/>
          <p:cNvSpPr>
            <a:spLocks noGrp="1"/>
          </p:cNvSpPr>
          <p:nvPr>
            <p:ph type="sldNum" sz="quarter" idx="10"/>
          </p:nvPr>
        </p:nvSpPr>
        <p:spPr/>
        <p:txBody>
          <a:bodyPr/>
          <a:lstStyle/>
          <a:p>
            <a:pPr>
              <a:defRPr/>
            </a:pPr>
            <a:fld id="{ACA9ED7A-99D6-CC48-9A41-870AEB303A0A}" type="slidenum">
              <a:rPr lang="fr-CA" smtClean="0"/>
              <a:pPr>
                <a:defRPr/>
              </a:pPr>
              <a:t>15</a:t>
            </a:fld>
            <a:endParaRPr lang="fr-CA"/>
          </a:p>
        </p:txBody>
      </p:sp>
    </p:spTree>
    <p:extLst>
      <p:ext uri="{BB962C8B-B14F-4D97-AF65-F5344CB8AC3E}">
        <p14:creationId xmlns:p14="http://schemas.microsoft.com/office/powerpoint/2010/main" val="9539400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CA" sz="2000" dirty="0" smtClean="0"/>
              <a:t>. Guidance for the UD of a syllabus can be found in several of the online resources listed in the Training and Support section at the end of this chapter.</a:t>
            </a:r>
          </a:p>
          <a:p>
            <a:endParaRPr lang="en-US" dirty="0"/>
          </a:p>
        </p:txBody>
      </p:sp>
      <p:sp>
        <p:nvSpPr>
          <p:cNvPr id="4" name="Slide Number Placeholder 3"/>
          <p:cNvSpPr>
            <a:spLocks noGrp="1"/>
          </p:cNvSpPr>
          <p:nvPr>
            <p:ph type="sldNum" sz="quarter" idx="10"/>
          </p:nvPr>
        </p:nvSpPr>
        <p:spPr/>
        <p:txBody>
          <a:bodyPr/>
          <a:lstStyle/>
          <a:p>
            <a:pPr>
              <a:defRPr/>
            </a:pPr>
            <a:fld id="{ACA9ED7A-99D6-CC48-9A41-870AEB303A0A}" type="slidenum">
              <a:rPr lang="fr-CA" smtClean="0"/>
              <a:pPr>
                <a:defRPr/>
              </a:pPr>
              <a:t>16</a:t>
            </a:fld>
            <a:endParaRPr lang="fr-CA"/>
          </a:p>
        </p:txBody>
      </p:sp>
    </p:spTree>
    <p:extLst>
      <p:ext uri="{BB962C8B-B14F-4D97-AF65-F5344CB8AC3E}">
        <p14:creationId xmlns:p14="http://schemas.microsoft.com/office/powerpoint/2010/main" val="33996483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sz="2400" dirty="0" smtClean="0"/>
              <a:t>Offers advantage for those unable to attend class due to mobility issues, illness, inclement weather, or more comfortable than in person – (speech and hearing impairments, anxiety, those on the autism spectrum, or second language learners)</a:t>
            </a:r>
            <a:endParaRPr lang="en-US" sz="3600" dirty="0" smtClean="0"/>
          </a:p>
          <a:p>
            <a:endParaRPr lang="en-US" dirty="0"/>
          </a:p>
        </p:txBody>
      </p:sp>
      <p:sp>
        <p:nvSpPr>
          <p:cNvPr id="4" name="Slide Number Placeholder 3"/>
          <p:cNvSpPr>
            <a:spLocks noGrp="1"/>
          </p:cNvSpPr>
          <p:nvPr>
            <p:ph type="sldNum" sz="quarter" idx="10"/>
          </p:nvPr>
        </p:nvSpPr>
        <p:spPr/>
        <p:txBody>
          <a:bodyPr/>
          <a:lstStyle/>
          <a:p>
            <a:pPr>
              <a:defRPr/>
            </a:pPr>
            <a:fld id="{ACA9ED7A-99D6-CC48-9A41-870AEB303A0A}" type="slidenum">
              <a:rPr lang="fr-CA" smtClean="0"/>
              <a:pPr>
                <a:defRPr/>
              </a:pPr>
              <a:t>21</a:t>
            </a:fld>
            <a:endParaRPr lang="fr-CA"/>
          </a:p>
        </p:txBody>
      </p:sp>
    </p:spTree>
    <p:extLst>
      <p:ext uri="{BB962C8B-B14F-4D97-AF65-F5344CB8AC3E}">
        <p14:creationId xmlns:p14="http://schemas.microsoft.com/office/powerpoint/2010/main" val="13692670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sz="2800" dirty="0" smtClean="0"/>
              <a:t>not accessible to students with low vision or to some individuals with mobility impairments.</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be provided to ensure that everyone can participate. </a:t>
            </a:r>
          </a:p>
          <a:p>
            <a:endParaRPr lang="en-US" dirty="0"/>
          </a:p>
        </p:txBody>
      </p:sp>
      <p:sp>
        <p:nvSpPr>
          <p:cNvPr id="4" name="Slide Number Placeholder 3"/>
          <p:cNvSpPr>
            <a:spLocks noGrp="1"/>
          </p:cNvSpPr>
          <p:nvPr>
            <p:ph type="sldNum" sz="quarter" idx="10"/>
          </p:nvPr>
        </p:nvSpPr>
        <p:spPr/>
        <p:txBody>
          <a:bodyPr/>
          <a:lstStyle/>
          <a:p>
            <a:pPr>
              <a:defRPr/>
            </a:pPr>
            <a:fld id="{ACA9ED7A-99D6-CC48-9A41-870AEB303A0A}" type="slidenum">
              <a:rPr lang="fr-CA" smtClean="0"/>
              <a:pPr>
                <a:defRPr/>
              </a:pPr>
              <a:t>22</a:t>
            </a:fld>
            <a:endParaRPr lang="fr-CA"/>
          </a:p>
        </p:txBody>
      </p:sp>
    </p:spTree>
    <p:extLst>
      <p:ext uri="{BB962C8B-B14F-4D97-AF65-F5344CB8AC3E}">
        <p14:creationId xmlns:p14="http://schemas.microsoft.com/office/powerpoint/2010/main" val="10172116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Recent course – paper, </a:t>
            </a:r>
            <a:r>
              <a:rPr lang="en-US" dirty="0" err="1" smtClean="0"/>
              <a:t>ppt</a:t>
            </a:r>
            <a:r>
              <a:rPr lang="en-US" dirty="0" smtClean="0"/>
              <a:t> or </a:t>
            </a:r>
            <a:r>
              <a:rPr lang="en-US" dirty="0" err="1" smtClean="0"/>
              <a:t>prezi</a:t>
            </a:r>
            <a:r>
              <a:rPr lang="en-US" dirty="0" smtClean="0"/>
              <a:t>,</a:t>
            </a:r>
            <a:r>
              <a:rPr lang="en-US" baseline="0" dirty="0" smtClean="0"/>
              <a:t> audio recording</a:t>
            </a:r>
            <a:endParaRPr lang="en-US" dirty="0"/>
          </a:p>
        </p:txBody>
      </p:sp>
      <p:sp>
        <p:nvSpPr>
          <p:cNvPr id="4" name="Slide Number Placeholder 3"/>
          <p:cNvSpPr>
            <a:spLocks noGrp="1"/>
          </p:cNvSpPr>
          <p:nvPr>
            <p:ph type="sldNum" sz="quarter" idx="10"/>
          </p:nvPr>
        </p:nvSpPr>
        <p:spPr/>
        <p:txBody>
          <a:bodyPr/>
          <a:lstStyle/>
          <a:p>
            <a:pPr>
              <a:defRPr/>
            </a:pPr>
            <a:fld id="{ACA9ED7A-99D6-CC48-9A41-870AEB303A0A}" type="slidenum">
              <a:rPr lang="fr-CA" smtClean="0">
                <a:solidFill>
                  <a:prstClr val="black"/>
                </a:solidFill>
              </a:rPr>
              <a:pPr>
                <a:defRPr/>
              </a:pPr>
              <a:t>23</a:t>
            </a:fld>
            <a:endParaRPr lang="fr-CA">
              <a:solidFill>
                <a:prstClr val="black"/>
              </a:solidFill>
            </a:endParaRPr>
          </a:p>
        </p:txBody>
      </p:sp>
    </p:spTree>
    <p:extLst>
      <p:ext uri="{BB962C8B-B14F-4D97-AF65-F5344CB8AC3E}">
        <p14:creationId xmlns:p14="http://schemas.microsoft.com/office/powerpoint/2010/main" val="11721482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Recent course – paper, </a:t>
            </a:r>
            <a:r>
              <a:rPr lang="en-US" dirty="0" err="1" smtClean="0"/>
              <a:t>ppt</a:t>
            </a:r>
            <a:r>
              <a:rPr lang="en-US" dirty="0" smtClean="0"/>
              <a:t> or </a:t>
            </a:r>
            <a:r>
              <a:rPr lang="en-US" dirty="0" err="1" smtClean="0"/>
              <a:t>prezi</a:t>
            </a:r>
            <a:r>
              <a:rPr lang="en-US" dirty="0" smtClean="0"/>
              <a:t>,</a:t>
            </a:r>
            <a:r>
              <a:rPr lang="en-US" baseline="0" dirty="0" smtClean="0"/>
              <a:t> audio recording</a:t>
            </a:r>
            <a:endParaRPr lang="en-US" dirty="0"/>
          </a:p>
        </p:txBody>
      </p:sp>
      <p:sp>
        <p:nvSpPr>
          <p:cNvPr id="4" name="Slide Number Placeholder 3"/>
          <p:cNvSpPr>
            <a:spLocks noGrp="1"/>
          </p:cNvSpPr>
          <p:nvPr>
            <p:ph type="sldNum" sz="quarter" idx="10"/>
          </p:nvPr>
        </p:nvSpPr>
        <p:spPr/>
        <p:txBody>
          <a:bodyPr/>
          <a:lstStyle/>
          <a:p>
            <a:pPr>
              <a:defRPr/>
            </a:pPr>
            <a:fld id="{ACA9ED7A-99D6-CC48-9A41-870AEB303A0A}" type="slidenum">
              <a:rPr lang="fr-CA" smtClean="0">
                <a:solidFill>
                  <a:prstClr val="black"/>
                </a:solidFill>
              </a:rPr>
              <a:pPr>
                <a:defRPr/>
              </a:pPr>
              <a:t>24</a:t>
            </a:fld>
            <a:endParaRPr lang="fr-CA">
              <a:solidFill>
                <a:prstClr val="black"/>
              </a:solidFill>
            </a:endParaRPr>
          </a:p>
        </p:txBody>
      </p:sp>
    </p:spTree>
    <p:extLst>
      <p:ext uri="{BB962C8B-B14F-4D97-AF65-F5344CB8AC3E}">
        <p14:creationId xmlns:p14="http://schemas.microsoft.com/office/powerpoint/2010/main" val="11721482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don’t know if there is enough contrast</a:t>
            </a:r>
            <a:r>
              <a:rPr lang="en-US" baseline="0" dirty="0" smtClean="0"/>
              <a:t> here….or if this type of thing is okay as a table…maybe not.</a:t>
            </a:r>
          </a:p>
          <a:p>
            <a:r>
              <a:rPr lang="en-US" baseline="0" dirty="0" smtClean="0"/>
              <a:t>Better as a list? More accessible?</a:t>
            </a:r>
            <a:endParaRPr lang="en-US" dirty="0"/>
          </a:p>
        </p:txBody>
      </p:sp>
      <p:sp>
        <p:nvSpPr>
          <p:cNvPr id="4" name="Slide Number Placeholder 3"/>
          <p:cNvSpPr>
            <a:spLocks noGrp="1"/>
          </p:cNvSpPr>
          <p:nvPr>
            <p:ph type="sldNum" sz="quarter" idx="10"/>
          </p:nvPr>
        </p:nvSpPr>
        <p:spPr/>
        <p:txBody>
          <a:bodyPr/>
          <a:lstStyle/>
          <a:p>
            <a:pPr>
              <a:defRPr/>
            </a:pPr>
            <a:fld id="{ACA9ED7A-99D6-CC48-9A41-870AEB303A0A}" type="slidenum">
              <a:rPr lang="fr-CA" smtClean="0"/>
              <a:pPr>
                <a:defRPr/>
              </a:pPr>
              <a:t>25</a:t>
            </a:fld>
            <a:endParaRPr lang="fr-CA"/>
          </a:p>
        </p:txBody>
      </p:sp>
    </p:spTree>
    <p:extLst>
      <p:ext uri="{BB962C8B-B14F-4D97-AF65-F5344CB8AC3E}">
        <p14:creationId xmlns:p14="http://schemas.microsoft.com/office/powerpoint/2010/main" val="18663444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 moving</a:t>
            </a:r>
            <a:r>
              <a:rPr lang="en-US" baseline="0" dirty="0" smtClean="0"/>
              <a:t> away from the myth of the average…</a:t>
            </a:r>
            <a:endParaRPr lang="en-US" dirty="0"/>
          </a:p>
        </p:txBody>
      </p:sp>
      <p:sp>
        <p:nvSpPr>
          <p:cNvPr id="4" name="Slide Number Placeholder 3"/>
          <p:cNvSpPr>
            <a:spLocks noGrp="1"/>
          </p:cNvSpPr>
          <p:nvPr>
            <p:ph type="sldNum" sz="quarter" idx="10"/>
          </p:nvPr>
        </p:nvSpPr>
        <p:spPr/>
        <p:txBody>
          <a:bodyPr/>
          <a:lstStyle/>
          <a:p>
            <a:pPr>
              <a:defRPr/>
            </a:pPr>
            <a:fld id="{ACA9ED7A-99D6-CC48-9A41-870AEB303A0A}" type="slidenum">
              <a:rPr lang="fr-CA" smtClean="0"/>
              <a:pPr>
                <a:defRPr/>
              </a:pPr>
              <a:t>26</a:t>
            </a:fld>
            <a:endParaRPr lang="fr-CA"/>
          </a:p>
        </p:txBody>
      </p:sp>
    </p:spTree>
    <p:extLst>
      <p:ext uri="{BB962C8B-B14F-4D97-AF65-F5344CB8AC3E}">
        <p14:creationId xmlns:p14="http://schemas.microsoft.com/office/powerpoint/2010/main" val="1601149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 moving</a:t>
            </a:r>
            <a:r>
              <a:rPr lang="en-US" baseline="0" dirty="0" smtClean="0"/>
              <a:t> away from the myth of </a:t>
            </a:r>
            <a:r>
              <a:rPr lang="en-US" baseline="0" smtClean="0"/>
              <a:t>the average…</a:t>
            </a:r>
            <a:endParaRPr lang="en-US"/>
          </a:p>
        </p:txBody>
      </p:sp>
      <p:sp>
        <p:nvSpPr>
          <p:cNvPr id="4" name="Slide Number Placeholder 3"/>
          <p:cNvSpPr>
            <a:spLocks noGrp="1"/>
          </p:cNvSpPr>
          <p:nvPr>
            <p:ph type="sldNum" sz="quarter" idx="10"/>
          </p:nvPr>
        </p:nvSpPr>
        <p:spPr/>
        <p:txBody>
          <a:bodyPr/>
          <a:lstStyle/>
          <a:p>
            <a:pPr>
              <a:defRPr/>
            </a:pPr>
            <a:fld id="{ACA9ED7A-99D6-CC48-9A41-870AEB303A0A}" type="slidenum">
              <a:rPr lang="fr-CA" smtClean="0"/>
              <a:pPr>
                <a:defRPr/>
              </a:pPr>
              <a:t>27</a:t>
            </a:fld>
            <a:endParaRPr lang="fr-CA"/>
          </a:p>
        </p:txBody>
      </p:sp>
    </p:spTree>
    <p:extLst>
      <p:ext uri="{BB962C8B-B14F-4D97-AF65-F5344CB8AC3E}">
        <p14:creationId xmlns:p14="http://schemas.microsoft.com/office/powerpoint/2010/main" val="1601149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a:ln/>
        </p:spPr>
      </p:sp>
      <p:sp>
        <p:nvSpPr>
          <p:cNvPr id="3174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17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charset="0"/>
                <a:ea typeface="ＭＳ Ｐゴシック" charset="0"/>
                <a:cs typeface="ＭＳ Ｐゴシック" charset="0"/>
              </a:defRPr>
            </a:lvl1pPr>
            <a:lvl2pPr marL="742950" indent="-285750">
              <a:defRPr sz="2400">
                <a:solidFill>
                  <a:schemeClr val="tx1"/>
                </a:solidFill>
                <a:latin typeface="Tahoma" charset="0"/>
                <a:ea typeface="ＭＳ Ｐゴシック" charset="0"/>
              </a:defRPr>
            </a:lvl2pPr>
            <a:lvl3pPr marL="1143000" indent="-228600">
              <a:defRPr sz="2400">
                <a:solidFill>
                  <a:schemeClr val="tx1"/>
                </a:solidFill>
                <a:latin typeface="Tahoma" charset="0"/>
                <a:ea typeface="ＭＳ Ｐゴシック" charset="0"/>
              </a:defRPr>
            </a:lvl3pPr>
            <a:lvl4pPr marL="1600200" indent="-228600">
              <a:defRPr sz="2400">
                <a:solidFill>
                  <a:schemeClr val="tx1"/>
                </a:solidFill>
                <a:latin typeface="Tahoma" charset="0"/>
                <a:ea typeface="ＭＳ Ｐゴシック" charset="0"/>
              </a:defRPr>
            </a:lvl4pPr>
            <a:lvl5pPr marL="2057400" indent="-22860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fld id="{B5F35657-00BB-ED49-BDCA-59D496C9F5FC}" type="slidenum">
              <a:rPr lang="fr-CA" sz="1200"/>
              <a:pPr/>
              <a:t>28</a:t>
            </a:fld>
            <a:endParaRPr lang="fr-CA"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a:ln/>
        </p:spPr>
      </p:sp>
      <p:sp>
        <p:nvSpPr>
          <p:cNvPr id="921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921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charset="0"/>
                <a:ea typeface="ＭＳ Ｐゴシック" charset="0"/>
                <a:cs typeface="ＭＳ Ｐゴシック" charset="0"/>
              </a:defRPr>
            </a:lvl1pPr>
            <a:lvl2pPr marL="742950" indent="-285750">
              <a:defRPr sz="2400">
                <a:solidFill>
                  <a:schemeClr val="tx1"/>
                </a:solidFill>
                <a:latin typeface="Tahoma" charset="0"/>
                <a:ea typeface="ＭＳ Ｐゴシック" charset="0"/>
              </a:defRPr>
            </a:lvl2pPr>
            <a:lvl3pPr marL="1143000" indent="-228600">
              <a:defRPr sz="2400">
                <a:solidFill>
                  <a:schemeClr val="tx1"/>
                </a:solidFill>
                <a:latin typeface="Tahoma" charset="0"/>
                <a:ea typeface="ＭＳ Ｐゴシック" charset="0"/>
              </a:defRPr>
            </a:lvl3pPr>
            <a:lvl4pPr marL="1600200" indent="-228600">
              <a:defRPr sz="2400">
                <a:solidFill>
                  <a:schemeClr val="tx1"/>
                </a:solidFill>
                <a:latin typeface="Tahoma" charset="0"/>
                <a:ea typeface="ＭＳ Ｐゴシック" charset="0"/>
              </a:defRPr>
            </a:lvl4pPr>
            <a:lvl5pPr marL="2057400" indent="-22860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fld id="{6D4F1D49-B9D3-7242-8513-1074ACE13A16}" type="slidenum">
              <a:rPr lang="fr-CA" sz="1200"/>
              <a:pPr/>
              <a:t>2</a:t>
            </a:fld>
            <a:endParaRPr lang="fr-CA"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Times New Roman" pitchFamily="18" charset="0"/>
                <a:ea typeface="ＭＳ Ｐゴシック" charset="0"/>
                <a:cs typeface="ＭＳ Ｐゴシック" charset="0"/>
              </a:rPr>
              <a:t>premise that</a:t>
            </a:r>
            <a:r>
              <a:rPr lang="en-CA" sz="1200" u="sng" kern="1200" dirty="0" smtClean="0">
                <a:solidFill>
                  <a:schemeClr val="tx1"/>
                </a:solidFill>
                <a:effectLst/>
                <a:latin typeface="Times New Roman" pitchFamily="18" charset="0"/>
                <a:ea typeface="ＭＳ Ｐゴシック" charset="0"/>
                <a:cs typeface="ＭＳ Ｐゴシック" charset="0"/>
              </a:rPr>
              <a:t> the application of</a:t>
            </a:r>
            <a:r>
              <a:rPr lang="en-CA" sz="1200" kern="1200" dirty="0" smtClean="0">
                <a:solidFill>
                  <a:schemeClr val="tx1"/>
                </a:solidFill>
                <a:effectLst/>
                <a:latin typeface="Times New Roman" pitchFamily="18" charset="0"/>
                <a:ea typeface="ＭＳ Ｐゴシック" charset="0"/>
                <a:cs typeface="ＭＳ Ｐゴシック" charset="0"/>
              </a:rPr>
              <a:t> </a:t>
            </a:r>
            <a:r>
              <a:rPr lang="en-CA" sz="1200" u="sng" kern="1200" dirty="0" smtClean="0">
                <a:solidFill>
                  <a:schemeClr val="tx1"/>
                </a:solidFill>
                <a:effectLst/>
                <a:latin typeface="Times New Roman" pitchFamily="18" charset="0"/>
                <a:ea typeface="ＭＳ Ｐゴシック" charset="0"/>
                <a:cs typeface="ＭＳ Ｐゴシック" charset="0"/>
              </a:rPr>
              <a:t>universal design (</a:t>
            </a:r>
            <a:r>
              <a:rPr lang="en-CA" sz="1200" kern="1200" dirty="0" smtClean="0">
                <a:solidFill>
                  <a:schemeClr val="tx1"/>
                </a:solidFill>
                <a:effectLst/>
                <a:latin typeface="Times New Roman" pitchFamily="18" charset="0"/>
                <a:ea typeface="ＭＳ Ｐゴシック" charset="0"/>
                <a:cs typeface="ＭＳ Ｐゴシック" charset="0"/>
              </a:rPr>
              <a:t>UD</a:t>
            </a:r>
            <a:r>
              <a:rPr lang="en-CA" sz="1200" u="sng" kern="1200" dirty="0" smtClean="0">
                <a:solidFill>
                  <a:schemeClr val="tx1"/>
                </a:solidFill>
                <a:effectLst/>
                <a:latin typeface="Times New Roman" pitchFamily="18" charset="0"/>
                <a:ea typeface="ＭＳ Ｐゴシック" charset="0"/>
                <a:cs typeface="ＭＳ Ｐゴシック" charset="0"/>
              </a:rPr>
              <a:t>)</a:t>
            </a:r>
            <a:r>
              <a:rPr lang="en-CA" sz="1200" kern="1200" dirty="0" smtClean="0">
                <a:solidFill>
                  <a:schemeClr val="tx1"/>
                </a:solidFill>
                <a:effectLst/>
                <a:latin typeface="Times New Roman" pitchFamily="18" charset="0"/>
                <a:ea typeface="ＭＳ Ｐゴシック" charset="0"/>
                <a:cs typeface="ＭＳ Ｐゴシック" charset="0"/>
              </a:rPr>
              <a:t> principles can promote increased access to instruction for higher education learners by focusing on how students learn and how instructors teach using e-learning </a:t>
            </a:r>
            <a:r>
              <a:rPr lang="en-CA" sz="1200" u="sng" kern="1200" dirty="0" smtClean="0">
                <a:solidFill>
                  <a:schemeClr val="tx1"/>
                </a:solidFill>
                <a:effectLst/>
                <a:latin typeface="Times New Roman" pitchFamily="18" charset="0"/>
                <a:ea typeface="ＭＳ Ｐゴシック" charset="0"/>
                <a:cs typeface="ＭＳ Ｐゴシック" charset="0"/>
              </a:rPr>
              <a:t>and ICT </a:t>
            </a:r>
            <a:r>
              <a:rPr lang="en-CA" sz="1200" kern="1200" dirty="0" smtClean="0">
                <a:solidFill>
                  <a:schemeClr val="tx1"/>
                </a:solidFill>
                <a:effectLst/>
                <a:latin typeface="Times New Roman" pitchFamily="18" charset="0"/>
                <a:ea typeface="ＭＳ Ｐゴシック" charset="0"/>
                <a:cs typeface="ＭＳ Ｐゴシック" charset="0"/>
              </a:rPr>
              <a:t>tools. At the core of this notion is the combination of three key components described and illustrated in Figure 1</a:t>
            </a:r>
            <a:r>
              <a:rPr lang="en-US" sz="1200" kern="1200" dirty="0" smtClean="0">
                <a:solidFill>
                  <a:schemeClr val="tx1"/>
                </a:solidFill>
                <a:effectLst/>
                <a:latin typeface="Times New Roman" pitchFamily="18" charset="0"/>
                <a:ea typeface="ＭＳ Ｐゴシック" charset="0"/>
                <a:cs typeface="ＭＳ Ｐゴシック" charset="0"/>
              </a:rPr>
              <a:t> </a:t>
            </a:r>
            <a:r>
              <a:rPr lang="en-CA" sz="1200" kern="1200" dirty="0" smtClean="0">
                <a:solidFill>
                  <a:schemeClr val="tx1"/>
                </a:solidFill>
                <a:effectLst/>
                <a:latin typeface="Times New Roman" pitchFamily="18" charset="0"/>
                <a:ea typeface="ＭＳ Ｐゴシック" charset="0"/>
                <a:cs typeface="ＭＳ Ｐゴシック" charset="0"/>
              </a:rPr>
              <a:t>.</a:t>
            </a:r>
          </a:p>
          <a:p>
            <a:r>
              <a:rPr lang="en-US" sz="1200" kern="1200" dirty="0" smtClean="0">
                <a:solidFill>
                  <a:schemeClr val="tx1"/>
                </a:solidFill>
                <a:effectLst/>
                <a:latin typeface="Times New Roman" pitchFamily="18" charset="0"/>
                <a:ea typeface="ＭＳ Ｐゴシック" charset="0"/>
                <a:cs typeface="ＭＳ Ｐゴシック" charset="0"/>
              </a:rPr>
              <a:t> In the figure you include three aspects – UD, E-Learning and ICTs, but in other places, like in abstract, you just list two of these. I think it would be good to be consistent throughout.</a:t>
            </a:r>
            <a:endParaRPr lang="en-CA" sz="1200" kern="1200" dirty="0" smtClean="0">
              <a:solidFill>
                <a:schemeClr val="tx1"/>
              </a:solidFill>
              <a:effectLst/>
              <a:latin typeface="Times New Roman" pitchFamily="18" charset="0"/>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pPr>
              <a:defRPr/>
            </a:pPr>
            <a:fld id="{ACA9ED7A-99D6-CC48-9A41-870AEB303A0A}" type="slidenum">
              <a:rPr lang="fr-CA" smtClean="0"/>
              <a:pPr>
                <a:defRPr/>
              </a:pPr>
              <a:t>5</a:t>
            </a:fld>
            <a:endParaRPr lang="fr-CA"/>
          </a:p>
        </p:txBody>
      </p:sp>
    </p:spTree>
    <p:extLst>
      <p:ext uri="{BB962C8B-B14F-4D97-AF65-F5344CB8AC3E}">
        <p14:creationId xmlns:p14="http://schemas.microsoft.com/office/powerpoint/2010/main" val="220935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Times New Roman" pitchFamily="18" charset="0"/>
                <a:ea typeface="ＭＳ Ｐゴシック" charset="0"/>
                <a:cs typeface="ＭＳ Ｐゴシック" charset="0"/>
              </a:rPr>
              <a:t>The diversity of students in a course</a:t>
            </a:r>
            <a:r>
              <a:rPr lang="en-US" sz="1200" u="sng" kern="1200" dirty="0" smtClean="0">
                <a:solidFill>
                  <a:schemeClr val="tx1"/>
                </a:solidFill>
                <a:effectLst/>
                <a:latin typeface="Times New Roman" pitchFamily="18" charset="0"/>
                <a:ea typeface="ＭＳ Ｐゴシック" charset="0"/>
                <a:cs typeface="ＭＳ Ｐゴシック" charset="0"/>
              </a:rPr>
              <a:t>: for example, </a:t>
            </a:r>
            <a:r>
              <a:rPr lang="en-US" sz="1200" kern="1200" dirty="0" smtClean="0">
                <a:solidFill>
                  <a:schemeClr val="tx1"/>
                </a:solidFill>
                <a:effectLst/>
                <a:latin typeface="Times New Roman" pitchFamily="18" charset="0"/>
                <a:ea typeface="ＭＳ Ｐゴシック" charset="0"/>
                <a:cs typeface="ＭＳ Ｐゴシック" charset="0"/>
              </a:rPr>
              <a:t>their learning preferences, abilities, processing speeds, cultural backgrounds, </a:t>
            </a:r>
            <a:r>
              <a:rPr lang="en-US" sz="1200" u="sng" kern="1200" dirty="0" smtClean="0">
                <a:solidFill>
                  <a:schemeClr val="tx1"/>
                </a:solidFill>
                <a:effectLst/>
                <a:latin typeface="Times New Roman" pitchFamily="18" charset="0"/>
                <a:ea typeface="ＭＳ Ｐゴシック" charset="0"/>
                <a:cs typeface="ＭＳ Ｐゴシック" charset="0"/>
              </a:rPr>
              <a:t>and </a:t>
            </a:r>
            <a:r>
              <a:rPr lang="en-US" sz="1200" kern="1200" dirty="0" smtClean="0">
                <a:solidFill>
                  <a:schemeClr val="tx1"/>
                </a:solidFill>
                <a:effectLst/>
                <a:latin typeface="Times New Roman" pitchFamily="18" charset="0"/>
                <a:ea typeface="ＭＳ Ｐゴシック" charset="0"/>
                <a:cs typeface="ＭＳ Ｐゴシック" charset="0"/>
              </a:rPr>
              <a:t>prior knowledge</a:t>
            </a:r>
            <a:r>
              <a:rPr lang="en-US" sz="1200" u="sng" kern="1200" dirty="0" smtClean="0">
                <a:solidFill>
                  <a:schemeClr val="tx1"/>
                </a:solidFill>
                <a:effectLst/>
                <a:latin typeface="Times New Roman" pitchFamily="18" charset="0"/>
                <a:ea typeface="ＭＳ Ｐゴシック" charset="0"/>
                <a:cs typeface="ＭＳ Ｐゴシック" charset="0"/>
              </a:rPr>
              <a:t>.</a:t>
            </a:r>
            <a:r>
              <a:rPr lang="en-US" sz="1200" kern="1200" dirty="0" smtClean="0">
                <a:solidFill>
                  <a:schemeClr val="tx1"/>
                </a:solidFill>
                <a:effectLst/>
                <a:latin typeface="Times New Roman" pitchFamily="18" charset="0"/>
                <a:ea typeface="ＭＳ Ｐゴシック" charset="0"/>
                <a:cs typeface="ＭＳ Ｐゴシック" charset="0"/>
              </a:rPr>
              <a:t> </a:t>
            </a:r>
            <a:endParaRPr lang="en-CA" sz="1200" kern="1200" dirty="0" smtClean="0">
              <a:solidFill>
                <a:schemeClr val="tx1"/>
              </a:solidFill>
              <a:effectLst/>
              <a:latin typeface="Times New Roman" pitchFamily="18" charset="0"/>
              <a:ea typeface="ＭＳ Ｐゴシック" charset="0"/>
              <a:cs typeface="ＭＳ Ｐゴシック" charset="0"/>
            </a:endParaRPr>
          </a:p>
          <a:p>
            <a:pPr lvl="0"/>
            <a:r>
              <a:rPr lang="en-US" sz="1200" kern="1200" dirty="0" smtClean="0">
                <a:solidFill>
                  <a:schemeClr val="tx1"/>
                </a:solidFill>
                <a:effectLst/>
                <a:latin typeface="Times New Roman" pitchFamily="18" charset="0"/>
                <a:ea typeface="ＭＳ Ｐゴシック" charset="0"/>
                <a:cs typeface="ＭＳ Ｐゴシック" charset="0"/>
              </a:rPr>
              <a:t>The course components</a:t>
            </a:r>
            <a:r>
              <a:rPr lang="en-US" sz="1200" u="sng" kern="1200" dirty="0" smtClean="0">
                <a:solidFill>
                  <a:schemeClr val="tx1"/>
                </a:solidFill>
                <a:effectLst/>
                <a:latin typeface="Times New Roman" pitchFamily="18" charset="0"/>
                <a:ea typeface="ＭＳ Ｐゴシック" charset="0"/>
                <a:cs typeface="ＭＳ Ｐゴシック" charset="0"/>
              </a:rPr>
              <a:t>: for example, </a:t>
            </a:r>
            <a:r>
              <a:rPr lang="en-US" sz="1200" kern="1200" dirty="0" smtClean="0">
                <a:solidFill>
                  <a:schemeClr val="tx1"/>
                </a:solidFill>
                <a:effectLst/>
                <a:latin typeface="Times New Roman" pitchFamily="18" charset="0"/>
                <a:ea typeface="ＭＳ Ｐゴシック" charset="0"/>
                <a:cs typeface="ＭＳ Ｐゴシック" charset="0"/>
              </a:rPr>
              <a:t>delivery, content, communication, </a:t>
            </a:r>
            <a:r>
              <a:rPr lang="en-US" sz="1200" u="sng" kern="1200" dirty="0" smtClean="0">
                <a:solidFill>
                  <a:schemeClr val="tx1"/>
                </a:solidFill>
                <a:effectLst/>
                <a:latin typeface="Times New Roman" pitchFamily="18" charset="0"/>
                <a:ea typeface="ＭＳ Ｐゴシック" charset="0"/>
                <a:cs typeface="ＭＳ Ｐゴシック" charset="0"/>
              </a:rPr>
              <a:t>and </a:t>
            </a:r>
            <a:r>
              <a:rPr lang="en-US" sz="1200" kern="1200" dirty="0" smtClean="0">
                <a:solidFill>
                  <a:schemeClr val="tx1"/>
                </a:solidFill>
                <a:effectLst/>
                <a:latin typeface="Times New Roman" pitchFamily="18" charset="0"/>
                <a:ea typeface="ＭＳ Ｐゴシック" charset="0"/>
                <a:cs typeface="ＭＳ Ｐゴシック" charset="0"/>
              </a:rPr>
              <a:t>evaluation</a:t>
            </a:r>
            <a:r>
              <a:rPr lang="en-US" sz="1200" u="sng" kern="1200" dirty="0" smtClean="0">
                <a:solidFill>
                  <a:schemeClr val="tx1"/>
                </a:solidFill>
                <a:effectLst/>
                <a:latin typeface="Times New Roman" pitchFamily="18" charset="0"/>
                <a:ea typeface="ＭＳ Ｐゴシック" charset="0"/>
                <a:cs typeface="ＭＳ Ｐゴシック" charset="0"/>
              </a:rPr>
              <a:t>.</a:t>
            </a:r>
            <a:r>
              <a:rPr lang="en-US" sz="1200" kern="1200" dirty="0" smtClean="0">
                <a:solidFill>
                  <a:schemeClr val="tx1"/>
                </a:solidFill>
                <a:effectLst/>
                <a:latin typeface="Times New Roman" pitchFamily="18" charset="0"/>
                <a:ea typeface="ＭＳ Ｐゴシック" charset="0"/>
                <a:cs typeface="ＭＳ Ｐゴシック" charset="0"/>
              </a:rPr>
              <a:t>  </a:t>
            </a:r>
            <a:endParaRPr lang="en-CA" sz="1200" kern="1200" dirty="0" smtClean="0">
              <a:solidFill>
                <a:schemeClr val="tx1"/>
              </a:solidFill>
              <a:effectLst/>
              <a:latin typeface="Times New Roman" pitchFamily="18" charset="0"/>
              <a:ea typeface="ＭＳ Ｐゴシック" charset="0"/>
              <a:cs typeface="ＭＳ Ｐゴシック" charset="0"/>
            </a:endParaRPr>
          </a:p>
          <a:p>
            <a:r>
              <a:rPr lang="en-US" sz="1200" kern="1200" dirty="0" smtClean="0">
                <a:solidFill>
                  <a:schemeClr val="tx1"/>
                </a:solidFill>
                <a:effectLst/>
                <a:latin typeface="Times New Roman" pitchFamily="18" charset="0"/>
                <a:ea typeface="ＭＳ Ｐゴシック" charset="0"/>
                <a:cs typeface="ＭＳ Ｐゴシック" charset="0"/>
              </a:rPr>
              <a:t>E-learning tools and ICTs and their features</a:t>
            </a:r>
            <a:r>
              <a:rPr lang="en-US" sz="1200" u="sng" kern="1200" dirty="0" smtClean="0">
                <a:solidFill>
                  <a:schemeClr val="tx1"/>
                </a:solidFill>
                <a:effectLst/>
                <a:latin typeface="Times New Roman" pitchFamily="18" charset="0"/>
                <a:ea typeface="ＭＳ Ｐゴシック" charset="0"/>
                <a:cs typeface="ＭＳ Ｐゴシック" charset="0"/>
              </a:rPr>
              <a:t>: for example, </a:t>
            </a:r>
            <a:r>
              <a:rPr lang="en-US" sz="1200" kern="1200" dirty="0" smtClean="0">
                <a:solidFill>
                  <a:schemeClr val="tx1"/>
                </a:solidFill>
                <a:effectLst/>
                <a:latin typeface="Times New Roman" pitchFamily="18" charset="0"/>
                <a:ea typeface="ＭＳ Ｐゴシック" charset="0"/>
                <a:cs typeface="ＭＳ Ｐゴシック" charset="0"/>
              </a:rPr>
              <a:t>LMSs , mobile devices, software</a:t>
            </a:r>
            <a:r>
              <a:rPr lang="en-US" sz="1200" u="sng" kern="1200" dirty="0" smtClean="0">
                <a:solidFill>
                  <a:schemeClr val="tx1"/>
                </a:solidFill>
                <a:effectLst/>
                <a:latin typeface="Times New Roman" pitchFamily="18" charset="0"/>
                <a:ea typeface="ＭＳ Ｐゴシック" charset="0"/>
                <a:cs typeface="ＭＳ Ｐゴシック" charset="0"/>
              </a:rPr>
              <a:t>,</a:t>
            </a:r>
            <a:r>
              <a:rPr lang="en-US" sz="1200" kern="1200" dirty="0" smtClean="0">
                <a:solidFill>
                  <a:schemeClr val="tx1"/>
                </a:solidFill>
                <a:effectLst/>
                <a:latin typeface="Times New Roman" pitchFamily="18" charset="0"/>
                <a:ea typeface="ＭＳ Ｐゴシック" charset="0"/>
                <a:cs typeface="ＭＳ Ｐゴシック" charset="0"/>
              </a:rPr>
              <a:t> and applications used by both instructors and students</a:t>
            </a:r>
            <a:r>
              <a:rPr lang="en-CA" dirty="0" smtClean="0">
                <a:effectLst/>
              </a:rPr>
              <a:t> </a:t>
            </a:r>
            <a:r>
              <a:rPr lang="en-US" sz="1200" kern="1200" dirty="0" smtClean="0">
                <a:solidFill>
                  <a:schemeClr val="tx1"/>
                </a:solidFill>
                <a:effectLst/>
                <a:latin typeface="Times New Roman" pitchFamily="18" charset="0"/>
                <a:ea typeface="ＭＳ Ｐゴシック" charset="0"/>
                <a:cs typeface="ＭＳ Ｐゴシック" charset="0"/>
              </a:rPr>
              <a:t> Strive to be more consistent with abbreviation usage. For example ICTs are referred to three times prior to this line, each with the full name and (ICT) abbreviation and then not here; but LMSs which have been introduced once before are redefined with full name and abbreviation here. </a:t>
            </a:r>
            <a:endParaRPr lang="en-CA" sz="1200" kern="1200" dirty="0" smtClean="0">
              <a:solidFill>
                <a:schemeClr val="tx1"/>
              </a:solidFill>
              <a:effectLst/>
              <a:latin typeface="Times New Roman" pitchFamily="18" charset="0"/>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pPr>
              <a:defRPr/>
            </a:pPr>
            <a:fld id="{ACA9ED7A-99D6-CC48-9A41-870AEB303A0A}" type="slidenum">
              <a:rPr lang="fr-CA" smtClean="0"/>
              <a:pPr>
                <a:defRPr/>
              </a:pPr>
              <a:t>6</a:t>
            </a:fld>
            <a:endParaRPr lang="fr-CA"/>
          </a:p>
        </p:txBody>
      </p:sp>
    </p:spTree>
    <p:extLst>
      <p:ext uri="{BB962C8B-B14F-4D97-AF65-F5344CB8AC3E}">
        <p14:creationId xmlns:p14="http://schemas.microsoft.com/office/powerpoint/2010/main" val="2831143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noTextEdit="1"/>
          </p:cNvSpPr>
          <p:nvPr>
            <p:ph type="sldImg"/>
          </p:nvPr>
        </p:nvSpPr>
        <p:spPr>
          <a:ln/>
        </p:spPr>
      </p:sp>
      <p:sp>
        <p:nvSpPr>
          <p:cNvPr id="112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112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charset="0"/>
                <a:ea typeface="ＭＳ Ｐゴシック" charset="0"/>
                <a:cs typeface="ＭＳ Ｐゴシック" charset="0"/>
              </a:defRPr>
            </a:lvl1pPr>
            <a:lvl2pPr marL="742950" indent="-285750">
              <a:defRPr sz="2400">
                <a:solidFill>
                  <a:schemeClr val="tx1"/>
                </a:solidFill>
                <a:latin typeface="Tahoma" charset="0"/>
                <a:ea typeface="ＭＳ Ｐゴシック" charset="0"/>
              </a:defRPr>
            </a:lvl2pPr>
            <a:lvl3pPr marL="1143000" indent="-228600">
              <a:defRPr sz="2400">
                <a:solidFill>
                  <a:schemeClr val="tx1"/>
                </a:solidFill>
                <a:latin typeface="Tahoma" charset="0"/>
                <a:ea typeface="ＭＳ Ｐゴシック" charset="0"/>
              </a:defRPr>
            </a:lvl3pPr>
            <a:lvl4pPr marL="1600200" indent="-228600">
              <a:defRPr sz="2400">
                <a:solidFill>
                  <a:schemeClr val="tx1"/>
                </a:solidFill>
                <a:latin typeface="Tahoma" charset="0"/>
                <a:ea typeface="ＭＳ Ｐゴシック" charset="0"/>
              </a:defRPr>
            </a:lvl4pPr>
            <a:lvl5pPr marL="2057400" indent="-22860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fld id="{BD77195B-7657-AF47-ABD8-E304370F07FC}" type="slidenum">
              <a:rPr lang="fr-CA" sz="1200"/>
              <a:pPr/>
              <a:t>9</a:t>
            </a:fld>
            <a:endParaRPr lang="fr-CA"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Maybe overlap with the 7  questions</a:t>
            </a:r>
            <a:endParaRPr lang="en-US" dirty="0"/>
          </a:p>
        </p:txBody>
      </p:sp>
      <p:sp>
        <p:nvSpPr>
          <p:cNvPr id="4" name="Slide Number Placeholder 3"/>
          <p:cNvSpPr>
            <a:spLocks noGrp="1"/>
          </p:cNvSpPr>
          <p:nvPr>
            <p:ph type="sldNum" sz="quarter" idx="10"/>
          </p:nvPr>
        </p:nvSpPr>
        <p:spPr/>
        <p:txBody>
          <a:bodyPr/>
          <a:lstStyle/>
          <a:p>
            <a:pPr>
              <a:defRPr/>
            </a:pPr>
            <a:fld id="{ACA9ED7A-99D6-CC48-9A41-870AEB303A0A}" type="slidenum">
              <a:rPr lang="fr-CA" smtClean="0"/>
              <a:pPr>
                <a:defRPr/>
              </a:pPr>
              <a:t>11</a:t>
            </a:fld>
            <a:endParaRPr lang="fr-CA"/>
          </a:p>
        </p:txBody>
      </p:sp>
    </p:spTree>
    <p:extLst>
      <p:ext uri="{BB962C8B-B14F-4D97-AF65-F5344CB8AC3E}">
        <p14:creationId xmlns:p14="http://schemas.microsoft.com/office/powerpoint/2010/main" val="1265707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New Roman" pitchFamily="18" charset="0"/>
                <a:ea typeface="ＭＳ Ｐゴシック" charset="0"/>
                <a:cs typeface="ＭＳ Ｐゴシック" charset="0"/>
              </a:rPr>
              <a:t>those in charge of supporting and deploying e-learning generally do not confirm ahead of time whether academic software being considered for purchase is compatible with assistive technologies (ATs) used by students with disabilities.</a:t>
            </a:r>
            <a:r>
              <a:rPr lang="en-CA" dirty="0" smtClean="0">
                <a:effectLst/>
              </a:rPr>
              <a:t> </a:t>
            </a:r>
            <a:endParaRPr lang="en-US" dirty="0"/>
          </a:p>
        </p:txBody>
      </p:sp>
      <p:sp>
        <p:nvSpPr>
          <p:cNvPr id="4" name="Slide Number Placeholder 3"/>
          <p:cNvSpPr>
            <a:spLocks noGrp="1"/>
          </p:cNvSpPr>
          <p:nvPr>
            <p:ph type="sldNum" sz="quarter" idx="10"/>
          </p:nvPr>
        </p:nvSpPr>
        <p:spPr/>
        <p:txBody>
          <a:bodyPr/>
          <a:lstStyle/>
          <a:p>
            <a:pPr>
              <a:defRPr/>
            </a:pPr>
            <a:fld id="{ACA9ED7A-99D6-CC48-9A41-870AEB303A0A}" type="slidenum">
              <a:rPr lang="fr-CA" smtClean="0"/>
              <a:pPr>
                <a:defRPr/>
              </a:pPr>
              <a:t>12</a:t>
            </a:fld>
            <a:endParaRPr lang="fr-CA"/>
          </a:p>
        </p:txBody>
      </p:sp>
    </p:spTree>
    <p:extLst>
      <p:ext uri="{BB962C8B-B14F-4D97-AF65-F5344CB8AC3E}">
        <p14:creationId xmlns:p14="http://schemas.microsoft.com/office/powerpoint/2010/main" val="2459128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New Roman" pitchFamily="18" charset="0"/>
                <a:ea typeface="ＭＳ Ｐゴシック" charset="0"/>
                <a:cs typeface="ＭＳ Ｐゴシック" charset="0"/>
              </a:rPr>
              <a:t>those in charge of supporting and deploying e-learning generally do not confirm ahead of time whether academic software being considered for purchase is compatible with assistive technologies (ATs) used by students with disabilities.</a:t>
            </a:r>
            <a:r>
              <a:rPr lang="en-CA" dirty="0" smtClean="0">
                <a:effectLst/>
              </a:rPr>
              <a:t> </a:t>
            </a:r>
            <a:endParaRPr lang="en-US" dirty="0"/>
          </a:p>
        </p:txBody>
      </p:sp>
      <p:sp>
        <p:nvSpPr>
          <p:cNvPr id="4" name="Slide Number Placeholder 3"/>
          <p:cNvSpPr>
            <a:spLocks noGrp="1"/>
          </p:cNvSpPr>
          <p:nvPr>
            <p:ph type="sldNum" sz="quarter" idx="10"/>
          </p:nvPr>
        </p:nvSpPr>
        <p:spPr/>
        <p:txBody>
          <a:bodyPr/>
          <a:lstStyle/>
          <a:p>
            <a:pPr>
              <a:defRPr/>
            </a:pPr>
            <a:fld id="{ACA9ED7A-99D6-CC48-9A41-870AEB303A0A}" type="slidenum">
              <a:rPr lang="fr-CA" smtClean="0"/>
              <a:pPr>
                <a:defRPr/>
              </a:pPr>
              <a:t>13</a:t>
            </a:fld>
            <a:endParaRPr lang="fr-CA"/>
          </a:p>
        </p:txBody>
      </p:sp>
    </p:spTree>
    <p:extLst>
      <p:ext uri="{BB962C8B-B14F-4D97-AF65-F5344CB8AC3E}">
        <p14:creationId xmlns:p14="http://schemas.microsoft.com/office/powerpoint/2010/main" val="2459128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 be</a:t>
            </a:r>
            <a:r>
              <a:rPr lang="en-US" baseline="0" dirty="0" smtClean="0"/>
              <a:t> overlap with other slides…..</a:t>
            </a:r>
            <a:endParaRPr lang="en-US" dirty="0"/>
          </a:p>
        </p:txBody>
      </p:sp>
      <p:sp>
        <p:nvSpPr>
          <p:cNvPr id="4" name="Slide Number Placeholder 3"/>
          <p:cNvSpPr>
            <a:spLocks noGrp="1"/>
          </p:cNvSpPr>
          <p:nvPr>
            <p:ph type="sldNum" sz="quarter" idx="10"/>
          </p:nvPr>
        </p:nvSpPr>
        <p:spPr/>
        <p:txBody>
          <a:bodyPr/>
          <a:lstStyle/>
          <a:p>
            <a:pPr>
              <a:defRPr/>
            </a:pPr>
            <a:fld id="{ACA9ED7A-99D6-CC48-9A41-870AEB303A0A}" type="slidenum">
              <a:rPr lang="fr-CA" smtClean="0"/>
              <a:pPr>
                <a:defRPr/>
              </a:pPr>
              <a:t>14</a:t>
            </a:fld>
            <a:endParaRPr lang="fr-CA"/>
          </a:p>
        </p:txBody>
      </p:sp>
    </p:spTree>
    <p:extLst>
      <p:ext uri="{BB962C8B-B14F-4D97-AF65-F5344CB8AC3E}">
        <p14:creationId xmlns:p14="http://schemas.microsoft.com/office/powerpoint/2010/main" val="1272011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p:nvPr userDrawn="1"/>
        </p:nvSpPr>
        <p:spPr>
          <a:xfrm>
            <a:off x="839788" y="3648075"/>
            <a:ext cx="7835900" cy="1279525"/>
          </a:xfrm>
          <a:prstGeom prst="rect">
            <a:avLst/>
          </a:prstGeom>
          <a:no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re 7"/>
          <p:cNvSpPr>
            <a:spLocks noGrp="1"/>
          </p:cNvSpPr>
          <p:nvPr>
            <p:ph type="ctrTitle"/>
          </p:nvPr>
        </p:nvSpPr>
        <p:spPr>
          <a:xfrm>
            <a:off x="840161" y="3648074"/>
            <a:ext cx="7836294" cy="1228726"/>
          </a:xfrm>
        </p:spPr>
        <p:txBody>
          <a:bodyPr anchor="t"/>
          <a:lstStyle>
            <a:lvl1pPr algn="r">
              <a:defRPr sz="3200">
                <a:solidFill>
                  <a:schemeClr val="tx1"/>
                </a:solidFill>
              </a:defRPr>
            </a:lvl1pPr>
          </a:lstStyle>
          <a:p>
            <a:r>
              <a:rPr lang="fr-FR" smtClean="0"/>
              <a:t>Modifiez le style du titre</a:t>
            </a:r>
            <a:endParaRPr lang="en-US"/>
          </a:p>
        </p:txBody>
      </p:sp>
      <p:sp>
        <p:nvSpPr>
          <p:cNvPr id="9" name="Sous-titre 8"/>
          <p:cNvSpPr>
            <a:spLocks noGrp="1"/>
          </p:cNvSpPr>
          <p:nvPr>
            <p:ph type="subTitle" idx="1"/>
          </p:nvPr>
        </p:nvSpPr>
        <p:spPr>
          <a:xfrm>
            <a:off x="840160" y="5034508"/>
            <a:ext cx="7836295" cy="685800"/>
          </a:xfrm>
          <a:ln>
            <a:noFill/>
          </a:ln>
        </p:spPr>
        <p:txBody>
          <a:bodyPr/>
          <a:lstStyle>
            <a:lvl1pPr marL="0" indent="0" algn="r">
              <a:buNone/>
              <a:defRPr sz="2000">
                <a:solidFill>
                  <a:schemeClr val="bg2">
                    <a:lumMod val="25000"/>
                  </a:schemeClr>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dirty="0" smtClean="0"/>
              <a:t>Modifiez le style des sous-titres du masque</a:t>
            </a:r>
            <a:endParaRPr lang="en-US" dirty="0"/>
          </a:p>
        </p:txBody>
      </p:sp>
      <p:sp>
        <p:nvSpPr>
          <p:cNvPr id="5" name="Espace réservé de la date 27"/>
          <p:cNvSpPr>
            <a:spLocks noGrp="1"/>
          </p:cNvSpPr>
          <p:nvPr>
            <p:ph type="dt" sz="half" idx="10"/>
          </p:nvPr>
        </p:nvSpPr>
        <p:spPr>
          <a:xfrm>
            <a:off x="6400800" y="6354763"/>
            <a:ext cx="2286000" cy="366712"/>
          </a:xfrm>
        </p:spPr>
        <p:txBody>
          <a:bodyPr/>
          <a:lstStyle>
            <a:lvl1pPr>
              <a:defRPr sz="1400"/>
            </a:lvl1pPr>
          </a:lstStyle>
          <a:p>
            <a:pPr>
              <a:defRPr/>
            </a:pPr>
            <a:endParaRPr lang="fr-FR"/>
          </a:p>
        </p:txBody>
      </p:sp>
    </p:spTree>
    <p:extLst>
      <p:ext uri="{BB962C8B-B14F-4D97-AF65-F5344CB8AC3E}">
        <p14:creationId xmlns:p14="http://schemas.microsoft.com/office/powerpoint/2010/main" val="4237347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sz="4000" b="1">
                <a:effectLst>
                  <a:outerShdw blurRad="38100" dist="38100" dir="2700000" algn="tl">
                    <a:srgbClr val="000000">
                      <a:alpha val="43137"/>
                    </a:srgbClr>
                  </a:outerShdw>
                </a:effectLst>
              </a:defRPr>
            </a:lvl1pPr>
          </a:lstStyle>
          <a:p>
            <a:r>
              <a:rPr lang="fr-FR" dirty="0" smtClean="0"/>
              <a:t>Modifiez le style du titre</a:t>
            </a:r>
            <a:endParaRPr lang="en-US" dirty="0"/>
          </a:p>
        </p:txBody>
      </p:sp>
      <p:sp>
        <p:nvSpPr>
          <p:cNvPr id="8" name="Espace réservé du contenu 7"/>
          <p:cNvSpPr>
            <a:spLocks noGrp="1"/>
          </p:cNvSpPr>
          <p:nvPr>
            <p:ph sz="quarter" idx="1"/>
          </p:nvPr>
        </p:nvSpPr>
        <p:spPr>
          <a:xfrm>
            <a:off x="457200" y="1268760"/>
            <a:ext cx="8229600" cy="4888200"/>
          </a:xfrm>
        </p:spPr>
        <p:txBody>
          <a:bodyPr/>
          <a:lstStyle>
            <a:lvl1pPr marL="361950" indent="-361950">
              <a:buSzPct val="110000"/>
              <a:defRPr/>
            </a:lvl1pPr>
            <a:lvl2pPr marL="628650" indent="-354013">
              <a:buSzPct val="110000"/>
              <a:defRPr sz="3200"/>
            </a:lvl2pPr>
            <a:lvl3pPr marL="895350" indent="-301625">
              <a:buSzPct val="110000"/>
              <a:defRPr sz="2800"/>
            </a:lvl3pPr>
            <a:lvl4pPr marL="1162050" indent="-293688">
              <a:buSzPct val="110000"/>
              <a:defRPr sz="2400"/>
            </a:lvl4pPr>
            <a:lvl5pPr marL="1438275" indent="-295275">
              <a:buSzPct val="110000"/>
              <a:defRPr sz="2000"/>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Espace réservé de la date 13"/>
          <p:cNvSpPr>
            <a:spLocks noGrp="1"/>
          </p:cNvSpPr>
          <p:nvPr>
            <p:ph type="dt" sz="half" idx="10"/>
          </p:nvPr>
        </p:nvSpPr>
        <p:spPr/>
        <p:txBody>
          <a:bodyPr/>
          <a:lstStyle>
            <a:lvl1pPr>
              <a:defRPr/>
            </a:lvl1pPr>
          </a:lstStyle>
          <a:p>
            <a:pPr>
              <a:defRPr/>
            </a:pPr>
            <a:endParaRPr lang="fr-FR"/>
          </a:p>
        </p:txBody>
      </p:sp>
      <p:sp>
        <p:nvSpPr>
          <p:cNvPr id="5" name="Espace réservé du numéro de diapositive 22"/>
          <p:cNvSpPr>
            <a:spLocks noGrp="1"/>
          </p:cNvSpPr>
          <p:nvPr>
            <p:ph type="sldNum" sz="quarter" idx="11"/>
          </p:nvPr>
        </p:nvSpPr>
        <p:spPr>
          <a:xfrm>
            <a:off x="8629650" y="6353175"/>
            <a:ext cx="514350" cy="385763"/>
          </a:xfrm>
        </p:spPr>
        <p:txBody>
          <a:bodyPr/>
          <a:lstStyle>
            <a:lvl1pPr>
              <a:defRPr smtClean="0"/>
            </a:lvl1pPr>
          </a:lstStyle>
          <a:p>
            <a:pPr>
              <a:defRPr/>
            </a:pPr>
            <a:fld id="{34BC1E9D-A5BA-7E40-AF7C-D161EDC63C0A}" type="slidenum">
              <a:rPr lang="fr-FR"/>
              <a:pPr>
                <a:defRPr/>
              </a:pPr>
              <a:t>‹#›</a:t>
            </a:fld>
            <a:endParaRPr lang="fr-FR"/>
          </a:p>
        </p:txBody>
      </p:sp>
    </p:spTree>
    <p:extLst>
      <p:ext uri="{BB962C8B-B14F-4D97-AF65-F5344CB8AC3E}">
        <p14:creationId xmlns:p14="http://schemas.microsoft.com/office/powerpoint/2010/main" val="23458773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21"/>
          <p:cNvSpPr>
            <a:spLocks noGrp="1"/>
          </p:cNvSpPr>
          <p:nvPr>
            <p:ph type="title"/>
          </p:nvPr>
        </p:nvSpPr>
        <p:spPr bwMode="auto">
          <a:xfrm>
            <a:off x="457200" y="152400"/>
            <a:ext cx="8229600"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fr-FR" altLang="fr-FR" dirty="0" smtClean="0"/>
              <a:t>Modifiez le style du titre</a:t>
            </a:r>
            <a:endParaRPr lang="en-US" altLang="fr-FR" dirty="0" smtClean="0"/>
          </a:p>
        </p:txBody>
      </p:sp>
      <p:sp>
        <p:nvSpPr>
          <p:cNvPr id="1027" name="Espace réservé du texte 12"/>
          <p:cNvSpPr>
            <a:spLocks noGrp="1"/>
          </p:cNvSpPr>
          <p:nvPr>
            <p:ph type="body" idx="1"/>
          </p:nvPr>
        </p:nvSpPr>
        <p:spPr bwMode="auto">
          <a:xfrm>
            <a:off x="457200" y="1268413"/>
            <a:ext cx="82296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4" name="Espace réservé de la date 13"/>
          <p:cNvSpPr>
            <a:spLocks noGrp="1"/>
          </p:cNvSpPr>
          <p:nvPr>
            <p:ph type="dt" sz="half" idx="2"/>
          </p:nvPr>
        </p:nvSpPr>
        <p:spPr>
          <a:xfrm>
            <a:off x="585788" y="6353175"/>
            <a:ext cx="2289175" cy="365125"/>
          </a:xfrm>
          <a:prstGeom prst="rect">
            <a:avLst/>
          </a:prstGeom>
        </p:spPr>
        <p:txBody>
          <a:bodyPr vert="horz"/>
          <a:lstStyle>
            <a:lvl1pPr algn="l" eaLnBrk="1" latinLnBrk="0" hangingPunct="1">
              <a:defRPr kumimoji="0" sz="1400">
                <a:solidFill>
                  <a:schemeClr val="tx2"/>
                </a:solidFill>
                <a:latin typeface="Tahoma" pitchFamily="34" charset="0"/>
                <a:ea typeface="+mn-ea"/>
                <a:cs typeface="+mn-cs"/>
              </a:defRPr>
            </a:lvl1pPr>
          </a:lstStyle>
          <a:p>
            <a:pPr>
              <a:defRPr/>
            </a:pPr>
            <a:endParaRPr lang="fr-FR"/>
          </a:p>
        </p:txBody>
      </p:sp>
      <p:sp>
        <p:nvSpPr>
          <p:cNvPr id="3" name="Espace réservé du pied de page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latin typeface="Tahoma" pitchFamily="34" charset="0"/>
                <a:ea typeface="+mn-ea"/>
                <a:cs typeface="+mn-cs"/>
              </a:defRPr>
            </a:lvl1pPr>
          </a:lstStyle>
          <a:p>
            <a:pPr>
              <a:defRPr/>
            </a:pPr>
            <a:endParaRPr lang="fr-FR"/>
          </a:p>
        </p:txBody>
      </p:sp>
      <p:sp>
        <p:nvSpPr>
          <p:cNvPr id="23" name="Espace réservé du numéro de diapositive 22"/>
          <p:cNvSpPr>
            <a:spLocks noGrp="1"/>
          </p:cNvSpPr>
          <p:nvPr>
            <p:ph type="sldNum" sz="quarter" idx="4"/>
          </p:nvPr>
        </p:nvSpPr>
        <p:spPr>
          <a:xfrm>
            <a:off x="8629650" y="6469063"/>
            <a:ext cx="514350" cy="26987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smtClean="0">
                <a:solidFill>
                  <a:srgbClr val="0033CC"/>
                </a:solidFill>
                <a:latin typeface="Arial" charset="0"/>
                <a:cs typeface="Arial" charset="0"/>
              </a:defRPr>
            </a:lvl1pPr>
          </a:lstStyle>
          <a:p>
            <a:pPr>
              <a:defRPr/>
            </a:pPr>
            <a:fld id="{D3B62859-973D-514C-9453-59B87D03D896}" type="slidenum">
              <a:rPr lang="fr-FR"/>
              <a:pPr>
                <a:defRPr/>
              </a:pPr>
              <a:t>‹#›</a:t>
            </a:fld>
            <a:endParaRPr lang="fr-FR"/>
          </a:p>
        </p:txBody>
      </p:sp>
      <p:sp>
        <p:nvSpPr>
          <p:cNvPr id="1031" name="Connecteur droit 27"/>
          <p:cNvSpPr>
            <a:spLocks noChangeShapeType="1"/>
          </p:cNvSpPr>
          <p:nvPr/>
        </p:nvSpPr>
        <p:spPr bwMode="auto">
          <a:xfrm>
            <a:off x="457200" y="6353175"/>
            <a:ext cx="8229600" cy="0"/>
          </a:xfrm>
          <a:prstGeom prst="line">
            <a:avLst/>
          </a:prstGeom>
          <a:noFill/>
          <a:ln w="19050" algn="ctr">
            <a:solidFill>
              <a:srgbClr val="0033CC"/>
            </a:solidFill>
            <a:prstDash val="solid"/>
            <a:round/>
            <a:headEnd/>
            <a:tailEnd/>
          </a:ln>
          <a:extLst>
            <a:ext uri="{909E8E84-426E-40dd-AFC4-6F175D3DCCD1}">
              <a14:hiddenFill xmlns:a14="http://schemas.microsoft.com/office/drawing/2010/main">
                <a:noFill/>
              </a14:hiddenFill>
            </a:ext>
          </a:extLst>
        </p:spPr>
        <p:txBody>
          <a:bodyPr/>
          <a:lstStyle/>
          <a:p>
            <a:pPr eaLnBrk="1" hangingPunct="1">
              <a:defRPr/>
            </a:pPr>
            <a:endParaRPr lang="en-US" dirty="0">
              <a:ln>
                <a:solidFill>
                  <a:schemeClr val="tx1"/>
                </a:solidFill>
                <a:prstDash val="solid"/>
              </a:ln>
              <a:latin typeface="Tahoma" pitchFamily="34" charset="0"/>
              <a:ea typeface="+mn-ea"/>
              <a:cs typeface="Arial" charset="0"/>
            </a:endParaRPr>
          </a:p>
        </p:txBody>
      </p:sp>
      <p:sp>
        <p:nvSpPr>
          <p:cNvPr id="1032" name="Connecteur droit 28"/>
          <p:cNvSpPr>
            <a:spLocks noChangeShapeType="1"/>
          </p:cNvSpPr>
          <p:nvPr userDrawn="1"/>
        </p:nvSpPr>
        <p:spPr bwMode="auto">
          <a:xfrm>
            <a:off x="457200" y="1125538"/>
            <a:ext cx="8229600" cy="0"/>
          </a:xfrm>
          <a:prstGeom prst="line">
            <a:avLst/>
          </a:prstGeom>
          <a:noFill/>
          <a:ln w="19050">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1033" name="Picture 25" descr="Adaptech logo blue"/>
          <p:cNvPicPr>
            <a:picLocks noChangeAspect="1" noChangeArrowheads="1"/>
          </p:cNvPicPr>
          <p:nvPr userDrawn="1"/>
        </p:nvPicPr>
        <p:blipFill>
          <a:blip r:embed="rId4" cstate="email">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69850" y="6388100"/>
            <a:ext cx="301625"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4" r:id="rId1"/>
    <p:sldLayoutId id="2147483775" r:id="rId2"/>
  </p:sldLayoutIdLst>
  <p:timing>
    <p:tnLst>
      <p:par>
        <p:cTn xmlns:p14="http://schemas.microsoft.com/office/powerpoint/2010/main" id="1" dur="indefinite" restart="never" nodeType="tmRoot"/>
      </p:par>
    </p:tnLst>
  </p:timing>
  <p:hf hdr="0" ftr="0" dt="0"/>
  <p:txStyles>
    <p:titleStyle>
      <a:lvl1pPr algn="ctr" rtl="0" eaLnBrk="0" fontAlgn="base" hangingPunct="0">
        <a:spcBef>
          <a:spcPct val="0"/>
        </a:spcBef>
        <a:spcAft>
          <a:spcPct val="0"/>
        </a:spcAft>
        <a:defRPr sz="4000" b="1" kern="1200">
          <a:solidFill>
            <a:srgbClr val="0033CC"/>
          </a:solidFill>
          <a:effectLst>
            <a:outerShdw blurRad="38100" dist="38100" dir="2700000" algn="tl">
              <a:srgbClr val="000000">
                <a:alpha val="43137"/>
              </a:srgbClr>
            </a:outerShdw>
          </a:effectLst>
          <a:latin typeface="Arial" panose="020B0604020202020204" pitchFamily="34" charset="0"/>
          <a:ea typeface="ＭＳ Ｐゴシック" charset="0"/>
          <a:cs typeface="Arial" panose="020B0604020202020204" pitchFamily="34" charset="0"/>
        </a:defRPr>
      </a:lvl1pPr>
      <a:lvl2pPr algn="ctr" rtl="0" eaLnBrk="0" fontAlgn="base" hangingPunct="0">
        <a:spcBef>
          <a:spcPct val="0"/>
        </a:spcBef>
        <a:spcAft>
          <a:spcPct val="0"/>
        </a:spcAft>
        <a:defRPr sz="4000" b="1">
          <a:solidFill>
            <a:srgbClr val="0033CC"/>
          </a:solidFill>
          <a:latin typeface="Arial" charset="0"/>
          <a:ea typeface="ＭＳ Ｐゴシック" charset="0"/>
          <a:cs typeface="Arial" charset="0"/>
        </a:defRPr>
      </a:lvl2pPr>
      <a:lvl3pPr algn="ctr" rtl="0" eaLnBrk="0" fontAlgn="base" hangingPunct="0">
        <a:spcBef>
          <a:spcPct val="0"/>
        </a:spcBef>
        <a:spcAft>
          <a:spcPct val="0"/>
        </a:spcAft>
        <a:defRPr sz="4000" b="1">
          <a:solidFill>
            <a:srgbClr val="0033CC"/>
          </a:solidFill>
          <a:latin typeface="Arial" charset="0"/>
          <a:ea typeface="ＭＳ Ｐゴシック" charset="0"/>
          <a:cs typeface="Arial" charset="0"/>
        </a:defRPr>
      </a:lvl3pPr>
      <a:lvl4pPr algn="ctr" rtl="0" eaLnBrk="0" fontAlgn="base" hangingPunct="0">
        <a:spcBef>
          <a:spcPct val="0"/>
        </a:spcBef>
        <a:spcAft>
          <a:spcPct val="0"/>
        </a:spcAft>
        <a:defRPr sz="4000" b="1">
          <a:solidFill>
            <a:srgbClr val="0033CC"/>
          </a:solidFill>
          <a:latin typeface="Arial" charset="0"/>
          <a:ea typeface="ＭＳ Ｐゴシック" charset="0"/>
          <a:cs typeface="Arial" charset="0"/>
        </a:defRPr>
      </a:lvl4pPr>
      <a:lvl5pPr algn="ctr" rtl="0" eaLnBrk="0" fontAlgn="base" hangingPunct="0">
        <a:spcBef>
          <a:spcPct val="0"/>
        </a:spcBef>
        <a:spcAft>
          <a:spcPct val="0"/>
        </a:spcAft>
        <a:defRPr sz="4000" b="1">
          <a:solidFill>
            <a:srgbClr val="0033CC"/>
          </a:solidFill>
          <a:latin typeface="Arial" charset="0"/>
          <a:ea typeface="ＭＳ Ｐゴシック" charset="0"/>
          <a:cs typeface="Arial"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357188" indent="-357188" algn="l" rtl="0" eaLnBrk="0" fontAlgn="base" hangingPunct="0">
        <a:spcBef>
          <a:spcPts val="600"/>
        </a:spcBef>
        <a:spcAft>
          <a:spcPct val="0"/>
        </a:spcAft>
        <a:buClr>
          <a:srgbClr val="0033CC"/>
        </a:buClr>
        <a:buSzPct val="110000"/>
        <a:buFont typeface="Arial" charset="0"/>
        <a:buChar char="•"/>
        <a:defRPr sz="3600" kern="1200">
          <a:solidFill>
            <a:srgbClr val="072C62"/>
          </a:solidFill>
          <a:latin typeface="Arial" panose="020B0604020202020204" pitchFamily="34" charset="0"/>
          <a:ea typeface="ＭＳ Ｐゴシック" charset="0"/>
          <a:cs typeface="Arial" panose="020B0604020202020204" pitchFamily="34" charset="0"/>
        </a:defRPr>
      </a:lvl1pPr>
      <a:lvl2pPr marL="622300" indent="-347663" algn="l" rtl="0" eaLnBrk="0" fontAlgn="base" hangingPunct="0">
        <a:spcBef>
          <a:spcPts val="500"/>
        </a:spcBef>
        <a:spcAft>
          <a:spcPct val="0"/>
        </a:spcAft>
        <a:buClr>
          <a:srgbClr val="0033CC"/>
        </a:buClr>
        <a:buSzPct val="110000"/>
        <a:buFont typeface="Arial" charset="0"/>
        <a:buChar char="•"/>
        <a:defRPr sz="3400" kern="1200">
          <a:solidFill>
            <a:srgbClr val="072C62"/>
          </a:solidFill>
          <a:latin typeface="Arial" panose="020B0604020202020204" pitchFamily="34" charset="0"/>
          <a:ea typeface="Arial" charset="0"/>
          <a:cs typeface="Arial" panose="020B0604020202020204" pitchFamily="34" charset="0"/>
        </a:defRPr>
      </a:lvl2pPr>
      <a:lvl3pPr marL="901700" indent="-307975" algn="l" rtl="0" eaLnBrk="0" fontAlgn="base" hangingPunct="0">
        <a:spcBef>
          <a:spcPts val="500"/>
        </a:spcBef>
        <a:spcAft>
          <a:spcPct val="0"/>
        </a:spcAft>
        <a:buClr>
          <a:srgbClr val="0033CC"/>
        </a:buClr>
        <a:buSzPct val="110000"/>
        <a:buFont typeface="Arial" charset="0"/>
        <a:buChar char="•"/>
        <a:defRPr sz="3200" kern="1200">
          <a:solidFill>
            <a:srgbClr val="072C62"/>
          </a:solidFill>
          <a:latin typeface="Arial" panose="020B0604020202020204" pitchFamily="34" charset="0"/>
          <a:ea typeface="Arial" charset="0"/>
          <a:cs typeface="Arial" panose="020B0604020202020204" pitchFamily="34" charset="0"/>
        </a:defRPr>
      </a:lvl3pPr>
      <a:lvl4pPr marL="1166813" indent="-298450" algn="l" rtl="0" eaLnBrk="0" fontAlgn="base" hangingPunct="0">
        <a:spcBef>
          <a:spcPts val="400"/>
        </a:spcBef>
        <a:spcAft>
          <a:spcPct val="0"/>
        </a:spcAft>
        <a:buClr>
          <a:srgbClr val="0033CC"/>
        </a:buClr>
        <a:buSzPct val="110000"/>
        <a:buFont typeface="Arial" charset="0"/>
        <a:buChar char="•"/>
        <a:defRPr sz="3000" kern="1200">
          <a:solidFill>
            <a:srgbClr val="072C62"/>
          </a:solidFill>
          <a:latin typeface="Arial" panose="020B0604020202020204" pitchFamily="34" charset="0"/>
          <a:ea typeface="Arial" charset="0"/>
          <a:cs typeface="Arial" panose="020B0604020202020204" pitchFamily="34" charset="0"/>
        </a:defRPr>
      </a:lvl4pPr>
      <a:lvl5pPr marL="1431925" indent="-288925" algn="l" rtl="0" eaLnBrk="0" fontAlgn="base" hangingPunct="0">
        <a:spcBef>
          <a:spcPts val="300"/>
        </a:spcBef>
        <a:spcAft>
          <a:spcPct val="0"/>
        </a:spcAft>
        <a:buClr>
          <a:srgbClr val="0033CC"/>
        </a:buClr>
        <a:buSzPct val="110000"/>
        <a:buFont typeface="Arial" charset="0"/>
        <a:buChar char="•"/>
        <a:defRPr sz="2800" kern="1200">
          <a:solidFill>
            <a:srgbClr val="072C62"/>
          </a:solidFill>
          <a:latin typeface="Arial" panose="020B0604020202020204" pitchFamily="34" charset="0"/>
          <a:ea typeface="Arial" charset="0"/>
          <a:cs typeface="Arial" panose="020B0604020202020204"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www.adaptech.org/download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3" Type="http://schemas.openxmlformats.org/officeDocument/2006/relationships/hyperlink" Target="http://www.uw.edu/doit/Resources/accessdl.html" TargetMode="External"/><Relationship Id="rId4" Type="http://schemas.openxmlformats.org/officeDocument/2006/relationships/hyperlink" Target="http://www.adaptech.org/en/research/fandi" TargetMode="External"/><Relationship Id="rId5" Type="http://schemas.openxmlformats.org/officeDocument/2006/relationships/hyperlink" Target="http://www.udlcenter.org/aboutudl/udlguidelines" TargetMode="External"/><Relationship Id="rId6" Type="http://schemas.openxmlformats.org/officeDocument/2006/relationships/hyperlink" Target="http://www..edu/doit/CUDE/" TargetMode="External"/><Relationship Id="rId7" Type="http://schemas.openxmlformats.org/officeDocument/2006/relationships/hyperlink" Target="http://www.jisctechdis.ac.uk/techdis/resources/accessiblecontent" TargetMode="External"/><Relationship Id="rId8" Type="http://schemas.openxmlformats.org/officeDocument/2006/relationships/hyperlink" Target="http://www.mcss.gov.on.ca/en/mcss/programs/accessibility/info_sheets/info_comm/website.aspx" TargetMode="External"/><Relationship Id="rId9" Type="http://schemas.openxmlformats.org/officeDocument/2006/relationships/hyperlink" Target="http://www.udluniverse.com" TargetMode="External"/><Relationship Id="rId10" Type="http://schemas.openxmlformats.org/officeDocument/2006/relationships/hyperlink" Target="http://webaim.org/techniques/powerpoint/" TargetMode="External"/><Relationship Id="rId11" Type="http://schemas.openxmlformats.org/officeDocument/2006/relationships/hyperlink" Target="http://www.w3.org/WAI/intro/wca" TargetMode="Externa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8.xml.rels><?xml version="1.0" encoding="UTF-8" standalone="yes"?>
<Relationships xmlns="http://schemas.openxmlformats.org/package/2006/relationships"><Relationship Id="rId3" Type="http://schemas.openxmlformats.org/officeDocument/2006/relationships/hyperlink" Target="mailto:roberta.thomson2@mcgill.ca" TargetMode="External"/><Relationship Id="rId4" Type="http://schemas.openxmlformats.org/officeDocument/2006/relationships/hyperlink" Target="mailto:catherine.fichten@mcgill.ca" TargetMode="External"/><Relationship Id="rId5" Type="http://schemas.openxmlformats.org/officeDocument/2006/relationships/hyperlink" Target="mailto:ahavel@dawsoncollege.qc.ca" TargetMode="External"/><Relationship Id="rId6" Type="http://schemas.openxmlformats.org/officeDocument/2006/relationships/hyperlink" Target="mailto:jbudd@dawsoncollege.qc.ca" TargetMode="External"/><Relationship Id="rId7" Type="http://schemas.openxmlformats.org/officeDocument/2006/relationships/hyperlink" Target="mailto:jasuncion@dawsoncollege.qc.ca" TargetMode="Externa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15938" y="476250"/>
            <a:ext cx="8112125" cy="2212975"/>
          </a:xfrm>
        </p:spPr>
        <p:txBody>
          <a:bodyPr>
            <a:noAutofit/>
          </a:bodyPr>
          <a:lstStyle/>
          <a:p>
            <a:pPr algn="ctr">
              <a:defRPr/>
            </a:pPr>
            <a:r>
              <a:rPr lang="en-US" dirty="0">
                <a:solidFill>
                  <a:srgbClr val="0000FF"/>
                </a:solidFill>
                <a:effectLst/>
              </a:rPr>
              <a:t>Blending Universal Design, E-Learning, and Information and Communication Technologies</a:t>
            </a:r>
            <a:r>
              <a:rPr lang="en-CA" dirty="0">
                <a:solidFill>
                  <a:srgbClr val="0000FF"/>
                </a:solidFill>
                <a:effectLst/>
              </a:rPr>
              <a:t/>
            </a:r>
            <a:br>
              <a:rPr lang="en-CA" dirty="0">
                <a:solidFill>
                  <a:srgbClr val="0000FF"/>
                </a:solidFill>
                <a:effectLst/>
              </a:rPr>
            </a:br>
            <a:endParaRPr lang="fr-CA" dirty="0">
              <a:solidFill>
                <a:srgbClr val="0000FF"/>
              </a:solidFill>
              <a:effectLst>
                <a:outerShdw blurRad="38100" dist="38100" dir="2700000" algn="tl">
                  <a:srgbClr val="DDDDDD"/>
                </a:outerShdw>
              </a:effectLst>
              <a:latin typeface="Arial" charset="0"/>
              <a:cs typeface="Arial" charset="0"/>
            </a:endParaRPr>
          </a:p>
        </p:txBody>
      </p:sp>
      <p:sp>
        <p:nvSpPr>
          <p:cNvPr id="3" name="Sous-titre 2"/>
          <p:cNvSpPr>
            <a:spLocks noGrp="1"/>
          </p:cNvSpPr>
          <p:nvPr>
            <p:ph type="subTitle" idx="1"/>
          </p:nvPr>
        </p:nvSpPr>
        <p:spPr>
          <a:xfrm>
            <a:off x="0" y="2492896"/>
            <a:ext cx="8964612" cy="1872208"/>
          </a:xfrm>
        </p:spPr>
        <p:txBody>
          <a:bodyPr>
            <a:normAutofit/>
          </a:bodyPr>
          <a:lstStyle/>
          <a:p>
            <a:pPr algn="ctr">
              <a:lnSpc>
                <a:spcPts val="2000"/>
              </a:lnSpc>
              <a:spcAft>
                <a:spcPts val="0"/>
              </a:spcAft>
              <a:defRPr/>
            </a:pPr>
            <a:r>
              <a:rPr lang="fr-CA" sz="1900" dirty="0" smtClean="0">
                <a:solidFill>
                  <a:schemeClr val="tx2"/>
                </a:solidFill>
                <a:latin typeface="Arial" panose="020B0604020202020204" pitchFamily="34" charset="0"/>
                <a:cs typeface="Arial" panose="020B0604020202020204" pitchFamily="34" charset="0"/>
              </a:rPr>
              <a:t>Roberta Thomson, M.A., </a:t>
            </a:r>
            <a:r>
              <a:rPr lang="fr-CA" sz="1900" dirty="0">
                <a:solidFill>
                  <a:schemeClr val="tx2"/>
                </a:solidFill>
                <a:latin typeface="Arial" panose="020B0604020202020204" pitchFamily="34" charset="0"/>
                <a:cs typeface="Arial" panose="020B0604020202020204" pitchFamily="34" charset="0"/>
              </a:rPr>
              <a:t>UDL </a:t>
            </a:r>
            <a:r>
              <a:rPr lang="fr-CA" sz="1900" dirty="0" err="1" smtClean="0">
                <a:solidFill>
                  <a:schemeClr val="tx2"/>
                </a:solidFill>
                <a:latin typeface="Arial" panose="020B0604020202020204" pitchFamily="34" charset="0"/>
                <a:cs typeface="Arial" panose="020B0604020202020204" pitchFamily="34" charset="0"/>
              </a:rPr>
              <a:t>Faculty</a:t>
            </a:r>
            <a:r>
              <a:rPr lang="fr-CA" sz="1900" dirty="0" smtClean="0">
                <a:solidFill>
                  <a:schemeClr val="tx2"/>
                </a:solidFill>
                <a:latin typeface="Arial" panose="020B0604020202020204" pitchFamily="34" charset="0"/>
                <a:cs typeface="Arial" panose="020B0604020202020204" pitchFamily="34" charset="0"/>
              </a:rPr>
              <a:t>, Project </a:t>
            </a:r>
            <a:r>
              <a:rPr lang="fr-CA" sz="1900" dirty="0" err="1" smtClean="0">
                <a:solidFill>
                  <a:schemeClr val="tx2"/>
                </a:solidFill>
                <a:latin typeface="Arial" panose="020B0604020202020204" pitchFamily="34" charset="0"/>
                <a:cs typeface="Arial" panose="020B0604020202020204" pitchFamily="34" charset="0"/>
              </a:rPr>
              <a:t>Coordinator</a:t>
            </a:r>
            <a:r>
              <a:rPr lang="fr-CA" sz="1900" dirty="0" smtClean="0">
                <a:solidFill>
                  <a:schemeClr val="tx2"/>
                </a:solidFill>
                <a:latin typeface="Arial" panose="020B0604020202020204" pitchFamily="34" charset="0"/>
                <a:cs typeface="Arial" panose="020B0604020202020204" pitchFamily="34" charset="0"/>
              </a:rPr>
              <a:t>, McGill </a:t>
            </a:r>
            <a:r>
              <a:rPr lang="fr-CA" sz="1900" dirty="0" err="1" smtClean="0">
                <a:solidFill>
                  <a:schemeClr val="tx2"/>
                </a:solidFill>
                <a:latin typeface="Arial" panose="020B0604020202020204" pitchFamily="34" charset="0"/>
                <a:cs typeface="Arial" panose="020B0604020202020204" pitchFamily="34" charset="0"/>
              </a:rPr>
              <a:t>University</a:t>
            </a:r>
            <a:endParaRPr lang="fr-CA" sz="1900" dirty="0" smtClean="0">
              <a:solidFill>
                <a:schemeClr val="tx2"/>
              </a:solidFill>
              <a:latin typeface="Arial" panose="020B0604020202020204" pitchFamily="34" charset="0"/>
              <a:cs typeface="Arial" panose="020B0604020202020204" pitchFamily="34" charset="0"/>
            </a:endParaRPr>
          </a:p>
          <a:p>
            <a:pPr algn="ctr">
              <a:lnSpc>
                <a:spcPts val="2000"/>
              </a:lnSpc>
              <a:spcAft>
                <a:spcPts val="0"/>
              </a:spcAft>
              <a:buFont typeface="Arial" panose="020B0604020202020204" pitchFamily="34" charset="0"/>
              <a:buNone/>
              <a:defRPr/>
            </a:pPr>
            <a:r>
              <a:rPr lang="fr-CA" sz="1900" dirty="0" smtClean="0">
                <a:solidFill>
                  <a:schemeClr val="tx2"/>
                </a:solidFill>
                <a:latin typeface="Arial" panose="020B0604020202020204" pitchFamily="34" charset="0"/>
                <a:cs typeface="Arial" panose="020B0604020202020204" pitchFamily="34" charset="0"/>
              </a:rPr>
              <a:t>Catherine Fichten, Ph.D., Co-Director, Adaptech Research Network</a:t>
            </a:r>
            <a:r>
              <a:rPr lang="en-US" sz="1900" dirty="0" smtClean="0">
                <a:solidFill>
                  <a:schemeClr val="tx2"/>
                </a:solidFill>
                <a:latin typeface="Arial" panose="020B0604020202020204" pitchFamily="34" charset="0"/>
                <a:cs typeface="Arial" panose="020B0604020202020204" pitchFamily="34" charset="0"/>
              </a:rPr>
              <a:t> </a:t>
            </a:r>
          </a:p>
          <a:p>
            <a:pPr algn="ctr">
              <a:lnSpc>
                <a:spcPts val="2000"/>
              </a:lnSpc>
              <a:spcAft>
                <a:spcPts val="0"/>
              </a:spcAft>
              <a:buFont typeface="Arial" panose="020B0604020202020204" pitchFamily="34" charset="0"/>
              <a:buNone/>
              <a:defRPr/>
            </a:pPr>
            <a:r>
              <a:rPr lang="fr-CA" sz="1900" dirty="0" smtClean="0">
                <a:solidFill>
                  <a:schemeClr val="tx2"/>
                </a:solidFill>
                <a:latin typeface="Arial" panose="020B0604020202020204" pitchFamily="34" charset="0"/>
                <a:cs typeface="Arial" panose="020B0604020202020204" pitchFamily="34" charset="0"/>
              </a:rPr>
              <a:t>Jennison Asuncion, M.A., </a:t>
            </a:r>
            <a:r>
              <a:rPr lang="fr-CA" sz="1900" dirty="0">
                <a:solidFill>
                  <a:schemeClr val="tx2"/>
                </a:solidFill>
                <a:latin typeface="Arial" panose="020B0604020202020204" pitchFamily="34" charset="0"/>
                <a:cs typeface="Arial" panose="020B0604020202020204" pitchFamily="34" charset="0"/>
              </a:rPr>
              <a:t>Co-Director, Adaptech </a:t>
            </a:r>
            <a:r>
              <a:rPr lang="fr-CA" sz="1900" dirty="0" err="1">
                <a:solidFill>
                  <a:schemeClr val="tx2"/>
                </a:solidFill>
                <a:latin typeface="Arial" panose="020B0604020202020204" pitchFamily="34" charset="0"/>
                <a:cs typeface="Arial" panose="020B0604020202020204" pitchFamily="34" charset="0"/>
              </a:rPr>
              <a:t>Research</a:t>
            </a:r>
            <a:r>
              <a:rPr lang="fr-CA" sz="1900" dirty="0">
                <a:solidFill>
                  <a:schemeClr val="tx2"/>
                </a:solidFill>
                <a:latin typeface="Arial" panose="020B0604020202020204" pitchFamily="34" charset="0"/>
                <a:cs typeface="Arial" panose="020B0604020202020204" pitchFamily="34" charset="0"/>
              </a:rPr>
              <a:t> </a:t>
            </a:r>
            <a:r>
              <a:rPr lang="fr-CA" sz="1900" dirty="0" smtClean="0">
                <a:solidFill>
                  <a:schemeClr val="tx2"/>
                </a:solidFill>
                <a:latin typeface="Arial" panose="020B0604020202020204" pitchFamily="34" charset="0"/>
                <a:cs typeface="Arial" panose="020B0604020202020204" pitchFamily="34" charset="0"/>
              </a:rPr>
              <a:t>Network</a:t>
            </a:r>
          </a:p>
          <a:p>
            <a:pPr algn="ctr">
              <a:defRPr/>
            </a:pPr>
            <a:r>
              <a:rPr lang="en-US" sz="1900" dirty="0">
                <a:latin typeface="Arial"/>
                <a:cs typeface="Arial"/>
              </a:rPr>
              <a:t>Alice Havel,</a:t>
            </a:r>
            <a:r>
              <a:rPr lang="en-US" sz="1900" baseline="30000" dirty="0">
                <a:latin typeface="Arial"/>
                <a:cs typeface="Arial"/>
              </a:rPr>
              <a:t> </a:t>
            </a:r>
            <a:r>
              <a:rPr lang="fr-CA" sz="1900" dirty="0" err="1" smtClean="0">
                <a:solidFill>
                  <a:schemeClr val="tx2"/>
                </a:solidFill>
                <a:latin typeface="Arial" panose="020B0604020202020204" pitchFamily="34" charset="0"/>
                <a:cs typeface="Arial" panose="020B0604020202020204" pitchFamily="34" charset="0"/>
              </a:rPr>
              <a:t>Ph.D</a:t>
            </a:r>
            <a:r>
              <a:rPr lang="fr-CA" sz="1900" dirty="0" smtClean="0">
                <a:solidFill>
                  <a:schemeClr val="tx2"/>
                </a:solidFill>
                <a:latin typeface="Arial" panose="020B0604020202020204" pitchFamily="34" charset="0"/>
                <a:cs typeface="Arial" panose="020B0604020202020204" pitchFamily="34" charset="0"/>
              </a:rPr>
              <a:t>., </a:t>
            </a:r>
            <a:r>
              <a:rPr lang="en-US" sz="1900" dirty="0" smtClean="0">
                <a:latin typeface="Arial"/>
                <a:cs typeface="Arial"/>
              </a:rPr>
              <a:t>Adaptech </a:t>
            </a:r>
            <a:r>
              <a:rPr lang="en-US" sz="1900" dirty="0">
                <a:latin typeface="Arial"/>
                <a:cs typeface="Arial"/>
              </a:rPr>
              <a:t>Research Network and Dawson </a:t>
            </a:r>
            <a:r>
              <a:rPr lang="en-US" sz="1900" dirty="0" smtClean="0">
                <a:latin typeface="Arial"/>
                <a:cs typeface="Arial"/>
              </a:rPr>
              <a:t>College</a:t>
            </a:r>
            <a:endParaRPr lang="en-CA" sz="1900" dirty="0">
              <a:latin typeface="Arial"/>
              <a:cs typeface="Arial"/>
            </a:endParaRPr>
          </a:p>
          <a:p>
            <a:pPr algn="ctr">
              <a:defRPr/>
            </a:pPr>
            <a:r>
              <a:rPr lang="en-US" sz="1900" dirty="0">
                <a:latin typeface="Arial"/>
                <a:cs typeface="Arial"/>
              </a:rPr>
              <a:t>Jillian </a:t>
            </a:r>
            <a:r>
              <a:rPr lang="en-US" sz="1900" dirty="0" smtClean="0">
                <a:latin typeface="Arial"/>
                <a:cs typeface="Arial"/>
              </a:rPr>
              <a:t>Budd, M.A., </a:t>
            </a:r>
            <a:r>
              <a:rPr lang="en-US" sz="1900" dirty="0" smtClean="0">
                <a:latin typeface="Arial"/>
                <a:cs typeface="Arial"/>
              </a:rPr>
              <a:t>Adaptech </a:t>
            </a:r>
            <a:r>
              <a:rPr lang="en-US" sz="1900" dirty="0">
                <a:latin typeface="Arial"/>
                <a:cs typeface="Arial"/>
              </a:rPr>
              <a:t>Research Network and McGill </a:t>
            </a:r>
            <a:r>
              <a:rPr lang="en-US" sz="1900" dirty="0" smtClean="0">
                <a:latin typeface="Arial"/>
                <a:cs typeface="Arial"/>
              </a:rPr>
              <a:t>University</a:t>
            </a:r>
            <a:endParaRPr lang="en-US" sz="1900" dirty="0">
              <a:solidFill>
                <a:schemeClr val="tx2"/>
              </a:solidFill>
              <a:latin typeface="Arial" panose="020B0604020202020204" pitchFamily="34" charset="0"/>
              <a:cs typeface="Arial" panose="020B0604020202020204" pitchFamily="34" charset="0"/>
            </a:endParaRPr>
          </a:p>
          <a:p>
            <a:pPr>
              <a:lnSpc>
                <a:spcPct val="120000"/>
              </a:lnSpc>
              <a:spcAft>
                <a:spcPts val="0"/>
              </a:spcAft>
              <a:buFont typeface="Arial" panose="020B0604020202020204" pitchFamily="34" charset="0"/>
              <a:buNone/>
              <a:defRPr/>
            </a:pPr>
            <a:endParaRPr lang="fr-CA" sz="2800" dirty="0" smtClean="0">
              <a:solidFill>
                <a:schemeClr val="tx2"/>
              </a:solidFill>
            </a:endParaRPr>
          </a:p>
        </p:txBody>
      </p:sp>
      <p:sp>
        <p:nvSpPr>
          <p:cNvPr id="6147" name="TextBox 3"/>
          <p:cNvSpPr txBox="1">
            <a:spLocks noChangeArrowheads="1"/>
          </p:cNvSpPr>
          <p:nvPr/>
        </p:nvSpPr>
        <p:spPr bwMode="auto">
          <a:xfrm>
            <a:off x="287338" y="5157192"/>
            <a:ext cx="85693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charset="0"/>
                <a:ea typeface="ＭＳ Ｐゴシック" charset="0"/>
                <a:cs typeface="ＭＳ Ｐゴシック" charset="0"/>
              </a:defRPr>
            </a:lvl1pPr>
            <a:lvl2pPr marL="742950" indent="-285750">
              <a:defRPr sz="2400">
                <a:solidFill>
                  <a:schemeClr val="tx1"/>
                </a:solidFill>
                <a:latin typeface="Tahoma" charset="0"/>
                <a:ea typeface="ＭＳ Ｐゴシック" charset="0"/>
              </a:defRPr>
            </a:lvl2pPr>
            <a:lvl3pPr marL="1143000" indent="-228600">
              <a:defRPr sz="2400">
                <a:solidFill>
                  <a:schemeClr val="tx1"/>
                </a:solidFill>
                <a:latin typeface="Tahoma" charset="0"/>
                <a:ea typeface="ＭＳ Ｐゴシック" charset="0"/>
              </a:defRPr>
            </a:lvl3pPr>
            <a:lvl4pPr marL="1600200" indent="-228600">
              <a:defRPr sz="2400">
                <a:solidFill>
                  <a:schemeClr val="tx1"/>
                </a:solidFill>
                <a:latin typeface="Tahoma" charset="0"/>
                <a:ea typeface="ＭＳ Ｐゴシック" charset="0"/>
              </a:defRPr>
            </a:lvl4pPr>
            <a:lvl5pPr marL="2057400" indent="-22860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en-US" sz="1600" i="1" dirty="0" smtClean="0">
                <a:solidFill>
                  <a:schemeClr val="tx2"/>
                </a:solidFill>
                <a:latin typeface="Arial" charset="0"/>
              </a:rPr>
              <a:t>30</a:t>
            </a:r>
            <a:r>
              <a:rPr lang="en-US" sz="1600" i="1" baseline="30000" dirty="0" smtClean="0">
                <a:solidFill>
                  <a:schemeClr val="tx2"/>
                </a:solidFill>
                <a:latin typeface="Arial" charset="0"/>
              </a:rPr>
              <a:t>th</a:t>
            </a:r>
            <a:r>
              <a:rPr lang="en-US" sz="1600" i="1" dirty="0" smtClean="0">
                <a:solidFill>
                  <a:schemeClr val="tx2"/>
                </a:solidFill>
                <a:latin typeface="Arial" charset="0"/>
              </a:rPr>
              <a:t> Annual International Technology and Persons with Disabilities Conference</a:t>
            </a:r>
          </a:p>
          <a:p>
            <a:pPr algn="ctr" eaLnBrk="1" hangingPunct="1"/>
            <a:r>
              <a:rPr lang="en-US" sz="1600" i="1" dirty="0" smtClean="0">
                <a:solidFill>
                  <a:schemeClr val="tx2"/>
                </a:solidFill>
                <a:latin typeface="Arial" charset="0"/>
              </a:rPr>
              <a:t>San </a:t>
            </a:r>
            <a:r>
              <a:rPr lang="en-US" sz="1600" i="1" dirty="0">
                <a:solidFill>
                  <a:schemeClr val="tx2"/>
                </a:solidFill>
                <a:latin typeface="Arial" charset="0"/>
              </a:rPr>
              <a:t>Diego, California</a:t>
            </a:r>
          </a:p>
          <a:p>
            <a:pPr algn="ctr" eaLnBrk="1" hangingPunct="1"/>
            <a:r>
              <a:rPr lang="en-US" sz="1600" i="1" dirty="0">
                <a:solidFill>
                  <a:schemeClr val="tx2"/>
                </a:solidFill>
                <a:latin typeface="Arial" charset="0"/>
              </a:rPr>
              <a:t>March, 2015</a:t>
            </a:r>
          </a:p>
        </p:txBody>
      </p:sp>
      <p:sp>
        <p:nvSpPr>
          <p:cNvPr id="6148" name="Connecteur droit 28"/>
          <p:cNvSpPr>
            <a:spLocks noChangeShapeType="1"/>
          </p:cNvSpPr>
          <p:nvPr/>
        </p:nvSpPr>
        <p:spPr bwMode="auto">
          <a:xfrm>
            <a:off x="468313" y="2349500"/>
            <a:ext cx="8229600" cy="0"/>
          </a:xfrm>
          <a:prstGeom prst="line">
            <a:avLst/>
          </a:prstGeom>
          <a:noFill/>
          <a:ln w="19050">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6149" name="Picture 25" descr="Adaptech logo blue"/>
          <p:cNvPicPr>
            <a:picLocks noChangeAspect="1" noChangeArrowheads="1"/>
          </p:cNvPicPr>
          <p:nvPr/>
        </p:nvPicPr>
        <p:blipFill>
          <a:blip r:embed="rId3" cstate="email">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4256088" y="4308326"/>
            <a:ext cx="63182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2775" y="6116910"/>
            <a:ext cx="2838450" cy="55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effectLst/>
              </a:rPr>
              <a:t>Post-Secondary Stakeholders</a:t>
            </a:r>
            <a:endParaRPr lang="en-US" b="0" dirty="0">
              <a:effectLst/>
            </a:endParaRPr>
          </a:p>
        </p:txBody>
      </p:sp>
      <p:sp>
        <p:nvSpPr>
          <p:cNvPr id="3" name="Content Placeholder 2"/>
          <p:cNvSpPr>
            <a:spLocks noGrp="1"/>
          </p:cNvSpPr>
          <p:nvPr>
            <p:ph sz="quarter" idx="1"/>
          </p:nvPr>
        </p:nvSpPr>
        <p:spPr>
          <a:xfrm>
            <a:off x="323528" y="1268760"/>
            <a:ext cx="8686800" cy="4888200"/>
          </a:xfrm>
        </p:spPr>
        <p:txBody>
          <a:bodyPr/>
          <a:lstStyle/>
          <a:p>
            <a:pPr marL="742950" indent="-742950">
              <a:lnSpc>
                <a:spcPct val="120000"/>
              </a:lnSpc>
              <a:buFont typeface="+mj-lt"/>
              <a:buAutoNum type="arabicPeriod"/>
            </a:pPr>
            <a:r>
              <a:rPr lang="en-US" sz="3200" dirty="0" smtClean="0"/>
              <a:t>Students </a:t>
            </a:r>
          </a:p>
          <a:p>
            <a:pPr marL="742950" indent="-742950">
              <a:lnSpc>
                <a:spcPct val="120000"/>
              </a:lnSpc>
              <a:buFont typeface="+mj-lt"/>
              <a:buAutoNum type="arabicPeriod"/>
            </a:pPr>
            <a:r>
              <a:rPr lang="en-US" sz="3200" dirty="0" smtClean="0"/>
              <a:t>Disability service providers </a:t>
            </a:r>
          </a:p>
          <a:p>
            <a:pPr marL="742950" indent="-742950">
              <a:lnSpc>
                <a:spcPct val="120000"/>
              </a:lnSpc>
              <a:buFont typeface="+mj-lt"/>
              <a:buAutoNum type="arabicPeriod"/>
            </a:pPr>
            <a:r>
              <a:rPr lang="en-US" sz="3200" dirty="0" smtClean="0"/>
              <a:t>Access technologists</a:t>
            </a:r>
          </a:p>
          <a:p>
            <a:pPr marL="742950" indent="-742950">
              <a:lnSpc>
                <a:spcPct val="120000"/>
              </a:lnSpc>
              <a:buFont typeface="+mj-lt"/>
              <a:buAutoNum type="arabicPeriod"/>
            </a:pPr>
            <a:r>
              <a:rPr lang="en-US" sz="3200" dirty="0" smtClean="0"/>
              <a:t>Instructors</a:t>
            </a:r>
            <a:r>
              <a:rPr lang="en-US" sz="3200" dirty="0"/>
              <a:t> </a:t>
            </a:r>
            <a:r>
              <a:rPr lang="en-US" sz="3200" dirty="0" smtClean="0"/>
              <a:t>using e</a:t>
            </a:r>
            <a:r>
              <a:rPr lang="en-US" sz="3200" dirty="0"/>
              <a:t>-</a:t>
            </a:r>
            <a:r>
              <a:rPr lang="en-US" sz="3200" dirty="0" smtClean="0"/>
              <a:t>learning</a:t>
            </a:r>
          </a:p>
          <a:p>
            <a:pPr marL="742950" indent="-742950">
              <a:lnSpc>
                <a:spcPct val="120000"/>
              </a:lnSpc>
              <a:buFont typeface="+mj-lt"/>
              <a:buAutoNum type="arabicPeriod"/>
            </a:pPr>
            <a:r>
              <a:rPr lang="en-US" sz="3200" dirty="0" smtClean="0"/>
              <a:t>Campus e-</a:t>
            </a:r>
            <a:r>
              <a:rPr lang="en-US" sz="3200" dirty="0"/>
              <a:t>learning professionals </a:t>
            </a:r>
            <a:r>
              <a:rPr lang="en-US" sz="3200" dirty="0" smtClean="0"/>
              <a:t>who lead </a:t>
            </a:r>
            <a:r>
              <a:rPr lang="en-US" sz="3200" dirty="0"/>
              <a:t>and </a:t>
            </a:r>
            <a:r>
              <a:rPr lang="en-US" sz="3200" dirty="0" smtClean="0"/>
              <a:t>select </a:t>
            </a:r>
            <a:r>
              <a:rPr lang="en-US" sz="3200" dirty="0"/>
              <a:t>e-learning products </a:t>
            </a:r>
            <a:endParaRPr lang="en-US" sz="3200" dirty="0" smtClean="0"/>
          </a:p>
          <a:p>
            <a:pPr marL="742950" indent="-742950">
              <a:lnSpc>
                <a:spcPct val="110000"/>
              </a:lnSpc>
              <a:buFont typeface="+mj-lt"/>
              <a:buAutoNum type="arabicPeriod"/>
            </a:pPr>
            <a:r>
              <a:rPr lang="en-US" sz="3200" dirty="0" smtClean="0"/>
              <a:t>Vendors: develop/sell </a:t>
            </a:r>
            <a:r>
              <a:rPr lang="en-US" sz="3200" dirty="0"/>
              <a:t>e-learning products to colleges</a:t>
            </a:r>
            <a:r>
              <a:rPr lang="en-CA" sz="3200" dirty="0"/>
              <a:t> </a:t>
            </a:r>
            <a:r>
              <a:rPr lang="en-US" dirty="0"/>
              <a:t> </a:t>
            </a:r>
          </a:p>
        </p:txBody>
      </p:sp>
      <p:sp>
        <p:nvSpPr>
          <p:cNvPr id="4" name="Slide Number Placeholder 3"/>
          <p:cNvSpPr>
            <a:spLocks noGrp="1"/>
          </p:cNvSpPr>
          <p:nvPr>
            <p:ph type="sldNum" sz="quarter" idx="11"/>
          </p:nvPr>
        </p:nvSpPr>
        <p:spPr/>
        <p:txBody>
          <a:bodyPr/>
          <a:lstStyle/>
          <a:p>
            <a:pPr>
              <a:defRPr/>
            </a:pPr>
            <a:fld id="{34BC1E9D-A5BA-7E40-AF7C-D161EDC63C0A}" type="slidenum">
              <a:rPr lang="fr-FR" smtClean="0"/>
              <a:pPr>
                <a:defRPr/>
              </a:pPr>
              <a:t>10</a:t>
            </a:fld>
            <a:endParaRPr lang="fr-FR"/>
          </a:p>
        </p:txBody>
      </p:sp>
    </p:spTree>
    <p:extLst>
      <p:ext uri="{BB962C8B-B14F-4D97-AF65-F5344CB8AC3E}">
        <p14:creationId xmlns:p14="http://schemas.microsoft.com/office/powerpoint/2010/main" val="252150542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effectLst/>
              </a:rPr>
              <a:t>Considerations</a:t>
            </a:r>
            <a:endParaRPr lang="en-US" b="0" dirty="0">
              <a:effectLst/>
            </a:endParaRPr>
          </a:p>
        </p:txBody>
      </p:sp>
      <p:sp>
        <p:nvSpPr>
          <p:cNvPr id="3" name="Content Placeholder 2"/>
          <p:cNvSpPr>
            <a:spLocks noGrp="1"/>
          </p:cNvSpPr>
          <p:nvPr>
            <p:ph sz="quarter" idx="1"/>
          </p:nvPr>
        </p:nvSpPr>
        <p:spPr>
          <a:xfrm>
            <a:off x="251520" y="1196752"/>
            <a:ext cx="8892480" cy="4888200"/>
          </a:xfrm>
        </p:spPr>
        <p:txBody>
          <a:bodyPr/>
          <a:lstStyle/>
          <a:p>
            <a:pPr>
              <a:lnSpc>
                <a:spcPct val="120000"/>
              </a:lnSpc>
            </a:pPr>
            <a:r>
              <a:rPr lang="en-US" sz="2700" dirty="0" smtClean="0"/>
              <a:t>ICTs used by students to access material</a:t>
            </a:r>
          </a:p>
          <a:p>
            <a:pPr>
              <a:lnSpc>
                <a:spcPct val="120000"/>
              </a:lnSpc>
            </a:pPr>
            <a:r>
              <a:rPr lang="en-US" sz="2700" dirty="0" smtClean="0"/>
              <a:t>Learning Management Systems (</a:t>
            </a:r>
            <a:r>
              <a:rPr lang="en-US" sz="2700" dirty="0" err="1" smtClean="0"/>
              <a:t>LMSs</a:t>
            </a:r>
            <a:r>
              <a:rPr lang="en-US" sz="2700" dirty="0" smtClean="0"/>
              <a:t>) work on multiple platforms</a:t>
            </a:r>
          </a:p>
          <a:p>
            <a:pPr>
              <a:lnSpc>
                <a:spcPct val="120000"/>
              </a:lnSpc>
            </a:pPr>
            <a:r>
              <a:rPr lang="en-US" sz="2700" dirty="0" smtClean="0"/>
              <a:t>Lecture presentations inclusive of </a:t>
            </a:r>
          </a:p>
          <a:p>
            <a:pPr lvl="1">
              <a:lnSpc>
                <a:spcPct val="120000"/>
              </a:lnSpc>
            </a:pPr>
            <a:r>
              <a:rPr lang="en-US" sz="2400" dirty="0" smtClean="0"/>
              <a:t>Variability of skills, preferences and abilities</a:t>
            </a:r>
          </a:p>
          <a:p>
            <a:pPr>
              <a:lnSpc>
                <a:spcPct val="120000"/>
              </a:lnSpc>
            </a:pPr>
            <a:r>
              <a:rPr lang="en-US" sz="2700" dirty="0" smtClean="0"/>
              <a:t>Materials accessible and useable by largest numbers</a:t>
            </a:r>
          </a:p>
          <a:p>
            <a:pPr>
              <a:lnSpc>
                <a:spcPct val="120000"/>
              </a:lnSpc>
            </a:pPr>
            <a:r>
              <a:rPr lang="en-US" sz="2700" dirty="0"/>
              <a:t>V</a:t>
            </a:r>
            <a:r>
              <a:rPr lang="en-US" sz="2700" dirty="0" smtClean="0"/>
              <a:t>ariety </a:t>
            </a:r>
            <a:r>
              <a:rPr lang="en-US" sz="2700" dirty="0"/>
              <a:t>of communication modalities, content representations, engagement methods, and evaluation </a:t>
            </a:r>
            <a:r>
              <a:rPr lang="en-US" sz="2700" dirty="0" smtClean="0"/>
              <a:t>techniques</a:t>
            </a:r>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34BC1E9D-A5BA-7E40-AF7C-D161EDC63C0A}" type="slidenum">
              <a:rPr lang="fr-FR" smtClean="0"/>
              <a:pPr>
                <a:defRPr/>
              </a:pPr>
              <a:t>11</a:t>
            </a:fld>
            <a:endParaRPr lang="fr-FR"/>
          </a:p>
        </p:txBody>
      </p:sp>
    </p:spTree>
    <p:extLst>
      <p:ext uri="{BB962C8B-B14F-4D97-AF65-F5344CB8AC3E}">
        <p14:creationId xmlns:p14="http://schemas.microsoft.com/office/powerpoint/2010/main" val="170213327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effectLst/>
              </a:rPr>
              <a:t>Concerns &amp; Barriers</a:t>
            </a:r>
            <a:endParaRPr lang="en-US" b="0" dirty="0">
              <a:effectLst/>
            </a:endParaRPr>
          </a:p>
        </p:txBody>
      </p:sp>
      <p:sp>
        <p:nvSpPr>
          <p:cNvPr id="3" name="Content Placeholder 2"/>
          <p:cNvSpPr>
            <a:spLocks noGrp="1"/>
          </p:cNvSpPr>
          <p:nvPr>
            <p:ph sz="quarter" idx="1"/>
          </p:nvPr>
        </p:nvSpPr>
        <p:spPr>
          <a:xfrm>
            <a:off x="204664" y="1196752"/>
            <a:ext cx="8687816" cy="4888200"/>
          </a:xfrm>
        </p:spPr>
        <p:txBody>
          <a:bodyPr/>
          <a:lstStyle/>
          <a:p>
            <a:pPr marL="0" indent="0">
              <a:lnSpc>
                <a:spcPct val="120000"/>
              </a:lnSpc>
              <a:buNone/>
            </a:pPr>
            <a:r>
              <a:rPr lang="en-US" sz="3200" i="1" dirty="0" smtClean="0"/>
              <a:t>“… in </a:t>
            </a:r>
            <a:r>
              <a:rPr lang="en-US" sz="3200" i="1" dirty="0"/>
              <a:t>the rush to integrate technology into teaching, instructors and those responsible for designing, supporting, and implementing e‑learning often fail to think about the specific accessibility requirements of students with different </a:t>
            </a:r>
            <a:r>
              <a:rPr lang="en-US" sz="3200" i="1" dirty="0" smtClean="0"/>
              <a:t>needs” </a:t>
            </a:r>
            <a:r>
              <a:rPr lang="en-US" sz="3200" i="1" dirty="0"/>
              <a:t>(Bissonnette, 2006)</a:t>
            </a:r>
            <a:r>
              <a:rPr lang="en-US" sz="3200" i="1" dirty="0" smtClean="0"/>
              <a:t>.</a:t>
            </a:r>
          </a:p>
          <a:p>
            <a:pPr>
              <a:lnSpc>
                <a:spcPct val="120000"/>
              </a:lnSpc>
            </a:pPr>
            <a:endParaRPr lang="en-US" sz="2000" dirty="0" smtClean="0"/>
          </a:p>
          <a:p>
            <a:pPr marL="0" indent="0">
              <a:buNone/>
            </a:pPr>
            <a:endParaRPr lang="en-US" sz="2400" dirty="0" smtClean="0"/>
          </a:p>
          <a:p>
            <a:pPr marL="0" indent="0">
              <a:buNone/>
            </a:pPr>
            <a:endParaRPr lang="en-US" sz="2400" dirty="0"/>
          </a:p>
        </p:txBody>
      </p:sp>
      <p:sp>
        <p:nvSpPr>
          <p:cNvPr id="4" name="Slide Number Placeholder 3"/>
          <p:cNvSpPr>
            <a:spLocks noGrp="1"/>
          </p:cNvSpPr>
          <p:nvPr>
            <p:ph type="sldNum" sz="quarter" idx="11"/>
          </p:nvPr>
        </p:nvSpPr>
        <p:spPr/>
        <p:txBody>
          <a:bodyPr/>
          <a:lstStyle/>
          <a:p>
            <a:pPr>
              <a:defRPr/>
            </a:pPr>
            <a:fld id="{34BC1E9D-A5BA-7E40-AF7C-D161EDC63C0A}" type="slidenum">
              <a:rPr lang="fr-FR" smtClean="0"/>
              <a:pPr>
                <a:defRPr/>
              </a:pPr>
              <a:t>12</a:t>
            </a:fld>
            <a:endParaRPr lang="fr-FR"/>
          </a:p>
        </p:txBody>
      </p:sp>
    </p:spTree>
    <p:extLst>
      <p:ext uri="{BB962C8B-B14F-4D97-AF65-F5344CB8AC3E}">
        <p14:creationId xmlns:p14="http://schemas.microsoft.com/office/powerpoint/2010/main" val="257013637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effectLst/>
              </a:rPr>
              <a:t>Concerns &amp; Barriers</a:t>
            </a:r>
            <a:endParaRPr lang="en-US" b="0" dirty="0">
              <a:effectLst/>
            </a:endParaRPr>
          </a:p>
        </p:txBody>
      </p:sp>
      <p:sp>
        <p:nvSpPr>
          <p:cNvPr id="3" name="Content Placeholder 2"/>
          <p:cNvSpPr>
            <a:spLocks noGrp="1"/>
          </p:cNvSpPr>
          <p:nvPr>
            <p:ph sz="quarter" idx="1"/>
          </p:nvPr>
        </p:nvSpPr>
        <p:spPr>
          <a:xfrm>
            <a:off x="107504" y="1052736"/>
            <a:ext cx="9479904" cy="4888200"/>
          </a:xfrm>
        </p:spPr>
        <p:txBody>
          <a:bodyPr/>
          <a:lstStyle/>
          <a:p>
            <a:pPr>
              <a:lnSpc>
                <a:spcPct val="120000"/>
              </a:lnSpc>
            </a:pPr>
            <a:r>
              <a:rPr lang="en-US" sz="3200" dirty="0" smtClean="0"/>
              <a:t>No consideration of compatibility between e-learning and students’ assistive technologies </a:t>
            </a:r>
          </a:p>
          <a:p>
            <a:pPr lvl="1">
              <a:lnSpc>
                <a:spcPct val="120000"/>
              </a:lnSpc>
            </a:pPr>
            <a:r>
              <a:rPr lang="en-US" sz="2800" dirty="0" smtClean="0"/>
              <a:t>e.g., screen readers, keyboard/mouse</a:t>
            </a:r>
          </a:p>
          <a:p>
            <a:pPr>
              <a:lnSpc>
                <a:spcPct val="120000"/>
              </a:lnSpc>
            </a:pPr>
            <a:r>
              <a:rPr lang="en-US" sz="3200" dirty="0" smtClean="0"/>
              <a:t>High </a:t>
            </a:r>
            <a:r>
              <a:rPr lang="en-US" sz="3200" dirty="0"/>
              <a:t>cost of ICTs </a:t>
            </a:r>
            <a:endParaRPr lang="en-US" sz="3200" dirty="0" smtClean="0"/>
          </a:p>
          <a:p>
            <a:pPr>
              <a:lnSpc>
                <a:spcPct val="120000"/>
              </a:lnSpc>
            </a:pPr>
            <a:r>
              <a:rPr lang="en-US" sz="3200" dirty="0" smtClean="0"/>
              <a:t>Inadequate opportunities </a:t>
            </a:r>
            <a:r>
              <a:rPr lang="en-US" sz="3200" dirty="0"/>
              <a:t>to experiment </a:t>
            </a:r>
            <a:r>
              <a:rPr lang="en-US" sz="3200" dirty="0" smtClean="0"/>
              <a:t>before purchasing</a:t>
            </a:r>
            <a:r>
              <a:rPr lang="en-CA" sz="3200" dirty="0" smtClean="0"/>
              <a:t> </a:t>
            </a:r>
            <a:endParaRPr lang="en-CA" sz="3200" dirty="0"/>
          </a:p>
          <a:p>
            <a:r>
              <a:rPr lang="en-US" sz="3200" dirty="0">
                <a:latin typeface="Arial"/>
                <a:cs typeface="Arial"/>
              </a:rPr>
              <a:t>Adaptech Research Network </a:t>
            </a:r>
            <a:r>
              <a:rPr lang="en-US" sz="3200" dirty="0" smtClean="0"/>
              <a:t> </a:t>
            </a:r>
          </a:p>
          <a:p>
            <a:pPr lvl="1"/>
            <a:r>
              <a:rPr lang="en-US" sz="2800" dirty="0" smtClean="0">
                <a:latin typeface="Arial" charset="0"/>
              </a:rPr>
              <a:t>Free </a:t>
            </a:r>
            <a:r>
              <a:rPr lang="en-US" sz="2800" dirty="0">
                <a:latin typeface="Arial" charset="0"/>
              </a:rPr>
              <a:t>or inexpensive alternatives </a:t>
            </a:r>
            <a:r>
              <a:rPr lang="en-US" sz="2800" dirty="0" smtClean="0">
                <a:latin typeface="Arial" charset="0"/>
                <a:cs typeface="Arial" charset="0"/>
                <a:hlinkClick r:id="rId3"/>
              </a:rPr>
              <a:t>adaptech.org/downloads</a:t>
            </a:r>
            <a:r>
              <a:rPr lang="en-US" sz="2800" dirty="0" smtClean="0">
                <a:latin typeface="Arial" charset="0"/>
                <a:cs typeface="Arial" charset="0"/>
              </a:rPr>
              <a:t> </a:t>
            </a:r>
            <a:endParaRPr lang="en-US" sz="2800" dirty="0">
              <a:latin typeface="Arial" charset="0"/>
              <a:cs typeface="Arial" charset="0"/>
            </a:endParaRPr>
          </a:p>
          <a:p>
            <a:pPr>
              <a:lnSpc>
                <a:spcPct val="120000"/>
              </a:lnSpc>
            </a:pPr>
            <a:endParaRPr lang="en-US" sz="2000" dirty="0" smtClean="0"/>
          </a:p>
          <a:p>
            <a:pPr marL="0" indent="0">
              <a:buNone/>
            </a:pPr>
            <a:endParaRPr lang="en-US" sz="2400" dirty="0" smtClean="0"/>
          </a:p>
          <a:p>
            <a:pPr marL="0" indent="0">
              <a:buNone/>
            </a:pPr>
            <a:endParaRPr lang="en-US" sz="2400" dirty="0"/>
          </a:p>
        </p:txBody>
      </p:sp>
      <p:sp>
        <p:nvSpPr>
          <p:cNvPr id="4" name="Slide Number Placeholder 3"/>
          <p:cNvSpPr>
            <a:spLocks noGrp="1"/>
          </p:cNvSpPr>
          <p:nvPr>
            <p:ph type="sldNum" sz="quarter" idx="11"/>
          </p:nvPr>
        </p:nvSpPr>
        <p:spPr/>
        <p:txBody>
          <a:bodyPr/>
          <a:lstStyle/>
          <a:p>
            <a:pPr>
              <a:defRPr/>
            </a:pPr>
            <a:fld id="{34BC1E9D-A5BA-7E40-AF7C-D161EDC63C0A}" type="slidenum">
              <a:rPr lang="fr-FR" smtClean="0"/>
              <a:pPr>
                <a:defRPr/>
              </a:pPr>
              <a:t>13</a:t>
            </a:fld>
            <a:endParaRPr lang="fr-FR"/>
          </a:p>
        </p:txBody>
      </p:sp>
    </p:spTree>
    <p:extLst>
      <p:ext uri="{BB962C8B-B14F-4D97-AF65-F5344CB8AC3E}">
        <p14:creationId xmlns:p14="http://schemas.microsoft.com/office/powerpoint/2010/main" val="260986058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effectLst/>
              </a:rPr>
              <a:t>Training &amp; Support</a:t>
            </a:r>
            <a:endParaRPr lang="en-US" b="0" dirty="0">
              <a:effectLst/>
            </a:endParaRPr>
          </a:p>
        </p:txBody>
      </p:sp>
      <p:sp>
        <p:nvSpPr>
          <p:cNvPr id="3" name="Content Placeholder 2"/>
          <p:cNvSpPr>
            <a:spLocks noGrp="1"/>
          </p:cNvSpPr>
          <p:nvPr>
            <p:ph sz="quarter" idx="1"/>
          </p:nvPr>
        </p:nvSpPr>
        <p:spPr>
          <a:xfrm>
            <a:off x="19179" y="1268760"/>
            <a:ext cx="8686800" cy="4888200"/>
          </a:xfrm>
        </p:spPr>
        <p:txBody>
          <a:bodyPr/>
          <a:lstStyle/>
          <a:p>
            <a:pPr>
              <a:lnSpc>
                <a:spcPct val="120000"/>
              </a:lnSpc>
            </a:pPr>
            <a:r>
              <a:rPr lang="en-CA" sz="2800" dirty="0" smtClean="0"/>
              <a:t>Instructors may need training on</a:t>
            </a:r>
          </a:p>
          <a:p>
            <a:pPr lvl="1">
              <a:lnSpc>
                <a:spcPct val="120000"/>
              </a:lnSpc>
            </a:pPr>
            <a:r>
              <a:rPr lang="en-CA" sz="2800" dirty="0"/>
              <a:t>H</a:t>
            </a:r>
            <a:r>
              <a:rPr lang="en-CA" sz="2800" dirty="0" smtClean="0"/>
              <a:t>ow </a:t>
            </a:r>
            <a:r>
              <a:rPr lang="en-CA" sz="2800" dirty="0"/>
              <a:t>to use their </a:t>
            </a:r>
            <a:r>
              <a:rPr lang="en-CA" sz="2800" dirty="0" smtClean="0"/>
              <a:t>LMSs</a:t>
            </a:r>
          </a:p>
          <a:p>
            <a:pPr lvl="1">
              <a:lnSpc>
                <a:spcPct val="120000"/>
              </a:lnSpc>
            </a:pPr>
            <a:r>
              <a:rPr lang="en-CA" sz="2800" dirty="0"/>
              <a:t>H</a:t>
            </a:r>
            <a:r>
              <a:rPr lang="en-CA" sz="2800" dirty="0" smtClean="0"/>
              <a:t>ow </a:t>
            </a:r>
            <a:r>
              <a:rPr lang="en-CA" sz="2800" dirty="0"/>
              <a:t>students with different access needs use </a:t>
            </a:r>
            <a:r>
              <a:rPr lang="en-CA" sz="2800" dirty="0" smtClean="0"/>
              <a:t>ICTs</a:t>
            </a:r>
            <a:endParaRPr lang="en-CA" sz="2800" dirty="0"/>
          </a:p>
          <a:p>
            <a:pPr lvl="1">
              <a:lnSpc>
                <a:spcPct val="120000"/>
              </a:lnSpc>
            </a:pPr>
            <a:r>
              <a:rPr lang="en-CA" sz="2800" dirty="0"/>
              <a:t>H</a:t>
            </a:r>
            <a:r>
              <a:rPr lang="en-CA" sz="2800" dirty="0" smtClean="0"/>
              <a:t>ow </a:t>
            </a:r>
            <a:r>
              <a:rPr lang="en-CA" sz="2800" dirty="0"/>
              <a:t>to employ </a:t>
            </a:r>
            <a:r>
              <a:rPr lang="en-CA" sz="2800" dirty="0" smtClean="0"/>
              <a:t>UD </a:t>
            </a:r>
            <a:r>
              <a:rPr lang="en-CA" sz="2800" dirty="0"/>
              <a:t>in designing </a:t>
            </a:r>
            <a:endParaRPr lang="en-CA" sz="2800" dirty="0" smtClean="0"/>
          </a:p>
          <a:p>
            <a:pPr lvl="2">
              <a:lnSpc>
                <a:spcPct val="120000"/>
              </a:lnSpc>
            </a:pPr>
            <a:r>
              <a:rPr lang="en-CA" sz="2400" dirty="0" smtClean="0"/>
              <a:t>course </a:t>
            </a:r>
            <a:r>
              <a:rPr lang="en-CA" sz="2400" dirty="0"/>
              <a:t>materials </a:t>
            </a:r>
            <a:endParaRPr lang="en-CA" sz="2400" dirty="0" smtClean="0"/>
          </a:p>
          <a:p>
            <a:pPr lvl="2">
              <a:lnSpc>
                <a:spcPct val="120000"/>
              </a:lnSpc>
            </a:pPr>
            <a:r>
              <a:rPr lang="en-CA" sz="2400" dirty="0" smtClean="0"/>
              <a:t>teaching methods</a:t>
            </a:r>
          </a:p>
          <a:p>
            <a:pPr lvl="2">
              <a:lnSpc>
                <a:spcPct val="120000"/>
              </a:lnSpc>
            </a:pPr>
            <a:r>
              <a:rPr lang="en-CA" sz="2400" dirty="0" smtClean="0"/>
              <a:t>evaluation</a:t>
            </a:r>
          </a:p>
          <a:p>
            <a:pPr lvl="1">
              <a:lnSpc>
                <a:spcPct val="120000"/>
              </a:lnSpc>
            </a:pPr>
            <a:r>
              <a:rPr lang="en-CA" sz="2800" dirty="0" smtClean="0"/>
              <a:t>Build in reflection time pre and during course</a:t>
            </a:r>
          </a:p>
          <a:p>
            <a:pPr marL="274637" lvl="1" indent="0">
              <a:buNone/>
            </a:pPr>
            <a:endParaRPr lang="en-CA" sz="2800" dirty="0"/>
          </a:p>
        </p:txBody>
      </p:sp>
      <p:sp>
        <p:nvSpPr>
          <p:cNvPr id="4" name="Slide Number Placeholder 3"/>
          <p:cNvSpPr>
            <a:spLocks noGrp="1"/>
          </p:cNvSpPr>
          <p:nvPr>
            <p:ph type="sldNum" sz="quarter" idx="11"/>
          </p:nvPr>
        </p:nvSpPr>
        <p:spPr/>
        <p:txBody>
          <a:bodyPr/>
          <a:lstStyle/>
          <a:p>
            <a:pPr>
              <a:defRPr/>
            </a:pPr>
            <a:fld id="{34BC1E9D-A5BA-7E40-AF7C-D161EDC63C0A}" type="slidenum">
              <a:rPr lang="fr-FR" smtClean="0"/>
              <a:pPr>
                <a:defRPr/>
              </a:pPr>
              <a:t>14</a:t>
            </a:fld>
            <a:endParaRPr lang="fr-FR"/>
          </a:p>
        </p:txBody>
      </p:sp>
    </p:spTree>
    <p:extLst>
      <p:ext uri="{BB962C8B-B14F-4D97-AF65-F5344CB8AC3E}">
        <p14:creationId xmlns:p14="http://schemas.microsoft.com/office/powerpoint/2010/main" val="168685903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684213"/>
          </a:xfrm>
        </p:spPr>
        <p:txBody>
          <a:bodyPr/>
          <a:lstStyle/>
          <a:p>
            <a:r>
              <a:rPr lang="en-US" sz="3600" b="0" dirty="0" smtClean="0">
                <a:effectLst/>
              </a:rPr>
              <a:t>Learning Management Systems (</a:t>
            </a:r>
            <a:r>
              <a:rPr lang="en-US" sz="3600" b="0" dirty="0" err="1" smtClean="0">
                <a:effectLst/>
              </a:rPr>
              <a:t>LMSs</a:t>
            </a:r>
            <a:r>
              <a:rPr lang="en-US" sz="3600" b="0" dirty="0" smtClean="0">
                <a:effectLst/>
              </a:rPr>
              <a:t>)</a:t>
            </a:r>
            <a:endParaRPr lang="en-US" sz="3600" b="0" dirty="0">
              <a:effectLst/>
            </a:endParaRPr>
          </a:p>
        </p:txBody>
      </p:sp>
      <p:sp>
        <p:nvSpPr>
          <p:cNvPr id="3" name="Content Placeholder 2"/>
          <p:cNvSpPr>
            <a:spLocks noGrp="1"/>
          </p:cNvSpPr>
          <p:nvPr>
            <p:ph sz="quarter" idx="1"/>
          </p:nvPr>
        </p:nvSpPr>
        <p:spPr>
          <a:xfrm>
            <a:off x="251520" y="1268760"/>
            <a:ext cx="8784976" cy="4888200"/>
          </a:xfrm>
        </p:spPr>
        <p:txBody>
          <a:bodyPr/>
          <a:lstStyle/>
          <a:p>
            <a:pPr>
              <a:lnSpc>
                <a:spcPct val="120000"/>
              </a:lnSpc>
            </a:pPr>
            <a:r>
              <a:rPr lang="en-US" sz="3200" dirty="0" smtClean="0"/>
              <a:t>Desire2Learn, Blackboard, Moodle, </a:t>
            </a:r>
            <a:r>
              <a:rPr lang="en-US" sz="3200" dirty="0" err="1" smtClean="0"/>
              <a:t>Vclass</a:t>
            </a:r>
            <a:r>
              <a:rPr lang="en-US" sz="3200" dirty="0" smtClean="0"/>
              <a:t>…</a:t>
            </a:r>
          </a:p>
          <a:p>
            <a:pPr lvl="1">
              <a:lnSpc>
                <a:spcPct val="120000"/>
              </a:lnSpc>
            </a:pPr>
            <a:r>
              <a:rPr lang="en-US" sz="2800" dirty="0" smtClean="0"/>
              <a:t>Varying </a:t>
            </a:r>
            <a:r>
              <a:rPr lang="en-US" sz="2800" dirty="0"/>
              <a:t>degree of customization</a:t>
            </a:r>
          </a:p>
          <a:p>
            <a:pPr lvl="1">
              <a:lnSpc>
                <a:spcPct val="120000"/>
              </a:lnSpc>
            </a:pPr>
            <a:r>
              <a:rPr lang="en-US" sz="2800" dirty="0" smtClean="0"/>
              <a:t>Evolution – increase access or barriers (</a:t>
            </a:r>
            <a:r>
              <a:rPr lang="en-US" sz="2800" dirty="0" err="1" smtClean="0"/>
              <a:t>Rangin</a:t>
            </a:r>
            <a:r>
              <a:rPr lang="en-US" sz="2800" dirty="0" smtClean="0"/>
              <a:t>)</a:t>
            </a:r>
          </a:p>
          <a:p>
            <a:pPr lvl="1">
              <a:lnSpc>
                <a:spcPct val="120000"/>
              </a:lnSpc>
            </a:pPr>
            <a:r>
              <a:rPr lang="en-US" sz="2800" dirty="0" smtClean="0"/>
              <a:t>Material presentation – chunk into modules</a:t>
            </a:r>
          </a:p>
          <a:p>
            <a:pPr lvl="1">
              <a:lnSpc>
                <a:spcPct val="120000"/>
              </a:lnSpc>
            </a:pPr>
            <a:r>
              <a:rPr lang="en-US" sz="2800" dirty="0" smtClean="0"/>
              <a:t>Course </a:t>
            </a:r>
            <a:r>
              <a:rPr lang="en-US" sz="2800" dirty="0"/>
              <a:t>c</a:t>
            </a:r>
            <a:r>
              <a:rPr lang="en-US" sz="2800" dirty="0" smtClean="0"/>
              <a:t>alendar – link all modules/evaluations </a:t>
            </a:r>
          </a:p>
          <a:p>
            <a:pPr lvl="1">
              <a:lnSpc>
                <a:spcPct val="120000"/>
              </a:lnSpc>
            </a:pPr>
            <a:r>
              <a:rPr lang="en-US" sz="2800" dirty="0" smtClean="0"/>
              <a:t>In-person and virtual office hours</a:t>
            </a:r>
          </a:p>
          <a:p>
            <a:pPr lvl="1">
              <a:lnSpc>
                <a:spcPct val="120000"/>
              </a:lnSpc>
            </a:pPr>
            <a:r>
              <a:rPr lang="en-US" sz="2800" dirty="0" smtClean="0"/>
              <a:t>Use student-view feature to verify usability</a:t>
            </a:r>
          </a:p>
          <a:p>
            <a:endParaRPr lang="en-US" sz="2800" dirty="0" smtClean="0"/>
          </a:p>
        </p:txBody>
      </p:sp>
      <p:sp>
        <p:nvSpPr>
          <p:cNvPr id="4" name="Slide Number Placeholder 3"/>
          <p:cNvSpPr>
            <a:spLocks noGrp="1"/>
          </p:cNvSpPr>
          <p:nvPr>
            <p:ph type="sldNum" sz="quarter" idx="11"/>
          </p:nvPr>
        </p:nvSpPr>
        <p:spPr/>
        <p:txBody>
          <a:bodyPr/>
          <a:lstStyle/>
          <a:p>
            <a:pPr>
              <a:defRPr/>
            </a:pPr>
            <a:fld id="{34BC1E9D-A5BA-7E40-AF7C-D161EDC63C0A}" type="slidenum">
              <a:rPr lang="fr-FR" smtClean="0"/>
              <a:pPr>
                <a:defRPr/>
              </a:pPr>
              <a:t>15</a:t>
            </a:fld>
            <a:endParaRPr lang="fr-FR"/>
          </a:p>
        </p:txBody>
      </p:sp>
    </p:spTree>
    <p:extLst>
      <p:ext uri="{BB962C8B-B14F-4D97-AF65-F5344CB8AC3E}">
        <p14:creationId xmlns:p14="http://schemas.microsoft.com/office/powerpoint/2010/main" val="421262066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effectLst/>
              </a:rPr>
              <a:t>Syllabus</a:t>
            </a:r>
            <a:endParaRPr lang="en-US" b="0" dirty="0">
              <a:effectLst/>
            </a:endParaRPr>
          </a:p>
        </p:txBody>
      </p:sp>
      <p:sp>
        <p:nvSpPr>
          <p:cNvPr id="3" name="Content Placeholder 2"/>
          <p:cNvSpPr>
            <a:spLocks noGrp="1"/>
          </p:cNvSpPr>
          <p:nvPr>
            <p:ph sz="quarter" idx="1"/>
          </p:nvPr>
        </p:nvSpPr>
        <p:spPr>
          <a:xfrm>
            <a:off x="179512" y="1052736"/>
            <a:ext cx="9145016" cy="5040560"/>
          </a:xfrm>
        </p:spPr>
        <p:txBody>
          <a:bodyPr/>
          <a:lstStyle/>
          <a:p>
            <a:pPr>
              <a:lnSpc>
                <a:spcPct val="120000"/>
              </a:lnSpc>
            </a:pPr>
            <a:r>
              <a:rPr lang="en-CA" sz="3200" dirty="0"/>
              <a:t>F</a:t>
            </a:r>
            <a:r>
              <a:rPr lang="en-CA" sz="3200" dirty="0" smtClean="0"/>
              <a:t>irst </a:t>
            </a:r>
            <a:r>
              <a:rPr lang="en-CA" sz="3200" dirty="0"/>
              <a:t>contact with a course </a:t>
            </a:r>
            <a:endParaRPr lang="en-CA" sz="3200" dirty="0" smtClean="0"/>
          </a:p>
          <a:p>
            <a:pPr>
              <a:lnSpc>
                <a:spcPct val="120000"/>
              </a:lnSpc>
            </a:pPr>
            <a:r>
              <a:rPr lang="en-CA" sz="3200" dirty="0" smtClean="0"/>
              <a:t>UD course </a:t>
            </a:r>
            <a:r>
              <a:rPr lang="en-CA" sz="3200" dirty="0"/>
              <a:t>syllabus </a:t>
            </a:r>
            <a:r>
              <a:rPr lang="en-CA" sz="3200" dirty="0" smtClean="0"/>
              <a:t>includes</a:t>
            </a:r>
          </a:p>
          <a:p>
            <a:pPr lvl="1">
              <a:lnSpc>
                <a:spcPct val="120000"/>
              </a:lnSpc>
            </a:pPr>
            <a:r>
              <a:rPr lang="en-CA" sz="2800" dirty="0" smtClean="0"/>
              <a:t>photo </a:t>
            </a:r>
            <a:r>
              <a:rPr lang="en-CA" sz="2800" dirty="0"/>
              <a:t>or captioned </a:t>
            </a:r>
            <a:r>
              <a:rPr lang="en-CA" sz="2800" dirty="0" smtClean="0"/>
              <a:t>video introducing </a:t>
            </a:r>
            <a:r>
              <a:rPr lang="en-CA" sz="2800" dirty="0"/>
              <a:t>the </a:t>
            </a:r>
            <a:r>
              <a:rPr lang="en-CA" sz="2800" dirty="0" smtClean="0"/>
              <a:t>instructor </a:t>
            </a:r>
            <a:endParaRPr lang="en-CA" sz="2800" dirty="0"/>
          </a:p>
          <a:p>
            <a:pPr lvl="1">
              <a:lnSpc>
                <a:spcPct val="120000"/>
              </a:lnSpc>
            </a:pPr>
            <a:r>
              <a:rPr lang="en-CA" sz="2800" dirty="0" smtClean="0"/>
              <a:t>course </a:t>
            </a:r>
            <a:r>
              <a:rPr lang="en-CA" sz="2800" dirty="0"/>
              <a:t>tour </a:t>
            </a:r>
            <a:r>
              <a:rPr lang="en-CA" sz="2800" dirty="0" smtClean="0"/>
              <a:t>in </a:t>
            </a:r>
            <a:r>
              <a:rPr lang="en-CA" sz="2800" dirty="0"/>
              <a:t>printed and captioned video </a:t>
            </a:r>
            <a:r>
              <a:rPr lang="en-CA" sz="2800" dirty="0" smtClean="0"/>
              <a:t>formats</a:t>
            </a:r>
          </a:p>
          <a:p>
            <a:pPr lvl="1">
              <a:lnSpc>
                <a:spcPct val="120000"/>
              </a:lnSpc>
            </a:pPr>
            <a:r>
              <a:rPr lang="en-CA" sz="2800" dirty="0" smtClean="0"/>
              <a:t>link </a:t>
            </a:r>
            <a:r>
              <a:rPr lang="en-CA" sz="2800" dirty="0"/>
              <a:t>to instructions on how to use the </a:t>
            </a:r>
            <a:r>
              <a:rPr lang="en-CA" sz="2800" dirty="0" smtClean="0"/>
              <a:t>LMS</a:t>
            </a:r>
          </a:p>
          <a:p>
            <a:pPr lvl="1">
              <a:lnSpc>
                <a:spcPct val="120000"/>
              </a:lnSpc>
            </a:pPr>
            <a:r>
              <a:rPr lang="en-CA" sz="2800" dirty="0" smtClean="0"/>
              <a:t>description </a:t>
            </a:r>
            <a:r>
              <a:rPr lang="en-CA" sz="2800" dirty="0"/>
              <a:t>of </a:t>
            </a:r>
            <a:r>
              <a:rPr lang="en-CA" sz="2800" dirty="0" smtClean="0"/>
              <a:t>multiple </a:t>
            </a:r>
            <a:r>
              <a:rPr lang="en-CA" sz="2800" dirty="0"/>
              <a:t>pathways to </a:t>
            </a:r>
            <a:r>
              <a:rPr lang="en-CA" sz="2800" dirty="0" smtClean="0"/>
              <a:t>attain objectives </a:t>
            </a:r>
          </a:p>
          <a:p>
            <a:pPr lvl="1">
              <a:lnSpc>
                <a:spcPct val="120000"/>
              </a:lnSpc>
            </a:pPr>
            <a:r>
              <a:rPr lang="en-CA" sz="2800" dirty="0" smtClean="0"/>
              <a:t>information </a:t>
            </a:r>
            <a:r>
              <a:rPr lang="en-CA" sz="2800" dirty="0"/>
              <a:t>on how to arrange for </a:t>
            </a:r>
            <a:r>
              <a:rPr lang="en-CA" sz="2800" dirty="0" smtClean="0"/>
              <a:t>specific needs</a:t>
            </a:r>
          </a:p>
          <a:p>
            <a:pPr lvl="1">
              <a:lnSpc>
                <a:spcPct val="120000"/>
              </a:lnSpc>
            </a:pPr>
            <a:r>
              <a:rPr lang="en-CA" sz="2800" dirty="0" smtClean="0"/>
              <a:t>presented in </a:t>
            </a:r>
            <a:r>
              <a:rPr lang="en-CA" sz="2800" dirty="0"/>
              <a:t>accessible </a:t>
            </a:r>
            <a:r>
              <a:rPr lang="en-CA" sz="2800" dirty="0" smtClean="0"/>
              <a:t>format</a:t>
            </a:r>
          </a:p>
          <a:p>
            <a:pPr lvl="1">
              <a:lnSpc>
                <a:spcPct val="120000"/>
              </a:lnSpc>
            </a:pPr>
            <a:r>
              <a:rPr lang="en-CA" sz="2800" dirty="0"/>
              <a:t>e</a:t>
            </a:r>
            <a:r>
              <a:rPr lang="en-CA" sz="2800" dirty="0" smtClean="0"/>
              <a:t>mbed links to outside sources</a:t>
            </a:r>
            <a:endParaRPr lang="en-US" sz="2800" dirty="0"/>
          </a:p>
        </p:txBody>
      </p:sp>
      <p:sp>
        <p:nvSpPr>
          <p:cNvPr id="4" name="Slide Number Placeholder 3"/>
          <p:cNvSpPr>
            <a:spLocks noGrp="1"/>
          </p:cNvSpPr>
          <p:nvPr>
            <p:ph type="sldNum" sz="quarter" idx="11"/>
          </p:nvPr>
        </p:nvSpPr>
        <p:spPr/>
        <p:txBody>
          <a:bodyPr/>
          <a:lstStyle/>
          <a:p>
            <a:pPr>
              <a:defRPr/>
            </a:pPr>
            <a:fld id="{34BC1E9D-A5BA-7E40-AF7C-D161EDC63C0A}" type="slidenum">
              <a:rPr lang="fr-FR" smtClean="0"/>
              <a:pPr>
                <a:defRPr/>
              </a:pPr>
              <a:t>16</a:t>
            </a:fld>
            <a:endParaRPr lang="fr-FR"/>
          </a:p>
        </p:txBody>
      </p:sp>
    </p:spTree>
    <p:extLst>
      <p:ext uri="{BB962C8B-B14F-4D97-AF65-F5344CB8AC3E}">
        <p14:creationId xmlns:p14="http://schemas.microsoft.com/office/powerpoint/2010/main" val="88571116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effectLst/>
              </a:rPr>
              <a:t>Lectures</a:t>
            </a:r>
            <a:endParaRPr lang="en-US" b="0" dirty="0">
              <a:effectLst/>
            </a:endParaRPr>
          </a:p>
        </p:txBody>
      </p:sp>
      <p:sp>
        <p:nvSpPr>
          <p:cNvPr id="3" name="Content Placeholder 2"/>
          <p:cNvSpPr>
            <a:spLocks noGrp="1"/>
          </p:cNvSpPr>
          <p:nvPr>
            <p:ph sz="quarter" idx="1"/>
          </p:nvPr>
        </p:nvSpPr>
        <p:spPr>
          <a:xfrm>
            <a:off x="467544" y="1124744"/>
            <a:ext cx="8676456" cy="4888200"/>
          </a:xfrm>
        </p:spPr>
        <p:txBody>
          <a:bodyPr/>
          <a:lstStyle/>
          <a:p>
            <a:pPr>
              <a:lnSpc>
                <a:spcPct val="120000"/>
              </a:lnSpc>
            </a:pPr>
            <a:r>
              <a:rPr lang="en-US" sz="2800" dirty="0" smtClean="0"/>
              <a:t>Presentation in accessible format</a:t>
            </a:r>
          </a:p>
          <a:p>
            <a:pPr lvl="0">
              <a:lnSpc>
                <a:spcPct val="120000"/>
              </a:lnSpc>
            </a:pPr>
            <a:r>
              <a:rPr lang="en-CA" sz="2800" dirty="0"/>
              <a:t>F</a:t>
            </a:r>
            <a:r>
              <a:rPr lang="en-CA" sz="2800" dirty="0" smtClean="0"/>
              <a:t>ont </a:t>
            </a:r>
            <a:r>
              <a:rPr lang="en-CA" sz="2800" dirty="0"/>
              <a:t>size is </a:t>
            </a:r>
            <a:r>
              <a:rPr lang="en-CA" sz="2800" dirty="0" smtClean="0"/>
              <a:t>sufficient, sufficient color contrast</a:t>
            </a:r>
            <a:endParaRPr lang="en-CA" sz="2800" dirty="0"/>
          </a:p>
          <a:p>
            <a:pPr lvl="0">
              <a:lnSpc>
                <a:spcPct val="120000"/>
              </a:lnSpc>
            </a:pPr>
            <a:r>
              <a:rPr lang="en-CA" sz="2800" dirty="0" smtClean="0"/>
              <a:t>Don’t </a:t>
            </a:r>
            <a:r>
              <a:rPr lang="en-CA" sz="2800" dirty="0"/>
              <a:t>use color as the only way to convey </a:t>
            </a:r>
            <a:r>
              <a:rPr lang="en-CA" sz="2800" dirty="0" smtClean="0"/>
              <a:t>content</a:t>
            </a:r>
            <a:endParaRPr lang="en-CA" sz="2800" dirty="0"/>
          </a:p>
          <a:p>
            <a:pPr lvl="0">
              <a:lnSpc>
                <a:spcPct val="120000"/>
              </a:lnSpc>
            </a:pPr>
            <a:r>
              <a:rPr lang="en-CA" sz="2800" dirty="0"/>
              <a:t>Avoid automatic slide </a:t>
            </a:r>
            <a:r>
              <a:rPr lang="en-CA" sz="2800" dirty="0" smtClean="0"/>
              <a:t>transitions </a:t>
            </a:r>
            <a:endParaRPr lang="en-CA" sz="2800" dirty="0"/>
          </a:p>
          <a:p>
            <a:pPr lvl="0">
              <a:lnSpc>
                <a:spcPct val="120000"/>
              </a:lnSpc>
            </a:pPr>
            <a:r>
              <a:rPr lang="en-CA" sz="2800" dirty="0"/>
              <a:t>Use simple </a:t>
            </a:r>
            <a:r>
              <a:rPr lang="en-CA" sz="2800" dirty="0" smtClean="0"/>
              <a:t>language</a:t>
            </a:r>
            <a:endParaRPr lang="en-CA" sz="2800" dirty="0"/>
          </a:p>
          <a:p>
            <a:pPr lvl="0">
              <a:lnSpc>
                <a:spcPct val="120000"/>
              </a:lnSpc>
            </a:pPr>
            <a:r>
              <a:rPr lang="en-CA" sz="2800" dirty="0"/>
              <a:t>R</a:t>
            </a:r>
            <a:r>
              <a:rPr lang="en-CA" sz="2800" dirty="0" smtClean="0"/>
              <a:t>eading </a:t>
            </a:r>
            <a:r>
              <a:rPr lang="en-CA" sz="2800" dirty="0"/>
              <a:t>order of text boxes that are not part of the native slide </a:t>
            </a:r>
            <a:r>
              <a:rPr lang="en-CA" sz="2800" dirty="0" smtClean="0"/>
              <a:t>layout</a:t>
            </a:r>
          </a:p>
          <a:p>
            <a:pPr lvl="1">
              <a:lnSpc>
                <a:spcPct val="120000"/>
              </a:lnSpc>
            </a:pPr>
            <a:r>
              <a:rPr lang="en-CA" sz="2400" dirty="0" smtClean="0"/>
              <a:t>screen </a:t>
            </a:r>
            <a:r>
              <a:rPr lang="en-CA" sz="2400" dirty="0"/>
              <a:t>reader usually reads these </a:t>
            </a:r>
            <a:r>
              <a:rPr lang="en-CA" sz="2400" dirty="0" smtClean="0"/>
              <a:t>last</a:t>
            </a:r>
          </a:p>
          <a:p>
            <a:pPr lvl="0">
              <a:lnSpc>
                <a:spcPct val="120000"/>
              </a:lnSpc>
            </a:pPr>
            <a:endParaRPr lang="en-CA" sz="2400" dirty="0"/>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34BC1E9D-A5BA-7E40-AF7C-D161EDC63C0A}" type="slidenum">
              <a:rPr lang="fr-FR" smtClean="0"/>
              <a:pPr>
                <a:defRPr/>
              </a:pPr>
              <a:t>17</a:t>
            </a:fld>
            <a:endParaRPr lang="fr-FR"/>
          </a:p>
        </p:txBody>
      </p:sp>
    </p:spTree>
    <p:extLst>
      <p:ext uri="{BB962C8B-B14F-4D97-AF65-F5344CB8AC3E}">
        <p14:creationId xmlns:p14="http://schemas.microsoft.com/office/powerpoint/2010/main" val="142332431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effectLst/>
              </a:rPr>
              <a:t>Lectures</a:t>
            </a:r>
            <a:endParaRPr lang="en-US" b="0" dirty="0">
              <a:effectLst/>
            </a:endParaRPr>
          </a:p>
        </p:txBody>
      </p:sp>
      <p:sp>
        <p:nvSpPr>
          <p:cNvPr id="3" name="Content Placeholder 2"/>
          <p:cNvSpPr>
            <a:spLocks noGrp="1"/>
          </p:cNvSpPr>
          <p:nvPr>
            <p:ph sz="quarter" idx="1"/>
          </p:nvPr>
        </p:nvSpPr>
        <p:spPr>
          <a:xfrm>
            <a:off x="323528" y="1196752"/>
            <a:ext cx="8229600" cy="4888200"/>
          </a:xfrm>
        </p:spPr>
        <p:txBody>
          <a:bodyPr/>
          <a:lstStyle/>
          <a:p>
            <a:r>
              <a:rPr lang="en-CA" sz="2800" dirty="0" smtClean="0"/>
              <a:t>Video</a:t>
            </a:r>
          </a:p>
          <a:p>
            <a:pPr lvl="1"/>
            <a:r>
              <a:rPr lang="en-CA" sz="2400" dirty="0" smtClean="0"/>
              <a:t>Captioned</a:t>
            </a:r>
          </a:p>
          <a:p>
            <a:pPr lvl="1"/>
            <a:r>
              <a:rPr lang="en-CA" sz="2400" dirty="0"/>
              <a:t>P</a:t>
            </a:r>
            <a:r>
              <a:rPr lang="en-CA" sz="2400" dirty="0" smtClean="0"/>
              <a:t>layer </a:t>
            </a:r>
            <a:r>
              <a:rPr lang="en-CA" sz="2400" dirty="0"/>
              <a:t>controls are accessible</a:t>
            </a:r>
            <a:r>
              <a:rPr lang="en-CA" sz="1800" dirty="0"/>
              <a:t>.</a:t>
            </a:r>
          </a:p>
          <a:p>
            <a:pPr lvl="0"/>
            <a:r>
              <a:rPr lang="en-CA" sz="2800" dirty="0"/>
              <a:t>Embedded audio</a:t>
            </a:r>
          </a:p>
          <a:p>
            <a:pPr lvl="1"/>
            <a:r>
              <a:rPr lang="en-CA" sz="2400" dirty="0" smtClean="0">
                <a:ea typeface="Arial" charset="0"/>
              </a:rPr>
              <a:t>Include a transcript</a:t>
            </a:r>
            <a:endParaRPr lang="en-CA" sz="2400" dirty="0">
              <a:ea typeface="Arial" charset="0"/>
            </a:endParaRPr>
          </a:p>
          <a:p>
            <a:r>
              <a:rPr lang="en-US" sz="2800" dirty="0"/>
              <a:t>Post presentations online in timely manner</a:t>
            </a:r>
          </a:p>
          <a:p>
            <a:pPr lvl="1"/>
            <a:r>
              <a:rPr lang="en-US" sz="2400" dirty="0"/>
              <a:t>Accessible text based format  (not PDF)</a:t>
            </a:r>
          </a:p>
          <a:p>
            <a:r>
              <a:rPr lang="en-US" sz="2800" dirty="0" smtClean="0"/>
              <a:t>Use </a:t>
            </a:r>
            <a:r>
              <a:rPr lang="en-US" sz="2800" dirty="0"/>
              <a:t>Creative Commons </a:t>
            </a:r>
            <a:endParaRPr lang="en-US" sz="2800" dirty="0" smtClean="0"/>
          </a:p>
          <a:p>
            <a:pPr lvl="1"/>
            <a:r>
              <a:rPr lang="en-US" sz="2400" dirty="0" smtClean="0"/>
              <a:t>http</a:t>
            </a:r>
            <a:r>
              <a:rPr lang="en-US" sz="2400" dirty="0"/>
              <a:t>://creativecommons.org/licenses/</a:t>
            </a:r>
          </a:p>
          <a:p>
            <a:r>
              <a:rPr lang="en-US" sz="2800" dirty="0"/>
              <a:t>Record lecture and caption </a:t>
            </a:r>
          </a:p>
          <a:p>
            <a:pPr lvl="1"/>
            <a:r>
              <a:rPr lang="en-US" sz="2400" dirty="0" smtClean="0"/>
              <a:t>Post </a:t>
            </a:r>
            <a:r>
              <a:rPr lang="en-US" sz="2400" dirty="0"/>
              <a:t>on LMS: students view at own time and pace</a:t>
            </a:r>
          </a:p>
          <a:p>
            <a:pPr marL="0" indent="0">
              <a:buNone/>
            </a:pPr>
            <a:endParaRPr lang="en-US" sz="2400" dirty="0"/>
          </a:p>
          <a:p>
            <a:pPr lvl="0"/>
            <a:endParaRPr lang="en-CA" sz="2400" dirty="0"/>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34BC1E9D-A5BA-7E40-AF7C-D161EDC63C0A}" type="slidenum">
              <a:rPr lang="fr-FR" smtClean="0"/>
              <a:pPr>
                <a:defRPr/>
              </a:pPr>
              <a:t>18</a:t>
            </a:fld>
            <a:endParaRPr lang="fr-FR"/>
          </a:p>
        </p:txBody>
      </p:sp>
    </p:spTree>
    <p:extLst>
      <p:ext uri="{BB962C8B-B14F-4D97-AF65-F5344CB8AC3E}">
        <p14:creationId xmlns:p14="http://schemas.microsoft.com/office/powerpoint/2010/main" val="219414679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effectLst/>
              </a:rPr>
              <a:t>Textbooks</a:t>
            </a:r>
            <a:endParaRPr lang="en-US" b="0" dirty="0">
              <a:effectLst/>
            </a:endParaRPr>
          </a:p>
        </p:txBody>
      </p:sp>
      <p:sp>
        <p:nvSpPr>
          <p:cNvPr id="3" name="Content Placeholder 2"/>
          <p:cNvSpPr>
            <a:spLocks noGrp="1"/>
          </p:cNvSpPr>
          <p:nvPr>
            <p:ph sz="quarter" idx="1"/>
          </p:nvPr>
        </p:nvSpPr>
        <p:spPr>
          <a:xfrm>
            <a:off x="395536" y="1196752"/>
            <a:ext cx="8640960" cy="4888200"/>
          </a:xfrm>
        </p:spPr>
        <p:txBody>
          <a:bodyPr/>
          <a:lstStyle/>
          <a:p>
            <a:pPr>
              <a:spcBef>
                <a:spcPts val="1000"/>
              </a:spcBef>
            </a:pPr>
            <a:r>
              <a:rPr lang="en-US" sz="2800" dirty="0" smtClean="0"/>
              <a:t>E-text in accessible format provides options</a:t>
            </a:r>
          </a:p>
          <a:p>
            <a:pPr>
              <a:spcBef>
                <a:spcPts val="1000"/>
              </a:spcBef>
            </a:pPr>
            <a:r>
              <a:rPr lang="en-US" sz="2800" dirty="0" smtClean="0"/>
              <a:t>Portability </a:t>
            </a:r>
            <a:r>
              <a:rPr lang="en-US" sz="2800" dirty="0"/>
              <a:t>among </a:t>
            </a:r>
            <a:r>
              <a:rPr lang="en-US" sz="2800" dirty="0" smtClean="0"/>
              <a:t>devices</a:t>
            </a:r>
          </a:p>
          <a:p>
            <a:pPr>
              <a:spcBef>
                <a:spcPts val="1000"/>
              </a:spcBef>
            </a:pPr>
            <a:r>
              <a:rPr lang="en-US" sz="2800" dirty="0" smtClean="0"/>
              <a:t>Laptops, </a:t>
            </a:r>
            <a:r>
              <a:rPr lang="en-US" sz="2800" dirty="0"/>
              <a:t>tablets, e-readers, and smartphones </a:t>
            </a:r>
            <a:endParaRPr lang="en-US" sz="2800" dirty="0" smtClean="0"/>
          </a:p>
          <a:p>
            <a:pPr>
              <a:spcBef>
                <a:spcPts val="1000"/>
              </a:spcBef>
            </a:pPr>
            <a:r>
              <a:rPr lang="en-US" sz="2800" dirty="0"/>
              <a:t>P</a:t>
            </a:r>
            <a:r>
              <a:rPr lang="en-US" sz="2800" dirty="0" smtClean="0"/>
              <a:t>ublishers may use </a:t>
            </a:r>
            <a:r>
              <a:rPr lang="en-US" sz="2800" dirty="0"/>
              <a:t>proprietary formats </a:t>
            </a:r>
            <a:endParaRPr lang="en-US" sz="2800" dirty="0" smtClean="0"/>
          </a:p>
          <a:p>
            <a:pPr lvl="1">
              <a:spcBef>
                <a:spcPts val="1000"/>
              </a:spcBef>
            </a:pPr>
            <a:r>
              <a:rPr lang="en-US" sz="2400" dirty="0" smtClean="0"/>
              <a:t>restrict </a:t>
            </a:r>
            <a:r>
              <a:rPr lang="en-US" sz="2400" dirty="0"/>
              <a:t>accessibility for certain students </a:t>
            </a:r>
            <a:endParaRPr lang="en-US" sz="2400" dirty="0" smtClean="0"/>
          </a:p>
          <a:p>
            <a:pPr lvl="2">
              <a:spcBef>
                <a:spcPts val="1000"/>
              </a:spcBef>
            </a:pPr>
            <a:r>
              <a:rPr lang="en-US" sz="2000" dirty="0" smtClean="0"/>
              <a:t>no option </a:t>
            </a:r>
            <a:r>
              <a:rPr lang="en-US" sz="2000" dirty="0"/>
              <a:t>to select text for reformatting or </a:t>
            </a:r>
            <a:r>
              <a:rPr lang="en-US" sz="2000" dirty="0" smtClean="0"/>
              <a:t>use </a:t>
            </a:r>
            <a:r>
              <a:rPr lang="en-US" sz="2000" dirty="0"/>
              <a:t>with screen </a:t>
            </a:r>
            <a:r>
              <a:rPr lang="en-US" sz="2000" dirty="0" smtClean="0"/>
              <a:t>reader</a:t>
            </a:r>
          </a:p>
          <a:p>
            <a:pPr marL="633413" lvl="2" indent="-295275">
              <a:spcBef>
                <a:spcPts val="1000"/>
              </a:spcBef>
            </a:pPr>
            <a:r>
              <a:rPr lang="en-US" dirty="0" smtClean="0"/>
              <a:t>may </a:t>
            </a:r>
            <a:r>
              <a:rPr lang="en-US" dirty="0"/>
              <a:t>use </a:t>
            </a:r>
            <a:r>
              <a:rPr lang="en-US" dirty="0" smtClean="0"/>
              <a:t>complicated navigation schemes</a:t>
            </a:r>
          </a:p>
          <a:p>
            <a:pPr>
              <a:spcBef>
                <a:spcPts val="1000"/>
              </a:spcBef>
            </a:pPr>
            <a:r>
              <a:rPr lang="en-US" sz="2800" dirty="0" smtClean="0"/>
              <a:t>Before </a:t>
            </a:r>
            <a:r>
              <a:rPr lang="en-US" sz="2800" dirty="0"/>
              <a:t>selecting </a:t>
            </a:r>
            <a:r>
              <a:rPr lang="en-US" sz="2800" dirty="0" smtClean="0"/>
              <a:t>an e-textbook talk to the </a:t>
            </a:r>
            <a:r>
              <a:rPr lang="en-US" sz="2800" dirty="0"/>
              <a:t>vendor </a:t>
            </a:r>
            <a:endParaRPr lang="en-US" sz="2800" dirty="0" smtClean="0"/>
          </a:p>
          <a:p>
            <a:pPr lvl="1">
              <a:spcBef>
                <a:spcPts val="1000"/>
              </a:spcBef>
            </a:pPr>
            <a:r>
              <a:rPr lang="en-US" sz="2400" dirty="0" smtClean="0"/>
              <a:t>accessibility </a:t>
            </a:r>
          </a:p>
          <a:p>
            <a:pPr lvl="1">
              <a:spcBef>
                <a:spcPts val="1000"/>
              </a:spcBef>
            </a:pPr>
            <a:r>
              <a:rPr lang="en-US" sz="2400" dirty="0" smtClean="0"/>
              <a:t>usability</a:t>
            </a:r>
            <a:endParaRPr lang="en-CA" sz="2400" dirty="0"/>
          </a:p>
          <a:p>
            <a:endParaRPr lang="en-US" sz="2400" dirty="0" smtClean="0"/>
          </a:p>
        </p:txBody>
      </p:sp>
      <p:sp>
        <p:nvSpPr>
          <p:cNvPr id="4" name="Slide Number Placeholder 3"/>
          <p:cNvSpPr>
            <a:spLocks noGrp="1"/>
          </p:cNvSpPr>
          <p:nvPr>
            <p:ph type="sldNum" sz="quarter" idx="11"/>
          </p:nvPr>
        </p:nvSpPr>
        <p:spPr/>
        <p:txBody>
          <a:bodyPr/>
          <a:lstStyle/>
          <a:p>
            <a:pPr>
              <a:defRPr/>
            </a:pPr>
            <a:fld id="{34BC1E9D-A5BA-7E40-AF7C-D161EDC63C0A}" type="slidenum">
              <a:rPr lang="fr-FR" smtClean="0"/>
              <a:pPr>
                <a:defRPr/>
              </a:pPr>
              <a:t>19</a:t>
            </a:fld>
            <a:endParaRPr lang="fr-FR"/>
          </a:p>
        </p:txBody>
      </p:sp>
    </p:spTree>
    <p:extLst>
      <p:ext uri="{BB962C8B-B14F-4D97-AF65-F5344CB8AC3E}">
        <p14:creationId xmlns:p14="http://schemas.microsoft.com/office/powerpoint/2010/main" val="278707878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68313" y="333375"/>
            <a:ext cx="8229600" cy="684213"/>
          </a:xfrm>
        </p:spPr>
        <p:txBody>
          <a:bodyPr/>
          <a:lstStyle/>
          <a:p>
            <a:pPr>
              <a:defRPr/>
            </a:pPr>
            <a:r>
              <a:rPr lang="fr-CA" altLang="en-US" sz="4400" dirty="0" smtClean="0">
                <a:latin typeface="Arial" charset="0"/>
                <a:ea typeface="+mj-ea"/>
                <a:cs typeface="Arial" charset="0"/>
              </a:rPr>
              <a:t>Agenda</a:t>
            </a:r>
            <a:endParaRPr lang="en-US" altLang="en-US" sz="4400" dirty="0" smtClean="0">
              <a:latin typeface="Arial" charset="0"/>
              <a:ea typeface="+mj-ea"/>
              <a:cs typeface="Arial" charset="0"/>
            </a:endParaRPr>
          </a:p>
        </p:txBody>
      </p:sp>
      <p:sp>
        <p:nvSpPr>
          <p:cNvPr id="8194" name="Content Placeholder 2"/>
          <p:cNvSpPr>
            <a:spLocks noGrp="1"/>
          </p:cNvSpPr>
          <p:nvPr>
            <p:ph idx="1"/>
          </p:nvPr>
        </p:nvSpPr>
        <p:spPr>
          <a:xfrm>
            <a:off x="503040" y="1196752"/>
            <a:ext cx="8640960" cy="5073650"/>
          </a:xfrm>
        </p:spPr>
        <p:txBody>
          <a:bodyPr/>
          <a:lstStyle/>
          <a:p>
            <a:pPr marL="285750" lvl="1">
              <a:spcAft>
                <a:spcPts val="600"/>
              </a:spcAft>
            </a:pPr>
            <a:r>
              <a:rPr lang="en-US" sz="2800" dirty="0" smtClean="0">
                <a:latin typeface="Arial" charset="0"/>
                <a:cs typeface="Arial" charset="0"/>
              </a:rPr>
              <a:t>Context, Potential  and Focus</a:t>
            </a:r>
          </a:p>
          <a:p>
            <a:pPr marL="285750" lvl="1">
              <a:spcAft>
                <a:spcPts val="600"/>
              </a:spcAft>
            </a:pPr>
            <a:r>
              <a:rPr lang="en-US" sz="2800" dirty="0" smtClean="0">
                <a:latin typeface="Arial" charset="0"/>
                <a:cs typeface="Arial" charset="0"/>
              </a:rPr>
              <a:t>Three Key Components</a:t>
            </a:r>
          </a:p>
          <a:p>
            <a:pPr marL="285750" lvl="1">
              <a:spcAft>
                <a:spcPts val="600"/>
              </a:spcAft>
            </a:pPr>
            <a:r>
              <a:rPr lang="en-US" sz="2800" dirty="0" smtClean="0">
                <a:latin typeface="Arial" charset="0"/>
                <a:cs typeface="Arial" charset="0"/>
              </a:rPr>
              <a:t>Universal Design</a:t>
            </a:r>
            <a:endParaRPr lang="en-US" sz="2800" dirty="0">
              <a:latin typeface="Arial" charset="0"/>
              <a:cs typeface="Arial" charset="0"/>
            </a:endParaRPr>
          </a:p>
          <a:p>
            <a:pPr marL="285750" lvl="1">
              <a:spcAft>
                <a:spcPts val="600"/>
              </a:spcAft>
            </a:pPr>
            <a:r>
              <a:rPr lang="en-US" sz="2800" dirty="0" smtClean="0">
                <a:latin typeface="Arial" charset="0"/>
                <a:cs typeface="Arial" charset="0"/>
              </a:rPr>
              <a:t>Higher Education Stakeholders</a:t>
            </a:r>
          </a:p>
          <a:p>
            <a:pPr marL="285750" lvl="1">
              <a:spcAft>
                <a:spcPts val="600"/>
              </a:spcAft>
            </a:pPr>
            <a:r>
              <a:rPr lang="en-US" sz="2800" dirty="0" smtClean="0">
                <a:latin typeface="Arial" charset="0"/>
                <a:cs typeface="Arial" charset="0"/>
              </a:rPr>
              <a:t>Requirements</a:t>
            </a:r>
          </a:p>
          <a:p>
            <a:pPr marL="285750" lvl="1">
              <a:spcAft>
                <a:spcPts val="600"/>
              </a:spcAft>
            </a:pPr>
            <a:r>
              <a:rPr lang="en-US" sz="2800" dirty="0" smtClean="0">
                <a:latin typeface="Arial" charset="0"/>
                <a:cs typeface="Arial" charset="0"/>
              </a:rPr>
              <a:t>Concerns and Barriers</a:t>
            </a:r>
          </a:p>
          <a:p>
            <a:pPr marL="285750" lvl="1">
              <a:spcAft>
                <a:spcPts val="600"/>
              </a:spcAft>
            </a:pPr>
            <a:r>
              <a:rPr lang="en-US" sz="2800" dirty="0" smtClean="0">
                <a:latin typeface="Arial" charset="0"/>
                <a:cs typeface="Arial" charset="0"/>
              </a:rPr>
              <a:t>Training</a:t>
            </a:r>
          </a:p>
          <a:p>
            <a:pPr marL="285750" lvl="1">
              <a:spcAft>
                <a:spcPts val="600"/>
              </a:spcAft>
            </a:pPr>
            <a:r>
              <a:rPr lang="en-US" sz="2800" dirty="0" smtClean="0">
                <a:latin typeface="Arial" charset="0"/>
                <a:cs typeface="Arial" charset="0"/>
              </a:rPr>
              <a:t>Resources</a:t>
            </a:r>
          </a:p>
          <a:p>
            <a:pPr marL="285750" lvl="1">
              <a:spcAft>
                <a:spcPts val="600"/>
              </a:spcAft>
            </a:pPr>
            <a:r>
              <a:rPr lang="en-US" sz="2800" dirty="0" smtClean="0">
                <a:latin typeface="Arial" charset="0"/>
                <a:cs typeface="Arial" charset="0"/>
              </a:rPr>
              <a:t>Seven Design Questions</a:t>
            </a:r>
          </a:p>
        </p:txBody>
      </p:sp>
      <p:sp>
        <p:nvSpPr>
          <p:cNvPr id="8195"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charset="0"/>
                <a:ea typeface="ＭＳ Ｐゴシック" charset="0"/>
                <a:cs typeface="ＭＳ Ｐゴシック" charset="0"/>
              </a:defRPr>
            </a:lvl1pPr>
            <a:lvl2pPr marL="742950" indent="-285750">
              <a:defRPr sz="2400">
                <a:solidFill>
                  <a:schemeClr val="tx1"/>
                </a:solidFill>
                <a:latin typeface="Tahoma" charset="0"/>
                <a:ea typeface="ＭＳ Ｐゴシック" charset="0"/>
              </a:defRPr>
            </a:lvl2pPr>
            <a:lvl3pPr marL="1143000" indent="-228600">
              <a:defRPr sz="2400">
                <a:solidFill>
                  <a:schemeClr val="tx1"/>
                </a:solidFill>
                <a:latin typeface="Tahoma" charset="0"/>
                <a:ea typeface="ＭＳ Ｐゴシック" charset="0"/>
              </a:defRPr>
            </a:lvl3pPr>
            <a:lvl4pPr marL="1600200" indent="-228600">
              <a:defRPr sz="2400">
                <a:solidFill>
                  <a:schemeClr val="tx1"/>
                </a:solidFill>
                <a:latin typeface="Tahoma" charset="0"/>
                <a:ea typeface="ＭＳ Ｐゴシック" charset="0"/>
              </a:defRPr>
            </a:lvl4pPr>
            <a:lvl5pPr marL="2057400" indent="-22860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fld id="{BAB4D519-E584-944F-A5FB-FCA78AAEE6FE}" type="slidenum">
              <a:rPr lang="fr-CA" sz="1400">
                <a:solidFill>
                  <a:srgbClr val="0033CC"/>
                </a:solidFill>
                <a:latin typeface="Arial" charset="0"/>
              </a:rPr>
              <a:pPr/>
              <a:t>2</a:t>
            </a:fld>
            <a:endParaRPr lang="fr-CA" sz="1400">
              <a:solidFill>
                <a:srgbClr val="0033CC"/>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effectLst/>
              </a:rPr>
              <a:t>Documents</a:t>
            </a:r>
            <a:endParaRPr lang="en-US" b="0" dirty="0">
              <a:effectLst/>
            </a:endParaRPr>
          </a:p>
        </p:txBody>
      </p:sp>
      <p:sp>
        <p:nvSpPr>
          <p:cNvPr id="3" name="Content Placeholder 2"/>
          <p:cNvSpPr>
            <a:spLocks noGrp="1"/>
          </p:cNvSpPr>
          <p:nvPr>
            <p:ph sz="quarter" idx="1"/>
          </p:nvPr>
        </p:nvSpPr>
        <p:spPr/>
        <p:txBody>
          <a:bodyPr/>
          <a:lstStyle/>
          <a:p>
            <a:r>
              <a:rPr lang="en-US" sz="3200" dirty="0" smtClean="0"/>
              <a:t>Provide in advance </a:t>
            </a:r>
          </a:p>
          <a:p>
            <a:r>
              <a:rPr lang="en-US" sz="3200" dirty="0" smtClean="0"/>
              <a:t>In accessible, useable formats</a:t>
            </a:r>
          </a:p>
          <a:p>
            <a:r>
              <a:rPr lang="en-US" sz="3200" dirty="0" smtClean="0"/>
              <a:t>Use alt text for images and tables</a:t>
            </a:r>
          </a:p>
          <a:p>
            <a:r>
              <a:rPr lang="en-US" sz="3200" dirty="0" smtClean="0"/>
              <a:t>Caption videos </a:t>
            </a:r>
          </a:p>
          <a:p>
            <a:r>
              <a:rPr lang="en-US" sz="3200" dirty="0" smtClean="0"/>
              <a:t>Described video</a:t>
            </a:r>
          </a:p>
          <a:p>
            <a:r>
              <a:rPr lang="en-US" sz="3200" dirty="0" smtClean="0"/>
              <a:t>Avoid scanned paper to pdf or image</a:t>
            </a:r>
          </a:p>
          <a:p>
            <a:r>
              <a:rPr lang="en-US" sz="3200" dirty="0" smtClean="0"/>
              <a:t>OCR document to make accessible</a:t>
            </a:r>
          </a:p>
          <a:p>
            <a:endParaRPr lang="en-US" dirty="0"/>
          </a:p>
        </p:txBody>
      </p:sp>
      <p:sp>
        <p:nvSpPr>
          <p:cNvPr id="4" name="Slide Number Placeholder 3"/>
          <p:cNvSpPr>
            <a:spLocks noGrp="1"/>
          </p:cNvSpPr>
          <p:nvPr>
            <p:ph type="sldNum" sz="quarter" idx="11"/>
          </p:nvPr>
        </p:nvSpPr>
        <p:spPr/>
        <p:txBody>
          <a:bodyPr/>
          <a:lstStyle/>
          <a:p>
            <a:pPr>
              <a:defRPr/>
            </a:pPr>
            <a:fld id="{34BC1E9D-A5BA-7E40-AF7C-D161EDC63C0A}" type="slidenum">
              <a:rPr lang="fr-FR" smtClean="0"/>
              <a:pPr>
                <a:defRPr/>
              </a:pPr>
              <a:t>20</a:t>
            </a:fld>
            <a:endParaRPr lang="fr-FR"/>
          </a:p>
        </p:txBody>
      </p:sp>
    </p:spTree>
    <p:extLst>
      <p:ext uri="{BB962C8B-B14F-4D97-AF65-F5344CB8AC3E}">
        <p14:creationId xmlns:p14="http://schemas.microsoft.com/office/powerpoint/2010/main" val="2682637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effectLst/>
              </a:rPr>
              <a:t>Communication</a:t>
            </a:r>
            <a:endParaRPr lang="en-US" b="0" dirty="0">
              <a:effectLst/>
            </a:endParaRPr>
          </a:p>
        </p:txBody>
      </p:sp>
      <p:sp>
        <p:nvSpPr>
          <p:cNvPr id="3" name="Content Placeholder 2"/>
          <p:cNvSpPr>
            <a:spLocks noGrp="1"/>
          </p:cNvSpPr>
          <p:nvPr>
            <p:ph sz="quarter" idx="1"/>
          </p:nvPr>
        </p:nvSpPr>
        <p:spPr/>
        <p:txBody>
          <a:bodyPr/>
          <a:lstStyle/>
          <a:p>
            <a:r>
              <a:rPr lang="en-US" sz="3200" dirty="0" smtClean="0"/>
              <a:t>On-line communication </a:t>
            </a:r>
          </a:p>
          <a:p>
            <a:pPr lvl="1"/>
            <a:r>
              <a:rPr lang="en-US" sz="2800" dirty="0" smtClean="0"/>
              <a:t>Email, Skype, Adobe </a:t>
            </a:r>
            <a:r>
              <a:rPr lang="en-US" sz="2800" dirty="0"/>
              <a:t>C</a:t>
            </a:r>
            <a:r>
              <a:rPr lang="en-US" sz="2800" dirty="0" smtClean="0"/>
              <a:t>onnect, discussion forum, chat</a:t>
            </a:r>
          </a:p>
          <a:p>
            <a:pPr marL="361950" lvl="1" indent="-361950">
              <a:spcBef>
                <a:spcPts val="600"/>
              </a:spcBef>
            </a:pPr>
            <a:r>
              <a:rPr lang="en-US" dirty="0" smtClean="0"/>
              <a:t>Asynchronous – individual time and pace</a:t>
            </a:r>
          </a:p>
          <a:p>
            <a:pPr marL="628650" lvl="2" indent="-361950">
              <a:spcBef>
                <a:spcPts val="600"/>
              </a:spcBef>
            </a:pPr>
            <a:r>
              <a:rPr lang="en-US" dirty="0" smtClean="0"/>
              <a:t>Self-review of content and grammar</a:t>
            </a:r>
          </a:p>
          <a:p>
            <a:pPr marL="361950" lvl="1" indent="-361950">
              <a:spcBef>
                <a:spcPts val="600"/>
              </a:spcBef>
            </a:pPr>
            <a:r>
              <a:rPr lang="en-US" dirty="0"/>
              <a:t>Synchronous </a:t>
            </a:r>
            <a:r>
              <a:rPr lang="en-US" dirty="0" smtClean="0"/>
              <a:t>– real time chat room, IM</a:t>
            </a:r>
          </a:p>
          <a:p>
            <a:pPr marL="628650" lvl="2" indent="-361950">
              <a:spcBef>
                <a:spcPts val="600"/>
              </a:spcBef>
            </a:pPr>
            <a:r>
              <a:rPr lang="en-US" dirty="0" smtClean="0"/>
              <a:t>More access and usability challenges</a:t>
            </a:r>
          </a:p>
          <a:p>
            <a:pPr marL="628650" lvl="2" indent="-361950">
              <a:spcBef>
                <a:spcPts val="600"/>
              </a:spcBef>
            </a:pPr>
            <a:r>
              <a:rPr lang="en-US" dirty="0" smtClean="0"/>
              <a:t>Provide multiple means of engagement</a:t>
            </a:r>
          </a:p>
          <a:p>
            <a:pPr marL="895350" lvl="3" indent="-361950">
              <a:spcBef>
                <a:spcPts val="600"/>
              </a:spcBef>
            </a:pPr>
            <a:r>
              <a:rPr lang="en-US" dirty="0" smtClean="0"/>
              <a:t>Audio, video, text</a:t>
            </a:r>
          </a:p>
          <a:p>
            <a:pPr marL="628650" lvl="2" indent="-361950">
              <a:spcBef>
                <a:spcPts val="600"/>
              </a:spcBef>
            </a:pPr>
            <a:endParaRPr lang="en-US" sz="2400" dirty="0"/>
          </a:p>
          <a:p>
            <a:endParaRPr lang="en-US" dirty="0"/>
          </a:p>
        </p:txBody>
      </p:sp>
      <p:sp>
        <p:nvSpPr>
          <p:cNvPr id="4" name="Slide Number Placeholder 3"/>
          <p:cNvSpPr>
            <a:spLocks noGrp="1"/>
          </p:cNvSpPr>
          <p:nvPr>
            <p:ph type="sldNum" sz="quarter" idx="11"/>
          </p:nvPr>
        </p:nvSpPr>
        <p:spPr/>
        <p:txBody>
          <a:bodyPr/>
          <a:lstStyle/>
          <a:p>
            <a:pPr>
              <a:defRPr/>
            </a:pPr>
            <a:fld id="{34BC1E9D-A5BA-7E40-AF7C-D161EDC63C0A}" type="slidenum">
              <a:rPr lang="fr-FR" smtClean="0"/>
              <a:pPr>
                <a:defRPr/>
              </a:pPr>
              <a:t>21</a:t>
            </a:fld>
            <a:endParaRPr lang="fr-FR"/>
          </a:p>
        </p:txBody>
      </p:sp>
    </p:spTree>
    <p:extLst>
      <p:ext uri="{BB962C8B-B14F-4D97-AF65-F5344CB8AC3E}">
        <p14:creationId xmlns:p14="http://schemas.microsoft.com/office/powerpoint/2010/main" val="83967430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effectLst/>
              </a:rPr>
              <a:t>Communication</a:t>
            </a:r>
            <a:endParaRPr lang="en-US" b="0" dirty="0">
              <a:effectLst/>
            </a:endParaRPr>
          </a:p>
        </p:txBody>
      </p:sp>
      <p:sp>
        <p:nvSpPr>
          <p:cNvPr id="3" name="Content Placeholder 2"/>
          <p:cNvSpPr>
            <a:spLocks noGrp="1"/>
          </p:cNvSpPr>
          <p:nvPr>
            <p:ph sz="quarter" idx="1"/>
          </p:nvPr>
        </p:nvSpPr>
        <p:spPr/>
        <p:txBody>
          <a:bodyPr/>
          <a:lstStyle/>
          <a:p>
            <a:pPr marL="0" indent="0">
              <a:buNone/>
            </a:pPr>
            <a:r>
              <a:rPr lang="en-US" dirty="0" smtClean="0"/>
              <a:t>In-Class</a:t>
            </a:r>
          </a:p>
          <a:p>
            <a:r>
              <a:rPr lang="en-US" dirty="0" smtClean="0"/>
              <a:t>Synchronous </a:t>
            </a:r>
            <a:r>
              <a:rPr lang="en-US" dirty="0"/>
              <a:t>tools </a:t>
            </a:r>
            <a:r>
              <a:rPr lang="en-US" dirty="0" smtClean="0"/>
              <a:t>not all UD</a:t>
            </a:r>
          </a:p>
          <a:p>
            <a:pPr lvl="1"/>
            <a:r>
              <a:rPr lang="en-US" dirty="0"/>
              <a:t>Audience response tools (clickers</a:t>
            </a:r>
            <a:r>
              <a:rPr lang="en-US" dirty="0" smtClean="0"/>
              <a:t>) </a:t>
            </a:r>
          </a:p>
          <a:p>
            <a:pPr lvl="1"/>
            <a:r>
              <a:rPr lang="en-US" dirty="0" smtClean="0"/>
              <a:t>Some </a:t>
            </a:r>
            <a:r>
              <a:rPr lang="en-US" dirty="0"/>
              <a:t>clickers have small screens </a:t>
            </a:r>
            <a:endParaRPr lang="en-US" dirty="0" smtClean="0"/>
          </a:p>
          <a:p>
            <a:pPr lvl="1"/>
            <a:r>
              <a:rPr lang="en-US" dirty="0" smtClean="0"/>
              <a:t>Surveys not </a:t>
            </a:r>
            <a:r>
              <a:rPr lang="en-US" dirty="0"/>
              <a:t>all universally </a:t>
            </a:r>
            <a:r>
              <a:rPr lang="en-US" dirty="0" smtClean="0"/>
              <a:t>designed </a:t>
            </a:r>
          </a:p>
          <a:p>
            <a:r>
              <a:rPr lang="en-US" dirty="0" smtClean="0"/>
              <a:t>UD </a:t>
            </a:r>
            <a:r>
              <a:rPr lang="en-US" dirty="0"/>
              <a:t>requires </a:t>
            </a:r>
            <a:r>
              <a:rPr lang="en-US" dirty="0" smtClean="0"/>
              <a:t>engagement alternatives</a:t>
            </a:r>
            <a:endParaRPr lang="en-US" dirty="0"/>
          </a:p>
        </p:txBody>
      </p:sp>
      <p:sp>
        <p:nvSpPr>
          <p:cNvPr id="4" name="Slide Number Placeholder 3"/>
          <p:cNvSpPr>
            <a:spLocks noGrp="1"/>
          </p:cNvSpPr>
          <p:nvPr>
            <p:ph type="sldNum" sz="quarter" idx="11"/>
          </p:nvPr>
        </p:nvSpPr>
        <p:spPr/>
        <p:txBody>
          <a:bodyPr/>
          <a:lstStyle/>
          <a:p>
            <a:pPr>
              <a:defRPr/>
            </a:pPr>
            <a:fld id="{34BC1E9D-A5BA-7E40-AF7C-D161EDC63C0A}" type="slidenum">
              <a:rPr lang="fr-FR" smtClean="0"/>
              <a:pPr>
                <a:defRPr/>
              </a:pPr>
              <a:t>22</a:t>
            </a:fld>
            <a:endParaRPr lang="fr-FR"/>
          </a:p>
        </p:txBody>
      </p:sp>
    </p:spTree>
    <p:extLst>
      <p:ext uri="{BB962C8B-B14F-4D97-AF65-F5344CB8AC3E}">
        <p14:creationId xmlns:p14="http://schemas.microsoft.com/office/powerpoint/2010/main" val="314736801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effectLst/>
              </a:rPr>
              <a:t>Evaluation</a:t>
            </a:r>
            <a:endParaRPr lang="en-US" b="0" dirty="0">
              <a:effectLst/>
            </a:endParaRPr>
          </a:p>
        </p:txBody>
      </p:sp>
      <p:sp>
        <p:nvSpPr>
          <p:cNvPr id="3" name="Content Placeholder 2"/>
          <p:cNvSpPr>
            <a:spLocks noGrp="1"/>
          </p:cNvSpPr>
          <p:nvPr>
            <p:ph sz="quarter" idx="1"/>
          </p:nvPr>
        </p:nvSpPr>
        <p:spPr>
          <a:xfrm>
            <a:off x="395536" y="1412776"/>
            <a:ext cx="8229600" cy="5184576"/>
          </a:xfrm>
        </p:spPr>
        <p:txBody>
          <a:bodyPr/>
          <a:lstStyle/>
          <a:p>
            <a:r>
              <a:rPr lang="en-US" sz="3200" dirty="0" smtClean="0"/>
              <a:t>Multiple pathways to achieving course objectives</a:t>
            </a:r>
          </a:p>
          <a:p>
            <a:r>
              <a:rPr lang="en-US" sz="3200" dirty="0" smtClean="0"/>
              <a:t>Reduce barriers of paper, speeded testing</a:t>
            </a:r>
          </a:p>
          <a:p>
            <a:r>
              <a:rPr lang="en-US" sz="3200" dirty="0"/>
              <a:t>Build in </a:t>
            </a:r>
            <a:r>
              <a:rPr lang="en-US" sz="3200" dirty="0" smtClean="0"/>
              <a:t>extra-time</a:t>
            </a:r>
          </a:p>
          <a:p>
            <a:r>
              <a:rPr lang="en-US" sz="3200" dirty="0" smtClean="0"/>
              <a:t>Late </a:t>
            </a:r>
            <a:r>
              <a:rPr lang="en-US" sz="3200" dirty="0"/>
              <a:t>day bank for </a:t>
            </a:r>
            <a:r>
              <a:rPr lang="en-US" sz="3200" dirty="0" smtClean="0"/>
              <a:t>submission</a:t>
            </a:r>
            <a:endParaRPr lang="en-US" sz="3200" dirty="0"/>
          </a:p>
        </p:txBody>
      </p:sp>
      <p:sp>
        <p:nvSpPr>
          <p:cNvPr id="4" name="Slide Number Placeholder 3"/>
          <p:cNvSpPr>
            <a:spLocks noGrp="1"/>
          </p:cNvSpPr>
          <p:nvPr>
            <p:ph type="sldNum" sz="quarter" idx="11"/>
          </p:nvPr>
        </p:nvSpPr>
        <p:spPr/>
        <p:txBody>
          <a:bodyPr/>
          <a:lstStyle/>
          <a:p>
            <a:pPr>
              <a:defRPr/>
            </a:pPr>
            <a:fld id="{34BC1E9D-A5BA-7E40-AF7C-D161EDC63C0A}" type="slidenum">
              <a:rPr lang="fr-FR"/>
              <a:pPr>
                <a:defRPr/>
              </a:pPr>
              <a:t>23</a:t>
            </a:fld>
            <a:endParaRPr lang="fr-FR"/>
          </a:p>
        </p:txBody>
      </p:sp>
    </p:spTree>
    <p:extLst>
      <p:ext uri="{BB962C8B-B14F-4D97-AF65-F5344CB8AC3E}">
        <p14:creationId xmlns:p14="http://schemas.microsoft.com/office/powerpoint/2010/main" val="191279670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effectLst/>
              </a:rPr>
              <a:t>Evaluation</a:t>
            </a:r>
            <a:endParaRPr lang="en-US" b="0" dirty="0">
              <a:effectLst/>
            </a:endParaRPr>
          </a:p>
        </p:txBody>
      </p:sp>
      <p:sp>
        <p:nvSpPr>
          <p:cNvPr id="3" name="Content Placeholder 2"/>
          <p:cNvSpPr>
            <a:spLocks noGrp="1"/>
          </p:cNvSpPr>
          <p:nvPr>
            <p:ph sz="quarter" idx="1"/>
          </p:nvPr>
        </p:nvSpPr>
        <p:spPr>
          <a:xfrm>
            <a:off x="467544" y="1052736"/>
            <a:ext cx="8229600" cy="5184576"/>
          </a:xfrm>
        </p:spPr>
        <p:txBody>
          <a:bodyPr/>
          <a:lstStyle/>
          <a:p>
            <a:r>
              <a:rPr lang="en-US" sz="2800" dirty="0" smtClean="0"/>
              <a:t>Provide options</a:t>
            </a:r>
          </a:p>
          <a:p>
            <a:pPr lvl="1">
              <a:spcBef>
                <a:spcPts val="200"/>
              </a:spcBef>
            </a:pPr>
            <a:r>
              <a:rPr lang="en-US" sz="2400" dirty="0"/>
              <a:t>W</a:t>
            </a:r>
            <a:r>
              <a:rPr lang="en-US" sz="2400" dirty="0" smtClean="0"/>
              <a:t>ritten papers</a:t>
            </a:r>
          </a:p>
          <a:p>
            <a:pPr lvl="1">
              <a:spcBef>
                <a:spcPts val="200"/>
              </a:spcBef>
            </a:pPr>
            <a:r>
              <a:rPr lang="en-US" sz="2400" dirty="0" smtClean="0"/>
              <a:t>Virtual </a:t>
            </a:r>
            <a:r>
              <a:rPr lang="en-US" sz="2400" dirty="0"/>
              <a:t>group </a:t>
            </a:r>
            <a:r>
              <a:rPr lang="en-US" sz="2400" dirty="0" smtClean="0"/>
              <a:t>projects </a:t>
            </a:r>
          </a:p>
          <a:p>
            <a:pPr lvl="1">
              <a:spcBef>
                <a:spcPts val="200"/>
              </a:spcBef>
            </a:pPr>
            <a:r>
              <a:rPr lang="en-US" sz="2400" dirty="0" smtClean="0"/>
              <a:t>Online tests</a:t>
            </a:r>
          </a:p>
          <a:p>
            <a:pPr lvl="1">
              <a:spcBef>
                <a:spcPts val="200"/>
              </a:spcBef>
            </a:pPr>
            <a:r>
              <a:rPr lang="en-US" sz="2400" dirty="0" smtClean="0"/>
              <a:t>Blogs</a:t>
            </a:r>
          </a:p>
          <a:p>
            <a:pPr lvl="1">
              <a:spcBef>
                <a:spcPts val="200"/>
              </a:spcBef>
            </a:pPr>
            <a:r>
              <a:rPr lang="en-US" sz="2400" dirty="0" smtClean="0"/>
              <a:t>Portfolios</a:t>
            </a:r>
          </a:p>
          <a:p>
            <a:pPr lvl="1">
              <a:spcBef>
                <a:spcPts val="200"/>
              </a:spcBef>
            </a:pPr>
            <a:r>
              <a:rPr lang="en-US" sz="2400" dirty="0" smtClean="0"/>
              <a:t>Mind/concept mapping</a:t>
            </a:r>
          </a:p>
          <a:p>
            <a:pPr lvl="1">
              <a:spcBef>
                <a:spcPts val="200"/>
              </a:spcBef>
            </a:pPr>
            <a:r>
              <a:rPr lang="en-US" sz="2400" dirty="0" smtClean="0"/>
              <a:t>Discussion forums</a:t>
            </a:r>
          </a:p>
          <a:p>
            <a:pPr lvl="1">
              <a:spcBef>
                <a:spcPts val="200"/>
              </a:spcBef>
            </a:pPr>
            <a:r>
              <a:rPr lang="en-US" sz="2400" dirty="0" smtClean="0"/>
              <a:t>Audio recording</a:t>
            </a:r>
          </a:p>
          <a:p>
            <a:pPr lvl="1">
              <a:spcBef>
                <a:spcPts val="200"/>
              </a:spcBef>
            </a:pPr>
            <a:r>
              <a:rPr lang="en-US" sz="2400" dirty="0"/>
              <a:t>H</a:t>
            </a:r>
            <a:r>
              <a:rPr lang="en-US" sz="2400" dirty="0" smtClean="0"/>
              <a:t>ands</a:t>
            </a:r>
            <a:r>
              <a:rPr lang="en-US" sz="2400" dirty="0"/>
              <a:t>-on </a:t>
            </a:r>
            <a:r>
              <a:rPr lang="en-US" sz="2400" dirty="0" smtClean="0"/>
              <a:t>demonstrations</a:t>
            </a:r>
          </a:p>
          <a:p>
            <a:pPr lvl="1">
              <a:spcBef>
                <a:spcPts val="200"/>
              </a:spcBef>
            </a:pPr>
            <a:r>
              <a:rPr lang="en-US" sz="2400" dirty="0" smtClean="0"/>
              <a:t>Student presentations</a:t>
            </a:r>
          </a:p>
          <a:p>
            <a:pPr lvl="1">
              <a:spcBef>
                <a:spcPts val="200"/>
              </a:spcBef>
            </a:pPr>
            <a:r>
              <a:rPr lang="en-US" sz="2400" dirty="0"/>
              <a:t>O</a:t>
            </a:r>
            <a:r>
              <a:rPr lang="en-US" sz="2400" dirty="0" smtClean="0"/>
              <a:t>nline </a:t>
            </a:r>
            <a:r>
              <a:rPr lang="en-US" sz="2400" dirty="0"/>
              <a:t>oral </a:t>
            </a:r>
            <a:r>
              <a:rPr lang="en-US" sz="2400" dirty="0" smtClean="0"/>
              <a:t>exams </a:t>
            </a:r>
            <a:r>
              <a:rPr lang="en-US" sz="2400" dirty="0"/>
              <a:t>through Skype </a:t>
            </a:r>
            <a:endParaRPr lang="en-US" sz="2400" dirty="0" smtClean="0"/>
          </a:p>
          <a:p>
            <a:pPr lvl="1">
              <a:spcBef>
                <a:spcPts val="200"/>
              </a:spcBef>
            </a:pPr>
            <a:r>
              <a:rPr lang="en-US" sz="2400" dirty="0" smtClean="0"/>
              <a:t>Course participation in-class, online</a:t>
            </a:r>
          </a:p>
        </p:txBody>
      </p:sp>
      <p:sp>
        <p:nvSpPr>
          <p:cNvPr id="4" name="Slide Number Placeholder 3"/>
          <p:cNvSpPr>
            <a:spLocks noGrp="1"/>
          </p:cNvSpPr>
          <p:nvPr>
            <p:ph type="sldNum" sz="quarter" idx="11"/>
          </p:nvPr>
        </p:nvSpPr>
        <p:spPr/>
        <p:txBody>
          <a:bodyPr/>
          <a:lstStyle/>
          <a:p>
            <a:pPr>
              <a:defRPr/>
            </a:pPr>
            <a:fld id="{34BC1E9D-A5BA-7E40-AF7C-D161EDC63C0A}" type="slidenum">
              <a:rPr lang="fr-FR"/>
              <a:pPr>
                <a:defRPr/>
              </a:pPr>
              <a:t>24</a:t>
            </a:fld>
            <a:endParaRPr lang="fr-FR"/>
          </a:p>
        </p:txBody>
      </p:sp>
    </p:spTree>
    <p:extLst>
      <p:ext uri="{BB962C8B-B14F-4D97-AF65-F5344CB8AC3E}">
        <p14:creationId xmlns:p14="http://schemas.microsoft.com/office/powerpoint/2010/main" val="218322894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
            <p:extLst>
              <p:ext uri="{D42A27DB-BD31-4B8C-83A1-F6EECF244321}">
                <p14:modId xmlns:p14="http://schemas.microsoft.com/office/powerpoint/2010/main" val="1296446132"/>
              </p:ext>
            </p:extLst>
          </p:nvPr>
        </p:nvGraphicFramePr>
        <p:xfrm>
          <a:off x="467544" y="518160"/>
          <a:ext cx="8496944" cy="6339839"/>
        </p:xfrm>
        <a:graphic>
          <a:graphicData uri="http://schemas.openxmlformats.org/drawingml/2006/table">
            <a:tbl>
              <a:tblPr firstRow="1" bandRow="1">
                <a:tableStyleId>{5C22544A-7EE6-4342-B048-85BDC9FD1C3A}</a:tableStyleId>
              </a:tblPr>
              <a:tblGrid>
                <a:gridCol w="3802389"/>
                <a:gridCol w="4694555"/>
              </a:tblGrid>
              <a:tr h="0">
                <a:tc>
                  <a:txBody>
                    <a:bodyPr/>
                    <a:lstStyle/>
                    <a:p>
                      <a:endParaRPr lang="en-US" sz="2000" dirty="0">
                        <a:latin typeface="Arial" panose="020B0604020202020204" pitchFamily="34" charset="0"/>
                        <a:cs typeface="Arial" panose="020B0604020202020204" pitchFamily="34" charset="0"/>
                      </a:endParaRPr>
                    </a:p>
                  </a:txBody>
                  <a:tcPr/>
                </a:tc>
                <a:tc>
                  <a:txBody>
                    <a:bodyPr/>
                    <a:lstStyle/>
                    <a:p>
                      <a:endParaRPr lang="en-US" sz="2000" dirty="0">
                        <a:latin typeface="Arial" panose="020B0604020202020204" pitchFamily="34" charset="0"/>
                        <a:cs typeface="Arial" panose="020B0604020202020204" pitchFamily="34" charset="0"/>
                      </a:endParaRPr>
                    </a:p>
                  </a:txBody>
                  <a:tcPr/>
                </a:tc>
              </a:tr>
              <a:tr h="370840">
                <a:tc>
                  <a:txBody>
                    <a:bodyPr/>
                    <a:lstStyle/>
                    <a:p>
                      <a:r>
                        <a:rPr lang="en-US" sz="1800" dirty="0" smtClean="0">
                          <a:effectLst/>
                          <a:latin typeface="Arial" panose="020B0604020202020204" pitchFamily="34" charset="0"/>
                          <a:ea typeface="ＭＳ 明朝"/>
                          <a:cs typeface="Arial" panose="020B0604020202020204" pitchFamily="34" charset="0"/>
                        </a:rPr>
                        <a:t>AccessDL</a:t>
                      </a:r>
                      <a:endParaRPr lang="en-US" sz="1800" dirty="0">
                        <a:latin typeface="Arial" panose="020B0604020202020204" pitchFamily="34" charset="0"/>
                        <a:cs typeface="Arial" panose="020B0604020202020204" pitchFamily="34" charset="0"/>
                      </a:endParaRPr>
                    </a:p>
                  </a:txBody>
                  <a:tcPr/>
                </a:tc>
                <a:tc>
                  <a:txBody>
                    <a:bodyPr/>
                    <a:lstStyle/>
                    <a:p>
                      <a:r>
                        <a:rPr lang="en-US" sz="1800" dirty="0" smtClean="0">
                          <a:effectLst/>
                          <a:latin typeface="Arial" panose="020B0604020202020204" pitchFamily="34" charset="0"/>
                          <a:ea typeface="ＭＳ 明朝"/>
                          <a:cs typeface="Arial" panose="020B0604020202020204" pitchFamily="34" charset="0"/>
                          <a:hlinkClick r:id="rId3"/>
                        </a:rPr>
                        <a:t>http://www.uw.edu/doit/Resources/accessdl.html</a:t>
                      </a:r>
                      <a:r>
                        <a:rPr lang="en-US" sz="1800" dirty="0" smtClean="0">
                          <a:effectLst/>
                          <a:latin typeface="Arial" panose="020B0604020202020204" pitchFamily="34" charset="0"/>
                          <a:ea typeface="ＭＳ 明朝"/>
                          <a:cs typeface="Arial" panose="020B0604020202020204" pitchFamily="34" charset="0"/>
                        </a:rPr>
                        <a:t>  </a:t>
                      </a:r>
                      <a:endParaRPr lang="en-US" sz="1800" dirty="0">
                        <a:latin typeface="Arial" panose="020B0604020202020204" pitchFamily="34" charset="0"/>
                        <a:cs typeface="Arial" panose="020B0604020202020204" pitchFamily="34" charset="0"/>
                      </a:endParaRPr>
                    </a:p>
                  </a:txBody>
                  <a:tcPr/>
                </a:tc>
              </a:tr>
              <a:tr h="370840">
                <a:tc>
                  <a:txBody>
                    <a:bodyPr/>
                    <a:lstStyle/>
                    <a:p>
                      <a:r>
                        <a:rPr lang="en-US" sz="1800" dirty="0" smtClean="0">
                          <a:effectLst/>
                          <a:latin typeface="Arial" panose="020B0604020202020204" pitchFamily="34" charset="0"/>
                          <a:ea typeface="ＭＳ 明朝"/>
                          <a:cs typeface="Arial" panose="020B0604020202020204" pitchFamily="34" charset="0"/>
                        </a:rPr>
                        <a:t>Adaptech Research Network: Database of Free and Inexpensive</a:t>
                      </a:r>
                      <a:r>
                        <a:rPr lang="en-CA" sz="1800" dirty="0" smtClean="0">
                          <a:effectLst/>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a:txBody>
                  <a:tcPr/>
                </a:tc>
                <a:tc>
                  <a:txBody>
                    <a:bodyPr/>
                    <a:lstStyle/>
                    <a:p>
                      <a:r>
                        <a:rPr kumimoji="0" lang="en-US" sz="1800" u="sng" kern="1200" dirty="0" smtClean="0">
                          <a:solidFill>
                            <a:schemeClr val="dk1"/>
                          </a:solidFill>
                          <a:effectLst/>
                          <a:latin typeface="Arial" panose="020B0604020202020204" pitchFamily="34" charset="0"/>
                          <a:ea typeface="+mn-ea"/>
                          <a:cs typeface="Arial" panose="020B0604020202020204" pitchFamily="34" charset="0"/>
                          <a:hlinkClick r:id="rId4"/>
                        </a:rPr>
                        <a:t>http://www.adaptech.org/en/research/fandi</a:t>
                      </a:r>
                      <a:r>
                        <a:rPr lang="en-CA" sz="1800" dirty="0" smtClean="0">
                          <a:effectLst/>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a:txBody>
                  <a:tcPr/>
                </a:tc>
              </a:tr>
              <a:tr h="370840">
                <a:tc>
                  <a:txBody>
                    <a:bodyPr/>
                    <a:lstStyle/>
                    <a:p>
                      <a:r>
                        <a:rPr kumimoji="0" lang="en-US" sz="1800" kern="1200" dirty="0" smtClean="0">
                          <a:solidFill>
                            <a:schemeClr val="dk1"/>
                          </a:solidFill>
                          <a:effectLst/>
                          <a:latin typeface="Arial" panose="020B0604020202020204" pitchFamily="34" charset="0"/>
                          <a:ea typeface="+mn-ea"/>
                          <a:cs typeface="Arial" panose="020B0604020202020204" pitchFamily="34" charset="0"/>
                        </a:rPr>
                        <a:t>CAST</a:t>
                      </a:r>
                      <a:r>
                        <a:rPr lang="en-CA" sz="1800" dirty="0" smtClean="0">
                          <a:effectLst/>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a:txBody>
                  <a:tcPr/>
                </a:tc>
                <a:tc>
                  <a:txBody>
                    <a:bodyPr/>
                    <a:lstStyle/>
                    <a:p>
                      <a:r>
                        <a:rPr kumimoji="0" lang="en-US" sz="1800" kern="1200" dirty="0" smtClean="0">
                          <a:solidFill>
                            <a:schemeClr val="dk1"/>
                          </a:solidFill>
                          <a:effectLst/>
                          <a:latin typeface="Arial" panose="020B0604020202020204" pitchFamily="34" charset="0"/>
                          <a:ea typeface="+mn-ea"/>
                          <a:cs typeface="Arial" panose="020B0604020202020204" pitchFamily="34" charset="0"/>
                          <a:hlinkClick r:id="rId5"/>
                        </a:rPr>
                        <a:t>http://www.udlcenter.org/aboutudl/udlguidelines</a:t>
                      </a:r>
                      <a:r>
                        <a:rPr kumimoji="0" lang="en-US" sz="1800" kern="1200" dirty="0" smtClean="0">
                          <a:solidFill>
                            <a:schemeClr val="dk1"/>
                          </a:solidFill>
                          <a:effectLst/>
                          <a:latin typeface="Arial" panose="020B0604020202020204" pitchFamily="34" charset="0"/>
                          <a:ea typeface="+mn-ea"/>
                          <a:cs typeface="Arial" panose="020B0604020202020204" pitchFamily="34" charset="0"/>
                        </a:rPr>
                        <a:t>  </a:t>
                      </a:r>
                      <a:endParaRPr lang="en-US" sz="1800" dirty="0">
                        <a:latin typeface="Arial" panose="020B0604020202020204" pitchFamily="34" charset="0"/>
                        <a:cs typeface="Arial" panose="020B0604020202020204" pitchFamily="34" charset="0"/>
                      </a:endParaRPr>
                    </a:p>
                  </a:txBody>
                  <a:tcPr/>
                </a:tc>
              </a:tr>
              <a:tr h="370840">
                <a:tc>
                  <a:txBody>
                    <a:bodyPr/>
                    <a:lstStyle/>
                    <a:p>
                      <a:r>
                        <a:rPr kumimoji="0" lang="en-US" sz="1800" kern="1200" dirty="0" smtClean="0">
                          <a:solidFill>
                            <a:schemeClr val="dk1"/>
                          </a:solidFill>
                          <a:effectLst/>
                          <a:latin typeface="Arial" panose="020B0604020202020204" pitchFamily="34" charset="0"/>
                          <a:ea typeface="+mn-ea"/>
                          <a:cs typeface="Arial" panose="020B0604020202020204" pitchFamily="34" charset="0"/>
                        </a:rPr>
                        <a:t>Center for Universal Design in Education</a:t>
                      </a:r>
                      <a:r>
                        <a:rPr lang="en-CA" sz="1800" dirty="0" smtClean="0">
                          <a:effectLst/>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a:txBody>
                  <a:tcPr/>
                </a:tc>
                <a:tc>
                  <a:txBody>
                    <a:bodyPr/>
                    <a:lstStyle/>
                    <a:p>
                      <a:r>
                        <a:rPr kumimoji="0" lang="en-US" sz="1800" u="sng" kern="1200" dirty="0" smtClean="0">
                          <a:solidFill>
                            <a:schemeClr val="dk1"/>
                          </a:solidFill>
                          <a:effectLst/>
                          <a:latin typeface="Arial" panose="020B0604020202020204" pitchFamily="34" charset="0"/>
                          <a:ea typeface="+mn-ea"/>
                          <a:cs typeface="Arial" panose="020B0604020202020204" pitchFamily="34" charset="0"/>
                          <a:hlinkClick r:id="rId6"/>
                        </a:rPr>
                        <a:t>http://www.uw.edu/doit/CUDE/</a:t>
                      </a:r>
                      <a:r>
                        <a:rPr lang="en-CA" sz="1800" dirty="0" smtClean="0">
                          <a:effectLst/>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a:txBody>
                  <a:tcPr/>
                </a:tc>
              </a:tr>
              <a:tr h="370840">
                <a:tc>
                  <a:txBody>
                    <a:bodyPr/>
                    <a:lstStyle/>
                    <a:p>
                      <a:r>
                        <a:rPr kumimoji="0" lang="en-US" sz="1800" kern="1200" dirty="0" smtClean="0">
                          <a:solidFill>
                            <a:schemeClr val="dk1"/>
                          </a:solidFill>
                          <a:effectLst/>
                          <a:latin typeface="Arial" panose="020B0604020202020204" pitchFamily="34" charset="0"/>
                          <a:ea typeface="+mn-ea"/>
                          <a:cs typeface="Arial" panose="020B0604020202020204" pitchFamily="34" charset="0"/>
                        </a:rPr>
                        <a:t>JISC </a:t>
                      </a:r>
                      <a:r>
                        <a:rPr kumimoji="0" lang="en-US" sz="1800" kern="1200" dirty="0" err="1" smtClean="0">
                          <a:solidFill>
                            <a:schemeClr val="dk1"/>
                          </a:solidFill>
                          <a:effectLst/>
                          <a:latin typeface="Arial" panose="020B0604020202020204" pitchFamily="34" charset="0"/>
                          <a:ea typeface="+mn-ea"/>
                          <a:cs typeface="Arial" panose="020B0604020202020204" pitchFamily="34" charset="0"/>
                        </a:rPr>
                        <a:t>TechDis</a:t>
                      </a:r>
                      <a:r>
                        <a:rPr kumimoji="0" lang="en-US" sz="1800" kern="1200" dirty="0" smtClean="0">
                          <a:solidFill>
                            <a:schemeClr val="dk1"/>
                          </a:solidFill>
                          <a:effectLst/>
                          <a:latin typeface="Arial" panose="020B0604020202020204" pitchFamily="34" charset="0"/>
                          <a:ea typeface="+mn-ea"/>
                          <a:cs typeface="Arial" panose="020B0604020202020204" pitchFamily="34" charset="0"/>
                        </a:rPr>
                        <a:t> Inclusion Technology Advice</a:t>
                      </a:r>
                      <a:r>
                        <a:rPr lang="en-CA" sz="1800" dirty="0" smtClean="0">
                          <a:effectLst/>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800" u="sng" kern="1200" dirty="0" smtClean="0">
                          <a:solidFill>
                            <a:schemeClr val="dk1"/>
                          </a:solidFill>
                          <a:effectLst/>
                          <a:latin typeface="Arial" panose="020B0604020202020204" pitchFamily="34" charset="0"/>
                          <a:ea typeface="+mn-ea"/>
                          <a:cs typeface="Arial" panose="020B0604020202020204" pitchFamily="34" charset="0"/>
                          <a:hlinkClick r:id="rId7"/>
                        </a:rPr>
                        <a:t>http://www.jisctechdis.ac.uk/techdis/resources/accessiblecontent</a:t>
                      </a:r>
                      <a:endParaRPr kumimoji="0" lang="en-CA" sz="1800" kern="1200" dirty="0" smtClean="0">
                        <a:solidFill>
                          <a:schemeClr val="dk1"/>
                        </a:solidFill>
                        <a:effectLst/>
                        <a:latin typeface="Arial" panose="020B0604020202020204" pitchFamily="34" charset="0"/>
                        <a:ea typeface="+mn-ea"/>
                        <a:cs typeface="Arial" panose="020B0604020202020204" pitchFamily="34" charset="0"/>
                      </a:endParaRPr>
                    </a:p>
                  </a:txBody>
                  <a:tcPr/>
                </a:tc>
              </a:tr>
              <a:tr h="370840">
                <a:tc>
                  <a:txBody>
                    <a:bodyPr/>
                    <a:lstStyle/>
                    <a:p>
                      <a:r>
                        <a:rPr kumimoji="0" lang="en-US" sz="1800" kern="1200" dirty="0" smtClean="0">
                          <a:solidFill>
                            <a:schemeClr val="dk1"/>
                          </a:solidFill>
                          <a:effectLst/>
                          <a:latin typeface="Arial" panose="020B0604020202020204" pitchFamily="34" charset="0"/>
                          <a:ea typeface="+mn-ea"/>
                          <a:cs typeface="Arial" panose="020B0604020202020204" pitchFamily="34" charset="0"/>
                        </a:rPr>
                        <a:t>Province of Ontario: Making your Website Accessible: </a:t>
                      </a:r>
                      <a:endParaRPr lang="en-US" sz="1800" dirty="0">
                        <a:latin typeface="Arial" panose="020B0604020202020204" pitchFamily="34" charset="0"/>
                        <a:cs typeface="Arial" panose="020B0604020202020204" pitchFamily="34" charset="0"/>
                      </a:endParaRPr>
                    </a:p>
                  </a:txBody>
                  <a:tcPr/>
                </a:tc>
                <a:tc>
                  <a:txBody>
                    <a:bodyPr/>
                    <a:lstStyle/>
                    <a:p>
                      <a:r>
                        <a:rPr kumimoji="0" lang="en-US" sz="1800" kern="1200" dirty="0" smtClean="0">
                          <a:solidFill>
                            <a:schemeClr val="dk1"/>
                          </a:solidFill>
                          <a:effectLst/>
                          <a:latin typeface="Arial" panose="020B0604020202020204" pitchFamily="34" charset="0"/>
                          <a:ea typeface="+mn-ea"/>
                          <a:cs typeface="Arial" panose="020B0604020202020204" pitchFamily="34" charset="0"/>
                          <a:hlinkClick r:id="rId8"/>
                        </a:rPr>
                        <a:t>http://www.mcss.gov.on.ca/en/mcss/programs/accessibility/info_sheets/info_comm/website.aspx</a:t>
                      </a:r>
                      <a:r>
                        <a:rPr kumimoji="0" lang="en-US" sz="1800" kern="1200" dirty="0" smtClean="0">
                          <a:solidFill>
                            <a:schemeClr val="dk1"/>
                          </a:solidFill>
                          <a:effectLst/>
                          <a:latin typeface="Arial" panose="020B0604020202020204" pitchFamily="34" charset="0"/>
                          <a:ea typeface="+mn-ea"/>
                          <a:cs typeface="Arial" panose="020B0604020202020204" pitchFamily="34" charset="0"/>
                        </a:rPr>
                        <a:t> </a:t>
                      </a:r>
                      <a:r>
                        <a:rPr lang="en-CA" sz="1800" dirty="0" smtClean="0">
                          <a:effectLst/>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a:txBody>
                  <a:tcPr/>
                </a:tc>
              </a:tr>
              <a:tr h="396034">
                <a:tc>
                  <a:txBody>
                    <a:bodyPr/>
                    <a:lstStyle/>
                    <a:p>
                      <a:r>
                        <a:rPr kumimoji="0" lang="en-US" sz="1800" kern="1200" dirty="0" smtClean="0">
                          <a:solidFill>
                            <a:schemeClr val="dk1"/>
                          </a:solidFill>
                          <a:effectLst/>
                          <a:latin typeface="Arial" panose="020B0604020202020204" pitchFamily="34" charset="0"/>
                          <a:ea typeface="+mn-ea"/>
                          <a:cs typeface="Arial" panose="020B0604020202020204" pitchFamily="34" charset="0"/>
                        </a:rPr>
                        <a:t>UDL Course Changes sections of UDL-Universe</a:t>
                      </a:r>
                      <a:r>
                        <a:rPr lang="en-CA" sz="1800" dirty="0" smtClean="0">
                          <a:effectLst/>
                          <a:latin typeface="Arial" panose="020B0604020202020204" pitchFamily="34" charset="0"/>
                          <a:cs typeface="Arial" panose="020B0604020202020204" pitchFamily="34" charset="0"/>
                        </a:rPr>
                        <a:t> </a:t>
                      </a:r>
                    </a:p>
                  </a:txBody>
                  <a:tcPr>
                    <a:lnB w="12700" cap="flat" cmpd="sng" algn="ctr">
                      <a:solidFill>
                        <a:srgbClr val="FFFFFF"/>
                      </a:solidFill>
                      <a:prstDash val="solid"/>
                      <a:round/>
                      <a:headEnd type="none" w="med" len="med"/>
                      <a:tailEnd type="none" w="med" len="med"/>
                    </a:lnB>
                  </a:tcPr>
                </a:tc>
                <a:tc>
                  <a:txBody>
                    <a:bodyPr/>
                    <a:lstStyle/>
                    <a:p>
                      <a:r>
                        <a:rPr kumimoji="0" lang="en-US" sz="1800" u="sng" kern="1200" dirty="0" smtClean="0">
                          <a:solidFill>
                            <a:schemeClr val="dk1"/>
                          </a:solidFill>
                          <a:effectLst/>
                          <a:latin typeface="Arial" panose="020B0604020202020204" pitchFamily="34" charset="0"/>
                          <a:ea typeface="+mn-ea"/>
                          <a:cs typeface="Arial" panose="020B0604020202020204" pitchFamily="34" charset="0"/>
                          <a:hlinkClick r:id="rId9"/>
                        </a:rPr>
                        <a:t>http://www.udluniverse.com</a:t>
                      </a:r>
                      <a:r>
                        <a:rPr lang="en-CA" sz="1800" dirty="0" smtClean="0">
                          <a:effectLst/>
                          <a:latin typeface="Arial" panose="020B0604020202020204" pitchFamily="34" charset="0"/>
                          <a:cs typeface="Arial" panose="020B0604020202020204" pitchFamily="34" charset="0"/>
                        </a:rPr>
                        <a:t> </a:t>
                      </a:r>
                    </a:p>
                    <a:p>
                      <a:endParaRPr lang="en-CA" sz="1800" dirty="0" smtClean="0">
                        <a:effectLst/>
                        <a:latin typeface="Arial" panose="020B0604020202020204" pitchFamily="34" charset="0"/>
                        <a:cs typeface="Arial" panose="020B0604020202020204" pitchFamily="34" charset="0"/>
                      </a:endParaRPr>
                    </a:p>
                  </a:txBody>
                  <a:tcPr>
                    <a:lnB w="12700" cap="flat" cmpd="sng" algn="ctr">
                      <a:solidFill>
                        <a:srgbClr val="FFFFFF"/>
                      </a:solidFill>
                      <a:prstDash val="solid"/>
                      <a:round/>
                      <a:headEnd type="none" w="med" len="med"/>
                      <a:tailEnd type="none" w="med" len="med"/>
                    </a:lnB>
                  </a:tcPr>
                </a:tc>
              </a:tr>
              <a:tr h="728855">
                <a:tc>
                  <a:txBody>
                    <a:bodyPr/>
                    <a:lstStyle/>
                    <a:p>
                      <a:r>
                        <a:rPr kumimoji="0" lang="en-US" sz="1800" kern="1200" dirty="0" err="1" smtClean="0">
                          <a:solidFill>
                            <a:schemeClr val="dk1"/>
                          </a:solidFill>
                          <a:effectLst/>
                          <a:latin typeface="Arial" panose="020B0604020202020204" pitchFamily="34" charset="0"/>
                          <a:ea typeface="+mn-ea"/>
                          <a:cs typeface="Arial" panose="020B0604020202020204" pitchFamily="34" charset="0"/>
                        </a:rPr>
                        <a:t>WebAIM</a:t>
                      </a:r>
                      <a:r>
                        <a:rPr lang="en-CA" sz="1800" dirty="0" smtClean="0">
                          <a:effectLst/>
                          <a:latin typeface="Arial" panose="020B0604020202020204" pitchFamily="34" charset="0"/>
                          <a:cs typeface="Arial" panose="020B0604020202020204" pitchFamily="34" charset="0"/>
                        </a:rPr>
                        <a:t> </a:t>
                      </a:r>
                    </a:p>
                    <a:p>
                      <a:endParaRPr lang="en-CA" sz="1800" dirty="0" smtClean="0">
                        <a:effectLst/>
                        <a:latin typeface="Arial" panose="020B0604020202020204" pitchFamily="34" charset="0"/>
                        <a:cs typeface="Arial" panose="020B0604020202020204" pitchFamily="34" charset="0"/>
                      </a:endParaRPr>
                    </a:p>
                    <a:p>
                      <a:r>
                        <a:rPr kumimoji="0" lang="en-US" sz="1800" kern="1200" dirty="0" smtClean="0">
                          <a:solidFill>
                            <a:schemeClr val="dk1"/>
                          </a:solidFill>
                          <a:effectLst/>
                          <a:latin typeface="Arial" panose="020B0604020202020204" pitchFamily="34" charset="0"/>
                          <a:ea typeface="+mn-ea"/>
                          <a:cs typeface="Arial" panose="020B0604020202020204" pitchFamily="34" charset="0"/>
                        </a:rPr>
                        <a:t>Web Content Accessibility Guidelines</a:t>
                      </a:r>
                      <a:r>
                        <a:rPr lang="en-CA" sz="1800" dirty="0" smtClean="0">
                          <a:effectLst/>
                          <a:latin typeface="Arial" panose="020B0604020202020204" pitchFamily="34" charset="0"/>
                          <a:cs typeface="Arial" panose="020B0604020202020204" pitchFamily="34" charset="0"/>
                        </a:rPr>
                        <a:t> </a:t>
                      </a:r>
                    </a:p>
                  </a:txBody>
                  <a:tcPr>
                    <a:lnT w="12700" cap="flat" cmpd="sng" algn="ctr">
                      <a:solidFill>
                        <a:srgbClr val="FFFFFF"/>
                      </a:solidFill>
                      <a:prstDash val="solid"/>
                      <a:round/>
                      <a:headEnd type="none" w="med" len="med"/>
                      <a:tailEnd type="none" w="med" len="med"/>
                    </a:lnT>
                  </a:tcPr>
                </a:tc>
                <a:tc>
                  <a:txBody>
                    <a:bodyPr/>
                    <a:lstStyle/>
                    <a:p>
                      <a:r>
                        <a:rPr kumimoji="0" lang="en-US" sz="1800" kern="1200" dirty="0" smtClean="0">
                          <a:solidFill>
                            <a:schemeClr val="dk1"/>
                          </a:solidFill>
                          <a:effectLst/>
                          <a:latin typeface="Arial" panose="020B0604020202020204" pitchFamily="34" charset="0"/>
                          <a:ea typeface="+mn-ea"/>
                          <a:cs typeface="Arial" panose="020B0604020202020204" pitchFamily="34" charset="0"/>
                          <a:hlinkClick r:id="rId10"/>
                        </a:rPr>
                        <a:t>http://webaim.org/techniques/powerpoint/</a:t>
                      </a:r>
                      <a:r>
                        <a:rPr kumimoji="0" lang="en-US" sz="1800" kern="1200" dirty="0" smtClean="0">
                          <a:solidFill>
                            <a:schemeClr val="dk1"/>
                          </a:solidFill>
                          <a:effectLst/>
                          <a:latin typeface="Arial" panose="020B0604020202020204" pitchFamily="34" charset="0"/>
                          <a:ea typeface="+mn-ea"/>
                          <a:cs typeface="Arial" panose="020B0604020202020204" pitchFamily="34" charset="0"/>
                        </a:rPr>
                        <a:t> </a:t>
                      </a:r>
                      <a:r>
                        <a:rPr lang="en-CA" sz="1800" dirty="0" smtClean="0">
                          <a:effectLst/>
                          <a:latin typeface="Arial" panose="020B0604020202020204" pitchFamily="34" charset="0"/>
                          <a:cs typeface="Arial" panose="020B0604020202020204" pitchFamily="34" charset="0"/>
                        </a:rPr>
                        <a:t> </a:t>
                      </a:r>
                    </a:p>
                    <a:p>
                      <a:endParaRPr lang="en-CA" sz="1800" dirty="0" smtClean="0">
                        <a:effectLst/>
                        <a:latin typeface="Arial" panose="020B0604020202020204" pitchFamily="34" charset="0"/>
                        <a:cs typeface="Arial" panose="020B0604020202020204" pitchFamily="34" charset="0"/>
                      </a:endParaRPr>
                    </a:p>
                    <a:p>
                      <a:r>
                        <a:rPr kumimoji="0" lang="en-US" sz="1800" kern="1200" dirty="0" smtClean="0">
                          <a:solidFill>
                            <a:schemeClr val="dk1"/>
                          </a:solidFill>
                          <a:effectLst/>
                          <a:latin typeface="Arial" panose="020B0604020202020204" pitchFamily="34" charset="0"/>
                          <a:ea typeface="+mn-ea"/>
                          <a:cs typeface="Arial" panose="020B0604020202020204" pitchFamily="34" charset="0"/>
                          <a:hlinkClick r:id="rId11"/>
                        </a:rPr>
                        <a:t>http://www.w3.org/WAI/intro/</a:t>
                      </a:r>
                      <a:r>
                        <a:rPr kumimoji="0" lang="en-US" sz="1800" kern="1200" dirty="0" err="1" smtClean="0">
                          <a:solidFill>
                            <a:schemeClr val="dk1"/>
                          </a:solidFill>
                          <a:effectLst/>
                          <a:latin typeface="Arial" panose="020B0604020202020204" pitchFamily="34" charset="0"/>
                          <a:ea typeface="+mn-ea"/>
                          <a:cs typeface="Arial" panose="020B0604020202020204" pitchFamily="34" charset="0"/>
                          <a:hlinkClick r:id="rId11"/>
                        </a:rPr>
                        <a:t>wca</a:t>
                      </a:r>
                      <a:r>
                        <a:rPr kumimoji="0" lang="en-US" sz="1800" kern="1200" dirty="0" err="1" smtClean="0">
                          <a:solidFill>
                            <a:schemeClr val="dk1"/>
                          </a:solidFill>
                          <a:effectLst/>
                          <a:latin typeface="Arial" panose="020B0604020202020204" pitchFamily="34" charset="0"/>
                          <a:ea typeface="+mn-ea"/>
                          <a:cs typeface="Arial" panose="020B0604020202020204" pitchFamily="34" charset="0"/>
                        </a:rPr>
                        <a:t>g</a:t>
                      </a:r>
                      <a:r>
                        <a:rPr lang="en-CA" sz="1800" dirty="0" smtClean="0">
                          <a:effectLst/>
                          <a:latin typeface="Arial" panose="020B0604020202020204" pitchFamily="34" charset="0"/>
                          <a:cs typeface="Arial" panose="020B0604020202020204" pitchFamily="34" charset="0"/>
                        </a:rPr>
                        <a:t> </a:t>
                      </a:r>
                      <a:endParaRPr lang="en-US" sz="1800" dirty="0" smtClean="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txBody>
                  <a:tcPr>
                    <a:lnT w="12700" cap="flat" cmpd="sng" algn="ctr">
                      <a:solidFill>
                        <a:srgbClr val="FFFFFF"/>
                      </a:solidFill>
                      <a:prstDash val="solid"/>
                      <a:round/>
                      <a:headEnd type="none" w="med" len="med"/>
                      <a:tailEnd type="none" w="med" len="med"/>
                    </a:lnT>
                  </a:tcPr>
                </a:tc>
              </a:tr>
            </a:tbl>
          </a:graphicData>
        </a:graphic>
      </p:graphicFrame>
      <p:sp>
        <p:nvSpPr>
          <p:cNvPr id="2" name="Title 1"/>
          <p:cNvSpPr>
            <a:spLocks noGrp="1"/>
          </p:cNvSpPr>
          <p:nvPr>
            <p:ph type="title"/>
          </p:nvPr>
        </p:nvSpPr>
        <p:spPr/>
        <p:txBody>
          <a:bodyPr/>
          <a:lstStyle/>
          <a:p>
            <a:r>
              <a:rPr lang="en-US" dirty="0" smtClean="0"/>
              <a:t>Resources</a:t>
            </a:r>
            <a:endParaRPr lang="en-US" dirty="0"/>
          </a:p>
        </p:txBody>
      </p:sp>
      <p:sp>
        <p:nvSpPr>
          <p:cNvPr id="4" name="Slide Number Placeholder 3"/>
          <p:cNvSpPr>
            <a:spLocks noGrp="1"/>
          </p:cNvSpPr>
          <p:nvPr>
            <p:ph type="sldNum" sz="quarter" idx="11"/>
          </p:nvPr>
        </p:nvSpPr>
        <p:spPr/>
        <p:txBody>
          <a:bodyPr/>
          <a:lstStyle/>
          <a:p>
            <a:pPr>
              <a:defRPr/>
            </a:pPr>
            <a:fld id="{34BC1E9D-A5BA-7E40-AF7C-D161EDC63C0A}" type="slidenum">
              <a:rPr lang="fr-FR" smtClean="0"/>
              <a:pPr>
                <a:defRPr/>
              </a:pPr>
              <a:t>25</a:t>
            </a:fld>
            <a:endParaRPr lang="fr-FR"/>
          </a:p>
        </p:txBody>
      </p:sp>
    </p:spTree>
    <p:extLst>
      <p:ext uri="{BB962C8B-B14F-4D97-AF65-F5344CB8AC3E}">
        <p14:creationId xmlns:p14="http://schemas.microsoft.com/office/powerpoint/2010/main" val="187857856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Seven Course Design Questions </a:t>
            </a:r>
            <a:endParaRPr lang="en-US" dirty="0"/>
          </a:p>
        </p:txBody>
      </p:sp>
      <p:sp>
        <p:nvSpPr>
          <p:cNvPr id="3" name="Content Placeholder 2"/>
          <p:cNvSpPr>
            <a:spLocks noGrp="1"/>
          </p:cNvSpPr>
          <p:nvPr>
            <p:ph sz="quarter" idx="1"/>
          </p:nvPr>
        </p:nvSpPr>
        <p:spPr>
          <a:xfrm>
            <a:off x="251520" y="1268760"/>
            <a:ext cx="8686800" cy="4888200"/>
          </a:xfrm>
        </p:spPr>
        <p:txBody>
          <a:bodyPr/>
          <a:lstStyle/>
          <a:p>
            <a:pPr marL="742950" indent="-742950">
              <a:lnSpc>
                <a:spcPct val="120000"/>
              </a:lnSpc>
              <a:buFont typeface="+mj-lt"/>
              <a:buAutoNum type="arabicPeriod"/>
            </a:pPr>
            <a:r>
              <a:rPr lang="en-US" sz="2800" dirty="0" smtClean="0"/>
              <a:t>Has thought be given to barriers in the course for the diversity of learners?</a:t>
            </a:r>
          </a:p>
          <a:p>
            <a:pPr marL="742950" indent="-742950">
              <a:lnSpc>
                <a:spcPct val="120000"/>
              </a:lnSpc>
              <a:buFont typeface="+mj-lt"/>
              <a:buAutoNum type="arabicPeriod"/>
            </a:pPr>
            <a:r>
              <a:rPr lang="en-US" sz="2800" dirty="0" smtClean="0"/>
              <a:t>Is </a:t>
            </a:r>
            <a:r>
              <a:rPr lang="en-US" sz="2800" dirty="0"/>
              <a:t>a</a:t>
            </a:r>
            <a:r>
              <a:rPr lang="en-US" sz="2800" dirty="0" smtClean="0"/>
              <a:t>ccessibility of LMS for all learners been considered?</a:t>
            </a:r>
          </a:p>
          <a:p>
            <a:pPr marL="742950" indent="-742950">
              <a:lnSpc>
                <a:spcPct val="120000"/>
              </a:lnSpc>
              <a:buFont typeface="+mj-lt"/>
              <a:buAutoNum type="arabicPeriod"/>
            </a:pPr>
            <a:r>
              <a:rPr lang="en-US" sz="2800" dirty="0" smtClean="0"/>
              <a:t>Are the variety of platforms mobile devices used for e-learning considered?</a:t>
            </a:r>
          </a:p>
          <a:p>
            <a:pPr marL="742950" indent="-742950">
              <a:lnSpc>
                <a:spcPct val="120000"/>
              </a:lnSpc>
              <a:buFont typeface="+mj-lt"/>
              <a:buAutoNum type="arabicPeriod"/>
            </a:pPr>
            <a:r>
              <a:rPr lang="en-US" sz="2800" dirty="0" smtClean="0"/>
              <a:t>Are alternative digital representations of course material accessible and useable?</a:t>
            </a:r>
            <a:endParaRPr lang="en-US" sz="2800" dirty="0"/>
          </a:p>
        </p:txBody>
      </p:sp>
      <p:sp>
        <p:nvSpPr>
          <p:cNvPr id="4" name="Slide Number Placeholder 3"/>
          <p:cNvSpPr>
            <a:spLocks noGrp="1"/>
          </p:cNvSpPr>
          <p:nvPr>
            <p:ph type="sldNum" sz="quarter" idx="11"/>
          </p:nvPr>
        </p:nvSpPr>
        <p:spPr/>
        <p:txBody>
          <a:bodyPr/>
          <a:lstStyle/>
          <a:p>
            <a:pPr>
              <a:defRPr/>
            </a:pPr>
            <a:fld id="{34BC1E9D-A5BA-7E40-AF7C-D161EDC63C0A}" type="slidenum">
              <a:rPr lang="fr-FR" smtClean="0"/>
              <a:pPr>
                <a:defRPr/>
              </a:pPr>
              <a:t>26</a:t>
            </a:fld>
            <a:endParaRPr lang="fr-FR"/>
          </a:p>
        </p:txBody>
      </p:sp>
    </p:spTree>
    <p:extLst>
      <p:ext uri="{BB962C8B-B14F-4D97-AF65-F5344CB8AC3E}">
        <p14:creationId xmlns:p14="http://schemas.microsoft.com/office/powerpoint/2010/main" val="316318886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Seven Course Design Questions </a:t>
            </a:r>
            <a:endParaRPr lang="en-US" dirty="0"/>
          </a:p>
        </p:txBody>
      </p:sp>
      <p:sp>
        <p:nvSpPr>
          <p:cNvPr id="3" name="Content Placeholder 2"/>
          <p:cNvSpPr>
            <a:spLocks noGrp="1"/>
          </p:cNvSpPr>
          <p:nvPr>
            <p:ph sz="quarter" idx="1"/>
          </p:nvPr>
        </p:nvSpPr>
        <p:spPr>
          <a:xfrm>
            <a:off x="251520" y="1268760"/>
            <a:ext cx="8686800" cy="4888200"/>
          </a:xfrm>
        </p:spPr>
        <p:txBody>
          <a:bodyPr/>
          <a:lstStyle/>
          <a:p>
            <a:pPr marL="742950" indent="-742950">
              <a:lnSpc>
                <a:spcPct val="120000"/>
              </a:lnSpc>
              <a:buFont typeface="+mj-lt"/>
              <a:buAutoNum type="arabicPeriod" startAt="5"/>
            </a:pPr>
            <a:r>
              <a:rPr lang="en-US" sz="2800" dirty="0" smtClean="0"/>
              <a:t>Are there options for student engagement with content and course objectives?</a:t>
            </a:r>
          </a:p>
          <a:p>
            <a:pPr marL="742950" indent="-742950">
              <a:lnSpc>
                <a:spcPct val="120000"/>
              </a:lnSpc>
              <a:buFont typeface="+mj-lt"/>
              <a:buAutoNum type="arabicPeriod" startAt="5"/>
            </a:pPr>
            <a:r>
              <a:rPr lang="en-US" sz="2800" dirty="0"/>
              <a:t>Are there alternatives offered to students to demonstrate what they have learned through accessible ICTs or e-learning </a:t>
            </a:r>
            <a:r>
              <a:rPr lang="en-US" sz="2800" dirty="0" smtClean="0"/>
              <a:t>tools?</a:t>
            </a:r>
          </a:p>
          <a:p>
            <a:pPr marL="742950" lvl="0" indent="-742950">
              <a:lnSpc>
                <a:spcPct val="120000"/>
              </a:lnSpc>
              <a:buFont typeface="+mj-lt"/>
              <a:buAutoNum type="arabicPeriod" startAt="5"/>
            </a:pPr>
            <a:r>
              <a:rPr lang="en-US" sz="2800" dirty="0" smtClean="0"/>
              <a:t>Have learning modules and activities been validated for access and usability with institution’s access technologist?</a:t>
            </a:r>
            <a:endParaRPr lang="en-US" sz="2800" dirty="0"/>
          </a:p>
        </p:txBody>
      </p:sp>
      <p:sp>
        <p:nvSpPr>
          <p:cNvPr id="4" name="Slide Number Placeholder 3"/>
          <p:cNvSpPr>
            <a:spLocks noGrp="1"/>
          </p:cNvSpPr>
          <p:nvPr>
            <p:ph type="sldNum" sz="quarter" idx="11"/>
          </p:nvPr>
        </p:nvSpPr>
        <p:spPr/>
        <p:txBody>
          <a:bodyPr/>
          <a:lstStyle/>
          <a:p>
            <a:pPr>
              <a:defRPr/>
            </a:pPr>
            <a:fld id="{34BC1E9D-A5BA-7E40-AF7C-D161EDC63C0A}" type="slidenum">
              <a:rPr lang="fr-FR" smtClean="0"/>
              <a:pPr>
                <a:defRPr/>
              </a:pPr>
              <a:t>27</a:t>
            </a:fld>
            <a:endParaRPr lang="fr-FR"/>
          </a:p>
        </p:txBody>
      </p:sp>
    </p:spTree>
    <p:extLst>
      <p:ext uri="{BB962C8B-B14F-4D97-AF65-F5344CB8AC3E}">
        <p14:creationId xmlns:p14="http://schemas.microsoft.com/office/powerpoint/2010/main" val="241862518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395288" y="260350"/>
            <a:ext cx="8229600" cy="684213"/>
          </a:xfrm>
        </p:spPr>
        <p:txBody>
          <a:bodyPr/>
          <a:lstStyle/>
          <a:p>
            <a:pPr>
              <a:defRPr/>
            </a:pPr>
            <a:r>
              <a:rPr lang="fr-CA" altLang="en-US" dirty="0" smtClean="0">
                <a:latin typeface="Arial" charset="0"/>
                <a:ea typeface="+mj-ea"/>
                <a:cs typeface="Arial" charset="0"/>
              </a:rPr>
              <a:t>Contact Us / More Information</a:t>
            </a:r>
            <a:endParaRPr lang="en-US" altLang="en-US" dirty="0" smtClean="0">
              <a:latin typeface="Arial" charset="0"/>
              <a:ea typeface="+mj-ea"/>
              <a:cs typeface="Arial" charset="0"/>
            </a:endParaRPr>
          </a:p>
        </p:txBody>
      </p:sp>
      <p:sp>
        <p:nvSpPr>
          <p:cNvPr id="3" name="Content Placeholder 2"/>
          <p:cNvSpPr>
            <a:spLocks noGrp="1"/>
          </p:cNvSpPr>
          <p:nvPr>
            <p:ph idx="1"/>
          </p:nvPr>
        </p:nvSpPr>
        <p:spPr>
          <a:xfrm>
            <a:off x="554037" y="1052736"/>
            <a:ext cx="8589963" cy="5106988"/>
          </a:xfrm>
        </p:spPr>
        <p:txBody>
          <a:bodyPr>
            <a:noAutofit/>
          </a:bodyPr>
          <a:lstStyle/>
          <a:p>
            <a:pPr>
              <a:lnSpc>
                <a:spcPct val="110000"/>
              </a:lnSpc>
              <a:spcBef>
                <a:spcPts val="0"/>
              </a:spcBef>
              <a:spcAft>
                <a:spcPts val="0"/>
              </a:spcAft>
              <a:buFont typeface="Arial" panose="020B0604020202020204" pitchFamily="34" charset="0"/>
              <a:buChar char="•"/>
              <a:defRPr/>
            </a:pPr>
            <a:r>
              <a:rPr lang="en-US" sz="3200" dirty="0" smtClean="0">
                <a:solidFill>
                  <a:schemeClr val="bg2">
                    <a:lumMod val="25000"/>
                  </a:schemeClr>
                </a:solidFill>
                <a:ea typeface="+mn-ea"/>
              </a:rPr>
              <a:t>Roberta Thomson</a:t>
            </a:r>
            <a:endParaRPr lang="en-US" sz="3200" dirty="0">
              <a:solidFill>
                <a:schemeClr val="bg2">
                  <a:lumMod val="25000"/>
                </a:schemeClr>
              </a:solidFill>
              <a:ea typeface="+mn-ea"/>
            </a:endParaRPr>
          </a:p>
          <a:p>
            <a:pPr marL="0" indent="0">
              <a:spcBef>
                <a:spcPts val="0"/>
              </a:spcBef>
              <a:spcAft>
                <a:spcPts val="0"/>
              </a:spcAft>
              <a:buNone/>
              <a:defRPr/>
            </a:pPr>
            <a:r>
              <a:rPr lang="en-US" sz="3200" dirty="0" smtClean="0">
                <a:solidFill>
                  <a:schemeClr val="bg2">
                    <a:lumMod val="25000"/>
                  </a:schemeClr>
                </a:solidFill>
                <a:ea typeface="+mn-ea"/>
              </a:rPr>
              <a:t> </a:t>
            </a:r>
            <a:r>
              <a:rPr lang="en-US" dirty="0" smtClean="0">
                <a:solidFill>
                  <a:schemeClr val="bg2">
                    <a:lumMod val="25000"/>
                  </a:schemeClr>
                </a:solidFill>
                <a:ea typeface="+mn-ea"/>
              </a:rPr>
              <a:t>  </a:t>
            </a:r>
            <a:r>
              <a:rPr lang="en-US" sz="2800" dirty="0" smtClean="0">
                <a:solidFill>
                  <a:schemeClr val="bg2">
                    <a:lumMod val="25000"/>
                  </a:schemeClr>
                </a:solidFill>
                <a:ea typeface="+mn-ea"/>
                <a:hlinkClick r:id="rId3"/>
              </a:rPr>
              <a:t>roberta.thomson2@mcgill.ca</a:t>
            </a:r>
            <a:r>
              <a:rPr lang="en-US" sz="2800" dirty="0" smtClean="0">
                <a:solidFill>
                  <a:schemeClr val="bg2">
                    <a:lumMod val="25000"/>
                  </a:schemeClr>
                </a:solidFill>
                <a:ea typeface="+mn-ea"/>
              </a:rPr>
              <a:t> </a:t>
            </a:r>
          </a:p>
          <a:p>
            <a:pPr>
              <a:lnSpc>
                <a:spcPct val="110000"/>
              </a:lnSpc>
              <a:spcBef>
                <a:spcPts val="0"/>
              </a:spcBef>
              <a:spcAft>
                <a:spcPts val="0"/>
              </a:spcAft>
              <a:buFont typeface="Arial" panose="020B0604020202020204" pitchFamily="34" charset="0"/>
              <a:buChar char="•"/>
              <a:defRPr/>
            </a:pPr>
            <a:r>
              <a:rPr lang="en-US" sz="3200" dirty="0" smtClean="0">
                <a:solidFill>
                  <a:schemeClr val="bg2">
                    <a:lumMod val="25000"/>
                  </a:schemeClr>
                </a:solidFill>
                <a:ea typeface="+mn-ea"/>
              </a:rPr>
              <a:t>Catherine </a:t>
            </a:r>
            <a:r>
              <a:rPr lang="en-US" sz="3200" dirty="0">
                <a:solidFill>
                  <a:schemeClr val="bg2">
                    <a:lumMod val="25000"/>
                  </a:schemeClr>
                </a:solidFill>
                <a:ea typeface="+mn-ea"/>
              </a:rPr>
              <a:t>Fichten</a:t>
            </a:r>
          </a:p>
          <a:p>
            <a:pPr marL="357188" lvl="1" indent="0">
              <a:lnSpc>
                <a:spcPct val="110000"/>
              </a:lnSpc>
              <a:spcBef>
                <a:spcPts val="0"/>
              </a:spcBef>
              <a:spcAft>
                <a:spcPts val="0"/>
              </a:spcAft>
              <a:buFont typeface="Arial" panose="020B0604020202020204" pitchFamily="34" charset="0"/>
              <a:buNone/>
              <a:defRPr/>
            </a:pPr>
            <a:r>
              <a:rPr lang="fr-CA" sz="2800" u="sng" dirty="0" smtClean="0">
                <a:solidFill>
                  <a:schemeClr val="bg2">
                    <a:lumMod val="25000"/>
                  </a:schemeClr>
                </a:solidFill>
                <a:ea typeface="+mn-ea"/>
                <a:hlinkClick r:id="rId4"/>
              </a:rPr>
              <a:t>catherine.fichten@mcgill.ca</a:t>
            </a:r>
            <a:endParaRPr lang="en-US" sz="2800" dirty="0">
              <a:solidFill>
                <a:schemeClr val="bg2">
                  <a:lumMod val="25000"/>
                </a:schemeClr>
              </a:solidFill>
              <a:ea typeface="+mn-ea"/>
            </a:endParaRPr>
          </a:p>
          <a:p>
            <a:pPr>
              <a:lnSpc>
                <a:spcPct val="110000"/>
              </a:lnSpc>
              <a:spcBef>
                <a:spcPts val="0"/>
              </a:spcBef>
              <a:spcAft>
                <a:spcPts val="0"/>
              </a:spcAft>
              <a:buFont typeface="Arial" panose="020B0604020202020204" pitchFamily="34" charset="0"/>
              <a:buChar char="•"/>
              <a:defRPr/>
            </a:pPr>
            <a:r>
              <a:rPr lang="en-US" sz="3200" dirty="0" smtClean="0">
                <a:solidFill>
                  <a:schemeClr val="bg2">
                    <a:lumMod val="25000"/>
                  </a:schemeClr>
                </a:solidFill>
                <a:ea typeface="+mn-ea"/>
              </a:rPr>
              <a:t>Alice Havel              </a:t>
            </a:r>
            <a:r>
              <a:rPr lang="en-US" sz="2800" u="sng" dirty="0" smtClean="0">
                <a:hlinkClick r:id="rId5"/>
              </a:rPr>
              <a:t>ahavel</a:t>
            </a:r>
            <a:r>
              <a:rPr lang="en-US" sz="2800" u="sng" dirty="0">
                <a:hlinkClick r:id="rId5"/>
              </a:rPr>
              <a:t>@dawsoncollege.qc.ca</a:t>
            </a:r>
            <a:r>
              <a:rPr lang="en-US" sz="2800" dirty="0"/>
              <a:t> </a:t>
            </a:r>
            <a:endParaRPr lang="en-US" sz="2800" dirty="0" smtClean="0">
              <a:solidFill>
                <a:schemeClr val="bg2">
                  <a:lumMod val="25000"/>
                </a:schemeClr>
              </a:solidFill>
              <a:ea typeface="+mn-ea"/>
            </a:endParaRPr>
          </a:p>
          <a:p>
            <a:pPr>
              <a:lnSpc>
                <a:spcPct val="110000"/>
              </a:lnSpc>
              <a:spcBef>
                <a:spcPts val="0"/>
              </a:spcBef>
              <a:spcAft>
                <a:spcPts val="0"/>
              </a:spcAft>
              <a:buFont typeface="Arial" panose="020B0604020202020204" pitchFamily="34" charset="0"/>
              <a:buChar char="•"/>
              <a:defRPr/>
            </a:pPr>
            <a:r>
              <a:rPr lang="en-US" sz="3200" dirty="0" smtClean="0">
                <a:solidFill>
                  <a:schemeClr val="bg2">
                    <a:lumMod val="25000"/>
                  </a:schemeClr>
                </a:solidFill>
                <a:ea typeface="+mn-ea"/>
              </a:rPr>
              <a:t>Jillian Budd               </a:t>
            </a:r>
            <a:r>
              <a:rPr lang="en-US" sz="2800" u="sng" dirty="0" smtClean="0">
                <a:hlinkClick r:id="rId6"/>
              </a:rPr>
              <a:t>jbudd</a:t>
            </a:r>
            <a:r>
              <a:rPr lang="en-US" sz="2800" u="sng" dirty="0">
                <a:hlinkClick r:id="rId6"/>
              </a:rPr>
              <a:t>@dawsoncollege.qc.ca</a:t>
            </a:r>
            <a:r>
              <a:rPr lang="en-CA" sz="2800" dirty="0"/>
              <a:t> </a:t>
            </a:r>
            <a:endParaRPr lang="en-US" sz="2800" dirty="0" smtClean="0">
              <a:solidFill>
                <a:schemeClr val="bg2">
                  <a:lumMod val="25000"/>
                </a:schemeClr>
              </a:solidFill>
              <a:ea typeface="+mn-ea"/>
            </a:endParaRPr>
          </a:p>
          <a:p>
            <a:pPr>
              <a:lnSpc>
                <a:spcPct val="110000"/>
              </a:lnSpc>
              <a:spcBef>
                <a:spcPts val="0"/>
              </a:spcBef>
              <a:spcAft>
                <a:spcPts val="0"/>
              </a:spcAft>
              <a:buFont typeface="Arial" panose="020B0604020202020204" pitchFamily="34" charset="0"/>
              <a:buChar char="•"/>
              <a:defRPr/>
            </a:pPr>
            <a:r>
              <a:rPr lang="en-US" sz="3200" dirty="0" err="1" smtClean="0">
                <a:solidFill>
                  <a:schemeClr val="bg2">
                    <a:lumMod val="25000"/>
                  </a:schemeClr>
                </a:solidFill>
                <a:ea typeface="+mn-ea"/>
              </a:rPr>
              <a:t>Jennison</a:t>
            </a:r>
            <a:r>
              <a:rPr lang="en-US" sz="3200" dirty="0" smtClean="0">
                <a:solidFill>
                  <a:schemeClr val="bg2">
                    <a:lumMod val="25000"/>
                  </a:schemeClr>
                </a:solidFill>
                <a:ea typeface="+mn-ea"/>
              </a:rPr>
              <a:t> </a:t>
            </a:r>
            <a:r>
              <a:rPr lang="en-US" sz="3200" dirty="0">
                <a:solidFill>
                  <a:schemeClr val="bg2">
                    <a:lumMod val="25000"/>
                  </a:schemeClr>
                </a:solidFill>
                <a:ea typeface="+mn-ea"/>
              </a:rPr>
              <a:t>Asuncion</a:t>
            </a:r>
          </a:p>
          <a:p>
            <a:pPr marL="357188" lvl="1" indent="0">
              <a:lnSpc>
                <a:spcPct val="110000"/>
              </a:lnSpc>
              <a:spcBef>
                <a:spcPts val="0"/>
              </a:spcBef>
              <a:spcAft>
                <a:spcPts val="0"/>
              </a:spcAft>
              <a:buFont typeface="Arial" panose="020B0604020202020204" pitchFamily="34" charset="0"/>
              <a:buNone/>
              <a:defRPr/>
            </a:pPr>
            <a:r>
              <a:rPr lang="fr-CA" sz="2800" u="sng" dirty="0" smtClean="0">
                <a:solidFill>
                  <a:schemeClr val="bg2">
                    <a:lumMod val="25000"/>
                  </a:schemeClr>
                </a:solidFill>
                <a:ea typeface="+mn-ea"/>
                <a:hlinkClick r:id="rId7"/>
              </a:rPr>
              <a:t>jasuncion@dawsoncollege.qc.ca</a:t>
            </a:r>
            <a:endParaRPr lang="fr-CA" sz="2800" u="sng" dirty="0" smtClean="0">
              <a:solidFill>
                <a:schemeClr val="bg2">
                  <a:lumMod val="25000"/>
                </a:schemeClr>
              </a:solidFill>
              <a:ea typeface="+mn-ea"/>
            </a:endParaRPr>
          </a:p>
          <a:p>
            <a:pPr marL="357188" lvl="1" indent="0">
              <a:buFont typeface="Arial" panose="020B0604020202020204" pitchFamily="34" charset="0"/>
              <a:buNone/>
              <a:defRPr/>
            </a:pPr>
            <a:endParaRPr lang="fr-CA" sz="2800" u="sng" dirty="0">
              <a:solidFill>
                <a:schemeClr val="bg2">
                  <a:lumMod val="25000"/>
                </a:schemeClr>
              </a:solidFill>
              <a:ea typeface="+mn-ea"/>
            </a:endParaRPr>
          </a:p>
        </p:txBody>
      </p:sp>
      <p:sp>
        <p:nvSpPr>
          <p:cNvPr id="3072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charset="0"/>
                <a:ea typeface="ＭＳ Ｐゴシック" charset="0"/>
                <a:cs typeface="ＭＳ Ｐゴシック" charset="0"/>
              </a:defRPr>
            </a:lvl1pPr>
            <a:lvl2pPr marL="742950" indent="-285750">
              <a:defRPr sz="2400">
                <a:solidFill>
                  <a:schemeClr val="tx1"/>
                </a:solidFill>
                <a:latin typeface="Tahoma" charset="0"/>
                <a:ea typeface="ＭＳ Ｐゴシック" charset="0"/>
              </a:defRPr>
            </a:lvl2pPr>
            <a:lvl3pPr marL="1143000" indent="-228600">
              <a:defRPr sz="2400">
                <a:solidFill>
                  <a:schemeClr val="tx1"/>
                </a:solidFill>
                <a:latin typeface="Tahoma" charset="0"/>
                <a:ea typeface="ＭＳ Ｐゴシック" charset="0"/>
              </a:defRPr>
            </a:lvl3pPr>
            <a:lvl4pPr marL="1600200" indent="-228600">
              <a:defRPr sz="2400">
                <a:solidFill>
                  <a:schemeClr val="tx1"/>
                </a:solidFill>
                <a:latin typeface="Tahoma" charset="0"/>
                <a:ea typeface="ＭＳ Ｐゴシック" charset="0"/>
              </a:defRPr>
            </a:lvl4pPr>
            <a:lvl5pPr marL="2057400" indent="-22860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fld id="{C0463F2E-D5C1-BD4C-9FC0-D09CBB2C8E24}" type="slidenum">
              <a:rPr lang="fr-CA" sz="1400">
                <a:solidFill>
                  <a:srgbClr val="0033CC"/>
                </a:solidFill>
                <a:latin typeface="Arial" charset="0"/>
              </a:rPr>
              <a:pPr/>
              <a:t>28</a:t>
            </a:fld>
            <a:endParaRPr lang="fr-CA" sz="1400">
              <a:solidFill>
                <a:srgbClr val="0033CC"/>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sz="quarter" idx="1"/>
          </p:nvPr>
        </p:nvSpPr>
        <p:spPr>
          <a:xfrm>
            <a:off x="457200" y="1268760"/>
            <a:ext cx="8229600" cy="5184576"/>
          </a:xfrm>
        </p:spPr>
        <p:txBody>
          <a:bodyPr/>
          <a:lstStyle/>
          <a:p>
            <a:r>
              <a:rPr lang="en-US" sz="3200" dirty="0" smtClean="0"/>
              <a:t>Diverse higher education student body</a:t>
            </a:r>
          </a:p>
          <a:p>
            <a:pPr lvl="1"/>
            <a:r>
              <a:rPr lang="en-US" sz="2400" dirty="0" smtClean="0"/>
              <a:t>Cultural backgrounds </a:t>
            </a:r>
          </a:p>
          <a:p>
            <a:pPr lvl="1"/>
            <a:r>
              <a:rPr lang="en-US" sz="2400" dirty="0" smtClean="0"/>
              <a:t>second language learners </a:t>
            </a:r>
          </a:p>
          <a:p>
            <a:pPr lvl="1"/>
            <a:r>
              <a:rPr lang="en-US" sz="2400" dirty="0" smtClean="0"/>
              <a:t>learning styles </a:t>
            </a:r>
          </a:p>
          <a:p>
            <a:pPr lvl="1"/>
            <a:r>
              <a:rPr lang="en-US" sz="2400" dirty="0" smtClean="0"/>
              <a:t>processing speeds </a:t>
            </a:r>
          </a:p>
          <a:p>
            <a:pPr lvl="1"/>
            <a:r>
              <a:rPr lang="en-US" sz="2400" dirty="0"/>
              <a:t>s</a:t>
            </a:r>
            <a:r>
              <a:rPr lang="en-US" sz="2400" dirty="0" smtClean="0"/>
              <a:t>ocio-economic status </a:t>
            </a:r>
          </a:p>
          <a:p>
            <a:pPr lvl="1"/>
            <a:r>
              <a:rPr lang="en-US" sz="2400" dirty="0" smtClean="0"/>
              <a:t>age, etc.</a:t>
            </a:r>
          </a:p>
          <a:p>
            <a:pPr marL="0" indent="0">
              <a:buNone/>
            </a:pPr>
            <a:endParaRPr lang="en-US" sz="1100" dirty="0" smtClean="0"/>
          </a:p>
          <a:p>
            <a:r>
              <a:rPr lang="en-US" sz="3200" dirty="0"/>
              <a:t>E</a:t>
            </a:r>
            <a:r>
              <a:rPr lang="en-US" sz="3200" dirty="0" smtClean="0"/>
              <a:t>-learning involves</a:t>
            </a:r>
          </a:p>
          <a:p>
            <a:pPr lvl="1"/>
            <a:r>
              <a:rPr lang="en-US" sz="2400" dirty="0" smtClean="0"/>
              <a:t>ICTs used by students</a:t>
            </a:r>
          </a:p>
          <a:p>
            <a:pPr lvl="1"/>
            <a:r>
              <a:rPr lang="en-US" sz="2400" dirty="0" smtClean="0"/>
              <a:t>ICTs used by faculty</a:t>
            </a:r>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34BC1E9D-A5BA-7E40-AF7C-D161EDC63C0A}" type="slidenum">
              <a:rPr lang="fr-FR" smtClean="0"/>
              <a:pPr>
                <a:defRPr/>
              </a:pPr>
              <a:t>3</a:t>
            </a:fld>
            <a:endParaRPr lang="fr-FR"/>
          </a:p>
        </p:txBody>
      </p:sp>
    </p:spTree>
    <p:extLst>
      <p:ext uri="{BB962C8B-B14F-4D97-AF65-F5344CB8AC3E}">
        <p14:creationId xmlns:p14="http://schemas.microsoft.com/office/powerpoint/2010/main" val="282080525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a:t>
            </a:r>
            <a:endParaRPr lang="en-US" dirty="0"/>
          </a:p>
        </p:txBody>
      </p:sp>
      <p:sp>
        <p:nvSpPr>
          <p:cNvPr id="3" name="Content Placeholder 2"/>
          <p:cNvSpPr>
            <a:spLocks noGrp="1"/>
          </p:cNvSpPr>
          <p:nvPr>
            <p:ph sz="quarter" idx="1"/>
          </p:nvPr>
        </p:nvSpPr>
        <p:spPr/>
        <p:txBody>
          <a:bodyPr/>
          <a:lstStyle/>
          <a:p>
            <a:r>
              <a:rPr lang="en-US" sz="3200" dirty="0" smtClean="0"/>
              <a:t>ICTs hold potential for greater access </a:t>
            </a:r>
          </a:p>
          <a:p>
            <a:pPr marL="0" indent="0">
              <a:buNone/>
            </a:pPr>
            <a:endParaRPr lang="en-US" sz="3200" dirty="0" smtClean="0"/>
          </a:p>
          <a:p>
            <a:r>
              <a:rPr lang="en-CA" sz="3200" i="1" dirty="0" smtClean="0"/>
              <a:t>“However, just </a:t>
            </a:r>
            <a:r>
              <a:rPr lang="en-CA" sz="3200" i="1" dirty="0"/>
              <a:t>because a course is digital does not ensure that it is usable by everyone or that it is accessible to all (Berkowitz, 2008</a:t>
            </a:r>
            <a:r>
              <a:rPr lang="en-CA" sz="3200" i="1" dirty="0" smtClean="0"/>
              <a:t>)”</a:t>
            </a:r>
            <a:endParaRPr lang="en-CA" sz="3200" i="1" dirty="0"/>
          </a:p>
          <a:p>
            <a:endParaRPr lang="en-US" dirty="0"/>
          </a:p>
        </p:txBody>
      </p:sp>
      <p:sp>
        <p:nvSpPr>
          <p:cNvPr id="4" name="Slide Number Placeholder 3"/>
          <p:cNvSpPr>
            <a:spLocks noGrp="1"/>
          </p:cNvSpPr>
          <p:nvPr>
            <p:ph type="sldNum" sz="quarter" idx="11"/>
          </p:nvPr>
        </p:nvSpPr>
        <p:spPr/>
        <p:txBody>
          <a:bodyPr/>
          <a:lstStyle/>
          <a:p>
            <a:pPr>
              <a:defRPr/>
            </a:pPr>
            <a:fld id="{34BC1E9D-A5BA-7E40-AF7C-D161EDC63C0A}" type="slidenum">
              <a:rPr lang="fr-FR" smtClean="0"/>
              <a:pPr>
                <a:defRPr/>
              </a:pPr>
              <a:t>4</a:t>
            </a:fld>
            <a:endParaRPr lang="fr-FR"/>
          </a:p>
        </p:txBody>
      </p:sp>
    </p:spTree>
    <p:extLst>
      <p:ext uri="{BB962C8B-B14F-4D97-AF65-F5344CB8AC3E}">
        <p14:creationId xmlns:p14="http://schemas.microsoft.com/office/powerpoint/2010/main" val="62105236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Focus</a:t>
            </a:r>
            <a:endParaRPr lang="en-US" dirty="0"/>
          </a:p>
        </p:txBody>
      </p:sp>
      <p:sp>
        <p:nvSpPr>
          <p:cNvPr id="34818" name="Content Placeholder 2"/>
          <p:cNvSpPr>
            <a:spLocks noGrp="1"/>
          </p:cNvSpPr>
          <p:nvPr>
            <p:ph sz="quarter" idx="1"/>
          </p:nvPr>
        </p:nvSpPr>
        <p:spPr>
          <a:xfrm>
            <a:off x="457200" y="1268413"/>
            <a:ext cx="8229600" cy="4887912"/>
          </a:xfrm>
        </p:spPr>
        <p:txBody>
          <a:bodyPr/>
          <a:lstStyle/>
          <a:p>
            <a:pPr>
              <a:defRPr/>
            </a:pPr>
            <a:r>
              <a:rPr lang="en-US" sz="3200" dirty="0">
                <a:latin typeface="Arial" charset="0"/>
              </a:rPr>
              <a:t>Blending </a:t>
            </a:r>
            <a:r>
              <a:rPr lang="en-US" sz="3200" dirty="0" smtClean="0">
                <a:latin typeface="Arial" charset="0"/>
              </a:rPr>
              <a:t>Universal Design </a:t>
            </a:r>
            <a:r>
              <a:rPr lang="en-US" sz="3200" dirty="0">
                <a:latin typeface="Arial" charset="0"/>
              </a:rPr>
              <a:t>(UD) </a:t>
            </a:r>
            <a:r>
              <a:rPr lang="en-US" sz="3200" dirty="0" smtClean="0">
                <a:latin typeface="Arial" charset="0"/>
              </a:rPr>
              <a:t>with</a:t>
            </a:r>
          </a:p>
          <a:p>
            <a:pPr>
              <a:defRPr/>
            </a:pPr>
            <a:endParaRPr lang="en-US" sz="3200" dirty="0" smtClean="0">
              <a:latin typeface="Arial" charset="0"/>
            </a:endParaRPr>
          </a:p>
          <a:p>
            <a:pPr lvl="1">
              <a:defRPr/>
            </a:pPr>
            <a:r>
              <a:rPr lang="en-US" sz="2800" dirty="0" smtClean="0">
                <a:latin typeface="Arial" charset="0"/>
              </a:rPr>
              <a:t> </a:t>
            </a:r>
            <a:r>
              <a:rPr lang="en-US" sz="2800" dirty="0">
                <a:latin typeface="Arial" charset="0"/>
              </a:rPr>
              <a:t>E</a:t>
            </a:r>
            <a:r>
              <a:rPr lang="en-US" sz="2800" dirty="0" smtClean="0">
                <a:latin typeface="Arial" charset="0"/>
              </a:rPr>
              <a:t>-</a:t>
            </a:r>
            <a:r>
              <a:rPr lang="en-US" sz="2800" dirty="0">
                <a:latin typeface="Arial" charset="0"/>
              </a:rPr>
              <a:t>learning tools used </a:t>
            </a:r>
            <a:r>
              <a:rPr lang="en-US" sz="2800" dirty="0" smtClean="0">
                <a:latin typeface="Arial" charset="0"/>
              </a:rPr>
              <a:t>by faculty</a:t>
            </a:r>
          </a:p>
          <a:p>
            <a:pPr marL="274637" lvl="1" indent="0">
              <a:buFont typeface="Arial" charset="0"/>
              <a:buNone/>
              <a:defRPr/>
            </a:pPr>
            <a:endParaRPr lang="en-US" sz="2800" dirty="0" smtClean="0">
              <a:latin typeface="Arial" charset="0"/>
            </a:endParaRPr>
          </a:p>
          <a:p>
            <a:pPr lvl="1">
              <a:defRPr/>
            </a:pPr>
            <a:r>
              <a:rPr lang="en-US" sz="2800" dirty="0" smtClean="0">
                <a:latin typeface="Arial" charset="0"/>
              </a:rPr>
              <a:t> ICTs </a:t>
            </a:r>
            <a:r>
              <a:rPr lang="en-US" sz="2800" dirty="0">
                <a:latin typeface="Arial" charset="0"/>
              </a:rPr>
              <a:t>used by students </a:t>
            </a:r>
            <a:r>
              <a:rPr lang="en-US" sz="2800" dirty="0" smtClean="0">
                <a:latin typeface="Arial" charset="0"/>
              </a:rPr>
              <a:t>in </a:t>
            </a:r>
          </a:p>
          <a:p>
            <a:pPr lvl="2">
              <a:defRPr/>
            </a:pPr>
            <a:r>
              <a:rPr lang="en-US" sz="2400" dirty="0" smtClean="0">
                <a:latin typeface="Arial" charset="0"/>
              </a:rPr>
              <a:t>Traditional </a:t>
            </a:r>
            <a:r>
              <a:rPr lang="en-US" sz="2800" dirty="0" smtClean="0">
                <a:latin typeface="Arial" charset="0"/>
              </a:rPr>
              <a:t>classrooms </a:t>
            </a:r>
          </a:p>
          <a:p>
            <a:pPr lvl="2">
              <a:defRPr/>
            </a:pPr>
            <a:r>
              <a:rPr lang="en-US" sz="2800" dirty="0" smtClean="0">
                <a:latin typeface="Arial" charset="0"/>
              </a:rPr>
              <a:t>Hybrid</a:t>
            </a:r>
            <a:r>
              <a:rPr lang="en-US" dirty="0" smtClean="0">
                <a:latin typeface="Arial" charset="0"/>
              </a:rPr>
              <a:t> / blended courses</a:t>
            </a:r>
          </a:p>
          <a:p>
            <a:pPr lvl="2">
              <a:defRPr/>
            </a:pPr>
            <a:r>
              <a:rPr lang="en-US" sz="2800" dirty="0" smtClean="0">
                <a:latin typeface="Arial" charset="0"/>
              </a:rPr>
              <a:t>Online courses</a:t>
            </a:r>
          </a:p>
          <a:p>
            <a:pPr lvl="2">
              <a:defRPr/>
            </a:pPr>
            <a:r>
              <a:rPr lang="en-US" sz="2800" dirty="0" smtClean="0">
                <a:latin typeface="Arial" charset="0"/>
              </a:rPr>
              <a:t>MOOCs (Massive Open Online Courses)</a:t>
            </a:r>
            <a:endParaRPr lang="en-US" sz="2800" dirty="0">
              <a:latin typeface="Arial" charset="0"/>
            </a:endParaRPr>
          </a:p>
          <a:p>
            <a:pPr marL="0" indent="0">
              <a:buFont typeface="Arial" charset="0"/>
              <a:buNone/>
              <a:defRPr/>
            </a:pPr>
            <a:endParaRPr lang="en-US" dirty="0">
              <a:latin typeface="Arial" charset="0"/>
            </a:endParaRPr>
          </a:p>
        </p:txBody>
      </p:sp>
      <p:sp>
        <p:nvSpPr>
          <p:cNvPr id="1024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charset="0"/>
                <a:ea typeface="ＭＳ Ｐゴシック" charset="0"/>
                <a:cs typeface="ＭＳ Ｐゴシック" charset="0"/>
              </a:defRPr>
            </a:lvl1pPr>
            <a:lvl2pPr marL="742950" indent="-285750">
              <a:defRPr sz="2400">
                <a:solidFill>
                  <a:schemeClr val="tx1"/>
                </a:solidFill>
                <a:latin typeface="Tahoma" charset="0"/>
                <a:ea typeface="ＭＳ Ｐゴシック" charset="0"/>
              </a:defRPr>
            </a:lvl2pPr>
            <a:lvl3pPr marL="1143000" indent="-228600">
              <a:defRPr sz="2400">
                <a:solidFill>
                  <a:schemeClr val="tx1"/>
                </a:solidFill>
                <a:latin typeface="Tahoma" charset="0"/>
                <a:ea typeface="ＭＳ Ｐゴシック" charset="0"/>
              </a:defRPr>
            </a:lvl3pPr>
            <a:lvl4pPr marL="1600200" indent="-228600">
              <a:defRPr sz="2400">
                <a:solidFill>
                  <a:schemeClr val="tx1"/>
                </a:solidFill>
                <a:latin typeface="Tahoma" charset="0"/>
                <a:ea typeface="ＭＳ Ｐゴシック" charset="0"/>
              </a:defRPr>
            </a:lvl4pPr>
            <a:lvl5pPr marL="2057400" indent="-22860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fld id="{A1BBA887-92BD-5D45-9AB2-A5FA58002EB5}" type="slidenum">
              <a:rPr lang="fr-FR" sz="1400">
                <a:solidFill>
                  <a:srgbClr val="0033CC"/>
                </a:solidFill>
                <a:latin typeface="Arial" charset="0"/>
                <a:cs typeface="Arial" charset="0"/>
              </a:rPr>
              <a:pPr/>
              <a:t>5</a:t>
            </a:fld>
            <a:endParaRPr lang="fr-FR" sz="1400">
              <a:solidFill>
                <a:srgbClr val="0033CC"/>
              </a:solidFill>
              <a:latin typeface="Arial" charset="0"/>
              <a:cs typeface="Arial" charset="0"/>
            </a:endParaRPr>
          </a:p>
        </p:txBody>
      </p:sp>
    </p:spTree>
    <p:extLst>
      <p:ext uri="{BB962C8B-B14F-4D97-AF65-F5344CB8AC3E}">
        <p14:creationId xmlns:p14="http://schemas.microsoft.com/office/powerpoint/2010/main" val="404868586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Key Components</a:t>
            </a:r>
            <a:endParaRPr lang="en-US" dirty="0"/>
          </a:p>
        </p:txBody>
      </p:sp>
      <p:sp>
        <p:nvSpPr>
          <p:cNvPr id="4" name="Slide Number Placeholder 3"/>
          <p:cNvSpPr>
            <a:spLocks noGrp="1"/>
          </p:cNvSpPr>
          <p:nvPr>
            <p:ph type="sldNum" sz="quarter" idx="11"/>
          </p:nvPr>
        </p:nvSpPr>
        <p:spPr/>
        <p:txBody>
          <a:bodyPr/>
          <a:lstStyle/>
          <a:p>
            <a:pPr>
              <a:defRPr/>
            </a:pPr>
            <a:fld id="{34BC1E9D-A5BA-7E40-AF7C-D161EDC63C0A}" type="slidenum">
              <a:rPr lang="fr-FR" smtClean="0"/>
              <a:pPr>
                <a:defRPr/>
              </a:pPr>
              <a:t>6</a:t>
            </a:fld>
            <a:endParaRPr lang="fr-FR"/>
          </a:p>
        </p:txBody>
      </p:sp>
      <p:graphicFrame>
        <p:nvGraphicFramePr>
          <p:cNvPr id="5" name="Content Placeholder 4" descr="3 circles are within a funnel shape. The circles contain individual ideas of - &#10;Learner Variability, 2. Course Components and 3. E-Learning tools and their features. " title="Blending UD and E-Learning"/>
          <p:cNvGraphicFramePr>
            <a:graphicFrameLocks noGrp="1"/>
          </p:cNvGraphicFramePr>
          <p:nvPr>
            <p:ph sz="quarter" idx="1"/>
            <p:extLst>
              <p:ext uri="{D42A27DB-BD31-4B8C-83A1-F6EECF244321}">
                <p14:modId xmlns:p14="http://schemas.microsoft.com/office/powerpoint/2010/main" val="2598860688"/>
              </p:ext>
            </p:extLst>
          </p:nvPr>
        </p:nvGraphicFramePr>
        <p:xfrm>
          <a:off x="539552" y="1549868"/>
          <a:ext cx="7920880" cy="40684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 Box 4" descr="Accessible and Useable Learning Environments" title="Box"/>
          <p:cNvSpPr txBox="1"/>
          <p:nvPr/>
        </p:nvSpPr>
        <p:spPr>
          <a:xfrm>
            <a:off x="2058398" y="5877272"/>
            <a:ext cx="5400600" cy="360040"/>
          </a:xfrm>
          <a:prstGeom prst="rect">
            <a:avLst/>
          </a:prstGeom>
          <a:no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sz="2000" dirty="0">
                <a:effectLst/>
                <a:latin typeface="Arial"/>
                <a:ea typeface="ＭＳ 明朝"/>
                <a:cs typeface="Arial"/>
              </a:rPr>
              <a:t>Accessible Learning Environments</a:t>
            </a:r>
            <a:endParaRPr lang="en-CA" sz="2000" dirty="0">
              <a:effectLst/>
              <a:latin typeface="Arial"/>
              <a:ea typeface="ＭＳ 明朝"/>
              <a:cs typeface="Arial"/>
            </a:endParaRPr>
          </a:p>
        </p:txBody>
      </p:sp>
      <p:sp>
        <p:nvSpPr>
          <p:cNvPr id="7" name="Down Arrow 6"/>
          <p:cNvSpPr/>
          <p:nvPr/>
        </p:nvSpPr>
        <p:spPr>
          <a:xfrm>
            <a:off x="4427984" y="5661248"/>
            <a:ext cx="504056" cy="288032"/>
          </a:xfrm>
          <a:prstGeom prst="downArrow">
            <a:avLst/>
          </a:prstGeom>
        </p:spPr>
        <p:style>
          <a:lnRef idx="0">
            <a:schemeClr val="lt1">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69218103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Universal Design (UD</a:t>
            </a:r>
            <a:r>
              <a:rPr lang="en-US" dirty="0" smtClean="0"/>
              <a:t>)</a:t>
            </a:r>
            <a:endParaRPr lang="en-US" dirty="0"/>
          </a:p>
        </p:txBody>
      </p:sp>
      <p:sp>
        <p:nvSpPr>
          <p:cNvPr id="3" name="Content Placeholder 2"/>
          <p:cNvSpPr>
            <a:spLocks noGrp="1"/>
          </p:cNvSpPr>
          <p:nvPr>
            <p:ph sz="quarter" idx="1"/>
          </p:nvPr>
        </p:nvSpPr>
        <p:spPr/>
        <p:txBody>
          <a:bodyPr/>
          <a:lstStyle/>
          <a:p>
            <a:pPr>
              <a:lnSpc>
                <a:spcPct val="130000"/>
              </a:lnSpc>
            </a:pPr>
            <a:r>
              <a:rPr lang="en-US" sz="3200" dirty="0" smtClean="0"/>
              <a:t>Originating in architecture</a:t>
            </a:r>
          </a:p>
          <a:p>
            <a:pPr>
              <a:lnSpc>
                <a:spcPct val="130000"/>
              </a:lnSpc>
            </a:pPr>
            <a:r>
              <a:rPr lang="en-US" sz="3200" dirty="0" smtClean="0"/>
              <a:t>Considers physical / sensory needs of all</a:t>
            </a:r>
          </a:p>
          <a:p>
            <a:pPr lvl="1">
              <a:lnSpc>
                <a:spcPct val="130000"/>
              </a:lnSpc>
            </a:pPr>
            <a:r>
              <a:rPr lang="en-US" sz="2800" dirty="0" smtClean="0"/>
              <a:t>Designing </a:t>
            </a:r>
            <a:r>
              <a:rPr lang="en-US" sz="2800" dirty="0"/>
              <a:t>for </a:t>
            </a:r>
            <a:r>
              <a:rPr lang="en-US" sz="2800" dirty="0" smtClean="0"/>
              <a:t>all</a:t>
            </a:r>
          </a:p>
          <a:p>
            <a:pPr>
              <a:lnSpc>
                <a:spcPct val="130000"/>
              </a:lnSpc>
            </a:pPr>
            <a:r>
              <a:rPr lang="en-US" sz="3200" dirty="0" smtClean="0"/>
              <a:t>Aligns with social model of disability</a:t>
            </a:r>
          </a:p>
          <a:p>
            <a:pPr lvl="1">
              <a:lnSpc>
                <a:spcPct val="130000"/>
              </a:lnSpc>
            </a:pPr>
            <a:r>
              <a:rPr lang="en-US" sz="2800" dirty="0" smtClean="0"/>
              <a:t>Remove barriers</a:t>
            </a:r>
          </a:p>
          <a:p>
            <a:pPr marL="0" indent="0">
              <a:lnSpc>
                <a:spcPct val="130000"/>
              </a:lnSpc>
              <a:buNone/>
            </a:pPr>
            <a:endParaRPr lang="en-US" sz="3200" dirty="0" smtClean="0"/>
          </a:p>
          <a:p>
            <a:pPr>
              <a:lnSpc>
                <a:spcPct val="130000"/>
              </a:lnSpc>
            </a:pPr>
            <a:r>
              <a:rPr lang="en-US" sz="3200" dirty="0" smtClean="0"/>
              <a:t>Think </a:t>
            </a:r>
            <a:r>
              <a:rPr lang="en-US" sz="3200" dirty="0"/>
              <a:t>to </a:t>
            </a:r>
            <a:r>
              <a:rPr lang="en-US" sz="3200" dirty="0" smtClean="0"/>
              <a:t>yourself - Pair </a:t>
            </a:r>
            <a:r>
              <a:rPr lang="en-US" sz="3200" dirty="0"/>
              <a:t>and Share</a:t>
            </a:r>
          </a:p>
          <a:p>
            <a:pPr>
              <a:lnSpc>
                <a:spcPct val="130000"/>
              </a:lnSpc>
            </a:pPr>
            <a:endParaRPr lang="en-US" sz="3200" dirty="0" smtClean="0"/>
          </a:p>
          <a:p>
            <a:endParaRPr lang="en-US" dirty="0" smtClean="0"/>
          </a:p>
          <a:p>
            <a:endParaRPr lang="en-US" dirty="0"/>
          </a:p>
          <a:p>
            <a:endParaRPr lang="en-US" dirty="0" smtClean="0"/>
          </a:p>
          <a:p>
            <a:endParaRPr lang="en-US" dirty="0"/>
          </a:p>
          <a:p>
            <a:endParaRPr lang="en-US" dirty="0"/>
          </a:p>
        </p:txBody>
      </p:sp>
      <p:sp>
        <p:nvSpPr>
          <p:cNvPr id="4" name="Slide Number Placeholder 3"/>
          <p:cNvSpPr>
            <a:spLocks noGrp="1"/>
          </p:cNvSpPr>
          <p:nvPr>
            <p:ph type="sldNum" sz="quarter" idx="11"/>
          </p:nvPr>
        </p:nvSpPr>
        <p:spPr/>
        <p:txBody>
          <a:bodyPr/>
          <a:lstStyle/>
          <a:p>
            <a:pPr>
              <a:defRPr/>
            </a:pPr>
            <a:fld id="{34BC1E9D-A5BA-7E40-AF7C-D161EDC63C0A}" type="slidenum">
              <a:rPr lang="fr-FR" smtClean="0"/>
              <a:pPr>
                <a:defRPr/>
              </a:pPr>
              <a:t>7</a:t>
            </a:fld>
            <a:endParaRPr lang="fr-FR"/>
          </a:p>
        </p:txBody>
      </p:sp>
    </p:spTree>
    <p:extLst>
      <p:ext uri="{BB962C8B-B14F-4D97-AF65-F5344CB8AC3E}">
        <p14:creationId xmlns:p14="http://schemas.microsoft.com/office/powerpoint/2010/main" val="372481509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0" dirty="0" smtClean="0">
                <a:effectLst/>
                <a:latin typeface="Arial" charset="0"/>
                <a:cs typeface="Arial" charset="0"/>
              </a:rPr>
              <a:t>UD applied to </a:t>
            </a:r>
            <a:r>
              <a:rPr lang="en-US" b="0" dirty="0">
                <a:effectLst/>
                <a:latin typeface="Arial" charset="0"/>
                <a:cs typeface="Arial" charset="0"/>
              </a:rPr>
              <a:t>Education</a:t>
            </a:r>
            <a:endParaRPr lang="en-CA" sz="4000" b="0" dirty="0">
              <a:solidFill>
                <a:schemeClr val="accent5">
                  <a:lumMod val="50000"/>
                </a:schemeClr>
              </a:solidFill>
              <a:effectLst/>
            </a:endParaRPr>
          </a:p>
        </p:txBody>
      </p:sp>
      <p:sp>
        <p:nvSpPr>
          <p:cNvPr id="5" name="Text Placeholder 4"/>
          <p:cNvSpPr>
            <a:spLocks noGrp="1"/>
          </p:cNvSpPr>
          <p:nvPr>
            <p:ph type="body" idx="1"/>
          </p:nvPr>
        </p:nvSpPr>
        <p:spPr>
          <a:xfrm>
            <a:off x="457200" y="1268760"/>
            <a:ext cx="7392538" cy="3840183"/>
          </a:xfrm>
        </p:spPr>
        <p:txBody>
          <a:bodyPr/>
          <a:lstStyle/>
          <a:p>
            <a:pPr marL="254000" indent="0" algn="ctr">
              <a:buNone/>
            </a:pPr>
            <a:r>
              <a:rPr lang="en-US" sz="2800" dirty="0"/>
              <a:t>F</a:t>
            </a:r>
            <a:r>
              <a:rPr lang="en-US" sz="2800" dirty="0" smtClean="0"/>
              <a:t>rom Universal Design (UD) </a:t>
            </a:r>
          </a:p>
          <a:p>
            <a:pPr marL="254000" indent="0" algn="ctr">
              <a:buNone/>
            </a:pPr>
            <a:r>
              <a:rPr lang="en-US" sz="2800" dirty="0" smtClean="0"/>
              <a:t>To Universal Design for Learning (UDL)</a:t>
            </a:r>
          </a:p>
          <a:p>
            <a:endParaRPr lang="en-US" sz="2800" dirty="0"/>
          </a:p>
          <a:p>
            <a:pPr marL="254000" indent="0">
              <a:buNone/>
            </a:pPr>
            <a:endParaRPr lang="en-CA" sz="2800" dirty="0"/>
          </a:p>
        </p:txBody>
      </p:sp>
      <p:sp>
        <p:nvSpPr>
          <p:cNvPr id="6" name="Rectangle 5"/>
          <p:cNvSpPr/>
          <p:nvPr/>
        </p:nvSpPr>
        <p:spPr>
          <a:xfrm>
            <a:off x="3621024" y="2811780"/>
            <a:ext cx="1386840" cy="10515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UD</a:t>
            </a:r>
            <a:endParaRPr lang="en-CA" sz="3200" dirty="0"/>
          </a:p>
        </p:txBody>
      </p:sp>
      <p:sp>
        <p:nvSpPr>
          <p:cNvPr id="7" name="Down Arrow 6"/>
          <p:cNvSpPr/>
          <p:nvPr/>
        </p:nvSpPr>
        <p:spPr>
          <a:xfrm>
            <a:off x="4072128" y="405383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1937651" y="5108944"/>
            <a:ext cx="1221049" cy="1097280"/>
          </a:xfrm>
          <a:prstGeom prst="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bg1"/>
                </a:solidFill>
              </a:rPr>
              <a:t>UDL</a:t>
            </a:r>
            <a:endParaRPr lang="en-CA" dirty="0">
              <a:solidFill>
                <a:schemeClr val="bg1"/>
              </a:solidFill>
            </a:endParaRPr>
          </a:p>
        </p:txBody>
      </p:sp>
      <p:sp>
        <p:nvSpPr>
          <p:cNvPr id="10" name="TextBox 9"/>
          <p:cNvSpPr txBox="1"/>
          <p:nvPr/>
        </p:nvSpPr>
        <p:spPr>
          <a:xfrm>
            <a:off x="5337229" y="3137505"/>
            <a:ext cx="2919389" cy="400110"/>
          </a:xfrm>
          <a:prstGeom prst="rect">
            <a:avLst/>
          </a:prstGeom>
          <a:noFill/>
        </p:spPr>
        <p:txBody>
          <a:bodyPr wrap="none" rtlCol="0">
            <a:spAutoFit/>
          </a:bodyPr>
          <a:lstStyle/>
          <a:p>
            <a:r>
              <a:rPr lang="en-US" sz="2000" dirty="0" smtClean="0"/>
              <a:t>Structural Environments</a:t>
            </a:r>
            <a:endParaRPr lang="en-CA" sz="2000" dirty="0"/>
          </a:p>
        </p:txBody>
      </p:sp>
      <p:sp>
        <p:nvSpPr>
          <p:cNvPr id="11" name="TextBox 10"/>
          <p:cNvSpPr txBox="1"/>
          <p:nvPr/>
        </p:nvSpPr>
        <p:spPr>
          <a:xfrm>
            <a:off x="611560" y="6457890"/>
            <a:ext cx="8100870" cy="400110"/>
          </a:xfrm>
          <a:prstGeom prst="rect">
            <a:avLst/>
          </a:prstGeom>
          <a:noFill/>
        </p:spPr>
        <p:txBody>
          <a:bodyPr wrap="none" rtlCol="0">
            <a:spAutoFit/>
          </a:bodyPr>
          <a:lstStyle/>
          <a:p>
            <a:r>
              <a:rPr lang="en-CA" sz="2000" dirty="0" smtClean="0"/>
              <a:t>Welcoming, accessible and useable to all learners ( Burgstahler, 2008)  </a:t>
            </a:r>
            <a:endParaRPr lang="en-CA" sz="2000" dirty="0"/>
          </a:p>
        </p:txBody>
      </p:sp>
      <p:sp>
        <p:nvSpPr>
          <p:cNvPr id="12" name="Down Arrow 11"/>
          <p:cNvSpPr/>
          <p:nvPr/>
        </p:nvSpPr>
        <p:spPr>
          <a:xfrm rot="2475511">
            <a:off x="2674713" y="409218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p:nvSpPr>
        <p:spPr>
          <a:xfrm>
            <a:off x="3697224" y="5108944"/>
            <a:ext cx="1274064" cy="109728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UD</a:t>
            </a:r>
            <a:r>
              <a:rPr lang="en-US" sz="3200" dirty="0"/>
              <a:t>I</a:t>
            </a:r>
            <a:endParaRPr lang="en-CA" sz="3200" dirty="0"/>
          </a:p>
        </p:txBody>
      </p:sp>
      <p:sp>
        <p:nvSpPr>
          <p:cNvPr id="15" name="Down Arrow 14"/>
          <p:cNvSpPr/>
          <p:nvPr/>
        </p:nvSpPr>
        <p:spPr>
          <a:xfrm rot="19146348">
            <a:off x="5524631" y="4022617"/>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p:nvSpPr>
        <p:spPr>
          <a:xfrm>
            <a:off x="5683643" y="5108943"/>
            <a:ext cx="1173480" cy="1097280"/>
          </a:xfrm>
          <a:prstGeom prst="rect">
            <a:avLst/>
          </a:prstGeom>
          <a:ln>
            <a:solidFill>
              <a:srgbClr val="629D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UID</a:t>
            </a:r>
            <a:endParaRPr lang="en-CA" sz="3200" dirty="0"/>
          </a:p>
        </p:txBody>
      </p:sp>
      <p:sp>
        <p:nvSpPr>
          <p:cNvPr id="13" name="TextBox 12"/>
          <p:cNvSpPr txBox="1"/>
          <p:nvPr/>
        </p:nvSpPr>
        <p:spPr>
          <a:xfrm>
            <a:off x="6948264" y="4869160"/>
            <a:ext cx="1802948" cy="707886"/>
          </a:xfrm>
          <a:prstGeom prst="rect">
            <a:avLst/>
          </a:prstGeom>
          <a:noFill/>
        </p:spPr>
        <p:txBody>
          <a:bodyPr wrap="none" rtlCol="0">
            <a:spAutoFit/>
          </a:bodyPr>
          <a:lstStyle/>
          <a:p>
            <a:pPr algn="ctr"/>
            <a:r>
              <a:rPr lang="en-US" sz="2000" dirty="0" smtClean="0"/>
              <a:t>Learning</a:t>
            </a:r>
          </a:p>
          <a:p>
            <a:pPr algn="ctr"/>
            <a:r>
              <a:rPr lang="en-US" sz="2000" dirty="0" smtClean="0"/>
              <a:t> Environments</a:t>
            </a:r>
            <a:endParaRPr lang="en-CA" sz="2000" dirty="0"/>
          </a:p>
        </p:txBody>
      </p:sp>
    </p:spTree>
    <p:extLst>
      <p:ext uri="{BB962C8B-B14F-4D97-AF65-F5344CB8AC3E}">
        <p14:creationId xmlns:p14="http://schemas.microsoft.com/office/powerpoint/2010/main" val="221620439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50825" y="404813"/>
            <a:ext cx="8713788" cy="576262"/>
          </a:xfrm>
        </p:spPr>
        <p:txBody>
          <a:bodyPr/>
          <a:lstStyle/>
          <a:p>
            <a:pPr>
              <a:defRPr/>
            </a:pPr>
            <a:r>
              <a:rPr lang="en-US" dirty="0" smtClean="0">
                <a:effectLst>
                  <a:outerShdw blurRad="38100" dist="38100" dir="2700000" algn="tl">
                    <a:srgbClr val="DDDDDD"/>
                  </a:outerShdw>
                </a:effectLst>
                <a:latin typeface="Arial" charset="0"/>
                <a:cs typeface="Arial" charset="0"/>
              </a:rPr>
              <a:t>UDL Principles</a:t>
            </a:r>
            <a:endParaRPr lang="en-US" dirty="0">
              <a:effectLst>
                <a:outerShdw blurRad="38100" dist="38100" dir="2700000" algn="tl">
                  <a:srgbClr val="DDDDDD"/>
                </a:outerShdw>
              </a:effectLst>
              <a:latin typeface="Arial" charset="0"/>
              <a:cs typeface="Arial" charset="0"/>
            </a:endParaRPr>
          </a:p>
        </p:txBody>
      </p:sp>
      <p:graphicFrame>
        <p:nvGraphicFramePr>
          <p:cNvPr id="2" name="Content Placeholder 1" descr="Multiple Means of Representation - powerpoint, video, podcast, images&#10;Mulitple Means of Engagment - wikis, group chats, online mind mapping&#10;Multiple Menas of Action and Expression - group discussion, online multiple choice quiz, virtual group project" title="3 Principles of UDL and Examples of each"/>
          <p:cNvGraphicFramePr>
            <a:graphicFrameLocks noGrp="1"/>
          </p:cNvGraphicFramePr>
          <p:nvPr>
            <p:ph idx="1"/>
            <p:extLst>
              <p:ext uri="{D42A27DB-BD31-4B8C-83A1-F6EECF244321}">
                <p14:modId xmlns:p14="http://schemas.microsoft.com/office/powerpoint/2010/main" val="175997809"/>
              </p:ext>
            </p:extLst>
          </p:nvPr>
        </p:nvGraphicFramePr>
        <p:xfrm>
          <a:off x="395288" y="1196975"/>
          <a:ext cx="8569200" cy="4663554"/>
        </p:xfrm>
        <a:graphic>
          <a:graphicData uri="http://schemas.openxmlformats.org/drawingml/2006/table">
            <a:tbl>
              <a:tblPr firstRow="1" bandRow="1">
                <a:tableStyleId>{5C22544A-7EE6-4342-B048-85BDC9FD1C3A}</a:tableStyleId>
              </a:tblPr>
              <a:tblGrid>
                <a:gridCol w="2376512"/>
                <a:gridCol w="6192688"/>
              </a:tblGrid>
              <a:tr h="370840">
                <a:tc>
                  <a:txBody>
                    <a:bodyPr/>
                    <a:lstStyle/>
                    <a:p>
                      <a:pPr>
                        <a:spcAft>
                          <a:spcPts val="0"/>
                        </a:spcAft>
                      </a:pPr>
                      <a:r>
                        <a:rPr lang="en-US" sz="2000" b="1" dirty="0">
                          <a:effectLst/>
                          <a:latin typeface="Arial"/>
                          <a:ea typeface="ＭＳ 明朝"/>
                          <a:cs typeface="Arial"/>
                        </a:rPr>
                        <a:t>Principles</a:t>
                      </a:r>
                      <a:endParaRPr lang="en-CA" sz="2000" dirty="0">
                        <a:effectLst/>
                        <a:latin typeface="Arial"/>
                        <a:ea typeface="ＭＳ 明朝"/>
                        <a:cs typeface="Arial"/>
                      </a:endParaRPr>
                    </a:p>
                  </a:txBody>
                  <a:tcPr marL="68580" marR="68580" marT="0" marB="0"/>
                </a:tc>
                <a:tc>
                  <a:txBody>
                    <a:bodyPr/>
                    <a:lstStyle/>
                    <a:p>
                      <a:pPr>
                        <a:spcAft>
                          <a:spcPts val="0"/>
                        </a:spcAft>
                      </a:pPr>
                      <a:r>
                        <a:rPr lang="en-US" sz="2000" b="1" dirty="0">
                          <a:effectLst/>
                          <a:latin typeface="Arial"/>
                          <a:ea typeface="ＭＳ 明朝"/>
                          <a:cs typeface="Arial"/>
                        </a:rPr>
                        <a:t>Descriptions</a:t>
                      </a:r>
                      <a:endParaRPr lang="en-CA" sz="2000" dirty="0">
                        <a:effectLst/>
                        <a:latin typeface="Arial"/>
                        <a:ea typeface="ＭＳ 明朝"/>
                        <a:cs typeface="Arial"/>
                      </a:endParaRPr>
                    </a:p>
                  </a:txBody>
                  <a:tcPr marL="68580" marR="68580" marT="0" marB="0"/>
                </a:tc>
              </a:tr>
              <a:tr h="1213113">
                <a:tc>
                  <a:txBody>
                    <a:bodyPr/>
                    <a:lstStyle/>
                    <a:p>
                      <a:pPr algn="l"/>
                      <a:r>
                        <a:rPr kumimoji="0" lang="en-US" sz="2400" kern="1200" dirty="0" smtClean="0">
                          <a:solidFill>
                            <a:schemeClr val="dk1"/>
                          </a:solidFill>
                          <a:effectLst/>
                          <a:latin typeface="Arial"/>
                          <a:ea typeface="+mn-ea"/>
                          <a:cs typeface="Arial"/>
                        </a:rPr>
                        <a:t>Multiple Means of Representation</a:t>
                      </a:r>
                      <a:endParaRPr lang="en-US" sz="2400" dirty="0">
                        <a:latin typeface="Arial"/>
                        <a:cs typeface="Arial"/>
                      </a:endParaRPr>
                    </a:p>
                  </a:txBody>
                  <a:tcPr/>
                </a:tc>
                <a:tc>
                  <a:txBody>
                    <a:bodyPr/>
                    <a:lstStyle/>
                    <a:p>
                      <a:pPr algn="l">
                        <a:spcAft>
                          <a:spcPts val="0"/>
                        </a:spcAft>
                      </a:pPr>
                      <a:r>
                        <a:rPr lang="en-US" sz="2400" dirty="0" smtClean="0">
                          <a:effectLst/>
                          <a:latin typeface="Arial"/>
                          <a:ea typeface="ＭＳ 明朝"/>
                          <a:cs typeface="Arial"/>
                        </a:rPr>
                        <a:t>Course </a:t>
                      </a:r>
                      <a:r>
                        <a:rPr lang="en-US" sz="2400" dirty="0">
                          <a:effectLst/>
                          <a:latin typeface="Arial"/>
                          <a:ea typeface="ＭＳ 明朝"/>
                          <a:cs typeface="Arial"/>
                        </a:rPr>
                        <a:t>content offered in a multitude of formats (e.g., PowerPoint, video, podcast, images</a:t>
                      </a:r>
                      <a:r>
                        <a:rPr lang="en-US" sz="2400" dirty="0" smtClean="0">
                          <a:effectLst/>
                          <a:latin typeface="Arial"/>
                          <a:ea typeface="ＭＳ 明朝"/>
                          <a:cs typeface="Arial"/>
                        </a:rPr>
                        <a:t>)</a:t>
                      </a:r>
                      <a:endParaRPr lang="en-CA" sz="2400" dirty="0">
                        <a:effectLst/>
                        <a:latin typeface="Arial"/>
                        <a:ea typeface="ＭＳ 明朝"/>
                        <a:cs typeface="Arial"/>
                      </a:endParaRPr>
                    </a:p>
                  </a:txBody>
                  <a:tcPr marL="68580" marR="68580" marT="0" marB="0"/>
                </a:tc>
              </a:tr>
              <a:tr h="1616561">
                <a:tc>
                  <a:txBody>
                    <a:bodyPr/>
                    <a:lstStyle/>
                    <a:p>
                      <a:pPr algn="l"/>
                      <a:endParaRPr kumimoji="0" lang="en-US" sz="2400" kern="1200" dirty="0" smtClean="0">
                        <a:solidFill>
                          <a:schemeClr val="dk1"/>
                        </a:solidFill>
                        <a:effectLst/>
                        <a:latin typeface="Arial"/>
                        <a:ea typeface="+mn-ea"/>
                        <a:cs typeface="Arial"/>
                      </a:endParaRPr>
                    </a:p>
                    <a:p>
                      <a:pPr algn="l"/>
                      <a:r>
                        <a:rPr kumimoji="0" lang="en-US" sz="2400" kern="1200" dirty="0" smtClean="0">
                          <a:solidFill>
                            <a:schemeClr val="dk1"/>
                          </a:solidFill>
                          <a:effectLst/>
                          <a:latin typeface="Arial"/>
                          <a:ea typeface="+mn-ea"/>
                          <a:cs typeface="Arial"/>
                        </a:rPr>
                        <a:t>Multiple Means of Engagement</a:t>
                      </a:r>
                      <a:r>
                        <a:rPr lang="en-CA" sz="2400" dirty="0" smtClean="0">
                          <a:effectLst/>
                          <a:latin typeface="Arial"/>
                          <a:cs typeface="Arial"/>
                        </a:rPr>
                        <a:t> </a:t>
                      </a:r>
                      <a:endParaRPr lang="en-US" sz="2400" dirty="0">
                        <a:latin typeface="Arial"/>
                        <a:cs typeface="Arial"/>
                      </a:endParaRPr>
                    </a:p>
                  </a:txBody>
                  <a:tcPr/>
                </a:tc>
                <a:tc>
                  <a:txBody>
                    <a:bodyPr/>
                    <a:lstStyle/>
                    <a:p>
                      <a:pPr algn="l">
                        <a:spcAft>
                          <a:spcPts val="0"/>
                        </a:spcAft>
                      </a:pPr>
                      <a:endParaRPr lang="en-US" sz="2400" dirty="0" smtClean="0">
                        <a:effectLst/>
                        <a:latin typeface="Arial"/>
                        <a:ea typeface="ＭＳ 明朝"/>
                        <a:cs typeface="Arial"/>
                      </a:endParaRPr>
                    </a:p>
                    <a:p>
                      <a:pPr algn="l">
                        <a:spcAft>
                          <a:spcPts val="0"/>
                        </a:spcAft>
                      </a:pPr>
                      <a:r>
                        <a:rPr lang="en-US" sz="2400" dirty="0" smtClean="0">
                          <a:effectLst/>
                          <a:latin typeface="Arial"/>
                          <a:ea typeface="ＭＳ 明朝"/>
                          <a:cs typeface="Arial"/>
                        </a:rPr>
                        <a:t>Instructors </a:t>
                      </a:r>
                      <a:r>
                        <a:rPr lang="en-US" sz="2400" dirty="0">
                          <a:effectLst/>
                          <a:latin typeface="Arial"/>
                          <a:ea typeface="ＭＳ 明朝"/>
                          <a:cs typeface="Arial"/>
                        </a:rPr>
                        <a:t>offer multiple pathways to engage students in the course material (e.g., wikis, group chats, online mind mapping</a:t>
                      </a:r>
                      <a:r>
                        <a:rPr lang="en-US" sz="2400" dirty="0" smtClean="0">
                          <a:effectLst/>
                          <a:latin typeface="Arial"/>
                          <a:ea typeface="ＭＳ 明朝"/>
                          <a:cs typeface="Arial"/>
                        </a:rPr>
                        <a:t>)</a:t>
                      </a:r>
                      <a:endParaRPr lang="en-CA" sz="2400" dirty="0">
                        <a:effectLst/>
                        <a:latin typeface="Arial"/>
                        <a:ea typeface="ＭＳ 明朝"/>
                        <a:cs typeface="Arial"/>
                      </a:endParaRPr>
                    </a:p>
                  </a:txBody>
                  <a:tcPr marL="68580" marR="68580" marT="0" marB="0"/>
                </a:tc>
              </a:tr>
              <a:tr h="370840">
                <a:tc>
                  <a:txBody>
                    <a:bodyPr/>
                    <a:lstStyle/>
                    <a:p>
                      <a:pPr algn="l"/>
                      <a:r>
                        <a:rPr kumimoji="0" lang="en-US" sz="2400" kern="1200" dirty="0" smtClean="0">
                          <a:solidFill>
                            <a:schemeClr val="dk1"/>
                          </a:solidFill>
                          <a:effectLst/>
                          <a:latin typeface="Arial"/>
                          <a:ea typeface="+mn-ea"/>
                          <a:cs typeface="Arial"/>
                        </a:rPr>
                        <a:t>Multiple Means of Action and Expression</a:t>
                      </a:r>
                      <a:r>
                        <a:rPr lang="en-CA" sz="2400" dirty="0" smtClean="0">
                          <a:effectLst/>
                          <a:latin typeface="Arial"/>
                          <a:cs typeface="Arial"/>
                        </a:rPr>
                        <a:t> </a:t>
                      </a:r>
                      <a:endParaRPr lang="en-US" sz="2400" dirty="0">
                        <a:latin typeface="Arial"/>
                        <a:cs typeface="Arial"/>
                      </a:endParaRPr>
                    </a:p>
                  </a:txBody>
                  <a:tcPr/>
                </a:tc>
                <a:tc>
                  <a:txBody>
                    <a:bodyPr/>
                    <a:lstStyle/>
                    <a:p>
                      <a:pPr algn="l">
                        <a:spcAft>
                          <a:spcPts val="0"/>
                        </a:spcAft>
                      </a:pPr>
                      <a:r>
                        <a:rPr lang="en-US" sz="2400" dirty="0" smtClean="0">
                          <a:effectLst/>
                          <a:latin typeface="Arial"/>
                          <a:ea typeface="ＭＳ 明朝"/>
                          <a:cs typeface="Arial"/>
                        </a:rPr>
                        <a:t>Instructors </a:t>
                      </a:r>
                      <a:r>
                        <a:rPr lang="en-US" sz="2400" dirty="0">
                          <a:effectLst/>
                          <a:latin typeface="Arial"/>
                          <a:ea typeface="ＭＳ 明朝"/>
                          <a:cs typeface="Arial"/>
                        </a:rPr>
                        <a:t>offer multiple methods of expression/evaluation </a:t>
                      </a:r>
                      <a:r>
                        <a:rPr lang="en-US" sz="2400" dirty="0" smtClean="0">
                          <a:effectLst/>
                          <a:latin typeface="Arial"/>
                          <a:ea typeface="ＭＳ 明朝"/>
                          <a:cs typeface="Arial"/>
                        </a:rPr>
                        <a:t>(</a:t>
                      </a:r>
                      <a:r>
                        <a:rPr lang="en-US" sz="2400" dirty="0">
                          <a:effectLst/>
                          <a:latin typeface="Arial"/>
                          <a:ea typeface="ＭＳ 明朝"/>
                          <a:cs typeface="Arial"/>
                        </a:rPr>
                        <a:t>e.g., participation in discussion forum, online multiple-choice quiz, virtual group project</a:t>
                      </a:r>
                      <a:r>
                        <a:rPr lang="en-US" sz="2400" dirty="0" smtClean="0">
                          <a:effectLst/>
                          <a:latin typeface="Arial"/>
                          <a:ea typeface="ＭＳ 明朝"/>
                          <a:cs typeface="Arial"/>
                        </a:rPr>
                        <a:t>)</a:t>
                      </a:r>
                    </a:p>
                  </a:txBody>
                  <a:tcPr marL="68580" marR="68580" marT="0" marB="0"/>
                </a:tc>
              </a:tr>
            </a:tbl>
          </a:graphicData>
        </a:graphic>
      </p:graphicFrame>
      <p:sp>
        <p:nvSpPr>
          <p:cNvPr id="1024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charset="0"/>
                <a:ea typeface="ＭＳ Ｐゴシック" charset="0"/>
                <a:cs typeface="ＭＳ Ｐゴシック" charset="0"/>
              </a:defRPr>
            </a:lvl1pPr>
            <a:lvl2pPr marL="742950" indent="-285750">
              <a:defRPr sz="2400">
                <a:solidFill>
                  <a:schemeClr val="tx1"/>
                </a:solidFill>
                <a:latin typeface="Tahoma" charset="0"/>
                <a:ea typeface="ＭＳ Ｐゴシック" charset="0"/>
              </a:defRPr>
            </a:lvl2pPr>
            <a:lvl3pPr marL="1143000" indent="-228600">
              <a:defRPr sz="2400">
                <a:solidFill>
                  <a:schemeClr val="tx1"/>
                </a:solidFill>
                <a:latin typeface="Tahoma" charset="0"/>
                <a:ea typeface="ＭＳ Ｐゴシック" charset="0"/>
              </a:defRPr>
            </a:lvl3pPr>
            <a:lvl4pPr marL="1600200" indent="-228600">
              <a:defRPr sz="2400">
                <a:solidFill>
                  <a:schemeClr val="tx1"/>
                </a:solidFill>
                <a:latin typeface="Tahoma" charset="0"/>
                <a:ea typeface="ＭＳ Ｐゴシック" charset="0"/>
              </a:defRPr>
            </a:lvl4pPr>
            <a:lvl5pPr marL="2057400" indent="-22860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fld id="{A6AE258C-1CC3-7440-9E88-42E07502EDB5}" type="slidenum">
              <a:rPr lang="fr-CA" sz="1400">
                <a:solidFill>
                  <a:srgbClr val="0033CC"/>
                </a:solidFill>
                <a:latin typeface="Arial" charset="0"/>
              </a:rPr>
              <a:pPr/>
              <a:t>9</a:t>
            </a:fld>
            <a:endParaRPr lang="fr-CA" sz="1400">
              <a:solidFill>
                <a:srgbClr val="0033CC"/>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Custom 1">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0000CC"/>
      </a:hlink>
      <a:folHlink>
        <a:srgbClr val="00206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9081</TotalTime>
  <Words>1783</Words>
  <Application>Microsoft Macintosh PowerPoint</Application>
  <PresentationFormat>On-screen Show (4:3)</PresentationFormat>
  <Paragraphs>318</Paragraphs>
  <Slides>28</Slides>
  <Notes>19</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Origine</vt:lpstr>
      <vt:lpstr>Blending Universal Design, E-Learning, and Information and Communication Technologies </vt:lpstr>
      <vt:lpstr>Agenda</vt:lpstr>
      <vt:lpstr>Context</vt:lpstr>
      <vt:lpstr>Potential</vt:lpstr>
      <vt:lpstr>Focus</vt:lpstr>
      <vt:lpstr>Three Key Components</vt:lpstr>
      <vt:lpstr>Universal Design (UD)</vt:lpstr>
      <vt:lpstr>UD applied to Education</vt:lpstr>
      <vt:lpstr>UDL Principles</vt:lpstr>
      <vt:lpstr>Post-Secondary Stakeholders</vt:lpstr>
      <vt:lpstr>Considerations</vt:lpstr>
      <vt:lpstr>Concerns &amp; Barriers</vt:lpstr>
      <vt:lpstr>Concerns &amp; Barriers</vt:lpstr>
      <vt:lpstr>Training &amp; Support</vt:lpstr>
      <vt:lpstr>Learning Management Systems (LMSs)</vt:lpstr>
      <vt:lpstr>Syllabus</vt:lpstr>
      <vt:lpstr>Lectures</vt:lpstr>
      <vt:lpstr>Lectures</vt:lpstr>
      <vt:lpstr>Textbooks</vt:lpstr>
      <vt:lpstr>Documents</vt:lpstr>
      <vt:lpstr>Communication</vt:lpstr>
      <vt:lpstr>Communication</vt:lpstr>
      <vt:lpstr>Evaluation</vt:lpstr>
      <vt:lpstr>Evaluation</vt:lpstr>
      <vt:lpstr>Resources</vt:lpstr>
      <vt:lpstr>Seven Course Design Questions </vt:lpstr>
      <vt:lpstr>Seven Course Design Questions </vt:lpstr>
      <vt:lpstr>Contact Us / More Information</vt:lpstr>
    </vt:vector>
  </TitlesOfParts>
  <Company>TRADINTEK - Services linguistiques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TRA6053 - Méthodologie et outils de la localisation II</dc:title>
  <dc:creator>Christian Mayer</dc:creator>
  <cp:lastModifiedBy>Roberta Thomson</cp:lastModifiedBy>
  <cp:revision>520</cp:revision>
  <dcterms:created xsi:type="dcterms:W3CDTF">2002-08-29T15:31:57Z</dcterms:created>
  <dcterms:modified xsi:type="dcterms:W3CDTF">2015-03-06T15:14:22Z</dcterms:modified>
</cp:coreProperties>
</file>