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3"/>
  </p:notesMasterIdLst>
  <p:handoutMasterIdLst>
    <p:handoutMasterId r:id="rId24"/>
  </p:handoutMasterIdLst>
  <p:sldIdLst>
    <p:sldId id="283" r:id="rId2"/>
    <p:sldId id="371" r:id="rId3"/>
    <p:sldId id="383" r:id="rId4"/>
    <p:sldId id="397" r:id="rId5"/>
    <p:sldId id="382" r:id="rId6"/>
    <p:sldId id="401" r:id="rId7"/>
    <p:sldId id="399" r:id="rId8"/>
    <p:sldId id="400" r:id="rId9"/>
    <p:sldId id="396" r:id="rId10"/>
    <p:sldId id="395" r:id="rId11"/>
    <p:sldId id="385" r:id="rId12"/>
    <p:sldId id="378" r:id="rId13"/>
    <p:sldId id="386" r:id="rId14"/>
    <p:sldId id="389" r:id="rId15"/>
    <p:sldId id="339" r:id="rId16"/>
    <p:sldId id="393" r:id="rId17"/>
    <p:sldId id="398" r:id="rId18"/>
    <p:sldId id="341" r:id="rId19"/>
    <p:sldId id="351" r:id="rId20"/>
    <p:sldId id="390" r:id="rId21"/>
    <p:sldId id="275" r:id="rId22"/>
  </p:sldIdLst>
  <p:sldSz cx="12192000" cy="6858000"/>
  <p:notesSz cx="7010400" cy="9236075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ck C. Legault" initials="ACL" lastIdx="1" clrIdx="0">
    <p:extLst>
      <p:ext uri="{19B8F6BF-5375-455C-9EA6-DF929625EA0E}">
        <p15:presenceInfo xmlns:p15="http://schemas.microsoft.com/office/powerpoint/2012/main" userId="S::aclegault@dawsoncollege.qc.ca::416d2180-729d-4e77-9aba-a16c56ca89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91103"/>
    <a:srgbClr val="CC6600"/>
    <a:srgbClr val="CC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3BFA75-D6F6-7610-E43E-FF8AFD19F66C}" v="166" dt="2020-11-25T23:38:09.3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25"/>
  </p:normalViewPr>
  <p:slideViewPr>
    <p:cSldViewPr snapToGrid="0">
      <p:cViewPr varScale="1">
        <p:scale>
          <a:sx n="62" d="100"/>
          <a:sy n="62" d="100"/>
        </p:scale>
        <p:origin x="80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ck C. Legault" userId="S::aclegault@dawsoncollege.qc.ca::416d2180-729d-4e77-9aba-a16c56ca89a9" providerId="AD" clId="Web-{733BFA75-D6F6-7610-E43E-FF8AFD19F66C}"/>
    <pc:docChg chg="modSld">
      <pc:chgData name="Anick C. Legault" userId="S::aclegault@dawsoncollege.qc.ca::416d2180-729d-4e77-9aba-a16c56ca89a9" providerId="AD" clId="Web-{733BFA75-D6F6-7610-E43E-FF8AFD19F66C}" dt="2020-11-25T23:38:09.372" v="163" actId="20577"/>
      <pc:docMkLst>
        <pc:docMk/>
      </pc:docMkLst>
      <pc:sldChg chg="modSp">
        <pc:chgData name="Anick C. Legault" userId="S::aclegault@dawsoncollege.qc.ca::416d2180-729d-4e77-9aba-a16c56ca89a9" providerId="AD" clId="Web-{733BFA75-D6F6-7610-E43E-FF8AFD19F66C}" dt="2020-11-25T23:38:09.372" v="163" actId="20577"/>
        <pc:sldMkLst>
          <pc:docMk/>
          <pc:sldMk cId="790139424" sldId="383"/>
        </pc:sldMkLst>
        <pc:spChg chg="mod">
          <ac:chgData name="Anick C. Legault" userId="S::aclegault@dawsoncollege.qc.ca::416d2180-729d-4e77-9aba-a16c56ca89a9" providerId="AD" clId="Web-{733BFA75-D6F6-7610-E43E-FF8AFD19F66C}" dt="2020-11-25T23:38:09.372" v="163" actId="20577"/>
          <ac:spMkLst>
            <pc:docMk/>
            <pc:sldMk cId="790139424" sldId="383"/>
            <ac:spMk id="7" creationId="{00000000-0000-0000-0000-000000000000}"/>
          </ac:spMkLst>
        </pc:spChg>
        <pc:picChg chg="mod">
          <ac:chgData name="Anick C. Legault" userId="S::aclegault@dawsoncollege.qc.ca::416d2180-729d-4e77-9aba-a16c56ca89a9" providerId="AD" clId="Web-{733BFA75-D6F6-7610-E43E-FF8AFD19F66C}" dt="2020-11-25T21:25:14.240" v="47" actId="1076"/>
          <ac:picMkLst>
            <pc:docMk/>
            <pc:sldMk cId="790139424" sldId="383"/>
            <ac:picMk id="4" creationId="{8602A78A-369F-0D49-BD64-D132D93C9FF2}"/>
          </ac:picMkLst>
        </pc:picChg>
      </pc:sldChg>
      <pc:sldChg chg="modSp">
        <pc:chgData name="Anick C. Legault" userId="S::aclegault@dawsoncollege.qc.ca::416d2180-729d-4e77-9aba-a16c56ca89a9" providerId="AD" clId="Web-{733BFA75-D6F6-7610-E43E-FF8AFD19F66C}" dt="2020-11-25T21:43:48.361" v="51" actId="20577"/>
        <pc:sldMkLst>
          <pc:docMk/>
          <pc:sldMk cId="3114427742" sldId="396"/>
        </pc:sldMkLst>
        <pc:spChg chg="mod">
          <ac:chgData name="Anick C. Legault" userId="S::aclegault@dawsoncollege.qc.ca::416d2180-729d-4e77-9aba-a16c56ca89a9" providerId="AD" clId="Web-{733BFA75-D6F6-7610-E43E-FF8AFD19F66C}" dt="2020-11-25T21:43:48.361" v="51" actId="20577"/>
          <ac:spMkLst>
            <pc:docMk/>
            <pc:sldMk cId="3114427742" sldId="396"/>
            <ac:spMk id="3" creationId="{427C7E8A-D692-3449-B88B-76F34D379300}"/>
          </ac:spMkLst>
        </pc:spChg>
      </pc:sldChg>
      <pc:sldChg chg="modSp">
        <pc:chgData name="Anick C. Legault" userId="S::aclegault@dawsoncollege.qc.ca::416d2180-729d-4e77-9aba-a16c56ca89a9" providerId="AD" clId="Web-{733BFA75-D6F6-7610-E43E-FF8AFD19F66C}" dt="2020-11-25T23:31:45.185" v="125" actId="14100"/>
        <pc:sldMkLst>
          <pc:docMk/>
          <pc:sldMk cId="2899993876" sldId="399"/>
        </pc:sldMkLst>
        <pc:spChg chg="mod">
          <ac:chgData name="Anick C. Legault" userId="S::aclegault@dawsoncollege.qc.ca::416d2180-729d-4e77-9aba-a16c56ca89a9" providerId="AD" clId="Web-{733BFA75-D6F6-7610-E43E-FF8AFD19F66C}" dt="2020-11-25T23:31:45.185" v="125" actId="14100"/>
          <ac:spMkLst>
            <pc:docMk/>
            <pc:sldMk cId="2899993876" sldId="399"/>
            <ac:spMk id="8" creationId="{CED6DF42-951F-4941-8676-5C955AD088DA}"/>
          </ac:spMkLst>
        </pc:spChg>
      </pc:sldChg>
      <pc:sldChg chg="modSp">
        <pc:chgData name="Anick C. Legault" userId="S::aclegault@dawsoncollege.qc.ca::416d2180-729d-4e77-9aba-a16c56ca89a9" providerId="AD" clId="Web-{733BFA75-D6F6-7610-E43E-FF8AFD19F66C}" dt="2020-11-25T23:33:07.754" v="161" actId="20577"/>
        <pc:sldMkLst>
          <pc:docMk/>
          <pc:sldMk cId="4237817528" sldId="400"/>
        </pc:sldMkLst>
        <pc:spChg chg="mod">
          <ac:chgData name="Anick C. Legault" userId="S::aclegault@dawsoncollege.qc.ca::416d2180-729d-4e77-9aba-a16c56ca89a9" providerId="AD" clId="Web-{733BFA75-D6F6-7610-E43E-FF8AFD19F66C}" dt="2020-11-25T23:33:07.754" v="161" actId="20577"/>
          <ac:spMkLst>
            <pc:docMk/>
            <pc:sldMk cId="4237817528" sldId="400"/>
            <ac:spMk id="9" creationId="{26D7D296-AEC7-9F4E-A7FB-A58E5EDFA83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82374645775626"/>
          <c:y val="3.1088145231846019E-2"/>
          <c:w val="0.84702252843394576"/>
          <c:h val="0.759327063283756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With disability</c:v>
                </c:pt>
              </c:strCache>
            </c:strRef>
          </c:tx>
          <c:spPr>
            <a:solidFill>
              <a:srgbClr val="3732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Pre-university</c:v>
                </c:pt>
                <c:pt idx="1">
                  <c:v>Career / technical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0.55000000000000004</c:v>
                </c:pt>
                <c:pt idx="1">
                  <c:v>0.53200000000000003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D-4CB3-832A-0FD57EC93B3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 disability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Pre-university</c:v>
                </c:pt>
                <c:pt idx="1">
                  <c:v>Career / technical</c:v>
                </c:pt>
              </c:strCache>
            </c:strRef>
          </c:cat>
          <c:val>
            <c:numRef>
              <c:f>Sheet1!$B$3:$C$3</c:f>
              <c:numCache>
                <c:formatCode>0.0%</c:formatCode>
                <c:ptCount val="2"/>
                <c:pt idx="0">
                  <c:v>0.54500000000000004</c:v>
                </c:pt>
                <c:pt idx="1">
                  <c:v>0.51700000000000002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D-4CB3-832A-0FD57EC93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05464"/>
        <c:axId val="37003168"/>
      </c:barChart>
      <c:catAx>
        <c:axId val="37005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3168"/>
        <c:crosses val="autoZero"/>
        <c:auto val="1"/>
        <c:lblAlgn val="ctr"/>
        <c:lblOffset val="100"/>
        <c:noMultiLvlLbl val="0"/>
      </c:catAx>
      <c:valAx>
        <c:axId val="37003168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800" b="1" dirty="0"/>
                  <a:t>Graduation</a:t>
                </a:r>
                <a:r>
                  <a:rPr lang="en-CA" sz="2800" b="1" baseline="0" dirty="0"/>
                  <a:t> rate</a:t>
                </a:r>
                <a:endParaRPr lang="en-CA" sz="2800" b="1" dirty="0"/>
              </a:p>
            </c:rich>
          </c:tx>
          <c:layout>
            <c:manualLayout>
              <c:xMode val="edge"/>
              <c:yMode val="edge"/>
              <c:x val="4.8688345922996614E-3"/>
              <c:y val="9.240950839624784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5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005949374491591"/>
          <c:y val="0.90044655876348811"/>
          <c:w val="0.53988101251016818"/>
          <c:h val="9.4923811606882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37401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611" y="0"/>
            <a:ext cx="3038595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774275"/>
            <a:ext cx="3037401" cy="45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611" y="8774275"/>
            <a:ext cx="3038595" cy="45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4164601-6281-47D0-921F-0F42C8F89E2C}" type="slidenum">
              <a:rPr lang="fr-CA" altLang="fr-FR"/>
              <a:pPr>
                <a:defRPr/>
              </a:pPr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50112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37401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001" y="0"/>
            <a:ext cx="3037401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7038" y="692150"/>
            <a:ext cx="61563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404" y="4387136"/>
            <a:ext cx="5141597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774271"/>
            <a:ext cx="3037401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001" y="8774271"/>
            <a:ext cx="3037401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DAE4E70F-697E-4098-ACB2-62C4FAF0F957}" type="slidenum">
              <a:rPr lang="fr-CA" altLang="fr-FR"/>
              <a:pPr>
                <a:defRPr/>
              </a:pPr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844553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web.ca/en/publications/articles/researching-best-presentation-practices-and-sharing-of-powerpoint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ri.ucla.edu/monographs/TheAmericanFreshman2016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36600" y="1154113"/>
            <a:ext cx="5537200" cy="3116262"/>
          </a:xfrm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49859" indent="-288408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3629" indent="-230726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15081" indent="-230726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76534" indent="-230726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37985" indent="-2307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6pPr>
            <a:lvl7pPr marL="2999437" indent="-2307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60889" indent="-2307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22340" indent="-2307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1861CFD-ECC4-4857-B9A2-9B12CBA1AF94}" type="slidenum">
              <a:rPr lang="fr-CA" altLang="fr-FR">
                <a:latin typeface="Tahoma" pitchFamily="34" charset="0"/>
              </a:rPr>
              <a:pPr>
                <a:spcBef>
                  <a:spcPct val="0"/>
                </a:spcBef>
              </a:pPr>
              <a:t>1</a:t>
            </a:fld>
            <a:endParaRPr lang="fr-CA" altLang="fr-FR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pPr>
              <a:spcBef>
                <a:spcPct val="0"/>
              </a:spcBef>
            </a:pPr>
            <a:r>
              <a:rPr lang="en-CA" u="sng" dirty="0">
                <a:latin typeface="Times New Roman"/>
                <a:cs typeface="Times New Roman"/>
              </a:rPr>
              <a:t>1https://adaptech.org/wp-content/uploads/Marcil_SALTISE_final.pptx</a:t>
            </a:r>
            <a:endParaRPr lang="en-CA" dirty="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</a:pPr>
            <a:r>
              <a:rPr lang="en-CA" dirty="0">
                <a:latin typeface="Times New Roman"/>
                <a:cs typeface="Times New Roman"/>
              </a:rPr>
              <a:t>2https://adaptech.org/wp-content/uploads/abPsychBulletin.pdf</a:t>
            </a:r>
          </a:p>
          <a:p>
            <a:pPr>
              <a:spcBef>
                <a:spcPct val="0"/>
              </a:spcBef>
            </a:pPr>
            <a:r>
              <a:rPr lang="en-CA" u="sng" dirty="0">
                <a:hlinkClick r:id="rId3"/>
              </a:rPr>
              <a:t>3http://www.profweb.ca/en/publications/articles/researching-best-presentation-practices-and-sharing-of-powerpoints</a:t>
            </a:r>
            <a:endParaRPr lang="en-CA" dirty="0"/>
          </a:p>
          <a:p>
            <a:endParaRPr lang="en-CA" dirty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10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09299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12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387837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>
                <a:solidFill>
                  <a:srgbClr val="002060"/>
                </a:solidFill>
              </a:rPr>
              <a:t>Le </a:t>
            </a:r>
            <a:r>
              <a:rPr lang="en-CA" sz="1200" dirty="0" err="1">
                <a:solidFill>
                  <a:srgbClr val="002060"/>
                </a:solidFill>
              </a:rPr>
              <a:t>Pôle</a:t>
            </a:r>
            <a:r>
              <a:rPr lang="en-CA" sz="1200" dirty="0">
                <a:solidFill>
                  <a:srgbClr val="002060"/>
                </a:solidFill>
              </a:rPr>
              <a:t> </a:t>
            </a:r>
            <a:r>
              <a:rPr lang="en-CA" sz="1200" dirty="0" err="1">
                <a:solidFill>
                  <a:srgbClr val="002060"/>
                </a:solidFill>
              </a:rPr>
              <a:t>montréalais</a:t>
            </a:r>
            <a:r>
              <a:rPr lang="en-CA" sz="1200" dirty="0">
                <a:solidFill>
                  <a:srgbClr val="002060"/>
                </a:solidFill>
              </a:rPr>
              <a:t> </a:t>
            </a:r>
            <a:r>
              <a:rPr lang="en-CA" sz="1200" dirty="0" err="1">
                <a:solidFill>
                  <a:srgbClr val="002060"/>
                </a:solidFill>
              </a:rPr>
              <a:t>d’enseignement</a:t>
            </a:r>
            <a:r>
              <a:rPr lang="en-CA" sz="1200" dirty="0">
                <a:solidFill>
                  <a:srgbClr val="002060"/>
                </a:solidFill>
              </a:rPr>
              <a:t> </a:t>
            </a:r>
            <a:r>
              <a:rPr lang="en-CA" sz="1200" dirty="0" err="1">
                <a:solidFill>
                  <a:srgbClr val="002060"/>
                </a:solidFill>
              </a:rPr>
              <a:t>supérieur</a:t>
            </a:r>
            <a:r>
              <a:rPr lang="en-CA" sz="1200" dirty="0">
                <a:solidFill>
                  <a:srgbClr val="002060"/>
                </a:solidFill>
              </a:rPr>
              <a:t> </a:t>
            </a:r>
            <a:r>
              <a:rPr lang="en-CA" sz="1200" dirty="0" err="1">
                <a:solidFill>
                  <a:srgbClr val="002060"/>
                </a:solidFill>
              </a:rPr>
              <a:t>en</a:t>
            </a:r>
            <a:r>
              <a:rPr lang="en-CA" sz="1200" dirty="0">
                <a:solidFill>
                  <a:srgbClr val="002060"/>
                </a:solidFill>
              </a:rPr>
              <a:t> intelligence </a:t>
            </a:r>
            <a:r>
              <a:rPr lang="en-CA" sz="1200" dirty="0" err="1">
                <a:solidFill>
                  <a:srgbClr val="002060"/>
                </a:solidFill>
              </a:rPr>
              <a:t>artificielle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13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770420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1 Jorgensen, S., </a:t>
            </a:r>
            <a:r>
              <a:rPr lang="en-US" dirty="0" err="1">
                <a:latin typeface="Times New Roman"/>
                <a:cs typeface="Times New Roman"/>
              </a:rPr>
              <a:t>Fichten</a:t>
            </a:r>
            <a:r>
              <a:rPr lang="en-US" dirty="0">
                <a:latin typeface="Times New Roman"/>
                <a:cs typeface="Times New Roman"/>
              </a:rPr>
              <a:t>, C.S., Havel, A., Lamb, D., James, C. et Barile, M. (2005). Academic performance of college students with and without disabilities: An archival study. Canadian Journal of Counselling, 39(2), 101-117.</a:t>
            </a:r>
            <a:endParaRPr lang="en-CA" dirty="0">
              <a:latin typeface="Times New Roman"/>
              <a:cs typeface="Times New Roman"/>
            </a:endParaRPr>
          </a:p>
          <a:p>
            <a:endParaRPr lang="en-CA" dirty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14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334819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1 Jorgensen, S., </a:t>
            </a:r>
            <a:r>
              <a:rPr lang="en-US" dirty="0" err="1">
                <a:latin typeface="Times New Roman"/>
                <a:cs typeface="Times New Roman"/>
              </a:rPr>
              <a:t>Fichten</a:t>
            </a:r>
            <a:r>
              <a:rPr lang="en-US" dirty="0">
                <a:latin typeface="Times New Roman"/>
                <a:cs typeface="Times New Roman"/>
              </a:rPr>
              <a:t>, C.S., Havel, A., Lamb, D., James, C. et Barile, M. (2005). Academic performance of college students with and without disabilities: An archival study. Canadian Journal of Counselling, 39(2), 101-117.</a:t>
            </a:r>
          </a:p>
          <a:p>
            <a:endParaRPr lang="en-US" dirty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769337-A97D-4275-90F3-5008F56A9E9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38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1 Jorgensen, S., </a:t>
            </a:r>
            <a:r>
              <a:rPr lang="en-US" dirty="0" err="1">
                <a:latin typeface="Times New Roman"/>
                <a:cs typeface="Times New Roman"/>
              </a:rPr>
              <a:t>Fichten</a:t>
            </a:r>
            <a:r>
              <a:rPr lang="en-US" dirty="0">
                <a:latin typeface="Times New Roman"/>
                <a:cs typeface="Times New Roman"/>
              </a:rPr>
              <a:t>, C.S., Havel, A., Lamb, D., James, C. et Barile, M. (2005). Academic performance of college students with and without disabilities: An archival study. Canadian Journal of Counselling, 39(2), 101-117.</a:t>
            </a:r>
            <a:endParaRPr lang="en-CA" dirty="0">
              <a:latin typeface="Times New Roman"/>
              <a:cs typeface="Times New Roman"/>
            </a:endParaRPr>
          </a:p>
          <a:p>
            <a:endParaRPr lang="en-CA" dirty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16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163111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17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644615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8255" lvl="1" indent="0">
              <a:spcBef>
                <a:spcPts val="1037"/>
              </a:spcBef>
              <a:buClr>
                <a:srgbClr val="002060"/>
              </a:buClr>
              <a:buSzPct val="110000"/>
              <a:buFont typeface="Arial" pitchFamily="34" charset="0"/>
              <a:buNone/>
            </a:pPr>
            <a:endParaRPr lang="en-US" sz="3300" dirty="0">
              <a:latin typeface="Arial Narrow" pitchFamily="34" charset="0"/>
            </a:endParaRPr>
          </a:p>
          <a:p>
            <a:pPr marL="554862" lvl="1" indent="-276607">
              <a:spcBef>
                <a:spcPts val="1037"/>
              </a:spcBef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sz="3300" dirty="0">
                <a:latin typeface="Arial Narrow" pitchFamily="34" charset="0"/>
              </a:rPr>
              <a:t>Employed</a:t>
            </a:r>
          </a:p>
          <a:p>
            <a:pPr marL="740912" lvl="2" indent="-186052" defTabSz="740912">
              <a:spcBef>
                <a:spcPts val="830"/>
              </a:spcBef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sz="2900" dirty="0">
                <a:latin typeface="Arial Narrow" pitchFamily="34" charset="0"/>
              </a:rPr>
              <a:t>Pre-university</a:t>
            </a:r>
          </a:p>
          <a:p>
            <a:pPr marL="925317" lvl="3" indent="-186052">
              <a:spcBef>
                <a:spcPts val="830"/>
              </a:spcBef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sz="2200" dirty="0">
                <a:latin typeface="Arial Narrow" pitchFamily="34" charset="0"/>
              </a:rPr>
              <a:t>14% with a disability</a:t>
            </a:r>
          </a:p>
          <a:p>
            <a:pPr marL="925317" lvl="3" indent="-186052">
              <a:spcBef>
                <a:spcPts val="830"/>
              </a:spcBef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sz="2200" dirty="0">
                <a:latin typeface="Arial Narrow" pitchFamily="34" charset="0"/>
              </a:rPr>
              <a:t>13% nondisabled</a:t>
            </a:r>
          </a:p>
          <a:p>
            <a:pPr marL="740912" lvl="2" indent="-186052" defTabSz="740912">
              <a:spcBef>
                <a:spcPts val="830"/>
              </a:spcBef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sz="2900" dirty="0">
                <a:latin typeface="Arial Narrow" pitchFamily="34" charset="0"/>
              </a:rPr>
              <a:t>Career/technical</a:t>
            </a:r>
          </a:p>
          <a:p>
            <a:pPr marL="925317" lvl="3" indent="-184405">
              <a:spcBef>
                <a:spcPts val="830"/>
              </a:spcBef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sz="2200" dirty="0">
                <a:latin typeface="Arial Narrow" pitchFamily="34" charset="0"/>
              </a:rPr>
              <a:t>66% with a disability </a:t>
            </a:r>
          </a:p>
          <a:p>
            <a:pPr marL="925317" lvl="3" indent="-184405">
              <a:spcBef>
                <a:spcPts val="830"/>
              </a:spcBef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sz="2200" dirty="0">
                <a:latin typeface="Arial Narrow" pitchFamily="34" charset="0"/>
              </a:rPr>
              <a:t>63% nondisabled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769337-A97D-4275-90F3-5008F56A9E9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4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1Fichten, C. S., Jorgensen, S., Havel, A., Barile, M., Ferraro, V., Landry, M.-E., Fiset, D., </a:t>
            </a:r>
            <a:r>
              <a:rPr lang="en-US" dirty="0" err="1">
                <a:latin typeface="Times New Roman"/>
                <a:cs typeface="Times New Roman"/>
              </a:rPr>
              <a:t>Juhel</a:t>
            </a:r>
            <a:r>
              <a:rPr lang="en-US" dirty="0">
                <a:latin typeface="Times New Roman"/>
                <a:cs typeface="Times New Roman"/>
              </a:rPr>
              <a:t>, J.-C., </a:t>
            </a:r>
            <a:r>
              <a:rPr lang="en-US" dirty="0" err="1">
                <a:latin typeface="Times New Roman"/>
                <a:cs typeface="Times New Roman"/>
              </a:rPr>
              <a:t>Chwojka</a:t>
            </a:r>
            <a:r>
              <a:rPr lang="en-US" dirty="0">
                <a:latin typeface="Times New Roman"/>
                <a:cs typeface="Times New Roman"/>
              </a:rPr>
              <a:t>, C., Nguyen, M. N. et Asuncion, J. V. (2012). What happens after graduation? Outcomes, employment, and recommendations of recent junior/community college graduates with and without disabilities. Disability and Rehabilitation, 34(11), 917-924. </a:t>
            </a:r>
          </a:p>
          <a:p>
            <a:endParaRPr lang="en-US" dirty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19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371414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>
              <a:cs typeface="Times New Roman"/>
            </a:endParaRPr>
          </a:p>
          <a:p>
            <a:endParaRPr lang="en-CA" sz="12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20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03458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7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54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:notes"/>
          <p:cNvSpPr txBox="1">
            <a:spLocks noGrp="1"/>
          </p:cNvSpPr>
          <p:nvPr>
            <p:ph type="body" idx="1"/>
          </p:nvPr>
        </p:nvSpPr>
        <p:spPr>
          <a:xfrm>
            <a:off x="1239098" y="3257550"/>
            <a:ext cx="6818205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3788" y="514350"/>
            <a:ext cx="4570412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7">
              <a:defRPr/>
            </a:pPr>
            <a:endParaRPr lang="en-US" dirty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65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4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71621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7">
              <a:spcBef>
                <a:spcPct val="0"/>
              </a:spcBef>
              <a:defRPr/>
            </a:pPr>
            <a:r>
              <a:rPr lang="en-CA" dirty="0">
                <a:latin typeface="Times New Roman"/>
                <a:cs typeface="Times New Roman"/>
              </a:rPr>
              <a:t>1 Eagan, M. K., Stolzenberg, E. B., Zimmerman, H. B., Aragon, M. C., Whang Sayson, H. et Rios-Aguilar, C. (2017). </a:t>
            </a:r>
            <a:r>
              <a:rPr lang="en-CA" i="1" dirty="0">
                <a:latin typeface="Times New Roman"/>
                <a:cs typeface="Times New Roman"/>
              </a:rPr>
              <a:t>The American freshman: National norms fall 2016</a:t>
            </a:r>
            <a:r>
              <a:rPr lang="en-CA" dirty="0">
                <a:latin typeface="Times New Roman"/>
                <a:cs typeface="Times New Roman"/>
              </a:rPr>
              <a:t>.  Higher Education Research Institute. </a:t>
            </a:r>
            <a:r>
              <a:rPr lang="en-CA" dirty="0">
                <a:latin typeface="Times New Roman"/>
                <a:cs typeface="Times New Roman"/>
                <a:hlinkClick r:id="rId3"/>
              </a:rPr>
              <a:t>https://www.heri.ucla.edu/monographs/TheAmericanFreshman2016.pdf</a:t>
            </a:r>
            <a:r>
              <a:rPr lang="en-CA" dirty="0">
                <a:latin typeface="Times New Roman"/>
                <a:cs typeface="Times New Roman"/>
              </a:rPr>
              <a:t> </a:t>
            </a:r>
          </a:p>
          <a:p>
            <a:pPr defTabSz="914287">
              <a:spcBef>
                <a:spcPct val="0"/>
              </a:spcBef>
              <a:defRPr/>
            </a:pPr>
            <a:endParaRPr lang="en-CA" dirty="0">
              <a:latin typeface="Times New Roman"/>
              <a:cs typeface="Times New Roman"/>
            </a:endParaRPr>
          </a:p>
          <a:p>
            <a:pPr defTabSz="914287">
              <a:spcBef>
                <a:spcPct val="0"/>
              </a:spcBef>
              <a:defRPr/>
            </a:pPr>
            <a:r>
              <a:rPr lang="en-CA" dirty="0">
                <a:latin typeface="Times New Roman"/>
                <a:cs typeface="Times New Roman"/>
              </a:rPr>
              <a:t>2 </a:t>
            </a:r>
            <a:r>
              <a:rPr lang="en-CA" dirty="0" err="1">
                <a:latin typeface="Times New Roman"/>
                <a:cs typeface="Times New Roman"/>
              </a:rPr>
              <a:t>Fichten</a:t>
            </a:r>
            <a:r>
              <a:rPr lang="en-CA" dirty="0">
                <a:latin typeface="Times New Roman"/>
                <a:cs typeface="Times New Roman"/>
              </a:rPr>
              <a:t>, C.S., Havel, A., King, L., Jorgensen, M., Budd, J., Asuncion, J., Nguyen, M.N., Amsel, R. et Marcil, E. (2018). Are you in or out? Canadian students who register for disability-related services in junior/community colleges versus those who do not. </a:t>
            </a:r>
            <a:r>
              <a:rPr lang="en-CA" i="1" dirty="0">
                <a:latin typeface="Times New Roman"/>
                <a:cs typeface="Times New Roman"/>
              </a:rPr>
              <a:t>Journal of Education and Human Development, 7</a:t>
            </a:r>
            <a:r>
              <a:rPr lang="en-CA" dirty="0">
                <a:latin typeface="Times New Roman"/>
                <a:cs typeface="Times New Roman"/>
              </a:rPr>
              <a:t>(1), 166-175. DOI: 10.15640/jehd.v7n1a19 </a:t>
            </a:r>
            <a:endParaRPr lang="en-US" dirty="0">
              <a:latin typeface="Times New Roman"/>
              <a:cs typeface="Times New Roman"/>
            </a:endParaRPr>
          </a:p>
          <a:p>
            <a:pPr lvl="2" defTabSz="914287">
              <a:spcBef>
                <a:spcPct val="0"/>
              </a:spcBef>
              <a:defRPr/>
            </a:pPr>
            <a:endParaRPr lang="en-US" dirty="0"/>
          </a:p>
          <a:p>
            <a:pPr defTabSz="914287">
              <a:defRPr/>
            </a:pPr>
            <a:endParaRPr lang="fr-CA" noProof="0" dirty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fr-CA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62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Capp, M.J. (2017). The effectiveness of universal design for learning: A meta-analysis of literature between 2013 and 2016. International Journal of Inclusive</a:t>
            </a:r>
          </a:p>
          <a:p>
            <a:r>
              <a:rPr lang="en-US" sz="1200" dirty="0"/>
              <a:t>Education (21)8, 791-807. DOI: 10.1080/13603116.2017.1325074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CAST (2018). Universal Design for Learning Guidelines version 2.2. Retrieved from http://</a:t>
            </a:r>
            <a:r>
              <a:rPr lang="en-CA" sz="1200" dirty="0" err="1"/>
              <a:t>udlguidelines.cast.org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/>
              <a:pPr>
                <a:defRPr/>
              </a:pPr>
              <a:t>6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864067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CAST (2018). Universal Design for Learning Guidelines version 2.2. Retrieved from http://</a:t>
            </a:r>
            <a:r>
              <a:rPr lang="en-CA" sz="1200" dirty="0" err="1"/>
              <a:t>udlguidelines.cast.org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/>
              <a:pPr>
                <a:defRPr/>
              </a:pPr>
              <a:t>7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85162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CAST (2018). Universal Design for Learning Guidelines version 2.2. Retrieved from http://</a:t>
            </a:r>
            <a:r>
              <a:rPr lang="en-CA" sz="1200" dirty="0" err="1"/>
              <a:t>udlguidelines.cast.org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8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07966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latin typeface="Times New Roman"/>
                <a:cs typeface="Times New Roman"/>
              </a:rPr>
              <a:t>https://www.coursera.org/learn/inclusive-design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4E70F-697E-4098-ACB2-62C4FAF0F957}" type="slidenum">
              <a:rPr lang="fr-CA" altLang="fr-FR" smtClean="0"/>
              <a:pPr>
                <a:defRPr/>
              </a:pPr>
              <a:t>9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89278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19717" y="3648080"/>
            <a:ext cx="10447867" cy="1279525"/>
          </a:xfrm>
          <a:prstGeom prst="rect">
            <a:avLst/>
          </a:prstGeom>
          <a:noFill/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120215" y="3648074"/>
            <a:ext cx="10448392" cy="1228726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120217" y="5034508"/>
            <a:ext cx="10448393" cy="685800"/>
          </a:xfrm>
          <a:ln>
            <a:noFill/>
          </a:ln>
        </p:spPr>
        <p:txBody>
          <a:bodyPr/>
          <a:lstStyle>
            <a:lvl1pPr marL="0" indent="0" algn="r">
              <a:buNone/>
              <a:defRPr sz="20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5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37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>
            <a:lvl1pPr marL="361942" indent="-361942">
              <a:buSzPct val="110000"/>
              <a:defRPr/>
            </a:lvl1pPr>
            <a:lvl2pPr marL="628635" indent="-354004">
              <a:buSzPct val="110000"/>
              <a:defRPr sz="3200"/>
            </a:lvl2pPr>
            <a:lvl3pPr marL="895328" indent="-301618">
              <a:buSzPct val="110000"/>
              <a:defRPr sz="2800"/>
            </a:lvl3pPr>
            <a:lvl4pPr marL="1162022" indent="-293681">
              <a:buSzPct val="110000"/>
              <a:defRPr sz="2400"/>
            </a:lvl4pPr>
            <a:lvl5pPr marL="1438239" indent="-295267">
              <a:buSzPct val="110000"/>
              <a:defRPr sz="20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781054" y="6353180"/>
            <a:ext cx="1054955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11506200" y="6353180"/>
            <a:ext cx="685800" cy="3857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281582-CF13-4328-AE52-164E8406DB8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4017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340768"/>
            <a:ext cx="3657600" cy="4907632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340768"/>
            <a:ext cx="6815667" cy="4907632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356355"/>
            <a:ext cx="447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CC51-D157-4F7C-B64F-3951AF6EC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307403"/>
            <a:ext cx="10972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6962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59F-D63B-4DF2-8647-20A8DA6F98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23392" y="332115"/>
            <a:ext cx="10972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3258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152402"/>
            <a:ext cx="10972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533400" y="1177863"/>
            <a:ext cx="10972800" cy="478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alt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64704" y="6356355"/>
            <a:ext cx="10546241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1506200" y="6469068"/>
            <a:ext cx="6858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CC"/>
                </a:solidFill>
                <a:latin typeface="Arial" charset="0"/>
              </a:defRPr>
            </a:lvl1pPr>
          </a:lstStyle>
          <a:p>
            <a:pPr>
              <a:defRPr/>
            </a:pPr>
            <a:fld id="{72234017-407F-42B7-9DEE-7B59F45BBA7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609600" y="6198503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40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32" name="Connecteur droit 28"/>
          <p:cNvSpPr>
            <a:spLocks noChangeShapeType="1"/>
          </p:cNvSpPr>
          <p:nvPr userDrawn="1"/>
        </p:nvSpPr>
        <p:spPr bwMode="auto">
          <a:xfrm>
            <a:off x="609600" y="1125538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400"/>
          </a:p>
        </p:txBody>
      </p:sp>
      <p:pic>
        <p:nvPicPr>
          <p:cNvPr id="1033" name="Picture 25" descr="Adaptech logo blue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" y="6291910"/>
            <a:ext cx="440263" cy="44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57179" indent="-357179" algn="l" rtl="0" eaLnBrk="0" fontAlgn="base" hangingPunct="0">
        <a:spcBef>
          <a:spcPts val="6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6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284" indent="-347654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4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1677" indent="-307967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2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784" indent="-298443" algn="l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0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1890" indent="-288918" algn="l" rtl="0" eaLnBrk="0" fontAlgn="base" hangingPunct="0">
        <a:spcBef>
          <a:spcPts val="3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28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879" indent="-18287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30" indent="-18287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05" indent="-18287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ptech.org/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s://www.dawsoncollege.qc.c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daptech.org/publications/the-dos-and-donts-of-powerpoints-the-universal-design-perspective/" TargetMode="External"/><Relationship Id="rId7" Type="http://schemas.openxmlformats.org/officeDocument/2006/relationships/hyperlink" Target="http://www.profweb.ca/en/publications/articles/researching-best-presentation-practices-and-sharing-of-powerpoint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hyperlink" Target="https://adaptech.org/publications/researching-best-presentation-practices-and-sharing-of-powerpoints/" TargetMode="External"/><Relationship Id="rId4" Type="http://schemas.openxmlformats.org/officeDocument/2006/relationships/hyperlink" Target="https://adaptech.org/publications/students-perspectives-on-how-their-teachers-should-use-powerpoint-six-easy-fixes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firmiers.com/etudiants-en-ifsi/la-formation-en-ifsi/le-diplome-etat-infirmier-de-validation-des-ue-rattrapages-resultats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ptech.org/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mailto:aclegault@dawsoncollege.qc.ca" TargetMode="External"/><Relationship Id="rId4" Type="http://schemas.openxmlformats.org/officeDocument/2006/relationships/hyperlink" Target="mailto:catherine.fichten@mcgill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hyperlink" Target="https://pixabay.com/fr/sondage-ic%C3%B4ne-enqu%C3%AAte-sur-l-ic%C3%B4ne-2316468/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lephantonmyface.blogspot.com/2015/07/struggling-to-remain-visible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hyperlink" Target="https://www.heri.ucla.edu/monographs/TheAmericanFreshman2016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dlguidelines.cast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inclusive-desig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1140432" y="565928"/>
            <a:ext cx="10448817" cy="2212975"/>
          </a:xfrm>
        </p:spPr>
        <p:txBody>
          <a:bodyPr anchor="ctr"/>
          <a:lstStyle/>
          <a:p>
            <a:pPr algn="ctr"/>
            <a:r>
              <a:rPr lang="en-CA" sz="3600" dirty="0">
                <a:solidFill>
                  <a:srgbClr val="0033CC"/>
                </a:solidFill>
                <a:effectLst/>
                <a:latin typeface="Arial" charset="0"/>
                <a:cs typeface="Arial" charset="0"/>
              </a:rPr>
              <a:t>Inclusive design: Making face-to-face and online courses accessible to ALL students, with and without disabilities.</a:t>
            </a:r>
            <a:endParaRPr lang="en-US" altLang="en-US" sz="3600" dirty="0">
              <a:solidFill>
                <a:srgbClr val="0033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00" name="Connecteur droit 28" descr="blue separator line" title="blue separator line"/>
          <p:cNvSpPr>
            <a:spLocks noChangeShapeType="1"/>
          </p:cNvSpPr>
          <p:nvPr/>
        </p:nvSpPr>
        <p:spPr bwMode="auto">
          <a:xfrm>
            <a:off x="1922463" y="2500739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41DEF88A-E397-4803-8234-C1B5836649E9}"/>
              </a:ext>
            </a:extLst>
          </p:cNvPr>
          <p:cNvSpPr txBox="1">
            <a:spLocks/>
          </p:cNvSpPr>
          <p:nvPr/>
        </p:nvSpPr>
        <p:spPr bwMode="auto">
          <a:xfrm>
            <a:off x="1737447" y="2552465"/>
            <a:ext cx="8717107" cy="239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3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3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None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Catherine Fichten &amp; </a:t>
            </a:r>
            <a:r>
              <a:rPr lang="en-US" sz="28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Anick</a:t>
            </a: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Legault</a:t>
            </a: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collaboration with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Jorgensen, Alice Havel, Maegan Harvison, &amp; Christine Vo</a:t>
            </a: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Adaptech Research Network</a:t>
            </a: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Dawson College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1950" y="4944136"/>
            <a:ext cx="8928100" cy="880049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2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Webinar for CSLP</a:t>
            </a:r>
          </a:p>
          <a:p>
            <a:pPr algn="ctr">
              <a:lnSpc>
                <a:spcPts val="2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26, 2020</a:t>
            </a:r>
          </a:p>
          <a:p>
            <a:pPr algn="ctr">
              <a:lnSpc>
                <a:spcPts val="2000"/>
              </a:lnSpc>
              <a:spcAft>
                <a:spcPts val="0"/>
              </a:spcAft>
              <a:defRPr/>
            </a:pPr>
            <a:endParaRPr lang="en-US" sz="19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  <a:spcAft>
                <a:spcPts val="0"/>
              </a:spcAft>
              <a:defRPr/>
            </a:pPr>
            <a:endParaRPr lang="en-US" sz="19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Picture 25" descr="Adaptech Research Network logo. Copyright is http://www.adaptech.org/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20" y="5889281"/>
            <a:ext cx="631825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awson College logo. Copyright is https://www.crowdrise.com/campusteamdawson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2022" y="6054877"/>
            <a:ext cx="12827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reative Commons License symbol for Attribution - Non Commercial- No Derivatives 4.0 International. Copyright is &#10;http://creativecommons.org/about &#10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89" y="6101479"/>
            <a:ext cx="792088" cy="27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148" y="0"/>
            <a:ext cx="12406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err="1" smtClean="0"/>
              <a:t>Fichten</a:t>
            </a:r>
            <a:r>
              <a:rPr lang="en-CA" sz="1800" dirty="0" smtClean="0"/>
              <a:t>, C., &amp; </a:t>
            </a:r>
            <a:r>
              <a:rPr lang="en-CA" sz="1800" dirty="0" err="1" smtClean="0"/>
              <a:t>Legault</a:t>
            </a:r>
            <a:r>
              <a:rPr lang="en-CA" sz="1800" dirty="0" smtClean="0"/>
              <a:t>, A., in collaboration with Jorgensen, M., Havel, A., </a:t>
            </a:r>
            <a:r>
              <a:rPr lang="en-CA" sz="1800" dirty="0" err="1" smtClean="0"/>
              <a:t>Harvison</a:t>
            </a:r>
            <a:r>
              <a:rPr lang="en-CA" sz="1800" dirty="0" smtClean="0"/>
              <a:t>, M., &amp; Vo, C. (2020, November 26). Inclusive design: Making face-to-face and online courses accessible to all students, with and without disabilities [Webinar]. Centre for the Study of Learning and Performance.  </a:t>
            </a:r>
            <a:endParaRPr lang="en-CA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387A0-0F52-EE45-AFA0-7AA80B3BA8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09FC7-CD7A-1140-9D75-EB05DC3C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60" y="274051"/>
            <a:ext cx="10774680" cy="68421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Solving Access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EF4B3-2F52-7449-A464-912D390F27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08660" y="1073426"/>
            <a:ext cx="10774680" cy="5172553"/>
          </a:xfrm>
        </p:spPr>
        <p:txBody>
          <a:bodyPr/>
          <a:lstStyle/>
          <a:p>
            <a:r>
              <a:rPr lang="en-US" sz="3400" dirty="0">
                <a:solidFill>
                  <a:srgbClr val="002060"/>
                </a:solidFill>
              </a:rPr>
              <a:t>PowerPoints</a:t>
            </a:r>
          </a:p>
          <a:p>
            <a:pPr lvl="1"/>
            <a:r>
              <a:rPr lang="en-CA" baseline="30000" dirty="0" err="1">
                <a:solidFill>
                  <a:srgbClr val="002060"/>
                </a:solidFill>
                <a:hlinkClick r:id="rId3"/>
              </a:rPr>
              <a:t>1</a:t>
            </a:r>
            <a:r>
              <a:rPr lang="en-CA" dirty="0" err="1">
                <a:solidFill>
                  <a:srgbClr val="002060"/>
                </a:solidFill>
                <a:hlinkClick r:id="rId3"/>
              </a:rPr>
              <a:t>The</a:t>
            </a:r>
            <a:r>
              <a:rPr lang="en-CA" dirty="0">
                <a:solidFill>
                  <a:srgbClr val="002060"/>
                </a:solidFill>
                <a:hlinkClick r:id="rId3"/>
              </a:rPr>
              <a:t> Do’s and Don’ts: The UD Perspective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baseline="30000" dirty="0" err="1">
                <a:solidFill>
                  <a:srgbClr val="002060"/>
                </a:solidFill>
                <a:hlinkClick r:id="rId4"/>
              </a:rPr>
              <a:t>2</a:t>
            </a:r>
            <a:r>
              <a:rPr lang="en-US" dirty="0" err="1">
                <a:solidFill>
                  <a:srgbClr val="002060"/>
                </a:solidFill>
                <a:hlinkClick r:id="rId4"/>
              </a:rPr>
              <a:t>The</a:t>
            </a:r>
            <a:r>
              <a:rPr lang="en-US" dirty="0">
                <a:solidFill>
                  <a:srgbClr val="002060"/>
                </a:solidFill>
                <a:hlinkClick r:id="rId4"/>
              </a:rPr>
              <a:t> students' viewpoint: six easy fixes</a:t>
            </a:r>
            <a:r>
              <a:rPr lang="en-US" dirty="0">
                <a:solidFill>
                  <a:srgbClr val="002060"/>
                </a:solidFill>
              </a:rPr>
              <a:t>
</a:t>
            </a:r>
            <a:r>
              <a:rPr lang="en-US" baseline="30000" dirty="0" err="1">
                <a:solidFill>
                  <a:srgbClr val="002060"/>
                </a:solidFill>
              </a:rPr>
              <a:t>3</a:t>
            </a:r>
            <a:r>
              <a:rPr lang="en-US" dirty="0" err="1">
                <a:solidFill>
                  <a:srgbClr val="002060"/>
                </a:solidFill>
                <a:hlinkClick r:id="rId5"/>
              </a:rPr>
              <a:t>Researching</a:t>
            </a:r>
            <a:r>
              <a:rPr lang="en-US" dirty="0">
                <a:solidFill>
                  <a:srgbClr val="002060"/>
                </a:solidFill>
                <a:hlinkClick r:id="rId5"/>
              </a:rPr>
              <a:t> Best Presentation Practices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lvl="1"/>
            <a:endParaRPr lang="en-US" sz="1050" dirty="0">
              <a:solidFill>
                <a:srgbClr val="002060"/>
              </a:solidFill>
            </a:endParaRPr>
          </a:p>
          <a:p>
            <a:r>
              <a:rPr lang="en-US" sz="3400" dirty="0">
                <a:solidFill>
                  <a:srgbClr val="002060"/>
                </a:solidFill>
              </a:rPr>
              <a:t>Course Packs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Use new material - not photocopies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No underlining 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No highlighting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No annotation in the margin</a:t>
            </a:r>
          </a:p>
        </p:txBody>
      </p:sp>
      <p:pic>
        <p:nvPicPr>
          <p:cNvPr id="5" name="Picture 3" descr="Picture of a smiley face giving a thumbs up.&#10;Copyright is https://openclipart.org/detail/28688/thumbs-up-smiley">
            <a:extLst>
              <a:ext uri="{FF2B5EF4-FFF2-40B4-BE49-F238E27FC236}">
                <a16:creationId xmlns:a16="http://schemas.microsoft.com/office/drawing/2014/main" id="{A46AC029-6C71-B244-994C-627EEFA36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996" y="2934194"/>
            <a:ext cx="1257104" cy="12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BEB067-D584-9041-A5D4-FEF755682976}"/>
              </a:ext>
            </a:extLst>
          </p:cNvPr>
          <p:cNvSpPr txBox="1"/>
          <p:nvPr/>
        </p:nvSpPr>
        <p:spPr>
          <a:xfrm>
            <a:off x="708660" y="6245979"/>
            <a:ext cx="109792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u="sng" baseline="30000" dirty="0"/>
              <a:t>1</a:t>
            </a:r>
            <a:r>
              <a:rPr lang="en-CA" sz="1100" u="sng" dirty="0"/>
              <a:t>https://</a:t>
            </a:r>
            <a:r>
              <a:rPr lang="en-CA" sz="1100" u="sng" dirty="0" err="1"/>
              <a:t>adaptech.org</a:t>
            </a:r>
            <a:r>
              <a:rPr lang="en-CA" sz="1100" u="sng" dirty="0"/>
              <a:t>/wp-content/uploads/</a:t>
            </a:r>
            <a:r>
              <a:rPr lang="en-CA" sz="1100" u="sng" dirty="0" err="1"/>
              <a:t>Marcil_SALTISE_final.pptx</a:t>
            </a:r>
            <a:endParaRPr lang="en-CA" sz="1100" u="sng" dirty="0"/>
          </a:p>
          <a:p>
            <a:r>
              <a:rPr lang="en-CA" sz="1100" baseline="30000" dirty="0"/>
              <a:t>2</a:t>
            </a:r>
            <a:r>
              <a:rPr lang="en-CA" sz="1100" dirty="0"/>
              <a:t>https://</a:t>
            </a:r>
            <a:r>
              <a:rPr lang="en-CA" sz="1100" dirty="0" err="1"/>
              <a:t>adaptech.org</a:t>
            </a:r>
            <a:r>
              <a:rPr lang="en-CA" sz="1100" dirty="0"/>
              <a:t>/wp-content/uploads/</a:t>
            </a:r>
            <a:r>
              <a:rPr lang="en-CA" sz="1100" dirty="0" err="1"/>
              <a:t>abPsychBulletin.pdf</a:t>
            </a:r>
            <a:endParaRPr lang="en-CA" sz="1100" u="sng" baseline="30000" dirty="0">
              <a:hlinkClick r:id="rId7"/>
            </a:endParaRPr>
          </a:p>
          <a:p>
            <a:r>
              <a:rPr lang="en-CA" sz="1100" u="sng" baseline="30000" dirty="0">
                <a:hlinkClick r:id="rId7"/>
              </a:rPr>
              <a:t>3</a:t>
            </a:r>
            <a:r>
              <a:rPr lang="en-CA" sz="1100" u="sng" dirty="0">
                <a:hlinkClick r:id="rId7"/>
              </a:rPr>
              <a:t>http://www.profweb.ca/en/publications/articles/researching-best-presentation-practices-and-sharing-of-powerpoints</a:t>
            </a:r>
            <a:endParaRPr lang="en-CA" sz="1100" u="sng" dirty="0"/>
          </a:p>
        </p:txBody>
      </p:sp>
    </p:spTree>
    <p:extLst>
      <p:ext uri="{BB962C8B-B14F-4D97-AF65-F5344CB8AC3E}">
        <p14:creationId xmlns:p14="http://schemas.microsoft.com/office/powerpoint/2010/main" val="3926651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FBBCB-DD18-499B-9B7A-BE12809219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CBC33-B4BB-4B3C-B35B-80749A8CB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97" y="260650"/>
            <a:ext cx="10857807" cy="68421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Solving Access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D3185-3886-4F14-BB8C-D929C342A5C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1288" y="1268760"/>
            <a:ext cx="10989425" cy="508442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CA" dirty="0">
                <a:solidFill>
                  <a:srgbClr val="002060"/>
                </a:solidFill>
              </a:rPr>
              <a:t>Course Captioning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CA" dirty="0">
                <a:solidFill>
                  <a:srgbClr val="002060"/>
                </a:solidFill>
              </a:rPr>
              <a:t>PPTX – built-in function (“</a:t>
            </a:r>
            <a:r>
              <a:rPr lang="en-CA" dirty="0" err="1">
                <a:solidFill>
                  <a:srgbClr val="002060"/>
                </a:solidFill>
              </a:rPr>
              <a:t>craptions</a:t>
            </a:r>
            <a:r>
              <a:rPr lang="en-CA" dirty="0">
                <a:solidFill>
                  <a:srgbClr val="002060"/>
                </a:solidFill>
              </a:rPr>
              <a:t>”)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CA" sz="3400" dirty="0">
                <a:solidFill>
                  <a:srgbClr val="002060"/>
                </a:solidFill>
              </a:rPr>
              <a:t>Zoom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CA" sz="3400" dirty="0" err="1">
                <a:solidFill>
                  <a:srgbClr val="002060"/>
                </a:solidFill>
              </a:rPr>
              <a:t>Webex</a:t>
            </a:r>
            <a:endParaRPr lang="en-CA" sz="3400" dirty="0">
              <a:solidFill>
                <a:srgbClr val="002060"/>
              </a:solidFill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CA" sz="3400" dirty="0">
                <a:solidFill>
                  <a:srgbClr val="002060"/>
                </a:solidFill>
              </a:rPr>
              <a:t>Team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CA" sz="3400" dirty="0">
                <a:solidFill>
                  <a:srgbClr val="002060"/>
                </a:solidFill>
              </a:rPr>
              <a:t>Stream – interactive textbox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CA" sz="3400" dirty="0">
                <a:solidFill>
                  <a:srgbClr val="002060"/>
                </a:solidFill>
              </a:rPr>
              <a:t>YouTube</a:t>
            </a:r>
            <a:endParaRPr lang="en-US" sz="3400" dirty="0">
              <a:solidFill>
                <a:srgbClr val="002060"/>
              </a:solidFill>
            </a:endParaRPr>
          </a:p>
          <a:p>
            <a:pPr lvl="1"/>
            <a:endParaRPr lang="en-US" sz="2800" dirty="0"/>
          </a:p>
          <a:p>
            <a:endParaRPr lang="en-US" dirty="0"/>
          </a:p>
        </p:txBody>
      </p:sp>
      <p:pic>
        <p:nvPicPr>
          <p:cNvPr id="5" name="Picture 4" descr="Picture of colored blocks with the letters of the word inclusion written on them. Copyright is https://www.dreamstime.com/inclusion-concept-inclusion-colorful-toy-letters-wooden-cubes-dark-background-image1416013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067" y="3083020"/>
            <a:ext cx="4157133" cy="276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2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FBBCB-DD18-499B-9B7A-BE12809219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CBC33-B4BB-4B3C-B35B-80749A8CB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097" y="260650"/>
            <a:ext cx="10857807" cy="684213"/>
          </a:xfrm>
        </p:spPr>
        <p:txBody>
          <a:bodyPr/>
          <a:lstStyle/>
          <a:p>
            <a:r>
              <a:rPr lang="en-CA" dirty="0"/>
              <a:t>COVID-19: Impact on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D3185-3886-4F14-BB8C-D929C342A5C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0842" y="1226773"/>
            <a:ext cx="11190316" cy="5126407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en-CA" sz="3600" dirty="0">
                <a:solidFill>
                  <a:srgbClr val="002060"/>
                </a:solidFill>
              </a:rPr>
              <a:t>Scientific literature review </a:t>
            </a:r>
            <a:r>
              <a:rPr lang="en-CA" dirty="0">
                <a:solidFill>
                  <a:srgbClr val="002060"/>
                </a:solidFill>
              </a:rPr>
              <a:t>
</a:t>
            </a:r>
            <a:r>
              <a:rPr lang="en-CA" sz="3600" dirty="0">
                <a:solidFill>
                  <a:srgbClr val="002060"/>
                </a:solidFill>
              </a:rPr>
              <a:t> Chat / blog / forums</a:t>
            </a:r>
          </a:p>
          <a:p>
            <a:pPr lvl="1">
              <a:spcBef>
                <a:spcPts val="1200"/>
              </a:spcBef>
            </a:pPr>
            <a:r>
              <a:rPr lang="en-CA" sz="3600" dirty="0">
                <a:solidFill>
                  <a:srgbClr val="002060"/>
                </a:solidFill>
              </a:rPr>
              <a:t>Surveys</a:t>
            </a:r>
          </a:p>
          <a:p>
            <a:pPr lvl="2">
              <a:spcBef>
                <a:spcPts val="1200"/>
              </a:spcBef>
            </a:pPr>
            <a:r>
              <a:rPr lang="en-CA" sz="3300" dirty="0">
                <a:solidFill>
                  <a:srgbClr val="002060"/>
                </a:solidFill>
              </a:rPr>
              <a:t>Dawson: 2 student surveys</a:t>
            </a:r>
          </a:p>
          <a:p>
            <a:pPr lvl="2">
              <a:spcBef>
                <a:spcPts val="1200"/>
              </a:spcBef>
            </a:pPr>
            <a:r>
              <a:rPr lang="en-CA" sz="3300" dirty="0">
                <a:solidFill>
                  <a:srgbClr val="002060"/>
                </a:solidFill>
              </a:rPr>
              <a:t>Other institutions </a:t>
            </a:r>
          </a:p>
          <a:p>
            <a:pPr lvl="3">
              <a:spcBef>
                <a:spcPts val="1200"/>
              </a:spcBef>
            </a:pPr>
            <a:r>
              <a:rPr lang="en-CA" sz="2900" dirty="0">
                <a:solidFill>
                  <a:srgbClr val="002060"/>
                </a:solidFill>
              </a:rPr>
              <a:t>Concordia - ongoing</a:t>
            </a:r>
          </a:p>
          <a:p>
            <a:pPr lvl="3">
              <a:spcBef>
                <a:spcPts val="1200"/>
              </a:spcBef>
            </a:pPr>
            <a:r>
              <a:rPr lang="en-CA" sz="2900" dirty="0">
                <a:solidFill>
                  <a:srgbClr val="002060"/>
                </a:solidFill>
              </a:rPr>
              <a:t>Other institutions?</a:t>
            </a:r>
            <a:endParaRPr lang="en-US" sz="2900" dirty="0"/>
          </a:p>
        </p:txBody>
      </p:sp>
      <p:pic>
        <p:nvPicPr>
          <p:cNvPr id="6" name="Picture 5" descr="Picture of a questionnaire filled out with three check marks and one 'x.' Copyright is https://pixabay.com/fr/illustrations/ic%C3%B4ne-sondage-v%C3%A9rifier-formulaire-2967800/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017" y="3429000"/>
            <a:ext cx="2202375" cy="220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0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17"/>
    </mc:Choice>
    <mc:Fallback xmlns="">
      <p:transition spd="slow" advTm="5661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FBBCB-DD18-499B-9B7A-BE12809219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CBC33-B4BB-4B3C-B35B-80749A8CB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84" y="260650"/>
            <a:ext cx="10874433" cy="684213"/>
          </a:xfrm>
        </p:spPr>
        <p:txBody>
          <a:bodyPr/>
          <a:lstStyle/>
          <a:p>
            <a:r>
              <a:rPr lang="en-CA" dirty="0"/>
              <a:t>COVID-19: Impact on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D3185-3886-4F14-BB8C-D929C342A5C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71726" y="1136349"/>
            <a:ext cx="10874433" cy="4888200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en-CA" sz="3600" dirty="0">
                <a:solidFill>
                  <a:srgbClr val="002060"/>
                </a:solidFill>
              </a:rPr>
              <a:t>Limited scientific information. Therefore</a:t>
            </a:r>
          </a:p>
          <a:p>
            <a:pPr lvl="2">
              <a:spcBef>
                <a:spcPts val="1400"/>
              </a:spcBef>
              <a:spcAft>
                <a:spcPts val="0"/>
              </a:spcAft>
            </a:pPr>
            <a:r>
              <a:rPr lang="en-CA" sz="3200" dirty="0">
                <a:solidFill>
                  <a:srgbClr val="002060"/>
                </a:solidFill>
              </a:rPr>
              <a:t>We have some Covid grants </a:t>
            </a:r>
          </a:p>
          <a:p>
            <a:pPr lvl="3">
              <a:spcBef>
                <a:spcPts val="800"/>
              </a:spcBef>
              <a:spcAft>
                <a:spcPts val="0"/>
              </a:spcAft>
            </a:pPr>
            <a:r>
              <a:rPr lang="en-CA" sz="2800" dirty="0">
                <a:solidFill>
                  <a:srgbClr val="002060"/>
                </a:solidFill>
              </a:rPr>
              <a:t>PIA, S051, FRQSC </a:t>
            </a:r>
          </a:p>
          <a:p>
            <a:pPr lvl="3">
              <a:spcBef>
                <a:spcPts val="800"/>
              </a:spcBef>
              <a:spcAft>
                <a:spcPts val="0"/>
              </a:spcAft>
            </a:pPr>
            <a:r>
              <a:rPr lang="en-CA" sz="2800" dirty="0">
                <a:solidFill>
                  <a:srgbClr val="002060"/>
                </a:solidFill>
              </a:rPr>
              <a:t>Brand new grant (SSHRC)</a:t>
            </a:r>
          </a:p>
          <a:p>
            <a:pPr lvl="2">
              <a:spcBef>
                <a:spcPts val="1400"/>
              </a:spcBef>
              <a:spcAft>
                <a:spcPts val="0"/>
              </a:spcAft>
            </a:pPr>
            <a:r>
              <a:rPr lang="en-CA" sz="3200" dirty="0">
                <a:solidFill>
                  <a:srgbClr val="002060"/>
                </a:solidFill>
              </a:rPr>
              <a:t>Waiting for other grants (Volkswagen Foundation)</a:t>
            </a:r>
          </a:p>
          <a:p>
            <a:pPr lvl="2">
              <a:spcBef>
                <a:spcPts val="1400"/>
              </a:spcBef>
              <a:spcAft>
                <a:spcPts val="0"/>
              </a:spcAft>
            </a:pPr>
            <a:r>
              <a:rPr lang="en-CA" sz="3200" dirty="0">
                <a:solidFill>
                  <a:srgbClr val="002060"/>
                </a:solidFill>
              </a:rPr>
              <a:t>Just applied</a:t>
            </a:r>
          </a:p>
          <a:p>
            <a:pPr lvl="3">
              <a:spcBef>
                <a:spcPts val="800"/>
              </a:spcBef>
              <a:spcAft>
                <a:spcPts val="0"/>
              </a:spcAft>
            </a:pPr>
            <a:r>
              <a:rPr lang="en-CA" sz="2800" dirty="0">
                <a:solidFill>
                  <a:srgbClr val="002060"/>
                </a:solidFill>
              </a:rPr>
              <a:t>Knowledge synthesis (FRQSC)</a:t>
            </a:r>
          </a:p>
          <a:p>
            <a:pPr lvl="3">
              <a:spcBef>
                <a:spcPts val="800"/>
              </a:spcBef>
              <a:spcAft>
                <a:spcPts val="0"/>
              </a:spcAft>
            </a:pPr>
            <a:r>
              <a:rPr lang="en-CA" sz="2800" dirty="0" err="1">
                <a:solidFill>
                  <a:srgbClr val="002060"/>
                </a:solidFill>
              </a:rPr>
              <a:t>Ministère</a:t>
            </a:r>
            <a:r>
              <a:rPr lang="en-CA" sz="2800" dirty="0">
                <a:solidFill>
                  <a:srgbClr val="002060"/>
                </a:solidFill>
              </a:rPr>
              <a:t> de </a:t>
            </a:r>
            <a:r>
              <a:rPr lang="en-CA" sz="2800" dirty="0" err="1">
                <a:solidFill>
                  <a:srgbClr val="002060"/>
                </a:solidFill>
              </a:rPr>
              <a:t>l’Économie</a:t>
            </a:r>
            <a:r>
              <a:rPr lang="en-CA" sz="2800" dirty="0">
                <a:solidFill>
                  <a:srgbClr val="002060"/>
                </a:solidFill>
              </a:rPr>
              <a:t> et de </a:t>
            </a:r>
            <a:r>
              <a:rPr lang="en-CA" sz="2800" dirty="0" err="1">
                <a:solidFill>
                  <a:srgbClr val="002060"/>
                </a:solidFill>
              </a:rPr>
              <a:t>l’Innovation</a:t>
            </a:r>
            <a:r>
              <a:rPr lang="en-CA" sz="2800" dirty="0">
                <a:solidFill>
                  <a:srgbClr val="002060"/>
                </a:solidFill>
              </a:rPr>
              <a:t> (MEI)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5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19"/>
    </mc:Choice>
    <mc:Fallback xmlns="">
      <p:transition spd="slow" advTm="6901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73504-D04F-40DB-90C6-194EA5AC0B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DB209-72E0-4416-A6A9-625E60256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6" y="260051"/>
            <a:ext cx="10924309" cy="730960"/>
          </a:xfrm>
        </p:spPr>
        <p:txBody>
          <a:bodyPr/>
          <a:lstStyle/>
          <a:p>
            <a:r>
              <a:rPr lang="en-CA" dirty="0"/>
              <a:t>Why Bother with Accessibility?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E0B2A-08E5-4CB0-A99A-FDA036853B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33846" y="1268760"/>
            <a:ext cx="10924309" cy="4888200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dirty="0"/>
              <a:t>Study </a:t>
            </a:r>
            <a:r>
              <a:rPr lang="en-US" dirty="0" err="1"/>
              <a:t>results</a:t>
            </a:r>
            <a:r>
              <a:rPr lang="en-US" baseline="30000" dirty="0" err="1"/>
              <a:t>1</a:t>
            </a:r>
            <a:endParaRPr lang="en-US" dirty="0"/>
          </a:p>
          <a:p>
            <a:pPr lvl="1">
              <a:spcBef>
                <a:spcPts val="1600"/>
              </a:spcBef>
            </a:pPr>
            <a:r>
              <a:rPr lang="en-US" sz="3400" dirty="0"/>
              <a:t>Students with and without disabilities</a:t>
            </a:r>
          </a:p>
          <a:p>
            <a:pPr lvl="2">
              <a:spcBef>
                <a:spcPts val="1600"/>
              </a:spcBef>
            </a:pPr>
            <a:r>
              <a:rPr lang="en-US" sz="3200" dirty="0"/>
              <a:t>Grades = equal </a:t>
            </a:r>
          </a:p>
          <a:p>
            <a:pPr lvl="2">
              <a:spcBef>
                <a:spcPts val="1600"/>
              </a:spcBef>
            </a:pPr>
            <a:r>
              <a:rPr lang="en-US" sz="3200" dirty="0"/>
              <a:t>Graduation rate = equal</a:t>
            </a:r>
          </a:p>
          <a:p>
            <a:pPr lvl="2">
              <a:spcBef>
                <a:spcPts val="1600"/>
              </a:spcBef>
            </a:pPr>
            <a:r>
              <a:rPr lang="en-US" sz="3200" dirty="0"/>
              <a:t>Employment rate = equal</a:t>
            </a:r>
          </a:p>
        </p:txBody>
      </p:sp>
      <p:pic>
        <p:nvPicPr>
          <p:cNvPr id="7" name="Picture 6" descr="Picture of a diploma with a graduation cap. &#10;This picture of unknown author is under CC BY-NC-ND license.">
            <a:extLst>
              <a:ext uri="{FF2B5EF4-FFF2-40B4-BE49-F238E27FC236}">
                <a16:creationId xmlns:a16="http://schemas.microsoft.com/office/drawing/2014/main" id="{98D05D7F-0929-9D40-AF20-2EAF4268F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908674" y="3449548"/>
            <a:ext cx="3649481" cy="2416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77CB2B-E1C3-AA43-818E-CF7B38B5197F}"/>
              </a:ext>
            </a:extLst>
          </p:cNvPr>
          <p:cNvSpPr txBox="1"/>
          <p:nvPr/>
        </p:nvSpPr>
        <p:spPr>
          <a:xfrm>
            <a:off x="633846" y="6324221"/>
            <a:ext cx="10828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/>
              <a:t>1 </a:t>
            </a:r>
            <a:r>
              <a:rPr lang="en-US" sz="1100" dirty="0"/>
              <a:t>Jorgensen, S., Fichten, C.S., Havel, A., Lamb, D., James, C. et Barile, M. (2005). Academic performance of college students with and without disabilities: An archival study. Canadian Journal of Counselling, 39(2), 101-117.</a:t>
            </a:r>
          </a:p>
        </p:txBody>
      </p:sp>
    </p:spTree>
    <p:extLst>
      <p:ext uri="{BB962C8B-B14F-4D97-AF65-F5344CB8AC3E}">
        <p14:creationId xmlns:p14="http://schemas.microsoft.com/office/powerpoint/2010/main" val="155822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86"/>
    </mc:Choice>
    <mc:Fallback xmlns="">
      <p:transition spd="slow" advTm="3878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CC51-D157-4F7C-B64F-3951AF6EC51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6604" y="332661"/>
            <a:ext cx="10738792" cy="677689"/>
          </a:xfrm>
        </p:spPr>
        <p:txBody>
          <a:bodyPr/>
          <a:lstStyle/>
          <a:p>
            <a:r>
              <a:rPr lang="en-US" dirty="0">
                <a:effectLst/>
              </a:rPr>
              <a:t>Grades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3030623" y="1226369"/>
            <a:ext cx="6130755" cy="689291"/>
          </a:xfrm>
        </p:spPr>
        <p:txBody>
          <a:bodyPr/>
          <a:lstStyle/>
          <a:p>
            <a:r>
              <a:rPr lang="en-US" sz="3200" dirty="0">
                <a:latin typeface="Arial Narrow" pitchFamily="34" charset="0"/>
              </a:rPr>
              <a:t>  </a:t>
            </a:r>
            <a:r>
              <a:rPr lang="en-US" sz="3200" dirty="0"/>
              <a:t>  12-year archival Cegep study</a:t>
            </a:r>
            <a:r>
              <a:rPr lang="en-US" sz="3200" baseline="30000" dirty="0"/>
              <a:t>1</a:t>
            </a:r>
            <a:endParaRPr lang="en-US" sz="2400" dirty="0">
              <a:latin typeface="Arial Narrow" pitchFamily="34" charset="0"/>
            </a:endParaRPr>
          </a:p>
          <a:p>
            <a:endParaRPr lang="en-US" sz="2800" dirty="0"/>
          </a:p>
        </p:txBody>
      </p:sp>
      <p:graphicFrame>
        <p:nvGraphicFramePr>
          <p:cNvPr id="8" name="Content Placeholder 7" descr="Table reporting the average grades of Cegep students with learning disabilities (LD) and ADHD, other disabilities, and no disabilities who are studying in social science, career / technical, or other programs. The average grade of students with LD and ADHD was the same in all programs. The average grade of students with other disabilities was between 70% and 71% in all the programs. Finally, the average grades of students without disabilities were between 62% and 67% in the all the programs. 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6972791"/>
              </p:ext>
            </p:extLst>
          </p:nvPr>
        </p:nvGraphicFramePr>
        <p:xfrm>
          <a:off x="1615133" y="1915660"/>
          <a:ext cx="8961735" cy="421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5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43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17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88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98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3265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  <a:latin typeface="Arial Narrow" pitchFamily="34" charset="0"/>
                        </a:rPr>
                        <a:t>Program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i="0" u="none" strike="noStrike" dirty="0">
                          <a:effectLst/>
                          <a:latin typeface="Arial Narrow" pitchFamily="34" charset="0"/>
                        </a:rPr>
                        <a:t>Learning</a:t>
                      </a:r>
                      <a:r>
                        <a:rPr lang="en-US" sz="2400" i="0" u="none" strike="noStrike" baseline="0" dirty="0">
                          <a:effectLst/>
                          <a:latin typeface="Arial Narrow" pitchFamily="34" charset="0"/>
                        </a:rPr>
                        <a:t> disabilities</a:t>
                      </a:r>
                      <a:r>
                        <a:rPr lang="en-US" sz="2400" i="0" u="none" strike="noStrike" dirty="0">
                          <a:effectLst/>
                          <a:latin typeface="Arial Narrow" pitchFamily="34" charset="0"/>
                        </a:rPr>
                        <a:t> / ADHD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All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other disabilities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No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disability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Narrow" pitchFamily="34" charset="0"/>
                        </a:rPr>
                        <a:t>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</a:rPr>
                        <a:t>Grade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Narrow" pitchFamily="34" charset="0"/>
                        </a:rPr>
                        <a:t>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</a:rPr>
                        <a:t>Grade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Narrow" pitchFamily="34" charset="0"/>
                        </a:rPr>
                        <a:t>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</a:rPr>
                        <a:t>Grade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7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Social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sciences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Narrow" pitchFamily="34" charset="0"/>
                        </a:rPr>
                        <a:t>166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Narrow" pitchFamily="34" charset="0"/>
                        </a:rPr>
                        <a:t>64%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Narrow" pitchFamily="34" charset="0"/>
                        </a:rPr>
                        <a:t>103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Arial Narrow" pitchFamily="34" charset="0"/>
                        </a:rPr>
                        <a:t>70%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Narrow" pitchFamily="34" charset="0"/>
                        </a:rPr>
                        <a:t>13,908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Narrow" pitchFamily="34" charset="0"/>
                        </a:rPr>
                        <a:t>62%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7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Career/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technical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Narrow" pitchFamily="34" charset="0"/>
                        </a:rPr>
                        <a:t>32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Narrow" pitchFamily="34" charset="0"/>
                        </a:rPr>
                        <a:t>64%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Narrow" pitchFamily="34" charset="0"/>
                        </a:rPr>
                        <a:t>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rial Narrow" pitchFamily="34" charset="0"/>
                        </a:rPr>
                        <a:t>71%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Narrow" pitchFamily="34" charset="0"/>
                        </a:rPr>
                        <a:t>4,634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Narrow" pitchFamily="34" charset="0"/>
                        </a:rPr>
                        <a:t>67%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609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All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programs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Narrow" pitchFamily="34" charset="0"/>
                        </a:rPr>
                        <a:t>347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Narrow" pitchFamily="34" charset="0"/>
                        </a:rPr>
                        <a:t>64%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 Narrow" pitchFamily="34" charset="0"/>
                        </a:rPr>
                        <a:t>285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rial Narrow" pitchFamily="34" charset="0"/>
                        </a:rPr>
                        <a:t>70%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Narrow" pitchFamily="34" charset="0"/>
                        </a:rPr>
                        <a:t>40,262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 Narrow" pitchFamily="34" charset="0"/>
                        </a:rPr>
                        <a:t>66%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122" name="Picture 2" descr="Pciture of the grades A+, B et C each currounded by circles. 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14"/>
          <a:stretch/>
        </p:blipFill>
        <p:spPr bwMode="auto">
          <a:xfrm>
            <a:off x="9439338" y="598610"/>
            <a:ext cx="1153903" cy="113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8397" y="6351713"/>
            <a:ext cx="1085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1 </a:t>
            </a:r>
            <a:r>
              <a:rPr lang="en-US" sz="1200" dirty="0"/>
              <a:t>Jorgensen, S., Fichten, C.S., Havel, A., Lamb, D., James, C. et Barile, M. (2005). Academic performance of college students with and without disabilities: An archival study. Canadian Journal of Counselling, 39(2), 101-117.</a:t>
            </a:r>
          </a:p>
        </p:txBody>
      </p:sp>
    </p:spTree>
    <p:extLst>
      <p:ext uri="{BB962C8B-B14F-4D97-AF65-F5344CB8AC3E}">
        <p14:creationId xmlns:p14="http://schemas.microsoft.com/office/powerpoint/2010/main" val="280850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92"/>
    </mc:Choice>
    <mc:Fallback xmlns="">
      <p:transition spd="slow" advTm="7979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399D4-8FF1-3C4D-B37E-18A90AA5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CC51-D157-4F7C-B64F-3951AF6EC51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C344FD-E8E5-C44F-8010-822436683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22" y="307400"/>
            <a:ext cx="10824556" cy="684213"/>
          </a:xfrm>
        </p:spPr>
        <p:txBody>
          <a:bodyPr/>
          <a:lstStyle/>
          <a:p>
            <a:r>
              <a:rPr lang="en-US" dirty="0">
                <a:effectLst/>
              </a:rPr>
              <a:t>Graduation and Perseverance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70837C-4A29-F940-8D44-544E00BC2FE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83723" y="1196752"/>
            <a:ext cx="10824555" cy="5040560"/>
          </a:xfrm>
        </p:spPr>
        <p:txBody>
          <a:bodyPr/>
          <a:lstStyle/>
          <a:p>
            <a:pPr marL="268281" indent="-268281">
              <a:spcBef>
                <a:spcPts val="1200"/>
              </a:spcBef>
              <a:spcAft>
                <a:spcPts val="1200"/>
              </a:spcAft>
              <a:buSzPct val="75000"/>
              <a:buFont typeface="Wingdings 2" pitchFamily="18" charset="2"/>
              <a:buChar char=""/>
              <a:defRPr/>
            </a:pPr>
            <a:r>
              <a:rPr lang="en-US" sz="3600" dirty="0">
                <a:solidFill>
                  <a:srgbClr val="002060"/>
                </a:solidFill>
              </a:rPr>
              <a:t>Students with and without disabilities graduate at the same </a:t>
            </a:r>
            <a:r>
              <a:rPr lang="en-US" sz="3600" dirty="0" err="1">
                <a:solidFill>
                  <a:srgbClr val="002060"/>
                </a:solidFill>
              </a:rPr>
              <a:t>rate</a:t>
            </a:r>
            <a:r>
              <a:rPr lang="en-US" sz="3600" baseline="30000" dirty="0" err="1">
                <a:solidFill>
                  <a:srgbClr val="002060"/>
                </a:solidFill>
              </a:rPr>
              <a:t>1</a:t>
            </a:r>
            <a:r>
              <a:rPr lang="en-US" sz="3600" baseline="30000" dirty="0">
                <a:solidFill>
                  <a:srgbClr val="002060"/>
                </a:solidFill>
              </a:rPr>
              <a:t> </a:t>
            </a:r>
          </a:p>
          <a:p>
            <a:pPr marL="890566" lvl="1" indent="-268281">
              <a:spcBef>
                <a:spcPts val="1200"/>
              </a:spcBef>
              <a:spcAft>
                <a:spcPts val="1200"/>
              </a:spcAft>
              <a:buSzPct val="75000"/>
              <a:buFont typeface="Wingdings 2" pitchFamily="18" charset="2"/>
              <a:buChar char=""/>
              <a:defRPr/>
            </a:pPr>
            <a:r>
              <a:rPr lang="en-US" sz="3200" dirty="0">
                <a:solidFill>
                  <a:srgbClr val="002060"/>
                </a:solidFill>
              </a:rPr>
              <a:t>The graduation rate for </a:t>
            </a:r>
            <a:r>
              <a:rPr lang="en-US" sz="3200" b="1" dirty="0">
                <a:solidFill>
                  <a:srgbClr val="002060"/>
                </a:solidFill>
              </a:rPr>
              <a:t>students with disabilities is actually higher </a:t>
            </a:r>
          </a:p>
          <a:p>
            <a:pPr marL="1169959" lvl="2" indent="-268281">
              <a:spcBef>
                <a:spcPts val="1200"/>
              </a:spcBef>
              <a:spcAft>
                <a:spcPts val="1200"/>
              </a:spcAft>
              <a:buSzPct val="75000"/>
              <a:buFont typeface="Wingdings 2" pitchFamily="18" charset="2"/>
              <a:buChar char=""/>
              <a:defRPr/>
            </a:pPr>
            <a:r>
              <a:rPr lang="en-US" sz="2800" dirty="0">
                <a:solidFill>
                  <a:srgbClr val="002060"/>
                </a:solidFill>
              </a:rPr>
              <a:t>Not significantly</a:t>
            </a:r>
          </a:p>
          <a:p>
            <a:pPr marL="890566" lvl="1" indent="-268281">
              <a:spcBef>
                <a:spcPts val="1200"/>
              </a:spcBef>
              <a:spcAft>
                <a:spcPts val="1200"/>
              </a:spcAft>
              <a:buSzPct val="75000"/>
              <a:buFont typeface="Wingdings 2" pitchFamily="18" charset="2"/>
              <a:buChar char=""/>
              <a:defRPr/>
            </a:pPr>
            <a:r>
              <a:rPr lang="en-US" sz="3200" dirty="0">
                <a:solidFill>
                  <a:srgbClr val="002060"/>
                </a:solidFill>
              </a:rPr>
              <a:t>Take an extra semester</a:t>
            </a:r>
          </a:p>
        </p:txBody>
      </p:sp>
      <p:pic>
        <p:nvPicPr>
          <p:cNvPr id="7" name="Picture 6" descr="Picture of a diploma with a graduation cap. &#10;This picture of unknown author is under CC BY-NC-ND licens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347" y="3793833"/>
            <a:ext cx="3221975" cy="21300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A9A9B9-4C59-8B4E-B1C8-2197C272E9F2}"/>
              </a:ext>
            </a:extLst>
          </p:cNvPr>
          <p:cNvSpPr txBox="1"/>
          <p:nvPr/>
        </p:nvSpPr>
        <p:spPr>
          <a:xfrm>
            <a:off x="683722" y="6335156"/>
            <a:ext cx="1127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/>
              <a:t>1 </a:t>
            </a:r>
            <a:r>
              <a:rPr lang="en-US" sz="1100" dirty="0"/>
              <a:t>Jorgensen, S., Fichten, C.S., Havel, A., Lamb, D., James, C. et Barile, M. (2005). Academic performance of college students with and without disabilities: An archival study. Canadian Journal of Counselling, 39(2), 101-117.</a:t>
            </a:r>
          </a:p>
        </p:txBody>
      </p:sp>
    </p:spTree>
    <p:extLst>
      <p:ext uri="{BB962C8B-B14F-4D97-AF65-F5344CB8AC3E}">
        <p14:creationId xmlns:p14="http://schemas.microsoft.com/office/powerpoint/2010/main" val="530909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0CC51-D157-4F7C-B64F-3951AF6EC51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EDC344FD-E8E5-C44F-8010-822436683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33" y="307400"/>
            <a:ext cx="10940935" cy="684213"/>
          </a:xfrm>
        </p:spPr>
        <p:txBody>
          <a:bodyPr/>
          <a:lstStyle/>
          <a:p>
            <a:r>
              <a:rPr lang="en-US" dirty="0">
                <a:effectLst/>
              </a:rPr>
              <a:t>Graduation and Perseverance</a:t>
            </a:r>
            <a:endParaRPr lang="en-CA" dirty="0"/>
          </a:p>
        </p:txBody>
      </p:sp>
      <p:graphicFrame>
        <p:nvGraphicFramePr>
          <p:cNvPr id="8" name="Chart 7" descr="Graph of the graduation rates for Cegep students in pre-university and career / technical programs. 55% of students in pre-university programs with disabilities graduate, compared to 54.5% of those without disabilities. 53.2% of students in career / technical programs with disabilities graduate, compared to 51.7% of those without disabilities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284135"/>
              </p:ext>
            </p:extLst>
          </p:nvPr>
        </p:nvGraphicFramePr>
        <p:xfrm>
          <a:off x="1739516" y="1412776"/>
          <a:ext cx="8712968" cy="4530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2CB82DC-95C1-4C74-AB5B-E774887112A6}"/>
              </a:ext>
            </a:extLst>
          </p:cNvPr>
          <p:cNvSpPr txBox="1"/>
          <p:nvPr/>
        </p:nvSpPr>
        <p:spPr>
          <a:xfrm>
            <a:off x="625532" y="6338833"/>
            <a:ext cx="107391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Jorgensen, S., Fichten, </a:t>
            </a:r>
            <a:r>
              <a:rPr lang="en-US" sz="1100" dirty="0" err="1"/>
              <a:t>C.S</a:t>
            </a:r>
            <a:r>
              <a:rPr lang="en-US" sz="1100" dirty="0"/>
              <a:t>., Havel, A., Lamb, D., James, C. et Barile, M. (2005). Academic performance of college students with and without disabilities: An archival study. Canadian Journal of Counselling, 39(2), 101-117.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01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59F-D63B-4DF2-8647-20A8DA6F981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158" y="260648"/>
            <a:ext cx="10907684" cy="792088"/>
          </a:xfrm>
        </p:spPr>
        <p:txBody>
          <a:bodyPr/>
          <a:lstStyle/>
          <a:p>
            <a:r>
              <a:rPr lang="en-US" dirty="0">
                <a:effectLst/>
              </a:rPr>
              <a:t>Employment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4319" y="1259807"/>
            <a:ext cx="10105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lvl="1">
              <a:spcBef>
                <a:spcPts val="3000"/>
              </a:spcBef>
              <a:buClr>
                <a:srgbClr val="002060"/>
              </a:buClr>
              <a:buSzPct val="110000"/>
            </a:pPr>
            <a:r>
              <a:rPr lang="en-US" sz="3600" dirty="0">
                <a:solidFill>
                  <a:srgbClr val="002060"/>
                </a:solidFill>
                <a:latin typeface="Arial Narrow" pitchFamily="34" charset="0"/>
              </a:rPr>
              <a:t> Graduates of 3 colleges 5-10 months after graduation</a:t>
            </a:r>
            <a:r>
              <a:rPr lang="en-US" sz="3600" baseline="30000" dirty="0">
                <a:solidFill>
                  <a:srgbClr val="002060"/>
                </a:solidFill>
                <a:latin typeface="Arial Narrow" pitchFamily="34" charset="0"/>
              </a:rPr>
              <a:t>1 </a:t>
            </a:r>
            <a:endParaRPr lang="en-US" sz="3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736702"/>
              </p:ext>
            </p:extLst>
          </p:nvPr>
        </p:nvGraphicFramePr>
        <p:xfrm>
          <a:off x="1441977" y="2003759"/>
          <a:ext cx="9308046" cy="40175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5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59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9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59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262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74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>
                          <a:effectLst/>
                          <a:latin typeface="+mj-lt"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Work</a:t>
                      </a:r>
                      <a:r>
                        <a:rPr lang="en-US" sz="1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full-time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dirty="0">
                          <a:effectLst/>
                          <a:latin typeface="+mj-lt"/>
                        </a:rPr>
                        <a:t> Work</a:t>
                      </a:r>
                      <a:r>
                        <a:rPr lang="en-US" sz="1900" u="none" strike="noStrike" baseline="0" dirty="0">
                          <a:effectLst/>
                          <a:latin typeface="+mj-lt"/>
                        </a:rPr>
                        <a:t> part-time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Looking</a:t>
                      </a:r>
                      <a:r>
                        <a:rPr lang="en-US" sz="1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for a job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Student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Not</a:t>
                      </a:r>
                      <a:r>
                        <a:rPr lang="en-US" sz="1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available for work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43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  <a:latin typeface="+mj-lt"/>
                        </a:rPr>
                        <a:t> Pre-university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32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With</a:t>
                      </a:r>
                      <a:r>
                        <a:rPr lang="en-US" sz="19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 disability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90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+mj-lt"/>
                        </a:rPr>
                        <a:t>10%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+mj-lt"/>
                        </a:rPr>
                        <a:t>4%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1%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83%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1%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16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</a:t>
                      </a:r>
                      <a:r>
                        <a:rPr lang="en-US" sz="1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disability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752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+mj-lt"/>
                        </a:rPr>
                        <a:t>8%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+mj-lt"/>
                        </a:rPr>
                        <a:t>5%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2%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84%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2%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Career</a:t>
                      </a:r>
                      <a:r>
                        <a:rPr lang="en-US" sz="1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/ technical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320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With</a:t>
                      </a:r>
                      <a:r>
                        <a:rPr lang="en-US" sz="19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 disability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86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+mj-lt"/>
                        </a:rPr>
                        <a:t>51%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+mj-lt"/>
                        </a:rPr>
                        <a:t>15%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1%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30%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2%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1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No</a:t>
                      </a:r>
                      <a:r>
                        <a:rPr lang="en-US" sz="19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 disability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540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+mj-lt"/>
                        </a:rPr>
                        <a:t>49%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effectLst/>
                          <a:latin typeface="+mj-lt"/>
                        </a:rPr>
                        <a:t>14%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3%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  <a:latin typeface="+mj-lt"/>
                        </a:rPr>
                        <a:t>31%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  <a:latin typeface="+mj-lt"/>
                        </a:rPr>
                        <a:t>3%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8519" y="6331389"/>
            <a:ext cx="10907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</a:rPr>
              <a:t>1</a:t>
            </a:r>
            <a:r>
              <a:rPr lang="en-US" sz="1000" dirty="0">
                <a:latin typeface="Arial Narrow" panose="020B0606020202030204" pitchFamily="34" charset="0"/>
              </a:rPr>
              <a:t> Fichten, C.S., Jorgensen, S., Havel, A., Barile, M., Ferraro, V., Landry, M-E., </a:t>
            </a:r>
            <a:r>
              <a:rPr lang="en-US" sz="1000" dirty="0" err="1">
                <a:latin typeface="Arial Narrow" panose="020B0606020202030204" pitchFamily="34" charset="0"/>
              </a:rPr>
              <a:t>Fiset</a:t>
            </a:r>
            <a:r>
              <a:rPr lang="en-US" sz="1000" dirty="0">
                <a:latin typeface="Arial Narrow" panose="020B0606020202030204" pitchFamily="34" charset="0"/>
              </a:rPr>
              <a:t>, D., </a:t>
            </a:r>
            <a:r>
              <a:rPr lang="en-US" sz="1000" dirty="0" err="1">
                <a:latin typeface="Arial Narrow" panose="020B0606020202030204" pitchFamily="34" charset="0"/>
              </a:rPr>
              <a:t>Juhel</a:t>
            </a:r>
            <a:r>
              <a:rPr lang="en-US" sz="1000" dirty="0">
                <a:latin typeface="Arial Narrow" panose="020B0606020202030204" pitchFamily="34" charset="0"/>
              </a:rPr>
              <a:t>, J-C., </a:t>
            </a:r>
            <a:r>
              <a:rPr lang="en-US" sz="1000" dirty="0" err="1">
                <a:latin typeface="Arial Narrow" panose="020B0606020202030204" pitchFamily="34" charset="0"/>
              </a:rPr>
              <a:t>Chwojka</a:t>
            </a:r>
            <a:r>
              <a:rPr lang="en-US" sz="1000" dirty="0">
                <a:latin typeface="Arial Narrow" panose="020B0606020202030204" pitchFamily="34" charset="0"/>
              </a:rPr>
              <a:t>, C., Nguyen, M.N., </a:t>
            </a:r>
            <a:r>
              <a:rPr lang="en-US" sz="1000" dirty="0" err="1">
                <a:latin typeface="Arial Narrow" panose="020B0606020202030204" pitchFamily="34" charset="0"/>
              </a:rPr>
              <a:t>Amsel</a:t>
            </a:r>
            <a:r>
              <a:rPr lang="en-US" sz="1000" dirty="0">
                <a:latin typeface="Arial Narrow" panose="020B0606020202030204" pitchFamily="34" charset="0"/>
              </a:rPr>
              <a:t>, R. et Asuncion, J.V. (2012). What happens after graduation? Outcomes, employment, and recommendations of recent junior/community college graduates with and without disabilities. Disability and Rehabilitation 34(11), 917-924.</a:t>
            </a:r>
          </a:p>
        </p:txBody>
      </p:sp>
    </p:spTree>
    <p:extLst>
      <p:ext uri="{BB962C8B-B14F-4D97-AF65-F5344CB8AC3E}">
        <p14:creationId xmlns:p14="http://schemas.microsoft.com/office/powerpoint/2010/main" val="982701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59F-D63B-4DF2-8647-20A8DA6F981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097" y="188640"/>
            <a:ext cx="10857807" cy="782960"/>
          </a:xfrm>
        </p:spPr>
        <p:txBody>
          <a:bodyPr/>
          <a:lstStyle/>
          <a:p>
            <a:r>
              <a:rPr lang="en-US" dirty="0">
                <a:effectLst/>
              </a:rPr>
              <a:t>Employment: 4 Years Later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584662" y="1184168"/>
            <a:ext cx="1102267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51" lvl="1" indent="-461951">
              <a:spcBef>
                <a:spcPts val="600"/>
              </a:spcBef>
              <a:buClr>
                <a:srgbClr val="0033CC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baseline="30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= 175 university students, 77 Cégep students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years later</a:t>
            </a:r>
          </a:p>
          <a:p>
            <a:pPr marL="919140" lvl="2" indent="-461951">
              <a:spcBef>
                <a:spcPts val="600"/>
              </a:spcBef>
              <a:buClr>
                <a:srgbClr val="0033CC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 graduated from original program
59 dropped out. Some</a:t>
            </a:r>
          </a:p>
          <a:p>
            <a:pPr marL="1376340" lvl="3" indent="-461951">
              <a:spcBef>
                <a:spcPts val="600"/>
              </a:spcBef>
              <a:buClr>
                <a:srgbClr val="0033CC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Switched to another program, </a:t>
            </a:r>
          </a:p>
          <a:p>
            <a:pPr marL="1376340" lvl="3" indent="-461951">
              <a:spcBef>
                <a:spcPts val="600"/>
              </a:spcBef>
              <a:buClr>
                <a:srgbClr val="0033CC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post-secondary institution</a:t>
            </a:r>
          </a:p>
          <a:p>
            <a:pPr marL="461951" lvl="1" indent="-461951">
              <a:spcBef>
                <a:spcPts val="600"/>
              </a:spcBef>
              <a:buClr>
                <a:srgbClr val="0033CC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</a:p>
          <a:p>
            <a:pPr marL="919140" lvl="2" indent="-461951">
              <a:spcBef>
                <a:spcPts val="600"/>
              </a:spcBef>
              <a:buClr>
                <a:srgbClr val="0033CC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 not in the workforce</a:t>
            </a:r>
          </a:p>
          <a:p>
            <a:pPr marL="919140" lvl="2" indent="-461951">
              <a:spcBef>
                <a:spcPts val="600"/>
              </a:spcBef>
              <a:buClr>
                <a:srgbClr val="0033CC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those in the workforce</a:t>
            </a:r>
          </a:p>
          <a:p>
            <a:pPr marL="1376340" lvl="3" indent="-461951">
              <a:spcBef>
                <a:spcPts val="600"/>
              </a:spcBef>
              <a:buClr>
                <a:srgbClr val="0033CC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82% are employed</a:t>
            </a:r>
          </a:p>
          <a:p>
            <a:pPr marL="919140" lvl="2" indent="-461951">
              <a:spcBef>
                <a:spcPts val="600"/>
              </a:spcBef>
              <a:buClr>
                <a:srgbClr val="0033CC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 (graduates) closely related to field of study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397" y="6299199"/>
            <a:ext cx="108578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05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050" dirty="0"/>
              <a:t>Fichten, C., Amsel, R., Jorgensen, M., Nguyen, M. N., Budd, J., Havel, A., King, L., Jorgensen, S., &amp; Asuncion, J. (2016).Theory of Planned Behavior: Sensitivity and specificity in predicting graduation and drop-out among college and university students? International Journal of Learning, Teaching and Educational Research, 15(7), 38-52. Retrieved from  http://ijlter.org/index.php/ijlter/article/view/694/pdf</a:t>
            </a:r>
            <a:endParaRPr lang="en-US" sz="105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F8F8B03-436C-4694-876F-0660F5DD90A0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2</a:t>
            </a:fld>
            <a:endParaRPr lang="fr-FR" altLang="fr-FR" sz="14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44688" y="332658"/>
            <a:ext cx="8302625" cy="684213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 Presentation Objectives</a:t>
            </a:r>
            <a:endParaRPr lang="en-US" noProof="0" dirty="0">
              <a:effectLst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86353" y="1628272"/>
            <a:ext cx="11019295" cy="457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500" dirty="0">
                <a:solidFill>
                  <a:srgbClr val="002060"/>
                </a:solidFill>
              </a:rPr>
              <a:t>Accessibility and post-secondary education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500" dirty="0">
                <a:solidFill>
                  <a:srgbClr val="002060"/>
                </a:solidFill>
              </a:rPr>
              <a:t>Inclusion: UDL enables engagement and motivation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500" dirty="0">
                <a:solidFill>
                  <a:srgbClr val="002060"/>
                </a:solidFill>
              </a:rPr>
              <a:t>Solving access problems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500" dirty="0">
                <a:solidFill>
                  <a:srgbClr val="002060"/>
                </a:solidFill>
              </a:rPr>
              <a:t>COVID-19: Impact on learning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500" dirty="0">
                <a:solidFill>
                  <a:srgbClr val="002060"/>
                </a:solidFill>
              </a:rPr>
              <a:t>Why bother with accessibility?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922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7B5EC-EC7C-5F47-8C76-CDA6D2E71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38FDF-28F7-FD40-AC6C-0AA4EC86117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31437"/>
            <a:ext cx="10972800" cy="4888200"/>
          </a:xfrm>
        </p:spPr>
        <p:txBody>
          <a:bodyPr/>
          <a:lstStyle/>
          <a:p>
            <a:pPr marL="361315" indent="-361315"/>
            <a:r>
              <a:rPr lang="en-CA" sz="1550" dirty="0">
                <a:latin typeface="Arial"/>
                <a:cs typeface="Arial"/>
              </a:rPr>
              <a:t>Eagan, M. K., Stolzenberg, E. B., Zimmerman, H. B., Aragon, M. C., Whang Sayson, H. &amp; Rios-Aguilar, C. (2017). T</a:t>
            </a:r>
            <a:r>
              <a:rPr lang="en-CA" sz="1550" i="1" dirty="0">
                <a:latin typeface="Arial"/>
                <a:cs typeface="Arial"/>
              </a:rPr>
              <a:t>he American freshman: National norms fall 2016.</a:t>
            </a:r>
            <a:r>
              <a:rPr lang="en-CA" sz="1550" dirty="0">
                <a:latin typeface="Arial"/>
                <a:cs typeface="Arial"/>
              </a:rPr>
              <a:t> Higher Education Research Institute. https://www.heri.ucla.edu/monographs/TheAmericanFreshman2016.pdf </a:t>
            </a:r>
            <a:endParaRPr lang="en-US" sz="1550" dirty="0"/>
          </a:p>
          <a:p>
            <a:pPr marL="361315" indent="-361315"/>
            <a:r>
              <a:rPr lang="en-US" sz="1550" dirty="0">
                <a:solidFill>
                  <a:srgbClr val="002060"/>
                </a:solidFill>
              </a:rPr>
              <a:t>Capp, M.J. (2017). The effectiveness of universal design for learning: A meta-analysis of literature between 2013 and 2016. International Journal of Inclusive Education (21)8, 791-807. DOI: 10.1080/13603116.2017.1325074</a:t>
            </a:r>
          </a:p>
          <a:p>
            <a:pPr marL="361315" indent="-361315"/>
            <a:r>
              <a:rPr lang="en-US" sz="1550" dirty="0">
                <a:solidFill>
                  <a:srgbClr val="002060"/>
                </a:solidFill>
              </a:rPr>
              <a:t>Fichten, C., Amsel, R., Jorgensen, M., Nguyen, M. N., Budd, J., Havel, A., King, L., Jorgensen, S., &amp; Asuncion, J. (2016).Theory of Planned Behavior: Sensitivity and specificity in predicting graduation and drop-out among college and university students? International Journal of Learning, Teaching and Educational Research, 15(7), 38-52. Retrieved from  http://ijlter.org/index.php/ijlter/article/view/694/pdf</a:t>
            </a:r>
            <a:r>
              <a:rPr lang="en-US" sz="1550" baseline="30000" dirty="0">
                <a:solidFill>
                  <a:srgbClr val="002060"/>
                </a:solidFill>
              </a:rPr>
              <a:t> </a:t>
            </a:r>
          </a:p>
          <a:p>
            <a:pPr marL="361315" indent="-361315"/>
            <a:r>
              <a:rPr lang="en-CA" sz="1550" dirty="0">
                <a:latin typeface="Arial"/>
                <a:cs typeface="Arial"/>
              </a:rPr>
              <a:t>Fichten, C. S., Havel, A., King, L., Jorgensen, M., Budd, J., Asuncion, J., Nguyen, M. N., Amsel, R. &amp; Marcil, E. (2018). Are you in or out? Canadian students who register for disability-related services in junior/community colleges versus those who do not. </a:t>
            </a:r>
            <a:r>
              <a:rPr lang="en-CA" sz="1550" i="1" dirty="0">
                <a:latin typeface="Arial"/>
                <a:cs typeface="Arial"/>
              </a:rPr>
              <a:t>Journal of Education and Human Development, 7</a:t>
            </a:r>
            <a:r>
              <a:rPr lang="en-CA" sz="1550" dirty="0">
                <a:latin typeface="Arial"/>
                <a:cs typeface="Arial"/>
              </a:rPr>
              <a:t>(1), 166-175. DOI: 10.15640/jehd.v7n1a19 </a:t>
            </a:r>
            <a:endParaRPr lang="en-CA" sz="1550" dirty="0"/>
          </a:p>
          <a:p>
            <a:pPr marL="361315" indent="-361315"/>
            <a:r>
              <a:rPr lang="en-CA" sz="1550" dirty="0">
                <a:latin typeface="Arial"/>
                <a:cs typeface="Arial"/>
              </a:rPr>
              <a:t>Fichten, C. S., Jorgensen, S., Havel, A., Barile, M., Ferraro, V., Landry, M.-E., Fiset, D., </a:t>
            </a:r>
            <a:r>
              <a:rPr lang="en-CA" sz="1550" dirty="0" err="1">
                <a:latin typeface="Arial"/>
                <a:cs typeface="Arial"/>
              </a:rPr>
              <a:t>Juhel</a:t>
            </a:r>
            <a:r>
              <a:rPr lang="en-CA" sz="1550" dirty="0">
                <a:latin typeface="Arial"/>
                <a:cs typeface="Arial"/>
              </a:rPr>
              <a:t>, J.-C., </a:t>
            </a:r>
            <a:r>
              <a:rPr lang="en-CA" sz="1550" dirty="0" err="1">
                <a:latin typeface="Arial"/>
                <a:cs typeface="Arial"/>
              </a:rPr>
              <a:t>Chwojka</a:t>
            </a:r>
            <a:r>
              <a:rPr lang="en-CA" sz="1550" dirty="0">
                <a:latin typeface="Arial"/>
                <a:cs typeface="Arial"/>
              </a:rPr>
              <a:t>, C., Nguyen, M. N., Amsel, R. &amp; Asuncion, J.V. (2012). What happens after graduation? Outcomes, employment, and recommendations of recent junior/community college graduates with and without disabilities. </a:t>
            </a:r>
            <a:r>
              <a:rPr lang="en-CA" sz="1550" i="1" dirty="0">
                <a:latin typeface="Arial"/>
                <a:cs typeface="Arial"/>
              </a:rPr>
              <a:t>Disability and Rehabilitation 34</a:t>
            </a:r>
            <a:r>
              <a:rPr lang="en-CA" sz="1550" dirty="0">
                <a:latin typeface="Arial"/>
                <a:cs typeface="Arial"/>
              </a:rPr>
              <a:t>(11), 917-924.</a:t>
            </a:r>
          </a:p>
          <a:p>
            <a:pPr marL="361315" indent="-361315"/>
            <a:r>
              <a:rPr lang="en-CA" sz="1550" dirty="0"/>
              <a:t>Jorgensen, S., Fichten, C. S., Havel, A., Lamb, D., James, C. &amp; Barile, M. (2005). Academic performance of college students with and without disabilities: An archival study</a:t>
            </a:r>
            <a:r>
              <a:rPr lang="en-CA" sz="1550" i="1" dirty="0"/>
              <a:t>. Canadian Journal of Counselling, 39</a:t>
            </a:r>
            <a:r>
              <a:rPr lang="en-CA" sz="1550" dirty="0"/>
              <a:t>(2), 101-117.</a:t>
            </a:r>
            <a:endParaRPr lang="en-CA" sz="1600" dirty="0"/>
          </a:p>
          <a:p>
            <a:pPr marL="361315" indent="-361315"/>
            <a:endParaRPr lang="en-CA" sz="1600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5F95-17F3-AB49-A563-9011D936CE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20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10783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sldNum" idx="12"/>
          </p:nvPr>
        </p:nvSpPr>
        <p:spPr>
          <a:xfrm>
            <a:off x="10153653" y="6353177"/>
            <a:ext cx="514351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21</a:t>
            </a:fld>
            <a:endParaRPr/>
          </a:p>
        </p:txBody>
      </p:sp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1981200" y="188642"/>
            <a:ext cx="8229600" cy="6842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Thank You! Questions?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6410DD-02E1-472E-AA80-8C6B9E4A9220}"/>
              </a:ext>
            </a:extLst>
          </p:cNvPr>
          <p:cNvSpPr txBox="1"/>
          <p:nvPr/>
        </p:nvSpPr>
        <p:spPr>
          <a:xfrm>
            <a:off x="1415484" y="4847154"/>
            <a:ext cx="9252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Adaptech Research Network: </a:t>
            </a:r>
            <a:r>
              <a:rPr lang="en-US" dirty="0">
                <a:solidFill>
                  <a:srgbClr val="002060"/>
                </a:solidFill>
                <a:hlinkClick r:id="rId3"/>
              </a:rPr>
              <a:t>www.adaptech.org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CA" dirty="0">
                <a:solidFill>
                  <a:srgbClr val="002060"/>
                </a:solidFill>
              </a:rPr>
              <a:t>Catherine Fichten: </a:t>
            </a:r>
            <a:r>
              <a:rPr lang="en-CA" dirty="0">
                <a:solidFill>
                  <a:srgbClr val="002060"/>
                </a:solidFill>
                <a:hlinkClick r:id="rId4"/>
              </a:rPr>
              <a:t>catherine.fichten@mcgill.ca</a:t>
            </a:r>
            <a:endParaRPr lang="en-CA" dirty="0">
              <a:solidFill>
                <a:srgbClr val="002060"/>
              </a:solidFill>
            </a:endParaRPr>
          </a:p>
          <a:p>
            <a:pPr algn="ctr"/>
            <a:r>
              <a:rPr lang="en-US" dirty="0" err="1">
                <a:solidFill>
                  <a:srgbClr val="002060"/>
                </a:solidFill>
              </a:rPr>
              <a:t>Anick</a:t>
            </a:r>
            <a:r>
              <a:rPr lang="en-US" dirty="0">
                <a:solidFill>
                  <a:srgbClr val="002060"/>
                </a:solidFill>
              </a:rPr>
              <a:t> Legault: </a:t>
            </a:r>
            <a:r>
              <a:rPr lang="en-US" dirty="0">
                <a:solidFill>
                  <a:srgbClr val="002060"/>
                </a:solidFill>
                <a:hlinkClick r:id="rId5"/>
              </a:rPr>
              <a:t>aclegault@dawsoncollege.qc.ca</a:t>
            </a:r>
            <a:endParaRPr lang="en-CA" dirty="0">
              <a:solidFill>
                <a:srgbClr val="002060"/>
              </a:solidFill>
            </a:endParaRPr>
          </a:p>
        </p:txBody>
      </p:sp>
      <p:pic>
        <p:nvPicPr>
          <p:cNvPr id="11" name="Picture 10" descr="Image of a cartoon character leaning on a question mark. Copyright is https://technovation10.wordpress.com/category/general-events/brainstorm/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6858" y="2002529"/>
            <a:ext cx="2079204" cy="196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Photo with acknowledgements written in several languages. &#10;Copyright is http://pulse-coaching.com/wp-content/uploads/2015/02/merci.png">
            <a:extLst>
              <a:ext uri="{FF2B5EF4-FFF2-40B4-BE49-F238E27FC236}">
                <a16:creationId xmlns:a16="http://schemas.microsoft.com/office/drawing/2014/main" id="{AB092F84-1715-EE49-A043-112E5038440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0" y="1422400"/>
            <a:ext cx="6537208" cy="311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8"/>
    </mc:Choice>
    <mc:Fallback xmlns="">
      <p:transition spd="slow" advTm="628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F8F8B03-436C-4694-876F-0660F5DD90A0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3</a:t>
            </a:fld>
            <a:endParaRPr lang="fr-FR" altLang="fr-FR" sz="14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44688" y="332658"/>
            <a:ext cx="8302625" cy="684213"/>
          </a:xfrm>
        </p:spPr>
        <p:txBody>
          <a:bodyPr/>
          <a:lstStyle/>
          <a:p>
            <a:pPr>
              <a:defRPr/>
            </a:pPr>
            <a:r>
              <a:rPr lang="en-CA" altLang="en-US" dirty="0"/>
              <a:t>Who are we?</a:t>
            </a:r>
            <a:endParaRPr lang="en-US" noProof="0" dirty="0">
              <a:effectLst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31772" y="1310407"/>
            <a:ext cx="10874433" cy="474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r>
              <a:rPr lang="en-US">
                <a:latin typeface="Arial"/>
                <a:cs typeface="Arial"/>
              </a:rPr>
              <a:t>Polling activity – Get your cellphones out or open a </a:t>
            </a:r>
            <a:r>
              <a:rPr lang="en-US" dirty="0">
                <a:latin typeface="Arial"/>
                <a:cs typeface="Arial"/>
              </a:rPr>
              <a:t>new tab in your web browser!</a:t>
            </a:r>
            <a:endParaRPr lang="en-US" sz="1800" dirty="0"/>
          </a:p>
        </p:txBody>
      </p:sp>
      <p:pic>
        <p:nvPicPr>
          <p:cNvPr id="4" name="Picture 3" descr="Picture of a pen and notepad. ">
            <a:extLst>
              <a:ext uri="{FF2B5EF4-FFF2-40B4-BE49-F238E27FC236}">
                <a16:creationId xmlns:a16="http://schemas.microsoft.com/office/drawing/2014/main" id="{8602A78A-369F-0D49-BD64-D132D93C9F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474150" y="2515978"/>
            <a:ext cx="3243700" cy="3243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13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FFD01-E00D-2D47-BF6E-D60352AF6F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A6281582-CF13-4328-AE52-164E8406DB8F}" type="slidenum">
              <a:rPr lang="fr-FR" altLang="fr-FR" sz="130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4</a:t>
            </a:fld>
            <a:endParaRPr lang="fr-FR" altLang="fr-FR" sz="13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A78111-3B39-6F49-B1FD-ACF8F33F8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3067"/>
            <a:ext cx="8229600" cy="684213"/>
          </a:xfrm>
        </p:spPr>
        <p:txBody>
          <a:bodyPr/>
          <a:lstStyle/>
          <a:p>
            <a:r>
              <a:rPr lang="en-CA" dirty="0"/>
              <a:t>Invisible Disabilities</a:t>
            </a:r>
          </a:p>
        </p:txBody>
      </p:sp>
      <p:pic>
        <p:nvPicPr>
          <p:cNvPr id="13" name="Picture 12" descr="Picture with the phrase 'not all disabilities look like this' beside the image of a person sitting in a wheelchair. The phrase 'some disabilities look like this' is, alsio, written beside the image of a person standing up.&#10;This picture of unknown author is under CC BY license.">
            <a:extLst>
              <a:ext uri="{FF2B5EF4-FFF2-40B4-BE49-F238E27FC236}">
                <a16:creationId xmlns:a16="http://schemas.microsoft.com/office/drawing/2014/main" id="{C58BA99F-4985-5946-9A96-A415A1E3B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787998" y="1196755"/>
            <a:ext cx="6616004" cy="495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7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F8F8B03-436C-4694-876F-0660F5DD90A0}" type="slidenum">
              <a:rPr lang="fr-FR" altLang="fr-FR" sz="1400">
                <a:solidFill>
                  <a:srgbClr val="0033CC"/>
                </a:solidFill>
                <a:latin typeface="Arial" charset="0"/>
              </a:rPr>
              <a:pPr/>
              <a:t>5</a:t>
            </a:fld>
            <a:endParaRPr lang="fr-FR" altLang="fr-FR" sz="140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0272" y="234635"/>
            <a:ext cx="11051456" cy="684213"/>
          </a:xfrm>
        </p:spPr>
        <p:txBody>
          <a:bodyPr/>
          <a:lstStyle/>
          <a:p>
            <a:r>
              <a:rPr lang="en-US" dirty="0"/>
              <a:t>Accessibility and Post-Secondary Education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70272" y="1162638"/>
            <a:ext cx="11535507" cy="48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50" indent="-3619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35401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301625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50" indent="-2936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952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CA" sz="3200" dirty="0">
                <a:solidFill>
                  <a:srgbClr val="002060"/>
                </a:solidFill>
              </a:rPr>
              <a:t>10% to 20% of your students have a disability</a:t>
            </a:r>
            <a:r>
              <a:rPr lang="en-CA" sz="3200" baseline="30000" dirty="0">
                <a:solidFill>
                  <a:srgbClr val="002060"/>
                </a:solidFill>
              </a:rPr>
              <a:t>1</a:t>
            </a:r>
            <a:r>
              <a:rPr lang="en-CA" sz="3200" dirty="0">
                <a:solidFill>
                  <a:srgbClr val="002060"/>
                </a:solidFill>
              </a:rPr>
              <a:t> </a:t>
            </a:r>
            <a:endParaRPr lang="fr-CA" sz="3200" dirty="0"/>
          </a:p>
          <a:p>
            <a:pPr>
              <a:spcBef>
                <a:spcPts val="800"/>
              </a:spcBef>
            </a:pPr>
            <a:r>
              <a:rPr lang="fr-CA" sz="3200" dirty="0" err="1"/>
              <a:t>Study</a:t>
            </a:r>
            <a:r>
              <a:rPr lang="fr-CA" sz="3200" dirty="0"/>
              <a:t>: n=1387 Cégep students</a:t>
            </a:r>
            <a:r>
              <a:rPr lang="fr-CA" sz="3200" baseline="30000" dirty="0"/>
              <a:t>2</a:t>
            </a:r>
            <a:r>
              <a:rPr lang="fr-CA" sz="3200" dirty="0"/>
              <a:t> </a:t>
            </a:r>
          </a:p>
          <a:p>
            <a:pPr lvl="1">
              <a:spcBef>
                <a:spcPts val="800"/>
              </a:spcBef>
            </a:pPr>
            <a:r>
              <a:rPr lang="fr-CA" sz="3000" dirty="0"/>
              <a:t>241 (17%) "self-</a:t>
            </a:r>
            <a:r>
              <a:rPr lang="fr-CA" sz="3000" dirty="0" err="1"/>
              <a:t>reported</a:t>
            </a:r>
            <a:r>
              <a:rPr lang="fr-CA" sz="3000" dirty="0"/>
              <a:t>" a </a:t>
            </a:r>
            <a:r>
              <a:rPr lang="fr-CA" sz="3000" dirty="0" err="1"/>
              <a:t>disability</a:t>
            </a:r>
            <a:r>
              <a:rPr lang="fr-CA" sz="3000" dirty="0"/>
              <a:t> </a:t>
            </a:r>
            <a:endParaRPr lang="en-CA" sz="3000" dirty="0">
              <a:solidFill>
                <a:srgbClr val="002060"/>
              </a:solidFill>
            </a:endParaRPr>
          </a:p>
          <a:p>
            <a:pPr lvl="2">
              <a:spcBef>
                <a:spcPts val="800"/>
              </a:spcBef>
            </a:pPr>
            <a:r>
              <a:rPr lang="en-US" dirty="0">
                <a:solidFill>
                  <a:srgbClr val="002060"/>
                </a:solidFill>
              </a:rPr>
              <a:t>LD / ADHD </a:t>
            </a:r>
          </a:p>
          <a:p>
            <a:pPr lvl="2">
              <a:spcBef>
                <a:spcPts val="800"/>
              </a:spcBef>
            </a:pPr>
            <a:r>
              <a:rPr lang="en-US" dirty="0">
                <a:solidFill>
                  <a:srgbClr val="002060"/>
                </a:solidFill>
              </a:rPr>
              <a:t>Mental Health Problems </a:t>
            </a:r>
          </a:p>
          <a:p>
            <a:pPr lvl="2">
              <a:spcBef>
                <a:spcPts val="800"/>
              </a:spcBef>
            </a:pPr>
            <a:r>
              <a:rPr lang="en-US" dirty="0">
                <a:solidFill>
                  <a:srgbClr val="002060"/>
                </a:solidFill>
              </a:rPr>
              <a:t>Chronic health problems 
Deafness, hearing and visual impairments</a:t>
            </a:r>
          </a:p>
          <a:p>
            <a:pPr lvl="1">
              <a:spcBef>
                <a:spcPts val="800"/>
              </a:spcBef>
            </a:pPr>
            <a:r>
              <a:rPr lang="en-CA" sz="3000" dirty="0">
                <a:solidFill>
                  <a:srgbClr val="002060"/>
                </a:solidFill>
              </a:rPr>
              <a:t>ALL your students must be able to</a:t>
            </a:r>
          </a:p>
          <a:p>
            <a:pPr lvl="2">
              <a:spcBef>
                <a:spcPts val="800"/>
              </a:spcBef>
            </a:pPr>
            <a:r>
              <a:rPr lang="en-CA" dirty="0">
                <a:solidFill>
                  <a:srgbClr val="002060"/>
                </a:solidFill>
              </a:rPr>
              <a:t>Read and understand your course materials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4245A1-1057-4609-B224-FDFE3E58E04F}"/>
              </a:ext>
            </a:extLst>
          </p:cNvPr>
          <p:cNvSpPr txBox="1"/>
          <p:nvPr/>
        </p:nvSpPr>
        <p:spPr>
          <a:xfrm>
            <a:off x="570272" y="6219216"/>
            <a:ext cx="11180852" cy="74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176209" algn="l"/>
              </a:tabLst>
            </a:pPr>
            <a:r>
              <a:rPr lang="en-CA" sz="850" baseline="30000" dirty="0">
                <a:latin typeface="Arial"/>
                <a:cs typeface="Arial"/>
              </a:rPr>
              <a:t>1</a:t>
            </a:r>
            <a:r>
              <a:rPr lang="en-CA" sz="850" dirty="0">
                <a:latin typeface="Arial"/>
                <a:cs typeface="Arial"/>
              </a:rPr>
              <a:t> Eagan, M. K., Stolzenberg, E. B., Zimmerman, H. B., Aragon, M. C., Whang Sayson, H. et Rios-Aguilar, C. (2017). </a:t>
            </a:r>
            <a:r>
              <a:rPr lang="en-CA" sz="850" i="1" dirty="0">
                <a:latin typeface="Arial"/>
                <a:cs typeface="Arial"/>
              </a:rPr>
              <a:t>The American freshman: National norms fall 2016</a:t>
            </a:r>
            <a:r>
              <a:rPr lang="en-CA" sz="850" dirty="0">
                <a:latin typeface="Arial"/>
                <a:cs typeface="Arial"/>
              </a:rPr>
              <a:t>.  Higher Education Research Institute. </a:t>
            </a:r>
            <a:r>
              <a:rPr lang="en-CA" sz="850" dirty="0">
                <a:latin typeface="Arial"/>
                <a:cs typeface="Arial"/>
                <a:hlinkClick r:id="rId4"/>
              </a:rPr>
              <a:t>https://www.heri.ucla.edu/monographs/TheAmericanFreshman2016.pdf</a:t>
            </a:r>
            <a:r>
              <a:rPr lang="en-CA" sz="850" dirty="0">
                <a:latin typeface="Arial"/>
                <a:cs typeface="Arial"/>
              </a:rPr>
              <a:t> </a:t>
            </a:r>
            <a:endParaRPr lang="en-CA" sz="85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0" algn="l"/>
              </a:tabLst>
            </a:pPr>
            <a:r>
              <a:rPr lang="en-CA" sz="850" baseline="30000" dirty="0">
                <a:latin typeface="Arial"/>
                <a:cs typeface="Arial"/>
              </a:rPr>
              <a:t>2</a:t>
            </a:r>
            <a:r>
              <a:rPr lang="en-CA" sz="850" dirty="0">
                <a:latin typeface="Arial"/>
                <a:cs typeface="Arial"/>
              </a:rPr>
              <a:t> </a:t>
            </a:r>
            <a:r>
              <a:rPr lang="en-CA" sz="850" dirty="0" err="1">
                <a:latin typeface="Arial"/>
                <a:cs typeface="Arial"/>
              </a:rPr>
              <a:t>Fichten</a:t>
            </a:r>
            <a:r>
              <a:rPr lang="en-CA" sz="850" dirty="0">
                <a:latin typeface="Arial"/>
                <a:cs typeface="Arial"/>
              </a:rPr>
              <a:t>, C.S., Havel, A., King, L., Jorgensen, M., Budd, J., Asuncion, J., Nguyen, M.N., Amsel, R. et Marcil, E. (2018). Are you in or out? Canadian students who register for disability-related services in junior/community colleges versus those who do not. </a:t>
            </a:r>
            <a:r>
              <a:rPr lang="en-CA" sz="850" i="1" dirty="0">
                <a:latin typeface="Arial"/>
                <a:cs typeface="Arial"/>
              </a:rPr>
              <a:t>Journal of Education and Human Development, 7</a:t>
            </a:r>
            <a:r>
              <a:rPr lang="en-CA" sz="850" dirty="0">
                <a:latin typeface="Arial"/>
                <a:cs typeface="Arial"/>
              </a:rPr>
              <a:t>(1), 166-175. DOI: 10.15640/jehd.v7n1a19 </a:t>
            </a:r>
            <a:endParaRPr lang="en-US" sz="85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8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747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65CB0-681A-7C4C-9D2D-0471094C9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5DA89-19B9-DB48-A208-90239566C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dirty="0"/>
              <a:t>UDL Enables Commitment and Motivation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6F01BE-147C-7C4D-8766-C7FF278442AF}"/>
              </a:ext>
            </a:extLst>
          </p:cNvPr>
          <p:cNvSpPr txBox="1"/>
          <p:nvPr/>
        </p:nvSpPr>
        <p:spPr>
          <a:xfrm>
            <a:off x="406400" y="2215258"/>
            <a:ext cx="58827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354013"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sz="3600" dirty="0">
                <a:solidFill>
                  <a:schemeClr val="accent2">
                    <a:lumMod val="50000"/>
                  </a:schemeClr>
                </a:solidFill>
              </a:rPr>
              <a:t>Overview of Universal Design of Learning (UDL)</a:t>
            </a:r>
            <a:endParaRPr lang="en-CA" dirty="0">
              <a:solidFill>
                <a:schemeClr val="accent2">
                  <a:lumMod val="50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457200" indent="-457200"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rgbClr val="0000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http://udlguidelines.cast.org/</a:t>
            </a:r>
            <a:endParaRPr lang="en-CA" sz="3200" dirty="0"/>
          </a:p>
          <a:p>
            <a:endParaRPr lang="en-CA" dirty="0"/>
          </a:p>
        </p:txBody>
      </p:sp>
      <p:pic>
        <p:nvPicPr>
          <p:cNvPr id="6" name="Content Placeholder 5" descr="Table of Universal Design for Learning Guidelines. Copyright is http://udlguidelines.cast.org">
            <a:extLst>
              <a:ext uri="{FF2B5EF4-FFF2-40B4-BE49-F238E27FC236}">
                <a16:creationId xmlns:a16="http://schemas.microsoft.com/office/drawing/2014/main" id="{AC42F667-4593-DA46-AC2C-8C963BDA390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83" y="1138335"/>
            <a:ext cx="5775299" cy="5054989"/>
          </a:xfrm>
        </p:spPr>
      </p:pic>
      <p:sp>
        <p:nvSpPr>
          <p:cNvPr id="9" name="TextBox 8" descr="Tableaux présentant les lignes directrices de la conception universelle de l'apprentissage.&#10;http://udlguidelines.cast.org/binaries/content/assets/udlguidelines/udlg-v2-0/udlg-graphicorganizer-v2-0-french.pdf&#10;">
            <a:extLst>
              <a:ext uri="{FF2B5EF4-FFF2-40B4-BE49-F238E27FC236}">
                <a16:creationId xmlns:a16="http://schemas.microsoft.com/office/drawing/2014/main" id="{84789914-FF3C-1A4A-A0E3-9F39B5B5B382}"/>
              </a:ext>
            </a:extLst>
          </p:cNvPr>
          <p:cNvSpPr txBox="1"/>
          <p:nvPr/>
        </p:nvSpPr>
        <p:spPr>
          <a:xfrm>
            <a:off x="609600" y="6156620"/>
            <a:ext cx="11454882" cy="664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Capp, M.J. (2017). The effectiveness of universal design for learning: A meta-analysis of literature between 2013 and 2016. International Journal of Inclusive</a:t>
            </a:r>
          </a:p>
          <a:p>
            <a:pPr>
              <a:spcAft>
                <a:spcPts val="500"/>
              </a:spcAft>
            </a:pPr>
            <a:r>
              <a:rPr lang="en-US" sz="1100" dirty="0"/>
              <a:t>Education (21)8, 791-807. DOI: 10.1080/13603116.2017.1325074</a:t>
            </a:r>
          </a:p>
          <a:p>
            <a:r>
              <a:rPr lang="en-CA" sz="1100" dirty="0"/>
              <a:t>CAST (2018). Universal Design for Learning Guidelines version 2.2. Retrieved from http://</a:t>
            </a:r>
            <a:r>
              <a:rPr lang="en-CA" sz="1100" dirty="0" err="1"/>
              <a:t>udlguidelines.cast.org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8757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A0610-2CBE-C545-A8D2-E63CA30615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F6D45-E5B8-8E44-9D67-C1A612640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dirty="0"/>
              <a:t>UDL Enables Commitment &amp; Motivation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D6DF42-951F-4941-8676-5C955AD088DA}"/>
              </a:ext>
            </a:extLst>
          </p:cNvPr>
          <p:cNvSpPr txBox="1"/>
          <p:nvPr/>
        </p:nvSpPr>
        <p:spPr>
          <a:xfrm>
            <a:off x="609600" y="2379270"/>
            <a:ext cx="68468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sz="3600" dirty="0">
                <a:solidFill>
                  <a:schemeClr val="accent1">
                    <a:lumMod val="50000"/>
                  </a:schemeClr>
                </a:solidFill>
              </a:rPr>
              <a:t>Alternatives for </a:t>
            </a:r>
          </a:p>
          <a:p>
            <a:pPr marL="1028700" lvl="1" indent="-571500"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accent1">
                    <a:lumMod val="50000"/>
                  </a:schemeClr>
                </a:solidFill>
              </a:rPr>
              <a:t>Auditory</a:t>
            </a:r>
          </a:p>
          <a:p>
            <a:pPr marL="1028700" lvl="1" indent="-571500"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accent1">
                    <a:lumMod val="50000"/>
                  </a:schemeClr>
                </a:solidFill>
              </a:rPr>
              <a:t>Visual information</a:t>
            </a:r>
          </a:p>
        </p:txBody>
      </p:sp>
      <p:pic>
        <p:nvPicPr>
          <p:cNvPr id="6" name="Content Placeholder 5" descr="Table proposing multiple means of representation such as other modes of presentation for auditory and visual information. Copyright is http://udlguidelines.cast.org">
            <a:extLst>
              <a:ext uri="{FF2B5EF4-FFF2-40B4-BE49-F238E27FC236}">
                <a16:creationId xmlns:a16="http://schemas.microsoft.com/office/drawing/2014/main" id="{C3423E14-5677-9C47-A425-4D231462706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289" y="1171253"/>
            <a:ext cx="3594548" cy="491393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844AF3-5756-1747-A51C-0A3E18D7955C}"/>
              </a:ext>
            </a:extLst>
          </p:cNvPr>
          <p:cNvSpPr txBox="1"/>
          <p:nvPr/>
        </p:nvSpPr>
        <p:spPr>
          <a:xfrm>
            <a:off x="609600" y="6353180"/>
            <a:ext cx="1097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CAST (2018). Universal Design for Learning Guidelines version 2.2. Retrieved from http://</a:t>
            </a:r>
            <a:r>
              <a:rPr lang="en-CA" sz="1100" dirty="0" err="1"/>
              <a:t>udlguidelines.cast.org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9999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85420-3DAE-794E-B0AE-1890A31EFC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4E992-F41F-CC4B-B779-999EAE1E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2"/>
            <a:ext cx="10972800" cy="684213"/>
          </a:xfrm>
        </p:spPr>
        <p:txBody>
          <a:bodyPr/>
          <a:lstStyle/>
          <a:p>
            <a:r>
              <a:rPr lang="en-CA" dirty="0"/>
              <a:t>UDL Enables Commitment &amp; Motivation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7D296-AEC7-9F4E-A7FB-A58E5EDFA833}"/>
              </a:ext>
            </a:extLst>
          </p:cNvPr>
          <p:cNvSpPr txBox="1"/>
          <p:nvPr/>
        </p:nvSpPr>
        <p:spPr>
          <a:xfrm>
            <a:off x="322053" y="2363854"/>
            <a:ext cx="7809428" cy="17081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sz="3500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Arial"/>
              </a:rPr>
              <a:t>Vary response/ navigation </a:t>
            </a:r>
            <a:r>
              <a:rPr lang="en-CA" sz="3500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methods </a:t>
            </a:r>
            <a:endParaRPr lang="en-CA" sz="3500" dirty="0">
              <a:solidFill>
                <a:schemeClr val="accent1">
                  <a:lumMod val="50000"/>
                </a:schemeClr>
              </a:solidFill>
              <a:latin typeface="Tahoma"/>
              <a:ea typeface="Tahoma"/>
              <a:cs typeface="Arial"/>
            </a:endParaRPr>
          </a:p>
          <a:p>
            <a:pPr marL="571500" indent="-571500"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sz="3500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Arial"/>
              </a:rPr>
              <a:t>Optimize access to tools &amp; </a:t>
            </a:r>
            <a:r>
              <a:rPr lang="en-CA" sz="3500" dirty="0">
                <a:solidFill>
                  <a:schemeClr val="accent1">
                    <a:lumMod val="50000"/>
                  </a:schemeClr>
                </a:solidFill>
                <a:latin typeface="Tahoma"/>
                <a:ea typeface="Tahoma"/>
                <a:cs typeface="Arial"/>
              </a:rPr>
              <a:t>assistive technologies</a:t>
            </a:r>
          </a:p>
        </p:txBody>
      </p:sp>
      <p:pic>
        <p:nvPicPr>
          <p:cNvPr id="6" name="Content Placeholder 5" descr="Table proposing several means of action and expression such as optimizing access to tools and technologies. Copyright is http://udlguidelines.cast.org&#10;">
            <a:extLst>
              <a:ext uri="{FF2B5EF4-FFF2-40B4-BE49-F238E27FC236}">
                <a16:creationId xmlns:a16="http://schemas.microsoft.com/office/drawing/2014/main" id="{2A2963EF-8905-5D48-9D85-4C56456A4F7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55" y="1202076"/>
            <a:ext cx="3563556" cy="487535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3D8629-F5E3-A340-97AE-E97BA94BE3B5}"/>
              </a:ext>
            </a:extLst>
          </p:cNvPr>
          <p:cNvSpPr txBox="1"/>
          <p:nvPr/>
        </p:nvSpPr>
        <p:spPr>
          <a:xfrm>
            <a:off x="609600" y="6353180"/>
            <a:ext cx="9313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CAST (2018). Universal Design for Learning Guidelines version 2.2. Retrieved from http://</a:t>
            </a:r>
            <a:r>
              <a:rPr lang="en-CA" sz="1100" dirty="0" err="1"/>
              <a:t>udlguidelines.cast.org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3781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B43F2-117B-2A46-A635-92951BC62D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C6F4D8-889E-3D42-AC54-3D3410E77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097" y="210752"/>
            <a:ext cx="10857807" cy="68421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Solving Access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C7E8A-D692-3449-B88B-76F34D37930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7097" y="1196752"/>
            <a:ext cx="10857807" cy="5040560"/>
          </a:xfrm>
        </p:spPr>
        <p:txBody>
          <a:bodyPr/>
          <a:lstStyle/>
          <a:p>
            <a:pPr marL="361315" indent="-361315">
              <a:spcBef>
                <a:spcPts val="1400"/>
              </a:spcBef>
            </a:pPr>
            <a:r>
              <a:rPr lang="en-US" dirty="0">
                <a:solidFill>
                  <a:srgbClr val="002060"/>
                </a:solidFill>
              </a:rPr>
              <a:t>Excellent free short videos </a:t>
            </a:r>
            <a:endParaRPr lang="en-US"/>
          </a:p>
          <a:p>
            <a:pPr marL="628015" lvl="1" indent="-353695">
              <a:spcBef>
                <a:spcPts val="1400"/>
              </a:spcBef>
            </a:pPr>
            <a:r>
              <a:rPr lang="en-US" sz="3600" baseline="30000" dirty="0">
                <a:solidFill>
                  <a:srgbClr val="002060"/>
                </a:solidFill>
                <a:hlinkClick r:id="rId3"/>
              </a:rPr>
              <a:t>1 </a:t>
            </a:r>
            <a:r>
              <a:rPr lang="en-US" sz="3600" dirty="0">
                <a:solidFill>
                  <a:srgbClr val="002060"/>
                </a:solidFill>
                <a:hlinkClick r:id="rId3"/>
              </a:rPr>
              <a:t>Basics for Inclusive Design for Online Education</a:t>
            </a:r>
            <a:endParaRPr lang="en-US" sz="3600" dirty="0">
              <a:solidFill>
                <a:srgbClr val="002060"/>
              </a:solidFill>
            </a:endParaRPr>
          </a:p>
          <a:p>
            <a:pPr marL="894715" lvl="2" indent="-300990">
              <a:spcBef>
                <a:spcPts val="1400"/>
              </a:spcBef>
            </a:pPr>
            <a:r>
              <a:rPr lang="en-US" sz="3200" dirty="0">
                <a:solidFill>
                  <a:srgbClr val="002060"/>
                </a:solidFill>
              </a:rPr>
              <a:t>Free MOOC from Coursera</a:t>
            </a:r>
          </a:p>
          <a:p>
            <a:pPr marL="894715" lvl="2" indent="-300990">
              <a:spcBef>
                <a:spcPts val="1400"/>
              </a:spcBef>
            </a:pPr>
            <a:r>
              <a:rPr lang="en-US" sz="3200" dirty="0">
                <a:solidFill>
                  <a:srgbClr val="002060"/>
                </a:solidFill>
              </a:rPr>
              <a:t>Watch videos when you need them:</a:t>
            </a:r>
          </a:p>
          <a:p>
            <a:pPr marL="1161415" lvl="3" indent="-293370">
              <a:spcBef>
                <a:spcPts val="1400"/>
              </a:spcBef>
            </a:pPr>
            <a:r>
              <a:rPr lang="en-US" sz="2800" dirty="0">
                <a:solidFill>
                  <a:srgbClr val="002060"/>
                </a:solidFill>
                <a:latin typeface="Arial"/>
                <a:cs typeface="Arial"/>
              </a:rPr>
              <a:t>Week 2: Accessible documents (Word, PDF, PPTX)</a:t>
            </a:r>
          </a:p>
          <a:p>
            <a:pPr marL="1161415" lvl="3" indent="-293370">
              <a:spcBef>
                <a:spcPts val="1400"/>
              </a:spcBef>
            </a:pPr>
            <a:r>
              <a:rPr lang="en-US" sz="2800" dirty="0">
                <a:solidFill>
                  <a:srgbClr val="002060"/>
                </a:solidFill>
                <a:latin typeface="Arial"/>
                <a:cs typeface="Arial"/>
              </a:rPr>
              <a:t>Week 3: Complex Images, Tables, Graphs (alt text)</a:t>
            </a:r>
          </a:p>
          <a:p>
            <a:pPr marL="1161415" lvl="3" indent="-293370">
              <a:spcBef>
                <a:spcPts val="1400"/>
              </a:spcBef>
            </a:pPr>
            <a:r>
              <a:rPr lang="en-US" sz="2800" dirty="0">
                <a:solidFill>
                  <a:srgbClr val="002060"/>
                </a:solidFill>
                <a:latin typeface="Arial"/>
                <a:cs typeface="Arial"/>
              </a:rPr>
              <a:t>Week 4: Captioning (YouTube and other videos)</a:t>
            </a:r>
            <a:endParaRPr lang="en-CA" sz="2800" dirty="0">
              <a:latin typeface="Arial"/>
              <a:cs typeface="Arial"/>
            </a:endParaRPr>
          </a:p>
        </p:txBody>
      </p:sp>
      <p:pic>
        <p:nvPicPr>
          <p:cNvPr id="5" name="Picture 3" descr="Picture of a smiley face giving a thumbs up.&#10;Copyright is https://openclipart.org/detail/28688/thumbs-up-smiley">
            <a:extLst>
              <a:ext uri="{FF2B5EF4-FFF2-40B4-BE49-F238E27FC236}">
                <a16:creationId xmlns:a16="http://schemas.microsoft.com/office/drawing/2014/main" id="{CE5551ED-FA47-4341-B236-3A2BF92DF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208" y="2721978"/>
            <a:ext cx="1073827" cy="107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D4EA94-F6E8-FE4F-8B3F-9F36ECBAC650}"/>
              </a:ext>
            </a:extLst>
          </p:cNvPr>
          <p:cNvSpPr txBox="1"/>
          <p:nvPr/>
        </p:nvSpPr>
        <p:spPr>
          <a:xfrm>
            <a:off x="762000" y="6451600"/>
            <a:ext cx="33169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baseline="30000" dirty="0"/>
              <a:t>1</a:t>
            </a:r>
            <a:r>
              <a:rPr lang="en-CA" sz="1100" dirty="0"/>
              <a:t> https://www.coursera.org/learn/inclusive-design</a:t>
            </a:r>
          </a:p>
        </p:txBody>
      </p:sp>
    </p:spTree>
    <p:extLst>
      <p:ext uri="{BB962C8B-B14F-4D97-AF65-F5344CB8AC3E}">
        <p14:creationId xmlns:p14="http://schemas.microsoft.com/office/powerpoint/2010/main" val="31144277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60883-fc35-413a-a897-e3fc17a97e3c&quot;,&quot;TimeStamp&quot;:&quot;2020-08-08T16:58:44.9142256-04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60883-fc35-413a-a897-e3fc17a97e3c&quot;,&quot;TimeStamp&quot;:&quot;2020-08-08T16:58:44.9142256-04:00&quot;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2d60883-fc35-413a-a897-e3fc17a97e3c&quot;,&quot;TimeStamp&quot;:&quot;2020-08-08T16:58:44.9142256-04:00&quot;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CC"/>
      </a:hlink>
      <a:folHlink>
        <a:srgbClr val="00206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2327</Words>
  <Application>Microsoft Office PowerPoint</Application>
  <PresentationFormat>Widescreen</PresentationFormat>
  <Paragraphs>277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Narrow</vt:lpstr>
      <vt:lpstr>Bookman Old Style</vt:lpstr>
      <vt:lpstr>Gill Sans MT</vt:lpstr>
      <vt:lpstr>Tahoma</vt:lpstr>
      <vt:lpstr>Times New Roman</vt:lpstr>
      <vt:lpstr>Wingdings 2</vt:lpstr>
      <vt:lpstr>Wingdings 3</vt:lpstr>
      <vt:lpstr>Origine</vt:lpstr>
      <vt:lpstr>Inclusive design: Making face-to-face and online courses accessible to ALL students, with and without disabilities.</vt:lpstr>
      <vt:lpstr> Presentation Objectives</vt:lpstr>
      <vt:lpstr>Who are we?</vt:lpstr>
      <vt:lpstr>Invisible Disabilities</vt:lpstr>
      <vt:lpstr>Accessibility and Post-Secondary Education</vt:lpstr>
      <vt:lpstr>UDL Enables Commitment and Motivation</vt:lpstr>
      <vt:lpstr>UDL Enables Commitment &amp; Motivation</vt:lpstr>
      <vt:lpstr>UDL Enables Commitment &amp; Motivation</vt:lpstr>
      <vt:lpstr>Solving Access Problems</vt:lpstr>
      <vt:lpstr>Solving Access Problems</vt:lpstr>
      <vt:lpstr>Solving Access Problems</vt:lpstr>
      <vt:lpstr>COVID-19: Impact on Learning</vt:lpstr>
      <vt:lpstr>COVID-19: Impact on Learning</vt:lpstr>
      <vt:lpstr>Why Bother with Accessibility?</vt:lpstr>
      <vt:lpstr>Grades</vt:lpstr>
      <vt:lpstr>Graduation and Perseverance</vt:lpstr>
      <vt:lpstr>Graduation and Perseverance</vt:lpstr>
      <vt:lpstr>Employment</vt:lpstr>
      <vt:lpstr>Employment: 4 Years Later</vt:lpstr>
      <vt:lpstr>References</vt:lpstr>
      <vt:lpstr>Thank You!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Design:  Making Face-to-face and Online Courses Accessible to ALL Students, with or Without Disabilities</dc:title>
  <dc:creator>Anick C. Legault</dc:creator>
  <cp:lastModifiedBy>Adaptech Research Network</cp:lastModifiedBy>
  <cp:revision>139</cp:revision>
  <dcterms:created xsi:type="dcterms:W3CDTF">2020-11-13T18:45:37Z</dcterms:created>
  <dcterms:modified xsi:type="dcterms:W3CDTF">2020-12-02T01:11:03Z</dcterms:modified>
</cp:coreProperties>
</file>