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</p:sldMasterIdLst>
  <p:notesMasterIdLst>
    <p:notesMasterId r:id="rId32"/>
  </p:notesMasterIdLst>
  <p:sldIdLst>
    <p:sldId id="455" r:id="rId3"/>
    <p:sldId id="456" r:id="rId4"/>
    <p:sldId id="460" r:id="rId5"/>
    <p:sldId id="461" r:id="rId6"/>
    <p:sldId id="463" r:id="rId7"/>
    <p:sldId id="446" r:id="rId8"/>
    <p:sldId id="487" r:id="rId9"/>
    <p:sldId id="495" r:id="rId10"/>
    <p:sldId id="496" r:id="rId11"/>
    <p:sldId id="470" r:id="rId12"/>
    <p:sldId id="472" r:id="rId13"/>
    <p:sldId id="473" r:id="rId14"/>
    <p:sldId id="497" r:id="rId15"/>
    <p:sldId id="498" r:id="rId16"/>
    <p:sldId id="489" r:id="rId17"/>
    <p:sldId id="490" r:id="rId18"/>
    <p:sldId id="491" r:id="rId19"/>
    <p:sldId id="492" r:id="rId20"/>
    <p:sldId id="502" r:id="rId21"/>
    <p:sldId id="499" r:id="rId22"/>
    <p:sldId id="500" r:id="rId23"/>
    <p:sldId id="475" r:id="rId24"/>
    <p:sldId id="476" r:id="rId25"/>
    <p:sldId id="477" r:id="rId26"/>
    <p:sldId id="503" r:id="rId27"/>
    <p:sldId id="501" r:id="rId28"/>
    <p:sldId id="480" r:id="rId29"/>
    <p:sldId id="493" r:id="rId30"/>
    <p:sldId id="4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S. Fichten, Dr." initials="CSFD" lastIdx="1" clrIdx="0">
    <p:extLst>
      <p:ext uri="{19B8F6BF-5375-455C-9EA6-DF929625EA0E}">
        <p15:presenceInfo xmlns:p15="http://schemas.microsoft.com/office/powerpoint/2012/main" userId="Catherine S. Fichten, Dr." providerId="None"/>
      </p:ext>
    </p:extLst>
  </p:cmAuthor>
  <p:cmAuthor id="2" name="Microsoft Office User" initials="MOU" lastIdx="1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1" autoAdjust="0"/>
    <p:restoredTop sz="76786" autoAdjust="0"/>
  </p:normalViewPr>
  <p:slideViewPr>
    <p:cSldViewPr snapToGrid="0">
      <p:cViewPr varScale="1">
        <p:scale>
          <a:sx n="58" d="100"/>
          <a:sy n="58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Avec 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Sheet1!$B$2:$C$2</c:f>
              <c:strCache>
                <c:ptCount val="2"/>
                <c:pt idx="0">
                  <c:v>10 min</c:v>
                </c:pt>
                <c:pt idx="1">
                  <c:v>20 min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32.32</c:v>
                </c:pt>
                <c:pt idx="1">
                  <c:v>41.27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3B-4D97-9CCF-B5A824884A14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Sans 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Sheet1!$B$2:$C$2</c:f>
              <c:strCache>
                <c:ptCount val="2"/>
                <c:pt idx="0">
                  <c:v>10 min</c:v>
                </c:pt>
                <c:pt idx="1">
                  <c:v>20 min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41.02</c:v>
                </c:pt>
                <c:pt idx="1">
                  <c:v>42.59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3B-4D97-9CCF-B5A824884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630616"/>
        <c:axId val="350632256"/>
      </c:lineChart>
      <c:catAx>
        <c:axId val="350630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632256"/>
        <c:crosses val="autoZero"/>
        <c:auto val="1"/>
        <c:lblAlgn val="ctr"/>
        <c:lblOffset val="100"/>
        <c:noMultiLvlLbl val="0"/>
      </c:catAx>
      <c:valAx>
        <c:axId val="350632256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 sz="2400" baseline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Résultat</a:t>
                </a:r>
                <a:r>
                  <a:rPr lang="en-CA" sz="24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2400" baseline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moyen</a:t>
                </a:r>
                <a:endParaRPr lang="en-CA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4.30730533683289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6306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70474731706364"/>
          <c:y val="3.1407742134931867E-2"/>
          <c:w val="0.83250679180225895"/>
          <c:h val="0.82260512185397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J'aime les cours où mon professeur me permet d'utiliser ma technologie personnelle en classe</c:v>
                </c:pt>
              </c:strCache>
            </c:strRef>
          </c:tx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3E-407D-A571-C1F5CF23C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Sheet1!$A$36:$A$41</c:f>
              <c:strCache>
                <c:ptCount val="6"/>
                <c:pt idx="0">
                  <c:v>Fortement en désaccord</c:v>
                </c:pt>
                <c:pt idx="1">
                  <c:v>Moyennement en désaccord</c:v>
                </c:pt>
                <c:pt idx="2">
                  <c:v>Légèrement en désaccord</c:v>
                </c:pt>
                <c:pt idx="3">
                  <c:v>Légèrement en accord</c:v>
                </c:pt>
                <c:pt idx="4">
                  <c:v>Moyennement en accord</c:v>
                </c:pt>
                <c:pt idx="5">
                  <c:v>Fortement en accord</c:v>
                </c:pt>
              </c:strCache>
            </c:strRef>
          </c:cat>
          <c:val>
            <c:numRef>
              <c:f>Sheet1!$B$36:$B$41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0.05</c:v>
                </c:pt>
                <c:pt idx="3">
                  <c:v>0.21</c:v>
                </c:pt>
                <c:pt idx="4">
                  <c:v>0.3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E-407D-A571-C1F5CF23C321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Mes professeurs me permettent d'utiliser ma technologie personnelle en classe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3E-407D-A571-C1F5CF23C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Sheet1!$A$36:$A$41</c:f>
              <c:strCache>
                <c:ptCount val="6"/>
                <c:pt idx="0">
                  <c:v>Fortement en désaccord</c:v>
                </c:pt>
                <c:pt idx="1">
                  <c:v>Moyennement en désaccord</c:v>
                </c:pt>
                <c:pt idx="2">
                  <c:v>Légèrement en désaccord</c:v>
                </c:pt>
                <c:pt idx="3">
                  <c:v>Légèrement en accord</c:v>
                </c:pt>
                <c:pt idx="4">
                  <c:v>Moyennement en accord</c:v>
                </c:pt>
                <c:pt idx="5">
                  <c:v>Fortement en accord</c:v>
                </c:pt>
              </c:strCache>
            </c:strRef>
          </c:cat>
          <c:val>
            <c:numRef>
              <c:f>Sheet1!$C$36:$C$41</c:f>
              <c:numCache>
                <c:formatCode>0%</c:formatCode>
                <c:ptCount val="6"/>
                <c:pt idx="0">
                  <c:v>0.11</c:v>
                </c:pt>
                <c:pt idx="1">
                  <c:v>0.13</c:v>
                </c:pt>
                <c:pt idx="2">
                  <c:v>0.22</c:v>
                </c:pt>
                <c:pt idx="3">
                  <c:v>0.21</c:v>
                </c:pt>
                <c:pt idx="4">
                  <c:v>0.27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E-407D-A571-C1F5CF23C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40640"/>
        <c:axId val="80667008"/>
      </c:barChart>
      <c:catAx>
        <c:axId val="8064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667008"/>
        <c:crosses val="autoZero"/>
        <c:auto val="1"/>
        <c:lblAlgn val="ctr"/>
        <c:lblOffset val="100"/>
        <c:noMultiLvlLbl val="0"/>
      </c:catAx>
      <c:valAx>
        <c:axId val="80667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64064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1359147711919595"/>
          <c:y val="5.2932045094030735E-4"/>
          <c:w val="0.67644159596573872"/>
          <c:h val="0.36777858015776027"/>
        </c:manualLayout>
      </c:layout>
      <c:overlay val="1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DF74-B933-44FE-9B64-78053F04FD0C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BEB4-6F74-471B-8FBF-DB35D1544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92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alt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9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5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17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163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55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01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45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dirty="0">
                <a:solidFill>
                  <a:prstClr val="black"/>
                </a:solidFill>
              </a:rPr>
              <a:t>On behalf of Enid and </a:t>
            </a:r>
            <a:r>
              <a:rPr lang="en-CA" dirty="0" err="1">
                <a:solidFill>
                  <a:prstClr val="black"/>
                </a:solidFill>
              </a:rPr>
              <a:t>Eulalia</a:t>
            </a:r>
            <a:r>
              <a:rPr lang="en-CA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en-CA" dirty="0">
                <a:solidFill>
                  <a:prstClr val="black"/>
                </a:solidFill>
              </a:rPr>
              <a:t>a.k.a.  Cathy Jones and Mary Walsh in 22 Minutes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20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/>
              <a:t>We</a:t>
            </a:r>
            <a:r>
              <a:rPr lang="en-CA" b="1" baseline="0" dirty="0"/>
              <a:t> will repeat bullets 2-4 throughout the presentation.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88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67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SSHRC (Social Sciences and Humanities Research Council of Canada)</a:t>
            </a:r>
          </a:p>
          <a:p>
            <a:r>
              <a:rPr lang="fr-FR" dirty="0"/>
              <a:t>FRQSC (Fonds  de recherche sur la société et la culture)</a:t>
            </a:r>
          </a:p>
          <a:p>
            <a:r>
              <a:rPr lang="fr-FR" dirty="0"/>
              <a:t>MEES (Ministère de l'Éducation et de l'Enseignement supérieur)</a:t>
            </a:r>
          </a:p>
          <a:p>
            <a:r>
              <a:rPr lang="fr-FR" dirty="0"/>
              <a:t>ECQ</a:t>
            </a:r>
            <a:r>
              <a:rPr lang="fr-FR" baseline="0" dirty="0"/>
              <a:t> (Entente Canada-</a:t>
            </a:r>
            <a:r>
              <a:rPr lang="fr-FR" baseline="0" dirty="0" err="1"/>
              <a:t>Quebec</a:t>
            </a:r>
            <a:r>
              <a:rPr lang="fr-FR" baseline="0" dirty="0"/>
              <a:t>)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2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9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>
              <a:latin typeface="Times New Roman"/>
              <a:cs typeface="Times New Roman"/>
            </a:endParaRPr>
          </a:p>
          <a:p>
            <a:r>
              <a:rPr lang="en-CA" dirty="0">
                <a:latin typeface="Times New Roman"/>
                <a:cs typeface="Times New Roman"/>
              </a:rPr>
              <a:t>More</a:t>
            </a:r>
            <a:r>
              <a:rPr lang="en-CA" baseline="0" dirty="0">
                <a:latin typeface="Times New Roman"/>
                <a:cs typeface="Times New Roman"/>
              </a:rPr>
              <a:t> s</a:t>
            </a:r>
            <a:r>
              <a:rPr lang="en-CA" dirty="0">
                <a:latin typeface="Times New Roman"/>
                <a:cs typeface="Times New Roman"/>
              </a:rPr>
              <a:t>tudents report having mental health problems than LD / ADHD in recent research.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A" alt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9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322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192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23890" y="795000"/>
            <a:ext cx="11081515" cy="1921453"/>
          </a:xfrm>
        </p:spPr>
        <p:txBody>
          <a:bodyPr anchor="t"/>
          <a:lstStyle>
            <a:lvl1pPr algn="r">
              <a:defRPr sz="3600">
                <a:solidFill>
                  <a:srgbClr val="0033CC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23890" y="2962279"/>
            <a:ext cx="10943694" cy="3272265"/>
          </a:xfrm>
          <a:ln>
            <a:noFill/>
          </a:ln>
        </p:spPr>
        <p:txBody>
          <a:bodyPr/>
          <a:lstStyle>
            <a:lvl1pPr marL="0" indent="0" algn="r">
              <a:buNone/>
              <a:defRPr sz="280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F0995-9B71-4D39-A35C-014D4C66B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10" y="6257679"/>
            <a:ext cx="461665" cy="461665"/>
          </a:xfrm>
          <a:prstGeom prst="rect">
            <a:avLst/>
          </a:prstGeom>
        </p:spPr>
      </p:pic>
      <p:sp>
        <p:nvSpPr>
          <p:cNvPr id="11" name="Espace réservé du numéro de diapositive 22">
            <a:extLst>
              <a:ext uri="{FF2B5EF4-FFF2-40B4-BE49-F238E27FC236}">
                <a16:creationId xmlns:a16="http://schemas.microsoft.com/office/drawing/2014/main" id="{BBF05A28-4B5E-4734-93D2-CB408D8DF4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9736" y="6418506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827187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 sz="4000"/>
            </a:lvl1pPr>
            <a:lvl2pPr marL="628635" indent="-354004">
              <a:buSzPct val="110000"/>
              <a:defRPr sz="3600"/>
            </a:lvl2pPr>
            <a:lvl3pPr marL="895328" indent="-301618">
              <a:buSzPct val="110000"/>
              <a:defRPr sz="3200"/>
            </a:lvl3pPr>
            <a:lvl4pPr marL="1162022" indent="-293681">
              <a:buSzPct val="110000"/>
              <a:defRPr sz="2800"/>
            </a:lvl4pPr>
            <a:lvl5pPr marL="1438239" indent="-295267">
              <a:buSzPct val="110000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609600" y="6353180"/>
            <a:ext cx="1072100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    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937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40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6830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9298" y="113839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74449"/>
            <a:ext cx="10801345" cy="4644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1" fontAlgn="base" hangingPunct="1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1" fontAlgn="base" hangingPunct="1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1" fontAlgn="base" hangingPunct="1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1" fontAlgn="base" hangingPunct="1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2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publications/play-it-again-using-students-smartphones-for-audio-recordings/" TargetMode="External"/><Relationship Id="rId2" Type="http://schemas.openxmlformats.org/officeDocument/2006/relationships/hyperlink" Target="https://adaptech.org/publications/beyond-texting-how-students-can-use-smartphones-outside-of-the-classro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aptech.org/publications/simple-but-effective-using-students-smartphones-to-watch-videos/" TargetMode="External"/><Relationship Id="rId4" Type="http://schemas.openxmlformats.org/officeDocument/2006/relationships/hyperlink" Target="https://adaptech.org/publications/using-students-smartphones-for-collaborative-wor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BJRw0kXdU" TargetMode="External"/><Relationship Id="rId2" Type="http://schemas.openxmlformats.org/officeDocument/2006/relationships/hyperlink" Target="https://www.youtube.com/watch?v=43KgZ_letz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TVB3-Qxyfw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jorgensen@dawsoncollege.qc.ca" TargetMode="External"/><Relationship Id="rId5" Type="http://schemas.openxmlformats.org/officeDocument/2006/relationships/hyperlink" Target="mailto:catherine.fichten@mcgill.ca" TargetMode="External"/><Relationship Id="rId4" Type="http://schemas.openxmlformats.org/officeDocument/2006/relationships/hyperlink" Target="mailto:ahavel@dawsoncollege.qc.ca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640/jehd.v7n1a1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8ACC-D3BA-4A60-816C-63AE59647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F5047-25F2-44BF-9007-106E9C7AB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118" y="742554"/>
            <a:ext cx="12192000" cy="1380351"/>
          </a:xfrm>
        </p:spPr>
        <p:txBody>
          <a:bodyPr/>
          <a:lstStyle/>
          <a:p>
            <a:pPr algn="ctr"/>
            <a:r>
              <a:rPr lang="fr-FR" sz="3400" dirty="0"/>
              <a:t>Tout ce que vous vouliez savoir sur les technologies de l'information et des communications (TIC) et la pédagogie inclusive, mais vous ne saviez pas à qui demander </a:t>
            </a:r>
            <a:endParaRPr lang="en-CA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DCE4F-1202-46E7-A8F3-DDE7F88E3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243" y="2396940"/>
            <a:ext cx="11081515" cy="1259816"/>
          </a:xfrm>
        </p:spPr>
        <p:txBody>
          <a:bodyPr/>
          <a:lstStyle/>
          <a:p>
            <a:pPr algn="ctr"/>
            <a:r>
              <a:rPr lang="en-US" sz="3300" dirty="0"/>
              <a:t> Alice Havel, Mary Jorgensen, Maegan Harvison, &amp; Catherine Fichten</a:t>
            </a:r>
            <a:endParaRPr lang="en-US" sz="2400" dirty="0"/>
          </a:p>
          <a:p>
            <a:pPr algn="ctr"/>
            <a:r>
              <a:rPr lang="en-CA" alt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CA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Réseau </a:t>
            </a:r>
            <a:r>
              <a:rPr lang="fr-CA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de recherche </a:t>
            </a:r>
            <a:r>
              <a:rPr lang="en-CA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Adaptech </a:t>
            </a:r>
            <a:r>
              <a:rPr lang="en-US" dirty="0"/>
              <a:t>et </a:t>
            </a:r>
            <a:r>
              <a:rPr lang="en-CA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Collège Dawson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AAC89-8F8E-A04D-A43A-146EDFE89D88}"/>
              </a:ext>
            </a:extLst>
          </p:cNvPr>
          <p:cNvSpPr txBox="1"/>
          <p:nvPr/>
        </p:nvSpPr>
        <p:spPr>
          <a:xfrm>
            <a:off x="555244" y="4160324"/>
            <a:ext cx="1108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CRISPESH Symposium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virtuel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2021, le 1er-3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Creative Commons License symbol for Attribution - Non Commercial- No Derivatives 4.0 International. Copyright is &#10;http://creativecommons.org/about ">
            <a:extLst>
              <a:ext uri="{FF2B5EF4-FFF2-40B4-BE49-F238E27FC236}">
                <a16:creationId xmlns:a16="http://schemas.microsoft.com/office/drawing/2014/main" id="{762A0270-8974-224E-BB2D-5CE333B4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59" y="4925646"/>
            <a:ext cx="1116682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wson College logo. Copyright is https://www.crowdrise.com/campusteamdawson1">
            <a:extLst>
              <a:ext uri="{FF2B5EF4-FFF2-40B4-BE49-F238E27FC236}">
                <a16:creationId xmlns:a16="http://schemas.microsoft.com/office/drawing/2014/main" id="{9B304C60-5F7C-6D4D-B9C1-50D15201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98" y="5585178"/>
            <a:ext cx="1370831" cy="4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aptech Research Network logo. Copyright is http://www.adaptech.org/">
            <a:extLst>
              <a:ext uri="{FF2B5EF4-FFF2-40B4-BE49-F238E27FC236}">
                <a16:creationId xmlns:a16="http://schemas.microsoft.com/office/drawing/2014/main" id="{0CDAA119-803D-F546-AC75-CDD70DB2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25" y="5481963"/>
            <a:ext cx="5588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Fonds de recherche du Québec – Société et culture (FRQSC) logo. Copyright is https://www.fqr.gouv.qc.ca/pls/intranet/CQFRCORP.ba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673" y="5426479"/>
            <a:ext cx="2089108" cy="73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ocial Sciences and Humanities Research Council of Canada (SSHRC) logo. Copyright is http://www.sshrc-crsh.gc.ca/about-au_sujet/sshrc-logo-crsh/index-eng.aspx" title="Social Sciences and Humanities Research Council of Canada (SSHRC)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0454" y="5716441"/>
            <a:ext cx="3663311" cy="15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 for the Ministère de l'Éducation et Ministère de l'Enseignement supérieur. Copyright is http://www.education.gouv.qc.ca/en/home/" title="Logo Ministère de l’Éducation, de l’Enseignement supérieur et de la Recherch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38" y="5485175"/>
            <a:ext cx="1625914" cy="6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4147"/>
            <a:ext cx="11827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Havel, A., Jorgensen, M., </a:t>
            </a:r>
            <a:r>
              <a:rPr lang="en-CA" dirty="0" err="1" smtClean="0"/>
              <a:t>Harvison</a:t>
            </a:r>
            <a:r>
              <a:rPr lang="en-CA" dirty="0" smtClean="0"/>
              <a:t>, M. et Fichten, C. (2021, </a:t>
            </a:r>
            <a:r>
              <a:rPr lang="en-CA" dirty="0" smtClean="0"/>
              <a:t>2 </a:t>
            </a:r>
            <a:r>
              <a:rPr lang="en-CA" dirty="0" err="1" smtClean="0"/>
              <a:t>juin</a:t>
            </a:r>
            <a:r>
              <a:rPr lang="en-CA" dirty="0" smtClean="0"/>
              <a:t>). </a:t>
            </a:r>
            <a:r>
              <a:rPr lang="fr-FR" dirty="0"/>
              <a:t>Tout ce que vous vouliez savoir sur les technologies de l'information et des communications (TIC) et la pédagogie inclusive, mais vous ne saviez pas à qui </a:t>
            </a:r>
            <a:r>
              <a:rPr lang="fr-FR" dirty="0" smtClean="0"/>
              <a:t>demander </a:t>
            </a:r>
            <a:r>
              <a:rPr lang="fr-FR" dirty="0"/>
              <a:t>[Diapositives en PowerPoint]</a:t>
            </a:r>
            <a:r>
              <a:rPr lang="en-CA" dirty="0"/>
              <a:t>. </a:t>
            </a:r>
            <a:r>
              <a:rPr lang="en-CA" dirty="0" err="1"/>
              <a:t>Réseau</a:t>
            </a:r>
            <a:r>
              <a:rPr lang="en-CA" dirty="0"/>
              <a:t> de </a:t>
            </a:r>
            <a:r>
              <a:rPr lang="en-CA" dirty="0" err="1"/>
              <a:t>recherche</a:t>
            </a:r>
            <a:r>
              <a:rPr lang="en-CA"/>
              <a:t> Adaptech.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62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8167"/>
            <a:ext cx="11696700" cy="684213"/>
          </a:xfrm>
        </p:spPr>
        <p:txBody>
          <a:bodyPr/>
          <a:lstStyle/>
          <a:p>
            <a:r>
              <a:rPr lang="en-CA" sz="3600" dirty="0"/>
              <a:t>Utilisation des technologies </a:t>
            </a:r>
            <a:r>
              <a:rPr lang="en-CA" sz="3600" dirty="0" err="1"/>
              <a:t>personnelles</a:t>
            </a:r>
            <a:r>
              <a:rPr lang="en-CA" sz="3600" dirty="0"/>
              <a:t> </a:t>
            </a:r>
            <a:r>
              <a:rPr lang="en-CA" sz="3600" dirty="0" err="1"/>
              <a:t>en</a:t>
            </a:r>
            <a:r>
              <a:rPr lang="en-CA" sz="3600" dirty="0"/>
              <a:t> </a:t>
            </a:r>
            <a:r>
              <a:rPr lang="en-CA" sz="3600" dirty="0" smtClean="0"/>
              <a:t>classe</a:t>
            </a:r>
            <a:r>
              <a:rPr lang="en-CA" sz="3600" baseline="30000" dirty="0"/>
              <a:t>3</a:t>
            </a:r>
          </a:p>
        </p:txBody>
      </p:sp>
      <p:graphicFrame>
        <p:nvGraphicFramePr>
          <p:cNvPr id="5" name="Chart 4" descr="Graphique montrant la réponse aux  questions&#10; &quot;J'aime les cours où mon professeur me permet d'utiliser une technologie personnelle en classe&quot; :&#10;Fortement en désaccord : 2%&#10;Modérément en désaccord : 2%&#10;Légèrement en désaccord : 5%&#10;Légèrement d'accord : 21 %.&#10;Modérément d'accord : 30%&#10;Tout à fait d'accord : 40%.&#10;&#10;Réponse à la question &quot;Mes professeurs me permettent d'utiliser ma technologie personnelle en classe&quot; :&#10;&#10;Pas du tout d'accord : 11%&#10;Modérément en désaccord : 13%&#10;Légèrement en désaccord : 22%&#10;Légèrement d'accord : 21%&#10;Modérément d'accord : 27 %.&#10;Tout à fait d'accord : 6%&#10;&#10;" title="Use of Personal Technology in Clas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605554"/>
              </p:ext>
            </p:extLst>
          </p:nvPr>
        </p:nvGraphicFramePr>
        <p:xfrm>
          <a:off x="2012216" y="1330040"/>
          <a:ext cx="8167567" cy="471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91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731"/>
            <a:ext cx="10972800" cy="684213"/>
          </a:xfrm>
        </p:spPr>
        <p:txBody>
          <a:bodyPr/>
          <a:lstStyle/>
          <a:p>
            <a:r>
              <a:rPr lang="en-CA" sz="4000" dirty="0"/>
              <a:t>Technologies qui </a:t>
            </a:r>
            <a:r>
              <a:rPr lang="en-CA" sz="4000" dirty="0" err="1"/>
              <a:t>ont</a:t>
            </a:r>
            <a:r>
              <a:rPr lang="en-CA" sz="4000" dirty="0"/>
              <a:t> </a:t>
            </a:r>
            <a:r>
              <a:rPr lang="en-CA" sz="4000" dirty="0" err="1"/>
              <a:t>bien</a:t>
            </a:r>
            <a:r>
              <a:rPr lang="en-CA" sz="4000" dirty="0"/>
              <a:t> </a:t>
            </a:r>
            <a:r>
              <a:rPr lang="en-CA" sz="4000" dirty="0" err="1"/>
              <a:t>fonctionné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82347"/>
            <a:ext cx="10972800" cy="323212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fr-FR" sz="3600" dirty="0"/>
              <a:t>Logiciels de présentation (ex. PowerPoint)</a:t>
            </a:r>
            <a:endParaRPr lang="en-CA" sz="3600" dirty="0"/>
          </a:p>
          <a:p>
            <a:pPr lvl="0">
              <a:spcBef>
                <a:spcPts val="1200"/>
              </a:spcBef>
            </a:pPr>
            <a:r>
              <a:rPr lang="en-US" sz="3600" dirty="0"/>
              <a:t>Notes </a:t>
            </a:r>
            <a:r>
              <a:rPr lang="en-US" sz="3600" dirty="0" err="1"/>
              <a:t>publiés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ligne</a:t>
            </a:r>
            <a:r>
              <a:rPr lang="en-US" sz="3600" dirty="0"/>
              <a:t> </a:t>
            </a:r>
            <a:endParaRPr lang="en-CA" sz="3600" dirty="0"/>
          </a:p>
          <a:p>
            <a:pPr>
              <a:spcBef>
                <a:spcPts val="1200"/>
              </a:spcBef>
            </a:pPr>
            <a:r>
              <a:rPr lang="en-CA" sz="3600" dirty="0" err="1"/>
              <a:t>Vidéos</a:t>
            </a:r>
            <a:endParaRPr lang="en-CA" sz="3600" dirty="0"/>
          </a:p>
          <a:p>
            <a:pPr lvl="0">
              <a:spcBef>
                <a:spcPts val="1200"/>
              </a:spcBef>
            </a:pPr>
            <a:r>
              <a:rPr lang="en-US" sz="3600" dirty="0" err="1"/>
              <a:t>Résultats</a:t>
            </a:r>
            <a:r>
              <a:rPr lang="en-US" sz="3600" dirty="0"/>
              <a:t> </a:t>
            </a:r>
            <a:r>
              <a:rPr lang="en-US" sz="3600" dirty="0" err="1"/>
              <a:t>publiés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ligne</a:t>
            </a:r>
            <a:r>
              <a:rPr lang="en-US" sz="3600" dirty="0"/>
              <a:t> </a:t>
            </a:r>
            <a:endParaRPr lang="en-CA" sz="3600" dirty="0"/>
          </a:p>
          <a:p>
            <a:pPr marL="0" indent="0">
              <a:buNone/>
            </a:pPr>
            <a:endParaRPr lang="en-CA" sz="3600" dirty="0"/>
          </a:p>
          <a:p>
            <a:endParaRPr lang="en-CA" sz="3600" dirty="0"/>
          </a:p>
        </p:txBody>
      </p:sp>
      <p:pic>
        <p:nvPicPr>
          <p:cNvPr id="5" name="Picture 4" descr="Image d'une étoile d'or, avec une étoile d'or écrite en dessous.">
            <a:extLst>
              <a:ext uri="{FF2B5EF4-FFF2-40B4-BE49-F238E27FC236}">
                <a16:creationId xmlns:a16="http://schemas.microsoft.com/office/drawing/2014/main" id="{71E597E3-3189-40B0-9BDD-30A2E201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124" y="3568652"/>
            <a:ext cx="2308064" cy="23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44331"/>
            <a:ext cx="12001500" cy="684213"/>
          </a:xfrm>
        </p:spPr>
        <p:txBody>
          <a:bodyPr/>
          <a:lstStyle/>
          <a:p>
            <a:r>
              <a:rPr lang="en-CA" sz="4000" dirty="0"/>
              <a:t>Ce qui </a:t>
            </a:r>
            <a:r>
              <a:rPr lang="en-CA" sz="4000" dirty="0" err="1"/>
              <a:t>n’a</a:t>
            </a:r>
            <a:r>
              <a:rPr lang="en-CA" sz="4000" dirty="0"/>
              <a:t> pas </a:t>
            </a:r>
            <a:r>
              <a:rPr lang="en-CA" sz="4000" dirty="0" err="1"/>
              <a:t>bien</a:t>
            </a:r>
            <a:r>
              <a:rPr lang="en-CA" sz="4000" dirty="0"/>
              <a:t> </a:t>
            </a:r>
            <a:r>
              <a:rPr lang="en-CA" sz="4000" dirty="0" err="1"/>
              <a:t>fonctionné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CA" sz="3600" dirty="0" err="1"/>
              <a:t>L’utilisation</a:t>
            </a:r>
            <a:r>
              <a:rPr lang="en-CA" sz="3600" dirty="0"/>
              <a:t> et les </a:t>
            </a:r>
            <a:r>
              <a:rPr lang="en-CA" sz="3600" dirty="0" err="1"/>
              <a:t>connaissances</a:t>
            </a:r>
            <a:r>
              <a:rPr lang="en-CA" sz="3600" dirty="0"/>
              <a:t> de technologies de la part des </a:t>
            </a:r>
            <a:r>
              <a:rPr lang="en-CA" sz="3600" dirty="0" err="1"/>
              <a:t>professeurs</a:t>
            </a:r>
            <a:endParaRPr lang="en-CA" sz="3600" dirty="0"/>
          </a:p>
          <a:p>
            <a:pPr>
              <a:spcBef>
                <a:spcPts val="1800"/>
              </a:spcBef>
            </a:pPr>
            <a:r>
              <a:rPr lang="en-CA" sz="3600" dirty="0" err="1"/>
              <a:t>Logiciels</a:t>
            </a:r>
            <a:r>
              <a:rPr lang="en-CA" sz="3600" dirty="0"/>
              <a:t> de </a:t>
            </a:r>
            <a:r>
              <a:rPr lang="en-CA" sz="3600" dirty="0" err="1"/>
              <a:t>présentation</a:t>
            </a:r>
            <a:endParaRPr lang="en-CA" sz="3600" dirty="0"/>
          </a:p>
          <a:p>
            <a:pPr>
              <a:spcBef>
                <a:spcPts val="1800"/>
              </a:spcBef>
            </a:pPr>
            <a:r>
              <a:rPr lang="en-CA" sz="3600" dirty="0"/>
              <a:t>Communications </a:t>
            </a:r>
            <a:r>
              <a:rPr lang="en-CA" sz="3600" dirty="0" err="1"/>
              <a:t>en</a:t>
            </a:r>
            <a:r>
              <a:rPr lang="en-CA" sz="3600" dirty="0"/>
              <a:t> </a:t>
            </a:r>
            <a:r>
              <a:rPr lang="en-CA" sz="3600" dirty="0" err="1"/>
              <a:t>ligne</a:t>
            </a:r>
            <a:endParaRPr lang="en-CA" sz="3600" dirty="0"/>
          </a:p>
          <a:p>
            <a:pPr>
              <a:spcBef>
                <a:spcPts val="1800"/>
              </a:spcBef>
            </a:pPr>
            <a:r>
              <a:rPr lang="en-CA" sz="3600" dirty="0"/>
              <a:t>Performance des technologies </a:t>
            </a:r>
            <a:r>
              <a:rPr lang="en-CA" sz="3600" dirty="0" err="1"/>
              <a:t>à</a:t>
            </a:r>
            <a:r>
              <a:rPr lang="en-CA" sz="3600" dirty="0"/>
              <a:t> </a:t>
            </a:r>
            <a:r>
              <a:rPr lang="en-CA" sz="3600" dirty="0" err="1"/>
              <a:t>l’école</a:t>
            </a:r>
            <a:endParaRPr lang="en-CA" sz="3600" dirty="0"/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5" name="Picture 2" descr="Visage triste qui donne un pouce en bas. Le droit d'auteur est  https://openclipart.org/detail/63433/thumbs-down-smi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180" y="3926638"/>
            <a:ext cx="1717020" cy="16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6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sz="4000" dirty="0" smtClean="0"/>
              <a:t>Implications (2)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r>
              <a:rPr lang="fr-FR" sz="3600" dirty="0"/>
              <a:t>Différences entre les élèves en situation de handicap et non en situation de handicap </a:t>
            </a:r>
            <a:r>
              <a:rPr lang="fr-FR" sz="3600" dirty="0" smtClean="0"/>
              <a:t>sont non significatives</a:t>
            </a:r>
          </a:p>
          <a:p>
            <a:r>
              <a:rPr lang="fr-FR" sz="3600" dirty="0" smtClean="0"/>
              <a:t>Les </a:t>
            </a:r>
            <a:r>
              <a:rPr lang="fr-FR" sz="3600" dirty="0"/>
              <a:t>étudiants préfèrent des technologies “</a:t>
            </a:r>
            <a:r>
              <a:rPr lang="fr-FR" sz="3600" dirty="0" err="1"/>
              <a:t>mainstream</a:t>
            </a:r>
            <a:r>
              <a:rPr lang="fr-FR" sz="3600" dirty="0" smtClean="0"/>
              <a:t>”</a:t>
            </a:r>
          </a:p>
          <a:p>
            <a:pPr lvl="1"/>
            <a:r>
              <a:rPr lang="fr-FR" sz="3200" dirty="0"/>
              <a:t>F</a:t>
            </a:r>
            <a:r>
              <a:rPr lang="fr-FR" sz="3200" dirty="0" smtClean="0"/>
              <a:t>onctionnalités </a:t>
            </a:r>
            <a:r>
              <a:rPr lang="fr-FR" sz="3200" dirty="0"/>
              <a:t>de conception universelles faciles à utiliser, etc</a:t>
            </a:r>
            <a:r>
              <a:rPr lang="fr-FR" sz="3200" dirty="0" smtClean="0"/>
              <a:t>.</a:t>
            </a:r>
          </a:p>
          <a:p>
            <a:pPr lvl="1"/>
            <a:r>
              <a:rPr lang="en-CA" sz="3200" dirty="0" err="1" smtClean="0"/>
              <a:t>N’est</a:t>
            </a:r>
            <a:r>
              <a:rPr lang="en-CA" sz="3200" dirty="0" smtClean="0"/>
              <a:t> </a:t>
            </a:r>
            <a:r>
              <a:rPr lang="en-CA" sz="3200" dirty="0"/>
              <a:t>plus un </a:t>
            </a:r>
            <a:r>
              <a:rPr lang="en-CA" sz="3200" dirty="0" err="1" smtClean="0"/>
              <a:t>accommodement</a:t>
            </a:r>
            <a:endParaRPr lang="en-CA" sz="3200" dirty="0" smtClean="0"/>
          </a:p>
          <a:p>
            <a:pPr lvl="1"/>
            <a:r>
              <a:rPr lang="fr-FR" sz="3200" dirty="0" smtClean="0"/>
              <a:t>L’étudiant </a:t>
            </a:r>
            <a:r>
              <a:rPr lang="fr-FR" sz="3200" dirty="0"/>
              <a:t>n’apparait pas différent des autres étudiants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32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sz="4000" dirty="0" smtClean="0"/>
              <a:t>Implications (2- Suivi)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3600" dirty="0" smtClean="0"/>
              <a:t>Similarités </a:t>
            </a:r>
            <a:r>
              <a:rPr lang="fr-FR" sz="3600" dirty="0"/>
              <a:t>entre ce que les étudiants ont rapporté comme avoir bien fonctionné et ce que les enseignants exemplaires ont </a:t>
            </a:r>
            <a:r>
              <a:rPr lang="fr-FR" sz="3600" dirty="0" smtClean="0"/>
              <a:t>utilisé</a:t>
            </a:r>
          </a:p>
          <a:p>
            <a:pPr>
              <a:spcBef>
                <a:spcPts val="1200"/>
              </a:spcBef>
            </a:pPr>
            <a:r>
              <a:rPr lang="fr-FR" sz="3600" dirty="0" smtClean="0"/>
              <a:t>Il </a:t>
            </a:r>
            <a:r>
              <a:rPr lang="fr-FR" sz="3600" dirty="0"/>
              <a:t>n’est pas nécessaire que les professionnels en enseignement soient des experts sur le </a:t>
            </a:r>
            <a:r>
              <a:rPr lang="fr-FR" sz="3600" dirty="0" smtClean="0"/>
              <a:t>sujet</a:t>
            </a:r>
          </a:p>
          <a:p>
            <a:pPr lvl="1">
              <a:spcBef>
                <a:spcPts val="1200"/>
              </a:spcBef>
            </a:pPr>
            <a:r>
              <a:rPr lang="fr-FR" sz="3200" dirty="0" smtClean="0"/>
              <a:t>Si </a:t>
            </a:r>
            <a:r>
              <a:rPr lang="fr-FR" sz="3200" dirty="0"/>
              <a:t>vous l’utilisez, faites-le </a:t>
            </a:r>
            <a:r>
              <a:rPr lang="fr-FR" sz="3200" dirty="0" smtClean="0"/>
              <a:t>bien</a:t>
            </a:r>
          </a:p>
          <a:p>
            <a:pPr lvl="1">
              <a:spcBef>
                <a:spcPts val="1200"/>
              </a:spcBef>
            </a:pPr>
            <a:r>
              <a:rPr lang="fr-FR" sz="3200" dirty="0" smtClean="0"/>
              <a:t>Utilisez-le </a:t>
            </a:r>
            <a:r>
              <a:rPr lang="fr-FR" sz="3200" dirty="0"/>
              <a:t>seulement s’il sert pour quelque chose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15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144331"/>
            <a:ext cx="12420600" cy="684213"/>
          </a:xfrm>
        </p:spPr>
        <p:txBody>
          <a:bodyPr/>
          <a:lstStyle/>
          <a:p>
            <a:r>
              <a:rPr lang="en-CA" sz="3800" dirty="0"/>
              <a:t>Utilisation des technologies mobiles </a:t>
            </a:r>
            <a:r>
              <a:rPr lang="en-CA" sz="3800" dirty="0" err="1"/>
              <a:t>en</a:t>
            </a:r>
            <a:r>
              <a:rPr lang="en-CA" sz="3800" dirty="0"/>
              <a:t> </a:t>
            </a:r>
            <a:r>
              <a:rPr lang="en-CA" sz="3800" dirty="0" err="1" smtClean="0"/>
              <a:t>classe</a:t>
            </a:r>
            <a:r>
              <a:rPr lang="en-CA" sz="3800" dirty="0" smtClean="0"/>
              <a:t> 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3600" dirty="0"/>
              <a:t>Utilisation des technologies mobiles par les </a:t>
            </a:r>
            <a:r>
              <a:rPr lang="en-CA" sz="3600" dirty="0" smtClean="0"/>
              <a:t>étudiants</a:t>
            </a:r>
            <a:r>
              <a:rPr lang="en-CA" sz="3600" baseline="30000" dirty="0"/>
              <a:t>4</a:t>
            </a:r>
          </a:p>
          <a:p>
            <a:pPr lvl="1">
              <a:spcBef>
                <a:spcPts val="1000"/>
              </a:spcBef>
            </a:pPr>
            <a:r>
              <a:rPr lang="en-CA" sz="3200" dirty="0" err="1"/>
              <a:t>Suivre</a:t>
            </a:r>
            <a:r>
              <a:rPr lang="en-CA" sz="3200" dirty="0"/>
              <a:t> le </a:t>
            </a:r>
            <a:r>
              <a:rPr lang="en-CA" sz="3200" dirty="0" err="1"/>
              <a:t>cours</a:t>
            </a:r>
            <a:r>
              <a:rPr lang="en-CA" sz="3200" dirty="0"/>
              <a:t> avec le PowerPoint</a:t>
            </a:r>
          </a:p>
          <a:p>
            <a:pPr lvl="1">
              <a:spcBef>
                <a:spcPts val="1000"/>
              </a:spcBef>
            </a:pPr>
            <a:r>
              <a:rPr lang="en-CA" sz="3200" dirty="0" err="1"/>
              <a:t>Prendre</a:t>
            </a:r>
            <a:r>
              <a:rPr lang="en-CA" sz="3200" dirty="0"/>
              <a:t> des photos des diapositives PowerPoint </a:t>
            </a:r>
          </a:p>
          <a:p>
            <a:pPr lvl="1">
              <a:spcBef>
                <a:spcPts val="1000"/>
              </a:spcBef>
            </a:pPr>
            <a:r>
              <a:rPr lang="fr-FR" sz="3200" dirty="0"/>
              <a:t>Partager des informations relatives au cours pendant le travail de groupe</a:t>
            </a:r>
          </a:p>
          <a:p>
            <a:pPr lvl="1">
              <a:spcBef>
                <a:spcPts val="1000"/>
              </a:spcBef>
            </a:pPr>
            <a:r>
              <a:rPr lang="en-CA" sz="3200" dirty="0" err="1"/>
              <a:t>Utiliser</a:t>
            </a:r>
            <a:r>
              <a:rPr lang="en-CA" sz="3200" dirty="0"/>
              <a:t> un </a:t>
            </a:r>
            <a:r>
              <a:rPr lang="en-CA" sz="3200" dirty="0" err="1"/>
              <a:t>appareil</a:t>
            </a:r>
            <a:r>
              <a:rPr lang="en-CA" sz="3200" dirty="0"/>
              <a:t> mobile pour </a:t>
            </a:r>
            <a:r>
              <a:rPr lang="en-CA" sz="3200" dirty="0" err="1"/>
              <a:t>ajouter</a:t>
            </a:r>
            <a:r>
              <a:rPr lang="en-CA" sz="3200" dirty="0"/>
              <a:t> des </a:t>
            </a:r>
            <a:r>
              <a:rPr lang="en-CA" sz="3200" dirty="0" err="1"/>
              <a:t>informations</a:t>
            </a:r>
            <a:r>
              <a:rPr lang="en-CA" sz="3200" dirty="0"/>
              <a:t> aux tableaux </a:t>
            </a:r>
            <a:r>
              <a:rPr lang="en-CA" sz="3200" dirty="0" err="1"/>
              <a:t>blancs</a:t>
            </a:r>
            <a:r>
              <a:rPr lang="en-CA" sz="3200" dirty="0"/>
              <a:t> </a:t>
            </a:r>
            <a:r>
              <a:rPr lang="en-CA" sz="3200" dirty="0" err="1"/>
              <a:t>interactifs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23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6437"/>
            <a:ext cx="12192000" cy="684213"/>
          </a:xfrm>
        </p:spPr>
        <p:txBody>
          <a:bodyPr/>
          <a:lstStyle/>
          <a:p>
            <a:r>
              <a:rPr lang="en-CA" sz="3600" dirty="0"/>
              <a:t>Utilisation des technologies mobiles </a:t>
            </a:r>
            <a:r>
              <a:rPr lang="en-CA" sz="3600" dirty="0" err="1"/>
              <a:t>en</a:t>
            </a:r>
            <a:r>
              <a:rPr lang="en-CA" sz="3600" dirty="0"/>
              <a:t> </a:t>
            </a:r>
            <a:r>
              <a:rPr lang="en-CA" sz="3600" dirty="0" err="1" smtClean="0"/>
              <a:t>classe</a:t>
            </a:r>
            <a:r>
              <a:rPr lang="en-CA" sz="3600" dirty="0" smtClean="0"/>
              <a:t> (2 - </a:t>
            </a:r>
            <a:r>
              <a:rPr lang="en-CA" sz="3600" dirty="0" err="1" smtClean="0"/>
              <a:t>Suivi</a:t>
            </a:r>
            <a:r>
              <a:rPr lang="en-CA" sz="3600" dirty="0" smtClean="0"/>
              <a:t>)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541" y="1268760"/>
            <a:ext cx="11430918" cy="4888200"/>
          </a:xfrm>
        </p:spPr>
        <p:txBody>
          <a:bodyPr/>
          <a:lstStyle/>
          <a:p>
            <a:r>
              <a:rPr lang="en-CA" sz="3400" dirty="0"/>
              <a:t>Utilisation des technologies mobiles par les </a:t>
            </a:r>
            <a:r>
              <a:rPr lang="en-CA" sz="3400" dirty="0" smtClean="0"/>
              <a:t>professeurs</a:t>
            </a:r>
            <a:r>
              <a:rPr lang="en-CA" sz="3400" baseline="30000" dirty="0"/>
              <a:t>5</a:t>
            </a:r>
          </a:p>
          <a:p>
            <a:pPr lvl="1"/>
            <a:r>
              <a:rPr lang="en-CA" sz="3000" dirty="0" err="1"/>
              <a:t>Sondages</a:t>
            </a:r>
            <a:r>
              <a:rPr lang="en-CA" sz="3000" dirty="0"/>
              <a:t>  / quiz </a:t>
            </a:r>
            <a:r>
              <a:rPr lang="en-CA" sz="3000" dirty="0" err="1"/>
              <a:t>en</a:t>
            </a:r>
            <a:r>
              <a:rPr lang="en-CA" sz="3000" dirty="0"/>
              <a:t> </a:t>
            </a:r>
            <a:r>
              <a:rPr lang="en-CA" sz="3000" dirty="0" err="1"/>
              <a:t>ligne</a:t>
            </a:r>
            <a:endParaRPr lang="en-CA" sz="3000" dirty="0"/>
          </a:p>
          <a:p>
            <a:pPr lvl="1"/>
            <a:r>
              <a:rPr lang="en-CA" sz="3000" dirty="0"/>
              <a:t>Travail </a:t>
            </a:r>
            <a:r>
              <a:rPr lang="en-CA" sz="3000" dirty="0" err="1"/>
              <a:t>en</a:t>
            </a:r>
            <a:r>
              <a:rPr lang="en-CA" sz="3000" dirty="0"/>
              <a:t> </a:t>
            </a:r>
            <a:r>
              <a:rPr lang="en-CA" sz="3000" dirty="0" err="1"/>
              <a:t>équipe</a:t>
            </a:r>
            <a:endParaRPr lang="en-CA" sz="3000" dirty="0"/>
          </a:p>
          <a:p>
            <a:pPr lvl="1"/>
            <a:r>
              <a:rPr lang="en-CA" sz="3000" dirty="0" err="1"/>
              <a:t>Activités</a:t>
            </a:r>
            <a:r>
              <a:rPr lang="en-CA" sz="3000" dirty="0"/>
              <a:t> de </a:t>
            </a:r>
            <a:r>
              <a:rPr lang="en-CA" sz="3000" dirty="0" err="1"/>
              <a:t>classe</a:t>
            </a:r>
            <a:endParaRPr lang="en-CA" sz="3000" dirty="0"/>
          </a:p>
          <a:p>
            <a:pPr lvl="2"/>
            <a:r>
              <a:rPr lang="en-CA" sz="2600" dirty="0"/>
              <a:t>Demander aux </a:t>
            </a:r>
            <a:r>
              <a:rPr lang="en-CA" sz="2600" dirty="0" err="1"/>
              <a:t>étudiants</a:t>
            </a:r>
            <a:r>
              <a:rPr lang="en-CA" sz="2600" dirty="0"/>
              <a:t> de faire des </a:t>
            </a:r>
            <a:r>
              <a:rPr lang="en-CA" sz="2600" dirty="0" err="1"/>
              <a:t>recherches</a:t>
            </a:r>
            <a:r>
              <a:rPr lang="en-CA" sz="2600" dirty="0"/>
              <a:t> pour </a:t>
            </a:r>
            <a:r>
              <a:rPr lang="en-CA" sz="2600" dirty="0" err="1"/>
              <a:t>répondre</a:t>
            </a:r>
            <a:r>
              <a:rPr lang="en-CA" sz="2600" dirty="0"/>
              <a:t> aux questions</a:t>
            </a:r>
          </a:p>
          <a:p>
            <a:pPr lvl="2"/>
            <a:r>
              <a:rPr lang="en-CA" sz="2600" dirty="0" err="1"/>
              <a:t>Utiliser</a:t>
            </a:r>
            <a:r>
              <a:rPr lang="en-CA" sz="2600" dirty="0"/>
              <a:t> les </a:t>
            </a:r>
            <a:r>
              <a:rPr lang="en-CA" sz="2600" dirty="0" err="1"/>
              <a:t>outils</a:t>
            </a:r>
            <a:r>
              <a:rPr lang="en-CA" sz="2600" dirty="0"/>
              <a:t> de </a:t>
            </a:r>
            <a:r>
              <a:rPr lang="en-CA" sz="2600" dirty="0" err="1"/>
              <a:t>géographie</a:t>
            </a:r>
            <a:r>
              <a:rPr lang="en-CA" sz="2600" dirty="0"/>
              <a:t> </a:t>
            </a:r>
            <a:r>
              <a:rPr lang="en-CA" sz="2600" dirty="0" err="1"/>
              <a:t>intégrés</a:t>
            </a:r>
            <a:r>
              <a:rPr lang="en-CA" sz="2600" dirty="0"/>
              <a:t> </a:t>
            </a:r>
            <a:r>
              <a:rPr lang="en-CA" sz="2600" dirty="0" err="1"/>
              <a:t>dans</a:t>
            </a:r>
            <a:r>
              <a:rPr lang="en-CA" sz="2600" dirty="0"/>
              <a:t> les </a:t>
            </a:r>
            <a:r>
              <a:rPr lang="en-CA" sz="2600" dirty="0" err="1"/>
              <a:t>téléphones</a:t>
            </a:r>
            <a:r>
              <a:rPr lang="en-CA" sz="2600" dirty="0"/>
              <a:t> </a:t>
            </a:r>
            <a:r>
              <a:rPr lang="en-CA" sz="2600" dirty="0" err="1"/>
              <a:t>intelligents</a:t>
            </a:r>
            <a:r>
              <a:rPr lang="en-CA" sz="2600" dirty="0"/>
              <a:t> </a:t>
            </a:r>
          </a:p>
          <a:p>
            <a:pPr lvl="2"/>
            <a:r>
              <a:rPr lang="fr-FR" sz="2600" dirty="0"/>
              <a:t>Demander aux étudiants d'écrire leurs notes sur leurs appareils et de les mettre directement sur un tableau SMART</a:t>
            </a:r>
            <a:endParaRPr lang="en-CA" sz="2600" dirty="0"/>
          </a:p>
          <a:p>
            <a:pPr lvl="2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27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41" y="486437"/>
            <a:ext cx="11964318" cy="684213"/>
          </a:xfrm>
        </p:spPr>
        <p:txBody>
          <a:bodyPr/>
          <a:lstStyle/>
          <a:p>
            <a:r>
              <a:rPr lang="en-CA" sz="3600" dirty="0"/>
              <a:t>Fiches de </a:t>
            </a:r>
            <a:r>
              <a:rPr lang="en-CA" sz="3600" dirty="0" err="1"/>
              <a:t>conseils</a:t>
            </a:r>
            <a:r>
              <a:rPr lang="en-CA" sz="3600" dirty="0"/>
              <a:t> sur </a:t>
            </a:r>
            <a:r>
              <a:rPr lang="en-CA" sz="3600" dirty="0" err="1"/>
              <a:t>l'utilisation</a:t>
            </a:r>
            <a:r>
              <a:rPr lang="en-CA" sz="3600" dirty="0"/>
              <a:t> des technologies </a:t>
            </a:r>
            <a:r>
              <a:rPr lang="en-CA" sz="3600" dirty="0" err="1"/>
              <a:t>intelligents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728" y="1247768"/>
            <a:ext cx="11894544" cy="4679307"/>
          </a:xfrm>
        </p:spPr>
        <p:txBody>
          <a:bodyPr/>
          <a:lstStyle/>
          <a:p>
            <a:pPr lvl="1">
              <a:spcBef>
                <a:spcPts val="1000"/>
              </a:spcBef>
            </a:pPr>
            <a:r>
              <a:rPr lang="en-CA" dirty="0">
                <a:hlinkClick r:id="rId2" tooltip="https://adaptech.org/publications/beyond-texting-how-students-can-use-smartphones-outside-of-the-classroom/"/>
              </a:rPr>
              <a:t>Beyond texting: How students can use smartphones outside of the classroom</a:t>
            </a:r>
            <a:endParaRPr lang="en-CA" dirty="0"/>
          </a:p>
          <a:p>
            <a:pPr lvl="1">
              <a:spcBef>
                <a:spcPts val="1000"/>
              </a:spcBef>
            </a:pPr>
            <a:r>
              <a:rPr lang="en-CA" dirty="0">
                <a:hlinkClick r:id="rId3" tooltip="https://adaptech.org/publications/play-it-again-using-students-smartphones-for-audio-recordings/"/>
              </a:rPr>
              <a:t>Play it again: Using students’ smartphones for audio recordings</a:t>
            </a:r>
            <a:endParaRPr lang="en-CA" dirty="0"/>
          </a:p>
          <a:p>
            <a:pPr lvl="1">
              <a:spcBef>
                <a:spcPts val="1000"/>
              </a:spcBef>
            </a:pPr>
            <a:r>
              <a:rPr lang="en-CA" dirty="0">
                <a:hlinkClick r:id="rId4" tooltip="https://adaptech.org/publications/using-students-smartphones-for-collaborative-work/"/>
              </a:rPr>
              <a:t>Using students’ smartphones for collaborative work</a:t>
            </a:r>
            <a:endParaRPr lang="en-CA" dirty="0"/>
          </a:p>
          <a:p>
            <a:pPr lvl="1">
              <a:spcBef>
                <a:spcPts val="1000"/>
              </a:spcBef>
            </a:pPr>
            <a:r>
              <a:rPr lang="en-CA" dirty="0">
                <a:hlinkClick r:id="rId5" tooltip=" https://adaptech.org/publications/simple-but-effective-using-students-smartphones-to-watch-videos/"/>
              </a:rPr>
              <a:t>Simple but effective: Using students’ smartphones to watch videos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18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6437"/>
            <a:ext cx="10972800" cy="684213"/>
          </a:xfrm>
        </p:spPr>
        <p:txBody>
          <a:bodyPr/>
          <a:lstStyle/>
          <a:p>
            <a:r>
              <a:rPr lang="en-CA" sz="3600" dirty="0" err="1"/>
              <a:t>Vidéos</a:t>
            </a:r>
            <a:r>
              <a:rPr lang="en-CA" sz="3600" dirty="0"/>
              <a:t> sur </a:t>
            </a:r>
            <a:r>
              <a:rPr lang="en-CA" sz="3600" dirty="0" err="1"/>
              <a:t>l’utilisation</a:t>
            </a:r>
            <a:r>
              <a:rPr lang="en-CA" sz="3600" dirty="0"/>
              <a:t> des </a:t>
            </a:r>
            <a:r>
              <a:rPr lang="en-CA" sz="3600" dirty="0" err="1"/>
              <a:t>téléphones</a:t>
            </a:r>
            <a:r>
              <a:rPr lang="en-CA" sz="3600" dirty="0"/>
              <a:t> </a:t>
            </a:r>
            <a:r>
              <a:rPr lang="en-CA" sz="3600" dirty="0" err="1"/>
              <a:t>intelligents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600" dirty="0">
                <a:hlinkClick r:id="rId2" tooltip="https://www.youtube.com/watch?v=43KgZ_letzE"/>
              </a:rPr>
              <a:t>Logistics of using smartphones In the classroom</a:t>
            </a:r>
            <a:endParaRPr lang="en-CA" sz="3600" dirty="0"/>
          </a:p>
          <a:p>
            <a:pPr>
              <a:spcBef>
                <a:spcPts val="1200"/>
              </a:spcBef>
            </a:pPr>
            <a:r>
              <a:rPr lang="en-CA" sz="3600" dirty="0">
                <a:hlinkClick r:id="rId3" tooltip="https://www.youtube.com/watch?v=V_BJRw0kXdU"/>
              </a:rPr>
              <a:t>The classics of polling using smartphones</a:t>
            </a:r>
            <a:endParaRPr lang="en-CA" sz="3600" dirty="0"/>
          </a:p>
          <a:p>
            <a:pPr>
              <a:spcBef>
                <a:spcPts val="1200"/>
              </a:spcBef>
            </a:pPr>
            <a:r>
              <a:rPr lang="en-CA" sz="3600" dirty="0">
                <a:hlinkClick r:id="rId4" tooltip="https://www.youtube.com/watch?v=TVB3-Qxyfw4"/>
              </a:rPr>
              <a:t>Using Moodle app on smartphones for assessments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  <p:pic>
        <p:nvPicPr>
          <p:cNvPr id="5" name="Picture 4" descr="Dessin humoristique d'un téléphone portable souriant et levant le pouce.  ">
            <a:extLst>
              <a:ext uri="{FF2B5EF4-FFF2-40B4-BE49-F238E27FC236}">
                <a16:creationId xmlns:a16="http://schemas.microsoft.com/office/drawing/2014/main" id="{F40238BF-5916-4709-A377-8A83B5F487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4851" r="1913"/>
          <a:stretch/>
        </p:blipFill>
        <p:spPr>
          <a:xfrm>
            <a:off x="9296400" y="3337068"/>
            <a:ext cx="2286000" cy="24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sz="4000" dirty="0"/>
              <a:t>Questions de </a:t>
            </a:r>
            <a:r>
              <a:rPr lang="en-CA" sz="4000" dirty="0" smtClean="0"/>
              <a:t>discussion (1)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 marL="742950" indent="-742950">
              <a:buAutoNum type="arabicParenR"/>
            </a:pPr>
            <a:r>
              <a:rPr lang="fr-FR" sz="3200" dirty="0" smtClean="0"/>
              <a:t>Autorisez-vous </a:t>
            </a:r>
            <a:r>
              <a:rPr lang="fr-FR" sz="3200" dirty="0"/>
              <a:t>généralement les élèves à utiliser leurs téléphones intelligents en </a:t>
            </a:r>
            <a:r>
              <a:rPr lang="fr-FR" sz="3200" dirty="0" smtClean="0"/>
              <a:t>classe?</a:t>
            </a:r>
          </a:p>
          <a:p>
            <a:pPr marL="742950" indent="-742950">
              <a:buAutoNum type="arabicParenR"/>
            </a:pPr>
            <a:r>
              <a:rPr lang="fr-FR" sz="3200" dirty="0"/>
              <a:t>Quelles sont vos raisons pour et contre l’utilisation des téléphones </a:t>
            </a:r>
            <a:r>
              <a:rPr lang="fr-FR" sz="3200" dirty="0" smtClean="0"/>
              <a:t>intelligents?</a:t>
            </a:r>
          </a:p>
          <a:p>
            <a:pPr marL="742950" indent="-742950">
              <a:buAutoNum type="arabicParenR"/>
            </a:pPr>
            <a:r>
              <a:rPr lang="fr-FR" sz="3200" dirty="0"/>
              <a:t>Comment avez-vous essayé d’intégrer les téléphones intelligents dans votre </a:t>
            </a:r>
            <a:r>
              <a:rPr lang="fr-FR" sz="3200" dirty="0" smtClean="0"/>
              <a:t>pédagogie?</a:t>
            </a:r>
          </a:p>
          <a:p>
            <a:pPr marL="742950" indent="-742950">
              <a:buAutoNum type="arabicParenR"/>
            </a:pPr>
            <a:r>
              <a:rPr lang="fr-FR" sz="3200" dirty="0"/>
              <a:t>Avez-vous remarqué certaines façons créatives dont les élèves ont utilisé leurs téléphones intelligents pour exécuter leurs </a:t>
            </a:r>
            <a:r>
              <a:rPr lang="fr-FR" sz="3200" dirty="0" smtClean="0"/>
              <a:t>travaux?</a:t>
            </a:r>
          </a:p>
          <a:p>
            <a:pPr marL="742950" indent="-742950">
              <a:buAutoNum type="arabicParenR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18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DAEE9-34B9-4810-912C-6EE13A685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A477E-AC86-460C-A9ED-AFA5F5DA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5" y="0"/>
            <a:ext cx="11136630" cy="926815"/>
          </a:xfrm>
        </p:spPr>
        <p:txBody>
          <a:bodyPr/>
          <a:lstStyle/>
          <a:p>
            <a:r>
              <a:rPr lang="en-CA" sz="4000" dirty="0"/>
              <a:t>Ordre du jour</a:t>
            </a:r>
            <a:endParaRPr lang="en-CA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5260-339D-4430-B7B5-D36062D999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64980"/>
            <a:ext cx="10972800" cy="4888200"/>
          </a:xfrm>
        </p:spPr>
        <p:txBody>
          <a:bodyPr/>
          <a:lstStyle/>
          <a:p>
            <a:pPr marL="361315" indent="-361315">
              <a:lnSpc>
                <a:spcPct val="107000"/>
              </a:lnSpc>
            </a:pPr>
            <a:r>
              <a:rPr lang="en-CA" sz="3600" dirty="0" err="1"/>
              <a:t>Aperçu</a:t>
            </a:r>
            <a:r>
              <a:rPr lang="en-CA" sz="3600" dirty="0"/>
              <a:t> du </a:t>
            </a:r>
            <a:r>
              <a:rPr lang="en-CA" sz="3600" dirty="0" err="1"/>
              <a:t>Réseau</a:t>
            </a:r>
            <a:r>
              <a:rPr lang="en-CA" sz="3600" dirty="0"/>
              <a:t> de recherche Adaptech </a:t>
            </a:r>
          </a:p>
          <a:p>
            <a:pPr marL="361315" indent="-361315">
              <a:lnSpc>
                <a:spcPct val="107000"/>
              </a:lnSpc>
            </a:pPr>
            <a:r>
              <a:rPr lang="en-CA" sz="3600" dirty="0" err="1"/>
              <a:t>Présentation</a:t>
            </a:r>
            <a:r>
              <a:rPr lang="en-CA" sz="3600" dirty="0"/>
              <a:t> des </a:t>
            </a:r>
            <a:r>
              <a:rPr lang="en-CA" sz="3600" dirty="0" err="1"/>
              <a:t>résultats</a:t>
            </a:r>
            <a:r>
              <a:rPr lang="en-CA" sz="3600" dirty="0"/>
              <a:t> de la recherche</a:t>
            </a:r>
          </a:p>
          <a:p>
            <a:pPr marL="361315" indent="-361315">
              <a:lnSpc>
                <a:spcPct val="107000"/>
              </a:lnSpc>
            </a:pPr>
            <a:r>
              <a:rPr lang="en-CA" sz="3600" dirty="0"/>
              <a:t>Discussion des </a:t>
            </a:r>
            <a:r>
              <a:rPr lang="en-CA" sz="3600" dirty="0" err="1"/>
              <a:t>résultats</a:t>
            </a:r>
            <a:endParaRPr lang="en-CA" sz="3600" dirty="0"/>
          </a:p>
          <a:p>
            <a:pPr marL="361315" indent="-361315">
              <a:lnSpc>
                <a:spcPct val="107000"/>
              </a:lnSpc>
            </a:pPr>
            <a:r>
              <a:rPr lang="en-CA" sz="3600" dirty="0"/>
              <a:t>Implications  </a:t>
            </a:r>
          </a:p>
          <a:p>
            <a:pPr marL="361315" indent="-361315">
              <a:lnSpc>
                <a:spcPct val="107000"/>
              </a:lnSpc>
            </a:pPr>
            <a:r>
              <a:rPr lang="en-CA" sz="3600" dirty="0"/>
              <a:t>Conclusions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Image d'un personnage de dessin animé parlant dans un mégaphone. Le droit d'auteur est http://referencementalgerie.com/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2285" y="3645570"/>
            <a:ext cx="2085473" cy="20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sz="4000" dirty="0" smtClean="0"/>
              <a:t>Implications (3)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600" dirty="0"/>
              <a:t>Téléphones </a:t>
            </a:r>
            <a:r>
              <a:rPr lang="en-CA" sz="3600" dirty="0" err="1"/>
              <a:t>intelligents</a:t>
            </a:r>
            <a:r>
              <a:rPr lang="en-CA" sz="3600" dirty="0"/>
              <a:t> </a:t>
            </a:r>
            <a:r>
              <a:rPr lang="en-CA" sz="3600" dirty="0" err="1"/>
              <a:t>sont</a:t>
            </a:r>
            <a:r>
              <a:rPr lang="en-CA" sz="3600" dirty="0"/>
              <a:t> </a:t>
            </a:r>
            <a:r>
              <a:rPr lang="en-CA" sz="3600" dirty="0" err="1" smtClean="0"/>
              <a:t>populaires</a:t>
            </a:r>
            <a:endParaRPr lang="en-CA" sz="3600" dirty="0" smtClean="0"/>
          </a:p>
          <a:p>
            <a:pPr lvl="1">
              <a:spcBef>
                <a:spcPts val="1200"/>
              </a:spcBef>
            </a:pPr>
            <a:r>
              <a:rPr lang="en-CA" sz="3200" dirty="0" smtClean="0"/>
              <a:t>Portable</a:t>
            </a:r>
          </a:p>
          <a:p>
            <a:pPr lvl="1">
              <a:spcBef>
                <a:spcPts val="1200"/>
              </a:spcBef>
            </a:pPr>
            <a:r>
              <a:rPr lang="fr-FR" sz="3200" dirty="0"/>
              <a:t>Toujours en possession de </a:t>
            </a:r>
            <a:r>
              <a:rPr lang="fr-FR" sz="3200" dirty="0" smtClean="0"/>
              <a:t>l’étudiant</a:t>
            </a:r>
          </a:p>
          <a:p>
            <a:pPr>
              <a:spcBef>
                <a:spcPts val="1200"/>
              </a:spcBef>
            </a:pPr>
            <a:r>
              <a:rPr lang="fr-FR" sz="3600" dirty="0"/>
              <a:t>Une passerelle vers plusieurs </a:t>
            </a:r>
            <a:r>
              <a:rPr lang="fr-FR" sz="3600" dirty="0" smtClean="0"/>
              <a:t>moyens</a:t>
            </a:r>
          </a:p>
          <a:p>
            <a:pPr lvl="1">
              <a:spcBef>
                <a:spcPts val="1200"/>
              </a:spcBef>
            </a:pPr>
            <a:r>
              <a:rPr lang="en-CA" sz="3200" dirty="0" smtClean="0"/>
              <a:t>Engagement</a:t>
            </a:r>
          </a:p>
          <a:p>
            <a:pPr lvl="1">
              <a:spcBef>
                <a:spcPts val="1200"/>
              </a:spcBef>
            </a:pPr>
            <a:r>
              <a:rPr lang="en-CA" sz="3200" dirty="0" err="1" smtClean="0"/>
              <a:t>Représentation</a:t>
            </a:r>
            <a:endParaRPr lang="en-CA" sz="3200" dirty="0" smtClean="0"/>
          </a:p>
          <a:p>
            <a:pPr lvl="1">
              <a:spcBef>
                <a:spcPts val="1200"/>
              </a:spcBef>
            </a:pPr>
            <a:r>
              <a:rPr lang="en-CA" sz="3200" dirty="0" smtClean="0"/>
              <a:t>Expression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80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sz="4000" dirty="0" smtClean="0"/>
              <a:t>Implications (3 – Suivi)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3600" dirty="0"/>
              <a:t>Facultés doivent être soutenu dans l’utilisation des téléphones intelligents en tant qu’outils </a:t>
            </a:r>
            <a:r>
              <a:rPr lang="fr-FR" sz="3600" dirty="0" smtClean="0"/>
              <a:t>pédagogiques</a:t>
            </a:r>
          </a:p>
          <a:p>
            <a:pPr lvl="1">
              <a:spcBef>
                <a:spcPts val="1200"/>
              </a:spcBef>
            </a:pPr>
            <a:r>
              <a:rPr lang="fr-FR" sz="3200" dirty="0"/>
              <a:t>Explications disponibles en ligne lorsqu’ils l’ont </a:t>
            </a:r>
            <a:r>
              <a:rPr lang="fr-FR" sz="3200" dirty="0" smtClean="0"/>
              <a:t>besoin</a:t>
            </a:r>
          </a:p>
          <a:p>
            <a:pPr lvl="2">
              <a:spcBef>
                <a:spcPts val="1200"/>
              </a:spcBef>
            </a:pPr>
            <a:r>
              <a:rPr lang="fr-FR" sz="2800" dirty="0"/>
              <a:t>Des instructions courtes et </a:t>
            </a:r>
            <a:r>
              <a:rPr lang="fr-FR" sz="2800" dirty="0" smtClean="0"/>
              <a:t>simples</a:t>
            </a:r>
          </a:p>
          <a:p>
            <a:pPr lvl="2">
              <a:spcBef>
                <a:spcPts val="1200"/>
              </a:spcBef>
            </a:pPr>
            <a:r>
              <a:rPr lang="fr-FR" sz="2800" dirty="0"/>
              <a:t>Des formats diversifiés (vidéos, fiches de conseils, etc.)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11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CB6B-58DB-4BF9-AF62-21B6CB34F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83C94-3801-48A9-BF6A-AD85A44F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8327"/>
            <a:ext cx="10972800" cy="684213"/>
          </a:xfrm>
        </p:spPr>
        <p:txBody>
          <a:bodyPr/>
          <a:lstStyle/>
          <a:p>
            <a:r>
              <a:rPr lang="en-US" dirty="0"/>
              <a:t>La situation de la COVID-19 </a:t>
            </a:r>
            <a:r>
              <a:rPr lang="en-US" dirty="0" smtClean="0"/>
              <a:t>– Méthodes</a:t>
            </a:r>
            <a:r>
              <a:rPr lang="en-US" baseline="30000" dirty="0"/>
              <a:t>6</a:t>
            </a:r>
            <a:endParaRPr lang="en-US" baseline="300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6814-A241-40A3-AA20-AB50AFF4BD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noProof="0" dirty="0" smtClean="0"/>
              <a:t>But</a:t>
            </a:r>
            <a:endParaRPr lang="en-US" noProof="0" dirty="0"/>
          </a:p>
          <a:p>
            <a:pPr lvl="1">
              <a:spcBef>
                <a:spcPts val="1200"/>
              </a:spcBef>
            </a:pPr>
            <a:r>
              <a:rPr lang="en-US" noProof="0" dirty="0" err="1"/>
              <a:t>Quelles</a:t>
            </a:r>
            <a:r>
              <a:rPr lang="en-US" noProof="0" dirty="0"/>
              <a:t> technologies </a:t>
            </a:r>
            <a:r>
              <a:rPr lang="en-US" noProof="0" dirty="0" err="1"/>
              <a:t>sont</a:t>
            </a:r>
            <a:r>
              <a:rPr lang="en-US" noProof="0" dirty="0"/>
              <a:t> </a:t>
            </a:r>
            <a:r>
              <a:rPr lang="en-US" noProof="0" dirty="0" err="1"/>
              <a:t>utilisées</a:t>
            </a:r>
            <a:r>
              <a:rPr lang="en-US" noProof="0" dirty="0"/>
              <a:t> pour </a:t>
            </a:r>
            <a:r>
              <a:rPr lang="en-US" noProof="0" dirty="0" err="1"/>
              <a:t>accomplir</a:t>
            </a:r>
            <a:r>
              <a:rPr lang="en-US" noProof="0" dirty="0"/>
              <a:t> des </a:t>
            </a:r>
            <a:r>
              <a:rPr lang="en-US" noProof="0" dirty="0" err="1"/>
              <a:t>travaux</a:t>
            </a:r>
            <a:r>
              <a:rPr lang="en-US" noProof="0" dirty="0"/>
              <a:t> </a:t>
            </a:r>
            <a:r>
              <a:rPr lang="en-US" noProof="0" dirty="0" err="1"/>
              <a:t>scolaires</a:t>
            </a:r>
            <a:endParaRPr lang="en-US" noProof="0" dirty="0"/>
          </a:p>
          <a:p>
            <a:pPr>
              <a:spcBef>
                <a:spcPts val="1200"/>
              </a:spcBef>
            </a:pPr>
            <a:r>
              <a:rPr lang="en-US" noProof="0" dirty="0" err="1"/>
              <a:t>Méthodes</a:t>
            </a:r>
            <a:endParaRPr lang="en-US" noProof="0" dirty="0"/>
          </a:p>
          <a:p>
            <a:pPr lvl="1">
              <a:spcBef>
                <a:spcPts val="1200"/>
              </a:spcBef>
            </a:pPr>
            <a:r>
              <a:rPr lang="en-US" noProof="0" dirty="0"/>
              <a:t>163 </a:t>
            </a:r>
            <a:r>
              <a:rPr lang="en-US" noProof="0" dirty="0" err="1"/>
              <a:t>étudiants</a:t>
            </a:r>
            <a:r>
              <a:rPr lang="en-US" noProof="0" dirty="0"/>
              <a:t> </a:t>
            </a:r>
            <a:r>
              <a:rPr lang="en-US" noProof="0" dirty="0" err="1"/>
              <a:t>en</a:t>
            </a:r>
            <a:r>
              <a:rPr lang="en-US" noProof="0" dirty="0"/>
              <a:t> situation de handicap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74 </a:t>
            </a:r>
            <a:r>
              <a:rPr lang="en-US" noProof="0" dirty="0" err="1"/>
              <a:t>étudiants</a:t>
            </a:r>
            <a:r>
              <a:rPr lang="en-US" noProof="0" dirty="0"/>
              <a:t> qui ne </a:t>
            </a:r>
            <a:r>
              <a:rPr lang="en-US" noProof="0" dirty="0" err="1"/>
              <a:t>sont</a:t>
            </a:r>
            <a:r>
              <a:rPr lang="en-US" noProof="0" dirty="0"/>
              <a:t> pas </a:t>
            </a:r>
            <a:r>
              <a:rPr lang="en-US" noProof="0" dirty="0" err="1"/>
              <a:t>en</a:t>
            </a:r>
            <a:r>
              <a:rPr lang="en-US" noProof="0" dirty="0"/>
              <a:t> situation de handicap</a:t>
            </a:r>
          </a:p>
          <a:p>
            <a:pPr lvl="1">
              <a:spcBef>
                <a:spcPts val="1200"/>
              </a:spcBef>
            </a:pPr>
            <a:r>
              <a:rPr lang="en-US" noProof="0" dirty="0" err="1"/>
              <a:t>LimeSurvey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03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E91C-2818-4438-B440-3F3AC692E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6A118-0198-495E-9E49-1A92CF70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dirty="0"/>
              <a:t>La situation de la COVID-19 - </a:t>
            </a:r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051-2FAE-4FEB-B2E7-7976F6EB2C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8054" y="1303197"/>
            <a:ext cx="11615893" cy="4888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Zoom –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inclure</a:t>
            </a:r>
            <a:r>
              <a:rPr lang="en-US" dirty="0"/>
              <a:t> des sous-</a:t>
            </a:r>
            <a:r>
              <a:rPr lang="en-US" dirty="0" err="1"/>
              <a:t>titres</a:t>
            </a:r>
            <a:r>
              <a:rPr lang="en-US" dirty="0"/>
              <a:t> (“craptions”)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Google Docs –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paroles, collaboration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Microsoft </a:t>
            </a:r>
            <a:r>
              <a:rPr lang="en-US" dirty="0"/>
              <a:t>Teams – transcription (avec “Stream”)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Office suites (Google, Microsoft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10D42-9941-427E-8E61-CB375AB4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A1D41-7113-472C-B398-FEF6C1D1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dirty="0"/>
              <a:t>La situation de la COVID-19 -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10F8E-D9C9-4872-BF36-827885F8DB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52" y="1268760"/>
            <a:ext cx="11688896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La </a:t>
            </a:r>
            <a:r>
              <a:rPr lang="en-US" dirty="0" err="1"/>
              <a:t>plupart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fonctionné</a:t>
            </a:r>
            <a:r>
              <a:rPr lang="en-US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Pour les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catégories</a:t>
            </a:r>
            <a:r>
              <a:rPr lang="en-US" dirty="0"/>
              <a:t> </a:t>
            </a:r>
            <a:r>
              <a:rPr lang="en-US" dirty="0" err="1"/>
              <a:t>d’étudiants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err="1" smtClean="0"/>
              <a:t>Mais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err="1"/>
              <a:t>Problèmes</a:t>
            </a:r>
            <a:r>
              <a:rPr lang="en-US" dirty="0"/>
              <a:t> </a:t>
            </a:r>
            <a:r>
              <a:rPr lang="en-US" dirty="0" err="1"/>
              <a:t>reliés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Zoom pour plus que 33% </a:t>
            </a:r>
            <a:r>
              <a:rPr lang="en-US" dirty="0" err="1"/>
              <a:t>d’étudiants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3100" dirty="0"/>
              <a:t>Microsoft Teams: </a:t>
            </a:r>
            <a:r>
              <a:rPr lang="en-US" sz="3100" dirty="0" err="1"/>
              <a:t>problèmes</a:t>
            </a:r>
            <a:r>
              <a:rPr lang="en-US" sz="3100" dirty="0"/>
              <a:t> pour </a:t>
            </a:r>
            <a:r>
              <a:rPr lang="en-US" sz="3100" dirty="0" err="1"/>
              <a:t>presque</a:t>
            </a:r>
            <a:r>
              <a:rPr lang="en-US" sz="3100" dirty="0"/>
              <a:t> 50% </a:t>
            </a:r>
            <a:r>
              <a:rPr lang="en-US" sz="3100" dirty="0" err="1"/>
              <a:t>d’étudiants</a:t>
            </a:r>
            <a:r>
              <a:rPr lang="en-US" sz="3100" dirty="0"/>
              <a:t> </a:t>
            </a:r>
            <a:r>
              <a:rPr lang="en-US" sz="3100" dirty="0" err="1"/>
              <a:t>en</a:t>
            </a:r>
            <a:r>
              <a:rPr lang="en-US" sz="3100" dirty="0"/>
              <a:t> situation de handicap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Les </a:t>
            </a:r>
            <a:r>
              <a:rPr lang="en-US" dirty="0" err="1"/>
              <a:t>étudiants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situation de handicap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plus de </a:t>
            </a:r>
            <a:r>
              <a:rPr lang="en-US" dirty="0" err="1"/>
              <a:t>problèmes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318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Questions de </a:t>
            </a:r>
            <a:r>
              <a:rPr lang="en-CA" dirty="0" smtClean="0"/>
              <a:t>discussion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buAutoNum type="arabicParenR"/>
            </a:pPr>
            <a:r>
              <a:rPr lang="fr-FR" dirty="0" smtClean="0"/>
              <a:t>Est-ce </a:t>
            </a:r>
            <a:r>
              <a:rPr lang="fr-FR" dirty="0"/>
              <a:t>que la situation de la COVID-19 a influencé votre perception de l’inclusion en enseignement ? Si oui, quelle façon </a:t>
            </a:r>
            <a:r>
              <a:rPr lang="fr-FR" dirty="0" smtClean="0"/>
              <a:t>précisément?</a:t>
            </a:r>
          </a:p>
          <a:p>
            <a:pPr marL="742950" indent="-742950">
              <a:buAutoNum type="arabicParenR"/>
            </a:pPr>
            <a:r>
              <a:rPr lang="fr-FR" dirty="0"/>
              <a:t>Quel impact est-ce que la situation de la COVID-19 a eu sur la pédagogie </a:t>
            </a:r>
            <a:r>
              <a:rPr lang="fr-FR" dirty="0" smtClean="0"/>
              <a:t>inclusive?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04232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Implications 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 smtClean="0"/>
              <a:t>De </a:t>
            </a:r>
            <a:r>
              <a:rPr lang="fr-FR" dirty="0"/>
              <a:t>nouvelles barrières en lien avec la diversité ont </a:t>
            </a:r>
            <a:r>
              <a:rPr lang="fr-FR" dirty="0" smtClean="0"/>
              <a:t>émergées</a:t>
            </a:r>
          </a:p>
          <a:p>
            <a:pPr lvl="1">
              <a:spcBef>
                <a:spcPts val="1200"/>
              </a:spcBef>
            </a:pPr>
            <a:r>
              <a:rPr lang="fr-FR" dirty="0" smtClean="0"/>
              <a:t>Problèmes </a:t>
            </a:r>
            <a:r>
              <a:rPr lang="fr-FR" dirty="0"/>
              <a:t>d’accessibilité deviennent une préoccupation institutionnelle plus </a:t>
            </a:r>
            <a:r>
              <a:rPr lang="fr-FR" dirty="0" smtClean="0"/>
              <a:t>considérable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Certaines </a:t>
            </a:r>
            <a:r>
              <a:rPr lang="fr-FR" dirty="0"/>
              <a:t>accommodations ne sont plus requises pour des cours en ligne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659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2"/>
            <a:ext cx="10972800" cy="684213"/>
          </a:xfrm>
        </p:spPr>
        <p:txBody>
          <a:bodyPr/>
          <a:lstStyle/>
          <a:p>
            <a:r>
              <a:rPr lang="en-CA" dirty="0"/>
              <a:t>Merci!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715433" y="3981926"/>
            <a:ext cx="1076113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R</a:t>
            </a:r>
            <a:r>
              <a:rPr lang="fr-FR" sz="2800" dirty="0" err="1"/>
              <a:t>é</a:t>
            </a:r>
            <a:r>
              <a:rPr lang="en-US" sz="2800" dirty="0" err="1">
                <a:solidFill>
                  <a:srgbClr val="002060"/>
                </a:solidFill>
              </a:rPr>
              <a:t>seau</a:t>
            </a:r>
            <a:r>
              <a:rPr lang="en-US" sz="2800" dirty="0">
                <a:solidFill>
                  <a:srgbClr val="002060"/>
                </a:solidFill>
              </a:rPr>
              <a:t> de recherche Adaptech: </a:t>
            </a:r>
            <a:r>
              <a:rPr lang="en-US" sz="2800" dirty="0">
                <a:solidFill>
                  <a:srgbClr val="002060"/>
                </a:solidFill>
                <a:hlinkClick r:id="rId3" tooltip="www.adaptech.org"/>
              </a:rPr>
              <a:t>www.adaptech.org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CA" sz="2800" dirty="0">
                <a:solidFill>
                  <a:srgbClr val="002060"/>
                </a:solidFill>
              </a:rPr>
              <a:t>Alice Havel: </a:t>
            </a:r>
            <a:r>
              <a:rPr lang="en-CA" sz="2800" dirty="0">
                <a:solidFill>
                  <a:srgbClr val="002060"/>
                </a:solidFill>
                <a:hlinkClick r:id="rId4" tooltip="ahavel@dawsoncollege.qc.ca"/>
              </a:rPr>
              <a:t>ahavel@dawsoncollege.qc.ca</a:t>
            </a:r>
            <a:endParaRPr lang="en-CA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Catherine Fichten: </a:t>
            </a:r>
            <a:r>
              <a:rPr lang="en-US" sz="2800" dirty="0">
                <a:solidFill>
                  <a:srgbClr val="002060"/>
                </a:solidFill>
                <a:hlinkClick r:id="rId5" tooltip="catherine.fichten@mcgill.ca"/>
              </a:rPr>
              <a:t>catherine.fichten@mcgill.ca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Mary Jorgensen: </a:t>
            </a:r>
            <a:r>
              <a:rPr lang="en-US" sz="2800" dirty="0">
                <a:solidFill>
                  <a:srgbClr val="002060"/>
                </a:solidFill>
                <a:hlinkClick r:id="rId6" tooltip="mjorgensen@dawsoncollege.qc.ca"/>
              </a:rPr>
              <a:t>mjorgensen@dawsoncollege.qc.ca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3" name="AutoShape 2" descr="Les avocats sous-estiment le pouvoir du mot « merci » | Droit In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Picture 5" descr="Le mot &quot;merci&quot; écrit dans un style élégant. Le droit d'auteur est https://www.droit-inc.com/article26854-Les-avocats-sous-estiment-le-pouvoir-du-mot-merc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459" y="1198619"/>
            <a:ext cx="3753079" cy="24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1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Réferences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22536"/>
            <a:ext cx="10972800" cy="4637590"/>
          </a:xfrm>
        </p:spPr>
        <p:txBody>
          <a:bodyPr/>
          <a:lstStyle/>
          <a:p>
            <a:pPr marL="342900" indent="-342900">
              <a:spcBef>
                <a:spcPts val="1000"/>
              </a:spcBef>
              <a:buAutoNum type="arabicParenR"/>
            </a:pPr>
            <a:r>
              <a:rPr lang="en-CA" sz="1800" dirty="0"/>
              <a:t>Fichten, C. S., Havel, A., King, L., Jorgensen, M., Budd, J., Asuncion, J., Nguyen, M. N., </a:t>
            </a:r>
            <a:r>
              <a:rPr lang="en-CA" sz="1800" dirty="0" err="1"/>
              <a:t>Amsel</a:t>
            </a:r>
            <a:r>
              <a:rPr lang="en-CA" sz="1800" dirty="0"/>
              <a:t>, R., &amp; </a:t>
            </a:r>
            <a:r>
              <a:rPr lang="en-CA" sz="1800" dirty="0" err="1"/>
              <a:t>Marcil</a:t>
            </a:r>
            <a:r>
              <a:rPr lang="en-CA" sz="1800" dirty="0"/>
              <a:t>, E. (2018). Are you in or out? Canadian students who register for disability-related services in junior/community colleges versus those who do not. </a:t>
            </a:r>
            <a:r>
              <a:rPr lang="en-CA" sz="1800" i="1" dirty="0"/>
              <a:t>Journal of Education and Human Development, 7</a:t>
            </a:r>
            <a:r>
              <a:rPr lang="en-CA" sz="1800" dirty="0"/>
              <a:t>(1), 166-175. </a:t>
            </a:r>
            <a:r>
              <a:rPr lang="en-CA" sz="1800" dirty="0">
                <a:hlinkClick r:id="rId2" tooltip="http://dx.doi.org/10.15640/jehd.v7n1a19"/>
              </a:rPr>
              <a:t>http://dx.doi.org/10.15640/jehd.v7n1a19</a:t>
            </a:r>
            <a:endParaRPr lang="en-CA" sz="1800" dirty="0"/>
          </a:p>
          <a:p>
            <a:pPr marL="342900" indent="-342900">
              <a:spcBef>
                <a:spcPts val="1000"/>
              </a:spcBef>
              <a:buAutoNum type="arabicParenR"/>
            </a:pPr>
            <a:r>
              <a:rPr lang="fr-FR" sz="1800" dirty="0"/>
              <a:t>King, L., Nguyen, M. N., &amp; Fichten, C. S. (2014, octobre). </a:t>
            </a:r>
            <a:r>
              <a:rPr lang="fr-FR" sz="1800" i="1" dirty="0"/>
              <a:t>Les étudiants avec troubles d’apprentissage face aux technologies de l’information : Activité de transfert des connaissances</a:t>
            </a:r>
            <a:r>
              <a:rPr lang="fr-FR" sz="1800" dirty="0"/>
              <a:t> [</a:t>
            </a:r>
            <a:r>
              <a:rPr lang="fr-FR" sz="1800" dirty="0" err="1"/>
              <a:t>Invited</a:t>
            </a:r>
            <a:r>
              <a:rPr lang="fr-FR" sz="1800" dirty="0"/>
              <a:t> speaker]. Fonds de recherche du Québec – Société et culture (FRQSC) et le ministère de l’Éducation et de l’Enseignement supérieur (MEES), Québec, Québec.</a:t>
            </a:r>
            <a:endParaRPr lang="en-CA" sz="1800" dirty="0"/>
          </a:p>
          <a:p>
            <a:pPr marL="342900" indent="-342900">
              <a:spcBef>
                <a:spcPts val="1000"/>
              </a:spcBef>
              <a:buAutoNum type="arabicParenR"/>
            </a:pPr>
            <a:r>
              <a:rPr lang="en-CA" sz="1800" dirty="0" smtClean="0"/>
              <a:t>Fichten</a:t>
            </a:r>
            <a:r>
              <a:rPr lang="en-CA" sz="1800" dirty="0"/>
              <a:t>, C. S., King, L., Jorgensen, M., Nguyen, M. N., Budd, J., Havel, A., Asuncion, J., </a:t>
            </a:r>
            <a:r>
              <a:rPr lang="en-CA" sz="1800" dirty="0" err="1"/>
              <a:t>Amsel</a:t>
            </a:r>
            <a:r>
              <a:rPr lang="en-CA" sz="1800" dirty="0"/>
              <a:t>, R., Raymond, R., &amp; </a:t>
            </a:r>
            <a:r>
              <a:rPr lang="en-CA" sz="1800" dirty="0" err="1"/>
              <a:t>Poldma</a:t>
            </a:r>
            <a:r>
              <a:rPr lang="en-CA" sz="1800" dirty="0"/>
              <a:t>, T. (2015). What do college students really want when it comes to their instructors’ use of information and communication technologies (ICTs) in their teaching? </a:t>
            </a:r>
            <a:r>
              <a:rPr lang="en-CA" sz="1800" i="1" dirty="0"/>
              <a:t>International Journal of Learning, Teaching and Educational Research, 14</a:t>
            </a:r>
            <a:r>
              <a:rPr lang="en-CA" sz="1800" dirty="0"/>
              <a:t>(2), 173-191. </a:t>
            </a:r>
            <a:endParaRPr lang="en-CA" sz="1800" dirty="0" smtClean="0"/>
          </a:p>
          <a:p>
            <a:pPr marL="342900" indent="-342900">
              <a:spcBef>
                <a:spcPts val="1000"/>
              </a:spcBef>
              <a:buAutoNum type="arabicParenR"/>
            </a:pPr>
            <a:r>
              <a:rPr lang="en-CA" sz="1800" dirty="0"/>
              <a:t>Fichten, C., Havel, A., King, L., &amp; Jorgensen, M. (2019, November). Mobile tech use by Dawson students with disabilities. </a:t>
            </a:r>
            <a:r>
              <a:rPr lang="en-CA" sz="1800" i="1" dirty="0"/>
              <a:t>The Bulletin Psych &amp; </a:t>
            </a:r>
            <a:r>
              <a:rPr lang="en-CA" sz="1800" i="1" dirty="0" err="1"/>
              <a:t>Anthro</a:t>
            </a:r>
            <a:r>
              <a:rPr lang="en-CA" sz="1800" dirty="0"/>
              <a:t>, 4, 5.</a:t>
            </a:r>
          </a:p>
          <a:p>
            <a:pPr marL="342900" indent="-342900">
              <a:spcBef>
                <a:spcPts val="1000"/>
              </a:spcBef>
              <a:buAutoNum type="arabicParenR"/>
            </a:pPr>
            <a:endParaRPr lang="en-CA" sz="1800" dirty="0"/>
          </a:p>
          <a:p>
            <a:pPr marL="342900" indent="-342900">
              <a:spcBef>
                <a:spcPts val="1000"/>
              </a:spcBef>
              <a:buAutoNum type="arabicParenR"/>
            </a:pPr>
            <a:endParaRPr lang="en-CA" sz="1800" dirty="0"/>
          </a:p>
          <a:p>
            <a:pPr marL="0" indent="0">
              <a:spcBef>
                <a:spcPts val="1000"/>
              </a:spcBef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Réferences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64980"/>
            <a:ext cx="10972800" cy="4888200"/>
          </a:xfrm>
        </p:spPr>
        <p:txBody>
          <a:bodyPr/>
          <a:lstStyle/>
          <a:p>
            <a:pPr marL="342900" lvl="0" indent="-342900">
              <a:buFont typeface="+mj-lt"/>
              <a:buAutoNum type="arabicParenR" startAt="5"/>
            </a:pPr>
            <a:r>
              <a:rPr lang="en-CA" sz="1800" dirty="0" smtClean="0"/>
              <a:t>Fichten</a:t>
            </a:r>
            <a:r>
              <a:rPr lang="en-CA" sz="1800" dirty="0"/>
              <a:t>, C., Jorgensen, M., King, L., </a:t>
            </a:r>
            <a:r>
              <a:rPr lang="en-CA" sz="1800" dirty="0" err="1"/>
              <a:t>Harvison</a:t>
            </a:r>
            <a:r>
              <a:rPr lang="en-CA" sz="1800" dirty="0"/>
              <a:t>, M., &amp; Havel, A. (2019, April). What they do and what they can do: Taking advantage of Social-Science students’ personal mobile technologies in class. </a:t>
            </a:r>
            <a:r>
              <a:rPr lang="en-CA" sz="1800" i="1" dirty="0"/>
              <a:t>The Bulletin Psych &amp; </a:t>
            </a:r>
            <a:r>
              <a:rPr lang="en-CA" sz="1800" i="1" dirty="0" err="1"/>
              <a:t>Anthro</a:t>
            </a:r>
            <a:r>
              <a:rPr lang="en-CA" sz="1800" i="1" dirty="0"/>
              <a:t>, 3</a:t>
            </a:r>
            <a:r>
              <a:rPr lang="en-CA" sz="1800" dirty="0"/>
              <a:t>, 3.</a:t>
            </a:r>
          </a:p>
          <a:p>
            <a:pPr marL="342900" lvl="0" indent="-342900">
              <a:buFont typeface="Arial" charset="0"/>
              <a:buAutoNum type="arabicParenR" startAt="5"/>
            </a:pPr>
            <a:r>
              <a:rPr lang="en-CA" sz="1800" dirty="0"/>
              <a:t>Fichten, C., Jorgensen, M., Havel, A., </a:t>
            </a:r>
            <a:r>
              <a:rPr lang="en-CA" sz="1800" dirty="0" err="1"/>
              <a:t>Legault</a:t>
            </a:r>
            <a:r>
              <a:rPr lang="en-CA" sz="1800" dirty="0"/>
              <a:t>, A., &amp; Budd, J. (in press). Academic performance and mobile technology use during the COVID-19 pandemic: A comparative study. </a:t>
            </a:r>
            <a:r>
              <a:rPr lang="en-CA" sz="1800" i="1" dirty="0"/>
              <a:t>Journal of Postsecondary Education and Disability.</a:t>
            </a:r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568"/>
            <a:ext cx="10972800" cy="684213"/>
          </a:xfrm>
        </p:spPr>
        <p:txBody>
          <a:bodyPr/>
          <a:lstStyle/>
          <a:p>
            <a:r>
              <a:rPr lang="en-CA" dirty="0"/>
              <a:t>R</a:t>
            </a:r>
            <a:r>
              <a:rPr lang="fr-FR" dirty="0" err="1"/>
              <a:t>é</a:t>
            </a:r>
            <a:r>
              <a:rPr lang="en-CA" dirty="0" err="1"/>
              <a:t>seau</a:t>
            </a:r>
            <a:r>
              <a:rPr lang="en-CA" dirty="0"/>
              <a:t> de recherche Adaptech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 lvl="1">
              <a:spcBef>
                <a:spcPts val="1000"/>
              </a:spcBef>
            </a:pPr>
            <a:r>
              <a:rPr lang="en-CA" dirty="0" smtClean="0"/>
              <a:t>Équipe </a:t>
            </a:r>
            <a:r>
              <a:rPr lang="en-CA" dirty="0"/>
              <a:t>de </a:t>
            </a:r>
            <a:r>
              <a:rPr lang="en-CA" dirty="0" err="1"/>
              <a:t>professeurs</a:t>
            </a:r>
            <a:r>
              <a:rPr lang="en-CA" dirty="0"/>
              <a:t>, </a:t>
            </a:r>
            <a:r>
              <a:rPr lang="en-CA" dirty="0" err="1"/>
              <a:t>professionnels</a:t>
            </a:r>
            <a:r>
              <a:rPr lang="en-CA" dirty="0"/>
              <a:t>, </a:t>
            </a:r>
            <a:r>
              <a:rPr lang="en-CA" dirty="0" err="1"/>
              <a:t>étudiants</a:t>
            </a:r>
            <a:r>
              <a:rPr lang="en-CA" dirty="0"/>
              <a:t> et </a:t>
            </a:r>
            <a:r>
              <a:rPr lang="en-CA" dirty="0" err="1"/>
              <a:t>chercheurs</a:t>
            </a:r>
            <a:r>
              <a:rPr lang="en-CA" dirty="0"/>
              <a:t> </a:t>
            </a:r>
          </a:p>
          <a:p>
            <a:pPr lvl="1">
              <a:spcBef>
                <a:spcPts val="1000"/>
              </a:spcBef>
            </a:pPr>
            <a:r>
              <a:rPr lang="en-CA" dirty="0" err="1"/>
              <a:t>Mène</a:t>
            </a:r>
            <a:r>
              <a:rPr lang="en-CA" dirty="0"/>
              <a:t> des études </a:t>
            </a:r>
            <a:r>
              <a:rPr lang="en-CA" dirty="0" err="1"/>
              <a:t>auprès</a:t>
            </a:r>
            <a:r>
              <a:rPr lang="en-CA" dirty="0"/>
              <a:t> </a:t>
            </a:r>
            <a:r>
              <a:rPr lang="en-CA" dirty="0" err="1"/>
              <a:t>d’étudiants</a:t>
            </a:r>
            <a:r>
              <a:rPr lang="en-CA" dirty="0"/>
              <a:t> </a:t>
            </a:r>
            <a:r>
              <a:rPr lang="en-CA" dirty="0" err="1"/>
              <a:t>postsecondaires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situation de handicap </a:t>
            </a:r>
          </a:p>
          <a:p>
            <a:pPr lvl="1">
              <a:spcBef>
                <a:spcPts val="1000"/>
              </a:spcBef>
            </a:pPr>
            <a:r>
              <a:rPr lang="en-CA" dirty="0"/>
              <a:t>Accent sur </a:t>
            </a:r>
            <a:r>
              <a:rPr lang="en-CA" dirty="0" err="1"/>
              <a:t>l’information</a:t>
            </a:r>
            <a:r>
              <a:rPr lang="en-CA" dirty="0"/>
              <a:t> et les technologies </a:t>
            </a:r>
          </a:p>
          <a:p>
            <a:pPr lvl="1">
              <a:spcBef>
                <a:spcPts val="1000"/>
              </a:spcBef>
            </a:pPr>
            <a:r>
              <a:rPr lang="en-CA" dirty="0" err="1"/>
              <a:t>Localisé</a:t>
            </a:r>
            <a:r>
              <a:rPr lang="en-CA" dirty="0"/>
              <a:t> au Collège Dawson</a:t>
            </a:r>
          </a:p>
          <a:p>
            <a:pPr marL="274631" lvl="1" indent="0">
              <a:buNone/>
            </a:pP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554"/>
            <a:ext cx="10972800" cy="684213"/>
          </a:xfrm>
        </p:spPr>
        <p:txBody>
          <a:bodyPr/>
          <a:lstStyle/>
          <a:p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propos</a:t>
            </a:r>
            <a:r>
              <a:rPr lang="en-CA" dirty="0"/>
              <a:t> de </a:t>
            </a:r>
            <a:r>
              <a:rPr lang="en-CA" dirty="0" err="1"/>
              <a:t>notre</a:t>
            </a:r>
            <a:r>
              <a:rPr lang="en-CA" dirty="0"/>
              <a:t> recherche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00373"/>
            <a:ext cx="10972800" cy="4888200"/>
          </a:xfrm>
        </p:spPr>
        <p:txBody>
          <a:bodyPr/>
          <a:lstStyle/>
          <a:p>
            <a:r>
              <a:rPr lang="en-CA" sz="3200" dirty="0" err="1"/>
              <a:t>Empirique</a:t>
            </a:r>
            <a:r>
              <a:rPr lang="en-CA" sz="3200" dirty="0"/>
              <a:t> </a:t>
            </a:r>
          </a:p>
          <a:p>
            <a:r>
              <a:rPr lang="en-CA" sz="3200" dirty="0" err="1"/>
              <a:t>Bilingue</a:t>
            </a:r>
            <a:endParaRPr lang="en-CA" sz="3200" dirty="0"/>
          </a:p>
          <a:p>
            <a:r>
              <a:rPr lang="en-CA" sz="3200" dirty="0" err="1"/>
              <a:t>Internationale</a:t>
            </a:r>
            <a:r>
              <a:rPr lang="en-CA" sz="3200" dirty="0"/>
              <a:t>: 5 pays</a:t>
            </a:r>
          </a:p>
          <a:p>
            <a:r>
              <a:rPr lang="en-CA" sz="3200" dirty="0"/>
              <a:t>M</a:t>
            </a:r>
            <a:r>
              <a:rPr lang="fr-FR" sz="3200" dirty="0" err="1"/>
              <a:t>é</a:t>
            </a:r>
            <a:r>
              <a:rPr lang="en-CA" sz="3200" dirty="0" err="1"/>
              <a:t>thodes</a:t>
            </a:r>
            <a:r>
              <a:rPr lang="en-CA" sz="3200" dirty="0"/>
              <a:t>: qualitative, quantitative, </a:t>
            </a:r>
            <a:r>
              <a:rPr lang="en-CA" sz="3200" dirty="0" err="1"/>
              <a:t>archivistique</a:t>
            </a:r>
            <a:endParaRPr lang="en-CA" sz="3200" dirty="0"/>
          </a:p>
          <a:p>
            <a:r>
              <a:rPr lang="en-CA" sz="3200" dirty="0"/>
              <a:t>Bourses de recherche</a:t>
            </a:r>
          </a:p>
          <a:p>
            <a:pPr lvl="1"/>
            <a:r>
              <a:rPr lang="en-CA" sz="2800" dirty="0"/>
              <a:t>SSHRC </a:t>
            </a:r>
          </a:p>
          <a:p>
            <a:pPr lvl="1"/>
            <a:r>
              <a:rPr lang="fr-FR" sz="2800" dirty="0"/>
              <a:t>FRQSC </a:t>
            </a:r>
          </a:p>
          <a:p>
            <a:pPr lvl="1"/>
            <a:r>
              <a:rPr lang="fr-FR" sz="2800" dirty="0"/>
              <a:t>MEES</a:t>
            </a:r>
          </a:p>
          <a:p>
            <a:pPr lvl="1"/>
            <a:r>
              <a:rPr lang="fr-FR" sz="2800" dirty="0"/>
              <a:t>ECQ</a:t>
            </a:r>
          </a:p>
          <a:p>
            <a:pPr lvl="1"/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391"/>
            <a:ext cx="10972800" cy="684213"/>
          </a:xfrm>
        </p:spPr>
        <p:txBody>
          <a:bodyPr/>
          <a:lstStyle/>
          <a:p>
            <a:r>
              <a:rPr lang="en-CA" dirty="0" err="1"/>
              <a:t>Avantages</a:t>
            </a:r>
            <a:r>
              <a:rPr lang="en-CA" dirty="0"/>
              <a:t> de la </a:t>
            </a:r>
            <a:r>
              <a:rPr lang="en-CA" sz="4000" dirty="0"/>
              <a:t>recherche</a:t>
            </a:r>
            <a:r>
              <a:rPr lang="en-CA" dirty="0"/>
              <a:t> </a:t>
            </a:r>
            <a:r>
              <a:rPr lang="en-CA" dirty="0" err="1"/>
              <a:t>appliquée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600" dirty="0" err="1"/>
              <a:t>Élargis</a:t>
            </a:r>
            <a:r>
              <a:rPr lang="en-CA" sz="3600" dirty="0"/>
              <a:t> la base de </a:t>
            </a:r>
            <a:r>
              <a:rPr lang="en-CA" sz="3600" dirty="0" err="1"/>
              <a:t>connaissances</a:t>
            </a:r>
            <a:endParaRPr lang="en-CA" sz="3600" dirty="0"/>
          </a:p>
          <a:p>
            <a:pPr>
              <a:spcBef>
                <a:spcPts val="1200"/>
              </a:spcBef>
            </a:pPr>
            <a:r>
              <a:rPr lang="en-CA" sz="3600" dirty="0" err="1"/>
              <a:t>Sensibilisation</a:t>
            </a:r>
            <a:r>
              <a:rPr lang="en-CA" sz="3600" dirty="0"/>
              <a:t> sur les </a:t>
            </a:r>
            <a:r>
              <a:rPr lang="en-CA" sz="3600" dirty="0" err="1"/>
              <a:t>meilleures</a:t>
            </a:r>
            <a:r>
              <a:rPr lang="en-CA" sz="3600" dirty="0"/>
              <a:t> </a:t>
            </a:r>
            <a:r>
              <a:rPr lang="en-CA" sz="3600" dirty="0" err="1"/>
              <a:t>pratiques</a:t>
            </a:r>
            <a:endParaRPr lang="en-CA" sz="3600" dirty="0"/>
          </a:p>
          <a:p>
            <a:pPr>
              <a:spcBef>
                <a:spcPts val="1200"/>
              </a:spcBef>
            </a:pPr>
            <a:r>
              <a:rPr lang="en-CA" sz="3600" dirty="0"/>
              <a:t>Donne </a:t>
            </a:r>
            <a:r>
              <a:rPr lang="en-CA" sz="3600" dirty="0" err="1"/>
              <a:t>une</a:t>
            </a:r>
            <a:r>
              <a:rPr lang="en-CA" sz="3600" dirty="0"/>
              <a:t> </a:t>
            </a:r>
            <a:r>
              <a:rPr lang="en-CA" sz="3600" dirty="0" err="1"/>
              <a:t>voix</a:t>
            </a:r>
            <a:r>
              <a:rPr lang="en-CA" sz="3600" dirty="0"/>
              <a:t> aux </a:t>
            </a:r>
            <a:r>
              <a:rPr lang="en-CA" sz="3600" dirty="0" err="1"/>
              <a:t>personnes</a:t>
            </a:r>
            <a:r>
              <a:rPr lang="en-CA" sz="3600" dirty="0"/>
              <a:t> </a:t>
            </a:r>
            <a:r>
              <a:rPr lang="en-CA" sz="3600" dirty="0" err="1"/>
              <a:t>directement</a:t>
            </a:r>
            <a:r>
              <a:rPr lang="en-CA" sz="3600" dirty="0"/>
              <a:t> </a:t>
            </a:r>
            <a:r>
              <a:rPr lang="en-CA" sz="3600" dirty="0" err="1"/>
              <a:t>affectées</a:t>
            </a:r>
            <a:endParaRPr lang="en-CA" sz="3600" dirty="0"/>
          </a:p>
          <a:p>
            <a:pPr>
              <a:spcBef>
                <a:spcPts val="1200"/>
              </a:spcBef>
            </a:pPr>
            <a:r>
              <a:rPr lang="en-CA" sz="3600" dirty="0" err="1"/>
              <a:t>Fournis</a:t>
            </a:r>
            <a:r>
              <a:rPr lang="en-CA" sz="3600" dirty="0"/>
              <a:t> des </a:t>
            </a:r>
            <a:r>
              <a:rPr lang="en-CA" sz="3600" dirty="0" err="1"/>
              <a:t>données</a:t>
            </a:r>
            <a:r>
              <a:rPr lang="en-CA" sz="3600" dirty="0"/>
              <a:t> pour le lobbying</a:t>
            </a:r>
          </a:p>
          <a:p>
            <a:pPr>
              <a:spcBef>
                <a:spcPts val="1200"/>
              </a:spcBef>
            </a:pPr>
            <a:r>
              <a:rPr lang="en-CA" sz="3600" dirty="0"/>
              <a:t>Guide les politiques</a:t>
            </a:r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5" name="Picture 4" descr="Image of part of a computer keyboard with the word research printed on one of the keys. Copyright is https://www.storyblocks.com/stock-image/research-word-on-keyboard-button-bdtxexeudwj6lzuc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761" y="4924539"/>
            <a:ext cx="1857908" cy="11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7CDB-3FC4-F34A-B0F4-FF89DE326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cs typeface="Arial" charset="0"/>
              </a:rPr>
              <a:t>10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34C10-5F5A-BD4A-8D4D-05D38C5D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286773"/>
            <a:ext cx="11804072" cy="684213"/>
          </a:xfrm>
        </p:spPr>
        <p:txBody>
          <a:bodyPr/>
          <a:lstStyle/>
          <a:p>
            <a:r>
              <a:rPr lang="en-CA" sz="3600" dirty="0" err="1"/>
              <a:t>Accessibilité</a:t>
            </a:r>
            <a:r>
              <a:rPr lang="en-CA" sz="3600" dirty="0"/>
              <a:t> et </a:t>
            </a:r>
            <a:r>
              <a:rPr lang="en-CA" sz="3600" dirty="0" err="1"/>
              <a:t>l’enseignement</a:t>
            </a:r>
            <a:r>
              <a:rPr lang="en-CA" sz="3600" dirty="0"/>
              <a:t> </a:t>
            </a:r>
            <a:r>
              <a:rPr lang="en-CA" sz="3600" dirty="0" err="1"/>
              <a:t>postsecondaire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16BF-CD92-5844-AAAF-435EA7EC86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3964" y="1217983"/>
            <a:ext cx="11804072" cy="4888200"/>
          </a:xfrm>
          <a:solidFill>
            <a:schemeClr val="bg1"/>
          </a:solidFill>
        </p:spPr>
        <p:txBody>
          <a:bodyPr/>
          <a:lstStyle/>
          <a:p>
            <a:pPr marL="361315" lvl="0" indent="-361315">
              <a:spcBef>
                <a:spcPts val="800"/>
              </a:spcBef>
            </a:pPr>
            <a:r>
              <a:rPr lang="en-US" sz="2800" dirty="0"/>
              <a:t> </a:t>
            </a:r>
            <a:r>
              <a:rPr lang="en-US" sz="3200" dirty="0"/>
              <a:t>17% des </a:t>
            </a:r>
            <a:r>
              <a:rPr lang="en-US" sz="3200" dirty="0" err="1"/>
              <a:t>étudiants</a:t>
            </a:r>
            <a:r>
              <a:rPr lang="en-US" sz="3200" dirty="0"/>
              <a:t> </a:t>
            </a:r>
            <a:r>
              <a:rPr lang="en-US" sz="3200" dirty="0" err="1"/>
              <a:t>ont</a:t>
            </a:r>
            <a:r>
              <a:rPr lang="en-US" sz="3200" dirty="0"/>
              <a:t> </a:t>
            </a:r>
            <a:r>
              <a:rPr lang="en-US" sz="3200" dirty="0" err="1"/>
              <a:t>rapporté</a:t>
            </a:r>
            <a:r>
              <a:rPr lang="en-US" sz="3200" dirty="0"/>
              <a:t> un handicap eux-même</a:t>
            </a:r>
            <a:r>
              <a:rPr lang="en-US" sz="3200" baseline="30000" dirty="0"/>
              <a:t>1</a:t>
            </a:r>
          </a:p>
          <a:p>
            <a:pPr marL="361315" lvl="0" indent="-361315">
              <a:spcBef>
                <a:spcPts val="800"/>
              </a:spcBef>
            </a:pPr>
            <a:r>
              <a:rPr lang="en-US" sz="3200" dirty="0"/>
              <a:t> 50% des </a:t>
            </a:r>
            <a:r>
              <a:rPr lang="en-US" sz="3200" dirty="0" err="1"/>
              <a:t>étudiants</a:t>
            </a:r>
            <a:r>
              <a:rPr lang="en-US" sz="3200" dirty="0"/>
              <a:t> </a:t>
            </a:r>
            <a:r>
              <a:rPr lang="en-US" sz="3200" dirty="0" err="1"/>
              <a:t>ont</a:t>
            </a:r>
            <a:r>
              <a:rPr lang="en-US" sz="3200" dirty="0"/>
              <a:t> plus </a:t>
            </a:r>
            <a:r>
              <a:rPr lang="en-US" sz="3200" dirty="0" err="1"/>
              <a:t>qu’un</a:t>
            </a:r>
            <a:r>
              <a:rPr lang="en-US" sz="3200" dirty="0"/>
              <a:t> </a:t>
            </a:r>
            <a:r>
              <a:rPr lang="en-US" sz="3200" dirty="0" smtClean="0"/>
              <a:t>handicap</a:t>
            </a:r>
            <a:r>
              <a:rPr lang="en-US" sz="3200" baseline="30000" dirty="0"/>
              <a:t>6</a:t>
            </a:r>
            <a:r>
              <a:rPr lang="en-US" sz="3200" dirty="0" smtClean="0"/>
              <a:t> </a:t>
            </a:r>
            <a:endParaRPr lang="en-US" sz="3200" dirty="0"/>
          </a:p>
          <a:p>
            <a:pPr marL="361315" lvl="0" indent="-361315">
              <a:spcBef>
                <a:spcPts val="800"/>
              </a:spcBef>
            </a:pPr>
            <a:r>
              <a:rPr lang="en-CA" sz="3200" dirty="0"/>
              <a:t> 66% ne </a:t>
            </a:r>
            <a:r>
              <a:rPr lang="en-CA" sz="3200" dirty="0" err="1"/>
              <a:t>s’inscrivent</a:t>
            </a:r>
            <a:r>
              <a:rPr lang="en-CA" sz="3200" dirty="0"/>
              <a:t> pas aux services </a:t>
            </a:r>
            <a:r>
              <a:rPr lang="en-CA" sz="3200" dirty="0" err="1"/>
              <a:t>d’accessibilité</a:t>
            </a:r>
            <a:r>
              <a:rPr lang="en-CA" sz="3200" dirty="0"/>
              <a:t> </a:t>
            </a:r>
          </a:p>
          <a:p>
            <a:pPr>
              <a:spcBef>
                <a:spcPts val="800"/>
              </a:spcBef>
            </a:pPr>
            <a:r>
              <a:rPr lang="en-CA" sz="3200" dirty="0" err="1" smtClean="0"/>
              <a:t>Incapacités</a:t>
            </a:r>
            <a:r>
              <a:rPr lang="en-CA" sz="3200" dirty="0" smtClean="0"/>
              <a:t> </a:t>
            </a:r>
            <a:r>
              <a:rPr lang="en-CA" sz="3200" dirty="0"/>
              <a:t>les plus </a:t>
            </a:r>
            <a:r>
              <a:rPr lang="en-CA" sz="3200" dirty="0" err="1"/>
              <a:t>fréquemment</a:t>
            </a:r>
            <a:r>
              <a:rPr lang="en-CA" sz="3200" dirty="0"/>
              <a:t> </a:t>
            </a:r>
            <a:r>
              <a:rPr lang="en-CA" sz="3200" dirty="0" err="1"/>
              <a:t>signalées</a:t>
            </a:r>
            <a:endParaRPr lang="en-CA" sz="3200" dirty="0"/>
          </a:p>
          <a:p>
            <a:pPr marL="998213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Trouble </a:t>
            </a:r>
            <a:r>
              <a:rPr lang="en-US" sz="2800" dirty="0" err="1"/>
              <a:t>d’apprentissage</a:t>
            </a:r>
            <a:r>
              <a:rPr lang="en-US" sz="2800" dirty="0"/>
              <a:t> / TDAH </a:t>
            </a:r>
            <a:endParaRPr lang="en-CA" sz="2800" dirty="0"/>
          </a:p>
          <a:p>
            <a:pPr marL="998213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Troubles de santé mentale</a:t>
            </a:r>
          </a:p>
          <a:p>
            <a:pPr marL="998213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Troubles de santé physique </a:t>
            </a:r>
            <a:r>
              <a:rPr lang="en-CA" sz="2800" dirty="0" err="1"/>
              <a:t>chroniques</a:t>
            </a:r>
            <a:endParaRPr lang="en-CA" sz="2800" dirty="0"/>
          </a:p>
          <a:p>
            <a:pPr marL="998213" lvl="2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Handicaps </a:t>
            </a:r>
            <a:r>
              <a:rPr lang="en-CA" sz="2800" dirty="0" err="1"/>
              <a:t>sensoriels</a:t>
            </a:r>
            <a:r>
              <a:rPr lang="en-CA" sz="2800" dirty="0"/>
              <a:t> et </a:t>
            </a:r>
            <a:r>
              <a:rPr lang="en-CA" sz="2800" dirty="0" err="1"/>
              <a:t>liés</a:t>
            </a:r>
            <a:r>
              <a:rPr lang="en-CA" sz="2800" dirty="0"/>
              <a:t> </a:t>
            </a:r>
            <a:r>
              <a:rPr lang="en-CA" sz="2800" dirty="0" err="1"/>
              <a:t>à</a:t>
            </a:r>
            <a:r>
              <a:rPr lang="en-CA" sz="2800" dirty="0"/>
              <a:t> la </a:t>
            </a:r>
            <a:r>
              <a:rPr lang="en-CA" sz="2800" dirty="0" err="1"/>
              <a:t>mobilité</a:t>
            </a:r>
            <a:endParaRPr lang="en-CA" sz="2400" dirty="0"/>
          </a:p>
        </p:txBody>
      </p:sp>
      <p:pic>
        <p:nvPicPr>
          <p:cNvPr id="8" name="Picture 2" descr="Image d'un homme de dessin animé cochant des éléments sur une liste de contrôle. Le droit d'auteur est http://www.analyticstool.com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4837" y="4284335"/>
            <a:ext cx="2621363" cy="18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elon une étude récente, les élèves sont plus nombreux à déclarer avoir des problèmes de santé mentale que des troubles de l'apprentissage ou des troubles de l'attention.&#10;Copyright pour l'image de la flèche:  http://clipart-library.com/clipart/707844.htm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755" y="3742891"/>
            <a:ext cx="693057" cy="7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3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sz="4000" dirty="0"/>
              <a:t>Temps </a:t>
            </a:r>
            <a:r>
              <a:rPr lang="en-CA" sz="4000" dirty="0" err="1"/>
              <a:t>supplémentaire</a:t>
            </a:r>
            <a:r>
              <a:rPr lang="en-CA" sz="4000" dirty="0"/>
              <a:t> </a:t>
            </a:r>
            <a:r>
              <a:rPr lang="en-CA" sz="4000" dirty="0" err="1"/>
              <a:t>fonctionne</a:t>
            </a:r>
            <a:r>
              <a:rPr lang="en-CA" sz="4000" dirty="0"/>
              <a:t> </a:t>
            </a:r>
            <a:r>
              <a:rPr lang="en-CA" sz="4000" dirty="0" err="1"/>
              <a:t>bien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r>
              <a:rPr lang="en-CA" sz="3600" dirty="0" err="1"/>
              <a:t>Effets</a:t>
            </a:r>
            <a:r>
              <a:rPr lang="en-CA" sz="3600" dirty="0"/>
              <a:t> du temps </a:t>
            </a:r>
            <a:r>
              <a:rPr lang="en-CA" sz="3600" dirty="0" err="1"/>
              <a:t>supplémentaire</a:t>
            </a:r>
            <a:r>
              <a:rPr lang="en-CA" sz="3600" dirty="0"/>
              <a:t> sur les </a:t>
            </a:r>
            <a:r>
              <a:rPr lang="en-CA" sz="3600" dirty="0" err="1"/>
              <a:t>résultats</a:t>
            </a:r>
            <a:r>
              <a:rPr lang="en-CA" sz="3600" dirty="0"/>
              <a:t> d’un test de </a:t>
            </a:r>
            <a:r>
              <a:rPr lang="en-CA" sz="3600" dirty="0" err="1"/>
              <a:t>compréhension</a:t>
            </a:r>
            <a:r>
              <a:rPr lang="en-CA" sz="3600" dirty="0"/>
              <a:t> de lecture</a:t>
            </a:r>
            <a:r>
              <a:rPr lang="en-CA" sz="3600" baseline="30000" dirty="0"/>
              <a:t>2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graphicFrame>
        <p:nvGraphicFramePr>
          <p:cNvPr id="5" name="Content Placeholder 4" descr="Graphique montrant que le rendement des élèves ayant des TA est équivalent à celui des élèves n'ayant pas de TA si on leur donne plus de temps pour compléter un test de compréhension de text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901110"/>
              </p:ext>
            </p:extLst>
          </p:nvPr>
        </p:nvGraphicFramePr>
        <p:xfrm>
          <a:off x="1301597" y="2538489"/>
          <a:ext cx="958880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31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sz="4000" dirty="0" smtClean="0"/>
              <a:t>Implications (1)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r>
              <a:rPr lang="fr-FR" sz="3400" dirty="0"/>
              <a:t>S</a:t>
            </a:r>
            <a:r>
              <a:rPr lang="fr-FR" sz="3400" dirty="0" smtClean="0"/>
              <a:t>tatistiques </a:t>
            </a:r>
            <a:r>
              <a:rPr lang="fr-FR" sz="3400" dirty="0"/>
              <a:t>des services destinés aux étudiants en situation de handicap ne reflètent pas les réalités des </a:t>
            </a:r>
            <a:r>
              <a:rPr lang="fr-FR" sz="3400" dirty="0" smtClean="0"/>
              <a:t>institutions</a:t>
            </a:r>
          </a:p>
          <a:p>
            <a:r>
              <a:rPr lang="en-CA" sz="3600" dirty="0" smtClean="0"/>
              <a:t>Handicaps multiples</a:t>
            </a:r>
          </a:p>
          <a:p>
            <a:pPr lvl="1"/>
            <a:r>
              <a:rPr lang="fr-FR" sz="3200" dirty="0" smtClean="0"/>
              <a:t>Les </a:t>
            </a:r>
            <a:r>
              <a:rPr lang="fr-FR" sz="3200" dirty="0"/>
              <a:t>accommodations doivent être basées sur des limitations </a:t>
            </a:r>
            <a:r>
              <a:rPr lang="fr-FR" sz="3200" dirty="0" smtClean="0"/>
              <a:t>fonctionnelles</a:t>
            </a:r>
          </a:p>
          <a:p>
            <a:r>
              <a:rPr lang="fr-FR" sz="3600" dirty="0" smtClean="0"/>
              <a:t>Handicaps </a:t>
            </a:r>
            <a:r>
              <a:rPr lang="fr-FR" sz="3600" dirty="0" err="1" smtClean="0"/>
              <a:t>autodéclarées</a:t>
            </a:r>
            <a:endParaRPr lang="fr-FR" sz="3600" dirty="0" smtClean="0"/>
          </a:p>
          <a:p>
            <a:pPr lvl="1"/>
            <a:r>
              <a:rPr lang="fr-FR" sz="3200" dirty="0" smtClean="0"/>
              <a:t>Difficultés </a:t>
            </a:r>
            <a:r>
              <a:rPr lang="fr-FR" sz="3200" dirty="0"/>
              <a:t>à obtenir la documentation nécessaire</a:t>
            </a:r>
            <a:endParaRPr lang="fr-FR" sz="3200" dirty="0" smtClean="0"/>
          </a:p>
          <a:p>
            <a:pPr marL="274631" lvl="1" indent="0">
              <a:buNone/>
            </a:pP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0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sz="4000" dirty="0" smtClean="0"/>
              <a:t>Implications (1 – Suivi)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3600" dirty="0" smtClean="0"/>
              <a:t>Troubles </a:t>
            </a:r>
            <a:r>
              <a:rPr lang="fr-FR" sz="3600" dirty="0"/>
              <a:t>de santé mentale sont les </a:t>
            </a:r>
            <a:r>
              <a:rPr lang="fr-FR" sz="3600" dirty="0" smtClean="0"/>
              <a:t>handicaps </a:t>
            </a:r>
            <a:r>
              <a:rPr lang="fr-FR" sz="3600" dirty="0"/>
              <a:t>les plus fréquemment </a:t>
            </a:r>
            <a:r>
              <a:rPr lang="fr-FR" sz="3600" dirty="0" smtClean="0"/>
              <a:t>signalées</a:t>
            </a:r>
          </a:p>
          <a:p>
            <a:pPr lvl="1">
              <a:spcBef>
                <a:spcPts val="1200"/>
              </a:spcBef>
            </a:pPr>
            <a:r>
              <a:rPr lang="fr-FR" sz="3200" dirty="0" smtClean="0"/>
              <a:t>Accommodations </a:t>
            </a:r>
            <a:r>
              <a:rPr lang="fr-FR" sz="3200" dirty="0"/>
              <a:t>ne sont pas </a:t>
            </a:r>
            <a:r>
              <a:rPr lang="fr-FR" sz="3200" dirty="0" smtClean="0"/>
              <a:t>évidents</a:t>
            </a:r>
          </a:p>
          <a:p>
            <a:pPr>
              <a:spcBef>
                <a:spcPts val="1200"/>
              </a:spcBef>
            </a:pPr>
            <a:r>
              <a:rPr lang="fr-FR" sz="3600" dirty="0"/>
              <a:t>Besoin d’un modèle de conception </a:t>
            </a:r>
            <a:r>
              <a:rPr lang="fr-FR" sz="3600" dirty="0" smtClean="0"/>
              <a:t>universel</a:t>
            </a:r>
          </a:p>
          <a:p>
            <a:pPr lvl="1">
              <a:spcBef>
                <a:spcPts val="1200"/>
              </a:spcBef>
            </a:pPr>
            <a:r>
              <a:rPr lang="fr-FR" sz="3200" dirty="0"/>
              <a:t>Les modèles d’accommodations excluent de nombreux étudiants ayant des besoins </a:t>
            </a:r>
            <a:r>
              <a:rPr lang="fr-FR" sz="3200" dirty="0" smtClean="0"/>
              <a:t>divers</a:t>
            </a:r>
          </a:p>
          <a:p>
            <a:pPr>
              <a:spcBef>
                <a:spcPts val="1200"/>
              </a:spcBef>
            </a:pPr>
            <a:r>
              <a:rPr lang="fr-FR" sz="3600" dirty="0"/>
              <a:t>Temps supplémentaire équilibre le terrain de jeu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1314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aptechTemplate.potx" id="{E28C797D-506E-476C-8C78-3F34C7E7181D}" vid="{3F51B7E5-E82D-44EF-9F73-F4B355AFFDA7}"/>
    </a:ext>
  </a:extLst>
</a:theme>
</file>

<file path=ppt/theme/theme2.xml><?xml version="1.0" encoding="utf-8"?>
<a:theme xmlns:a="http://schemas.openxmlformats.org/drawingml/2006/main" name="1_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9989</TotalTime>
  <Words>1616</Words>
  <Application>Microsoft Office PowerPoint</Application>
  <PresentationFormat>Widescreen</PresentationFormat>
  <Paragraphs>217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Bookman Old Style</vt:lpstr>
      <vt:lpstr>Calibri</vt:lpstr>
      <vt:lpstr>Gill Sans MT</vt:lpstr>
      <vt:lpstr>Segoe UI</vt:lpstr>
      <vt:lpstr>Tahoma</vt:lpstr>
      <vt:lpstr>Times New Roman</vt:lpstr>
      <vt:lpstr>Wingdings 3</vt:lpstr>
      <vt:lpstr>Origine</vt:lpstr>
      <vt:lpstr>1_Origine</vt:lpstr>
      <vt:lpstr>Tout ce que vous vouliez savoir sur les technologies de l'information et des communications (TIC) et la pédagogie inclusive, mais vous ne saviez pas à qui demander </vt:lpstr>
      <vt:lpstr>Ordre du jour</vt:lpstr>
      <vt:lpstr>Réseau de recherche Adaptech</vt:lpstr>
      <vt:lpstr>À propos de notre recherche</vt:lpstr>
      <vt:lpstr>Avantages de la recherche appliquée</vt:lpstr>
      <vt:lpstr>Accessibilité et l’enseignement postsecondaire</vt:lpstr>
      <vt:lpstr>Temps supplémentaire fonctionne bien</vt:lpstr>
      <vt:lpstr>Implications (1)</vt:lpstr>
      <vt:lpstr>Implications (1 – Suivi)</vt:lpstr>
      <vt:lpstr>Utilisation des technologies personnelles en classe3</vt:lpstr>
      <vt:lpstr>Technologies qui ont bien fonctionné</vt:lpstr>
      <vt:lpstr>Ce qui n’a pas bien fonctionné</vt:lpstr>
      <vt:lpstr>Implications (2)</vt:lpstr>
      <vt:lpstr>Implications (2- Suivi)</vt:lpstr>
      <vt:lpstr>Utilisation des technologies mobiles en classe </vt:lpstr>
      <vt:lpstr>Utilisation des technologies mobiles en classe (2 - Suivi) </vt:lpstr>
      <vt:lpstr>Fiches de conseils sur l'utilisation des technologies intelligents</vt:lpstr>
      <vt:lpstr>Vidéos sur l’utilisation des téléphones intelligents</vt:lpstr>
      <vt:lpstr>Questions de discussion (1)</vt:lpstr>
      <vt:lpstr>Implications (3)</vt:lpstr>
      <vt:lpstr>Implications (3 – Suivi)</vt:lpstr>
      <vt:lpstr>La situation de la COVID-19 – Méthodes6</vt:lpstr>
      <vt:lpstr>La situation de la COVID-19 - Résultats</vt:lpstr>
      <vt:lpstr>La situation de la COVID-19 - Conclusions</vt:lpstr>
      <vt:lpstr>Questions de discussion (2)</vt:lpstr>
      <vt:lpstr>Implications (4)</vt:lpstr>
      <vt:lpstr>Merci! </vt:lpstr>
      <vt:lpstr>Réferences</vt:lpstr>
      <vt:lpstr>Réferences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Heads up! How Adaptech’s Research Findings Can Inform your Practice</dc:title>
  <dc:creator>Susie Wileman</dc:creator>
  <cp:lastModifiedBy>Adaptech Research Network</cp:lastModifiedBy>
  <cp:revision>242</cp:revision>
  <dcterms:created xsi:type="dcterms:W3CDTF">2021-04-21T21:07:01Z</dcterms:created>
  <dcterms:modified xsi:type="dcterms:W3CDTF">2021-06-02T16:28:26Z</dcterms:modified>
</cp:coreProperties>
</file>