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2" r:id="rId5"/>
    <p:sldId id="269" r:id="rId6"/>
    <p:sldId id="266" r:id="rId7"/>
    <p:sldId id="258" r:id="rId8"/>
    <p:sldId id="259" r:id="rId9"/>
    <p:sldId id="260" r:id="rId10"/>
    <p:sldId id="261" r:id="rId11"/>
    <p:sldId id="264" r:id="rId12"/>
    <p:sldId id="276" r:id="rId13"/>
    <p:sldId id="278" r:id="rId14"/>
    <p:sldId id="262" r:id="rId15"/>
    <p:sldId id="283" r:id="rId16"/>
    <p:sldId id="270" r:id="rId17"/>
    <p:sldId id="271" r:id="rId18"/>
    <p:sldId id="272" r:id="rId19"/>
    <p:sldId id="273" r:id="rId20"/>
    <p:sldId id="27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FF2E61-ED64-460D-B05A-77EF954FFE44}">
          <p14:sldIdLst>
            <p14:sldId id="282"/>
            <p14:sldId id="269"/>
          </p14:sldIdLst>
        </p14:section>
        <p14:section name="Untitled Section" id="{CC1CD09A-0309-4FBD-A433-798AED53E07A}">
          <p14:sldIdLst>
            <p14:sldId id="266"/>
            <p14:sldId id="258"/>
            <p14:sldId id="259"/>
            <p14:sldId id="260"/>
            <p14:sldId id="261"/>
            <p14:sldId id="264"/>
            <p14:sldId id="276"/>
            <p14:sldId id="278"/>
            <p14:sldId id="262"/>
            <p14:sldId id="283"/>
            <p14:sldId id="270"/>
            <p14:sldId id="271"/>
            <p14:sldId id="272"/>
            <p14:sldId id="273"/>
            <p14:sldId id="27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5" autoAdjust="0"/>
    <p:restoredTop sz="62060" autoAdjust="0"/>
  </p:normalViewPr>
  <p:slideViewPr>
    <p:cSldViewPr snapToGrid="0">
      <p:cViewPr varScale="1">
        <p:scale>
          <a:sx n="64" d="100"/>
          <a:sy n="64" d="100"/>
        </p:scale>
        <p:origin x="400" y="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46096-D3CF-4000-8E31-86AB16001CB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C90A43-FCC3-4CFA-A854-D241AE2966B9}">
      <dgm:prSet/>
      <dgm:spPr/>
      <dgm:t>
        <a:bodyPr/>
        <a:lstStyle/>
        <a:p>
          <a:pPr>
            <a:defRPr b="1"/>
          </a:pPr>
          <a:r>
            <a:rPr lang="en-CA" dirty="0"/>
            <a:t>Our research study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Our research study."/>
        </a:ext>
      </dgm:extLst>
    </dgm:pt>
    <dgm:pt modelId="{C083B679-6422-4FD1-AB34-C9390F5E311A}" type="parTrans" cxnId="{C0421022-BF38-48D4-8077-FD0EE1AA938E}">
      <dgm:prSet/>
      <dgm:spPr/>
      <dgm:t>
        <a:bodyPr/>
        <a:lstStyle/>
        <a:p>
          <a:endParaRPr lang="en-US"/>
        </a:p>
      </dgm:t>
    </dgm:pt>
    <dgm:pt modelId="{899520A5-FAB6-42B5-AE1E-87AD6677F48F}" type="sibTrans" cxnId="{C0421022-BF38-48D4-8077-FD0EE1AA938E}">
      <dgm:prSet/>
      <dgm:spPr/>
      <dgm:t>
        <a:bodyPr/>
        <a:lstStyle/>
        <a:p>
          <a:endParaRPr lang="en-US"/>
        </a:p>
      </dgm:t>
    </dgm:pt>
    <dgm:pt modelId="{7AA8C665-11A5-4AE7-8DAB-DF67B28DFD7C}">
      <dgm:prSet/>
      <dgm:spPr/>
      <dgm:t>
        <a:bodyPr/>
        <a:lstStyle/>
        <a:p>
          <a:pPr>
            <a:defRPr b="1"/>
          </a:pPr>
          <a:r>
            <a:rPr lang="en-CA" dirty="0"/>
            <a:t>Campfire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ampfire."/>
        </a:ext>
      </dgm:extLst>
    </dgm:pt>
    <dgm:pt modelId="{748B859D-31CF-45E1-95BD-CB1B08B78839}" type="parTrans" cxnId="{94C6FB78-8425-4F83-99AC-76548D2478A9}">
      <dgm:prSet/>
      <dgm:spPr/>
      <dgm:t>
        <a:bodyPr/>
        <a:lstStyle/>
        <a:p>
          <a:endParaRPr lang="en-US"/>
        </a:p>
      </dgm:t>
    </dgm:pt>
    <dgm:pt modelId="{50D3DE4E-92BA-446B-9F1F-F135734F9E50}" type="sibTrans" cxnId="{94C6FB78-8425-4F83-99AC-76548D2478A9}">
      <dgm:prSet/>
      <dgm:spPr/>
      <dgm:t>
        <a:bodyPr/>
        <a:lstStyle/>
        <a:p>
          <a:endParaRPr lang="en-US"/>
        </a:p>
      </dgm:t>
    </dgm:pt>
    <dgm:pt modelId="{081C9447-DCDB-4E09-A5E9-289BEC28A897}">
      <dgm:prSet/>
      <dgm:spPr/>
      <dgm:t>
        <a:bodyPr/>
        <a:lstStyle/>
        <a:p>
          <a:r>
            <a:rPr lang="en-CA" dirty="0"/>
            <a:t>Questions</a:t>
          </a:r>
          <a:endParaRPr lang="en-US" dirty="0"/>
        </a:p>
      </dgm:t>
    </dgm:pt>
    <dgm:pt modelId="{77E6066C-16F9-4E6D-A057-42EE3872191B}" type="parTrans" cxnId="{B39CB175-2159-4A33-873E-92CE9CFD3AD3}">
      <dgm:prSet/>
      <dgm:spPr/>
      <dgm:t>
        <a:bodyPr/>
        <a:lstStyle/>
        <a:p>
          <a:endParaRPr lang="en-US"/>
        </a:p>
      </dgm:t>
    </dgm:pt>
    <dgm:pt modelId="{1D028188-D075-4603-9EA3-63E0D5FB0A0E}" type="sibTrans" cxnId="{B39CB175-2159-4A33-873E-92CE9CFD3AD3}">
      <dgm:prSet/>
      <dgm:spPr/>
      <dgm:t>
        <a:bodyPr/>
        <a:lstStyle/>
        <a:p>
          <a:endParaRPr lang="en-US"/>
        </a:p>
      </dgm:t>
    </dgm:pt>
    <dgm:pt modelId="{23398F5F-735A-4B89-9038-E5D65F4229F9}">
      <dgm:prSet/>
      <dgm:spPr/>
      <dgm:t>
        <a:bodyPr/>
        <a:lstStyle/>
        <a:p>
          <a:r>
            <a:rPr lang="en-CA" dirty="0"/>
            <a:t>Sharing feedback/comments</a:t>
          </a:r>
          <a:endParaRPr lang="en-US" dirty="0"/>
        </a:p>
      </dgm:t>
    </dgm:pt>
    <dgm:pt modelId="{F0BA61A9-87AC-44F8-84B5-AE56B939B7BB}" type="parTrans" cxnId="{535EF86A-5DA5-4497-9CFC-DB37031EB577}">
      <dgm:prSet/>
      <dgm:spPr/>
      <dgm:t>
        <a:bodyPr/>
        <a:lstStyle/>
        <a:p>
          <a:endParaRPr lang="en-US"/>
        </a:p>
      </dgm:t>
    </dgm:pt>
    <dgm:pt modelId="{BDCC8A7F-425F-4C4A-952B-B965CD3A5B60}" type="sibTrans" cxnId="{535EF86A-5DA5-4497-9CFC-DB37031EB577}">
      <dgm:prSet/>
      <dgm:spPr/>
      <dgm:t>
        <a:bodyPr/>
        <a:lstStyle/>
        <a:p>
          <a:endParaRPr lang="en-US"/>
        </a:p>
      </dgm:t>
    </dgm:pt>
    <dgm:pt modelId="{4E7D90A4-8F70-4025-A6F5-4610C8EA4812}" type="pres">
      <dgm:prSet presAssocID="{BB546096-D3CF-4000-8E31-86AB16001CB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369AA-CE1C-4DA8-86E0-6269DCC336EC}" type="pres">
      <dgm:prSet presAssocID="{68C90A43-FCC3-4CFA-A854-D241AE2966B9}" presName="compNode" presStyleCnt="0"/>
      <dgm:spPr/>
    </dgm:pt>
    <dgm:pt modelId="{D4F5CC54-D49C-4E37-8143-29C760D0D19A}" type="pres">
      <dgm:prSet presAssocID="{68C90A43-FCC3-4CFA-A854-D241AE2966B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."/>
        </a:ext>
      </dgm:extLst>
    </dgm:pt>
    <dgm:pt modelId="{61D2C892-1153-4862-B0E6-DDD0EFB582D5}" type="pres">
      <dgm:prSet presAssocID="{68C90A43-FCC3-4CFA-A854-D241AE2966B9}" presName="iconSpace" presStyleCnt="0"/>
      <dgm:spPr/>
    </dgm:pt>
    <dgm:pt modelId="{4D5B5E27-39A7-4668-9501-A0D0BAC0DD3C}" type="pres">
      <dgm:prSet presAssocID="{68C90A43-FCC3-4CFA-A854-D241AE2966B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918EBC-D69D-45DE-A2A1-655D30C43B5E}" type="pres">
      <dgm:prSet presAssocID="{68C90A43-FCC3-4CFA-A854-D241AE2966B9}" presName="txSpace" presStyleCnt="0"/>
      <dgm:spPr/>
    </dgm:pt>
    <dgm:pt modelId="{50482C48-E9E6-40C2-8F32-C7228BB58B18}" type="pres">
      <dgm:prSet presAssocID="{68C90A43-FCC3-4CFA-A854-D241AE2966B9}" presName="desTx" presStyleLbl="revTx" presStyleIdx="1" presStyleCnt="4">
        <dgm:presLayoutVars/>
      </dgm:prSet>
      <dgm:spPr/>
    </dgm:pt>
    <dgm:pt modelId="{6420F715-3AA6-4D06-B238-CC3BD7259C11}" type="pres">
      <dgm:prSet presAssocID="{899520A5-FAB6-42B5-AE1E-87AD6677F48F}" presName="sibTrans" presStyleCnt="0"/>
      <dgm:spPr/>
    </dgm:pt>
    <dgm:pt modelId="{25600916-4572-4673-807D-C5533928D485}" type="pres">
      <dgm:prSet presAssocID="{7AA8C665-11A5-4AE7-8DAB-DF67B28DFD7C}" presName="compNode" presStyleCnt="0"/>
      <dgm:spPr/>
    </dgm:pt>
    <dgm:pt modelId="{0DE9D7E7-ACE3-4406-AD24-B314D75232C8}" type="pres">
      <dgm:prSet presAssocID="{7AA8C665-11A5-4AE7-8DAB-DF67B28DFD7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hic of campfire"/>
        </a:ext>
      </dgm:extLst>
    </dgm:pt>
    <dgm:pt modelId="{2D1667B7-9325-4745-9589-DDA446982B79}" type="pres">
      <dgm:prSet presAssocID="{7AA8C665-11A5-4AE7-8DAB-DF67B28DFD7C}" presName="iconSpace" presStyleCnt="0"/>
      <dgm:spPr/>
    </dgm:pt>
    <dgm:pt modelId="{1646A087-892F-4AA6-AC08-E7C24B63D21B}" type="pres">
      <dgm:prSet presAssocID="{7AA8C665-11A5-4AE7-8DAB-DF67B28DFD7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2AED2B-5916-44D4-B86C-11B07C42CD1B}" type="pres">
      <dgm:prSet presAssocID="{7AA8C665-11A5-4AE7-8DAB-DF67B28DFD7C}" presName="txSpace" presStyleCnt="0"/>
      <dgm:spPr/>
    </dgm:pt>
    <dgm:pt modelId="{46077DE7-9DA3-4C4F-8880-63BEF1E43083}" type="pres">
      <dgm:prSet presAssocID="{7AA8C665-11A5-4AE7-8DAB-DF67B28DFD7C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94C6FB78-8425-4F83-99AC-76548D2478A9}" srcId="{BB546096-D3CF-4000-8E31-86AB16001CB3}" destId="{7AA8C665-11A5-4AE7-8DAB-DF67B28DFD7C}" srcOrd="1" destOrd="0" parTransId="{748B859D-31CF-45E1-95BD-CB1B08B78839}" sibTransId="{50D3DE4E-92BA-446B-9F1F-F135734F9E50}"/>
    <dgm:cxn modelId="{24830F36-3BC9-4304-9E4B-92AA8052A1A7}" type="presOf" srcId="{23398F5F-735A-4B89-9038-E5D65F4229F9}" destId="{46077DE7-9DA3-4C4F-8880-63BEF1E43083}" srcOrd="0" destOrd="1" presId="urn:microsoft.com/office/officeart/2018/5/layout/CenteredIconLabelDescriptionList"/>
    <dgm:cxn modelId="{E3B9162F-BE24-4F7A-8937-CFC9443F0EA4}" type="presOf" srcId="{BB546096-D3CF-4000-8E31-86AB16001CB3}" destId="{4E7D90A4-8F70-4025-A6F5-4610C8EA4812}" srcOrd="0" destOrd="0" presId="urn:microsoft.com/office/officeart/2018/5/layout/CenteredIconLabelDescriptionList"/>
    <dgm:cxn modelId="{535EF86A-5DA5-4497-9CFC-DB37031EB577}" srcId="{7AA8C665-11A5-4AE7-8DAB-DF67B28DFD7C}" destId="{23398F5F-735A-4B89-9038-E5D65F4229F9}" srcOrd="1" destOrd="0" parTransId="{F0BA61A9-87AC-44F8-84B5-AE56B939B7BB}" sibTransId="{BDCC8A7F-425F-4C4A-952B-B965CD3A5B60}"/>
    <dgm:cxn modelId="{1C52687A-4D47-4723-8D58-03E3B63A27B8}" type="presOf" srcId="{081C9447-DCDB-4E09-A5E9-289BEC28A897}" destId="{46077DE7-9DA3-4C4F-8880-63BEF1E43083}" srcOrd="0" destOrd="0" presId="urn:microsoft.com/office/officeart/2018/5/layout/CenteredIconLabelDescriptionList"/>
    <dgm:cxn modelId="{C0421022-BF38-48D4-8077-FD0EE1AA938E}" srcId="{BB546096-D3CF-4000-8E31-86AB16001CB3}" destId="{68C90A43-FCC3-4CFA-A854-D241AE2966B9}" srcOrd="0" destOrd="0" parTransId="{C083B679-6422-4FD1-AB34-C9390F5E311A}" sibTransId="{899520A5-FAB6-42B5-AE1E-87AD6677F48F}"/>
    <dgm:cxn modelId="{15F05454-8CEB-4136-9F96-3F9941FC89D7}" type="presOf" srcId="{68C90A43-FCC3-4CFA-A854-D241AE2966B9}" destId="{4D5B5E27-39A7-4668-9501-A0D0BAC0DD3C}" srcOrd="0" destOrd="0" presId="urn:microsoft.com/office/officeart/2018/5/layout/CenteredIconLabelDescriptionList"/>
    <dgm:cxn modelId="{F90130AD-3013-4614-BBE2-4BDB317B679C}" type="presOf" srcId="{7AA8C665-11A5-4AE7-8DAB-DF67B28DFD7C}" destId="{1646A087-892F-4AA6-AC08-E7C24B63D21B}" srcOrd="0" destOrd="0" presId="urn:microsoft.com/office/officeart/2018/5/layout/CenteredIconLabelDescriptionList"/>
    <dgm:cxn modelId="{B39CB175-2159-4A33-873E-92CE9CFD3AD3}" srcId="{7AA8C665-11A5-4AE7-8DAB-DF67B28DFD7C}" destId="{081C9447-DCDB-4E09-A5E9-289BEC28A897}" srcOrd="0" destOrd="0" parTransId="{77E6066C-16F9-4E6D-A057-42EE3872191B}" sibTransId="{1D028188-D075-4603-9EA3-63E0D5FB0A0E}"/>
    <dgm:cxn modelId="{8568000E-C2BD-4EB5-B280-AC15CFFD769E}" type="presParOf" srcId="{4E7D90A4-8F70-4025-A6F5-4610C8EA4812}" destId="{5A6369AA-CE1C-4DA8-86E0-6269DCC336EC}" srcOrd="0" destOrd="0" presId="urn:microsoft.com/office/officeart/2018/5/layout/CenteredIconLabelDescriptionList"/>
    <dgm:cxn modelId="{B9683CE8-7702-4DD7-96A8-2389390E4BA7}" type="presParOf" srcId="{5A6369AA-CE1C-4DA8-86E0-6269DCC336EC}" destId="{D4F5CC54-D49C-4E37-8143-29C760D0D19A}" srcOrd="0" destOrd="0" presId="urn:microsoft.com/office/officeart/2018/5/layout/CenteredIconLabelDescriptionList"/>
    <dgm:cxn modelId="{772FE3AC-6BD8-4D57-8BE8-23C9101BBA73}" type="presParOf" srcId="{5A6369AA-CE1C-4DA8-86E0-6269DCC336EC}" destId="{61D2C892-1153-4862-B0E6-DDD0EFB582D5}" srcOrd="1" destOrd="0" presId="urn:microsoft.com/office/officeart/2018/5/layout/CenteredIconLabelDescriptionList"/>
    <dgm:cxn modelId="{556116C6-4FEE-4080-90A1-96576BF72D0A}" type="presParOf" srcId="{5A6369AA-CE1C-4DA8-86E0-6269DCC336EC}" destId="{4D5B5E27-39A7-4668-9501-A0D0BAC0DD3C}" srcOrd="2" destOrd="0" presId="urn:microsoft.com/office/officeart/2018/5/layout/CenteredIconLabelDescriptionList"/>
    <dgm:cxn modelId="{CA10E037-6CB1-42F5-9DA2-9C5B7C29C391}" type="presParOf" srcId="{5A6369AA-CE1C-4DA8-86E0-6269DCC336EC}" destId="{70918EBC-D69D-45DE-A2A1-655D30C43B5E}" srcOrd="3" destOrd="0" presId="urn:microsoft.com/office/officeart/2018/5/layout/CenteredIconLabelDescriptionList"/>
    <dgm:cxn modelId="{B4737B71-4436-4715-860D-02200B74CF8F}" type="presParOf" srcId="{5A6369AA-CE1C-4DA8-86E0-6269DCC336EC}" destId="{50482C48-E9E6-40C2-8F32-C7228BB58B18}" srcOrd="4" destOrd="0" presId="urn:microsoft.com/office/officeart/2018/5/layout/CenteredIconLabelDescriptionList"/>
    <dgm:cxn modelId="{F15C3097-E630-44CA-B886-626D760BC22C}" type="presParOf" srcId="{4E7D90A4-8F70-4025-A6F5-4610C8EA4812}" destId="{6420F715-3AA6-4D06-B238-CC3BD7259C11}" srcOrd="1" destOrd="0" presId="urn:microsoft.com/office/officeart/2018/5/layout/CenteredIconLabelDescriptionList"/>
    <dgm:cxn modelId="{284DB2DA-836C-4F70-8249-693112E001B3}" type="presParOf" srcId="{4E7D90A4-8F70-4025-A6F5-4610C8EA4812}" destId="{25600916-4572-4673-807D-C5533928D485}" srcOrd="2" destOrd="0" presId="urn:microsoft.com/office/officeart/2018/5/layout/CenteredIconLabelDescriptionList"/>
    <dgm:cxn modelId="{8E0A65B5-B2C1-47E6-8920-B43CB0708E5E}" type="presParOf" srcId="{25600916-4572-4673-807D-C5533928D485}" destId="{0DE9D7E7-ACE3-4406-AD24-B314D75232C8}" srcOrd="0" destOrd="0" presId="urn:microsoft.com/office/officeart/2018/5/layout/CenteredIconLabelDescriptionList"/>
    <dgm:cxn modelId="{29E643A4-F213-4D4D-A884-7FF6C3EB7266}" type="presParOf" srcId="{25600916-4572-4673-807D-C5533928D485}" destId="{2D1667B7-9325-4745-9589-DDA446982B79}" srcOrd="1" destOrd="0" presId="urn:microsoft.com/office/officeart/2018/5/layout/CenteredIconLabelDescriptionList"/>
    <dgm:cxn modelId="{65F709F7-4C67-4ECD-BC46-9DB757A3293F}" type="presParOf" srcId="{25600916-4572-4673-807D-C5533928D485}" destId="{1646A087-892F-4AA6-AC08-E7C24B63D21B}" srcOrd="2" destOrd="0" presId="urn:microsoft.com/office/officeart/2018/5/layout/CenteredIconLabelDescriptionList"/>
    <dgm:cxn modelId="{AA48809C-7032-446B-A316-C9F5EBF2AE3D}" type="presParOf" srcId="{25600916-4572-4673-807D-C5533928D485}" destId="{B62AED2B-5916-44D4-B86C-11B07C42CD1B}" srcOrd="3" destOrd="0" presId="urn:microsoft.com/office/officeart/2018/5/layout/CenteredIconLabelDescriptionList"/>
    <dgm:cxn modelId="{42EA8172-1798-4123-981F-F65F1C54D2F7}" type="presParOf" srcId="{25600916-4572-4673-807D-C5533928D485}" destId="{46077DE7-9DA3-4C4F-8880-63BEF1E4308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F6C66-900C-4A3E-8B2C-1DA025EB8C0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A73D63-203A-4F40-B06D-2DF847235211}">
      <dgm:prSet custT="1"/>
      <dgm:spPr/>
      <dgm:t>
        <a:bodyPr/>
        <a:lstStyle/>
        <a:p>
          <a:r>
            <a:rPr lang="en-CA" sz="1400" dirty="0"/>
            <a:t>Adaptech Research Network</a:t>
          </a:r>
          <a:endParaRPr lang="en-US" sz="1400" dirty="0"/>
        </a:p>
      </dgm:t>
    </dgm:pt>
    <dgm:pt modelId="{4E9727E9-BA57-4D4F-B71B-390670071BFA}" type="parTrans" cxnId="{C748EB4B-C945-4423-AC70-158A22409F3B}">
      <dgm:prSet/>
      <dgm:spPr/>
      <dgm:t>
        <a:bodyPr/>
        <a:lstStyle/>
        <a:p>
          <a:endParaRPr lang="en-US"/>
        </a:p>
      </dgm:t>
    </dgm:pt>
    <dgm:pt modelId="{70DFA040-E014-4308-976F-6674ADB5E869}" type="sibTrans" cxnId="{C748EB4B-C945-4423-AC70-158A22409F3B}">
      <dgm:prSet/>
      <dgm:spPr/>
      <dgm:t>
        <a:bodyPr/>
        <a:lstStyle/>
        <a:p>
          <a:endParaRPr lang="en-US"/>
        </a:p>
      </dgm:t>
    </dgm:pt>
    <dgm:pt modelId="{ED54D22D-08EB-4FA2-8009-423508A8DE51}">
      <dgm:prSet custT="1"/>
      <dgm:spPr/>
      <dgm:t>
        <a:bodyPr/>
        <a:lstStyle/>
        <a:p>
          <a:r>
            <a:rPr lang="en-CA" sz="1800" dirty="0"/>
            <a:t>Dawson College</a:t>
          </a:r>
          <a:endParaRPr lang="en-US" sz="1800" dirty="0"/>
        </a:p>
      </dgm:t>
    </dgm:pt>
    <dgm:pt modelId="{8BDF9528-F6AB-4711-89D5-04DAF6F7CF93}" type="parTrans" cxnId="{B507342C-8A25-40A2-B585-C39F4EAB897B}">
      <dgm:prSet/>
      <dgm:spPr/>
      <dgm:t>
        <a:bodyPr/>
        <a:lstStyle/>
        <a:p>
          <a:endParaRPr lang="en-US"/>
        </a:p>
      </dgm:t>
    </dgm:pt>
    <dgm:pt modelId="{35D38F0C-7E8E-4B12-B5BF-2B0083DE0B69}" type="sibTrans" cxnId="{B507342C-8A25-40A2-B585-C39F4EAB897B}">
      <dgm:prSet/>
      <dgm:spPr/>
      <dgm:t>
        <a:bodyPr/>
        <a:lstStyle/>
        <a:p>
          <a:endParaRPr lang="en-US"/>
        </a:p>
      </dgm:t>
    </dgm:pt>
    <dgm:pt modelId="{A792856D-BC67-4F9A-9EC9-5E695788743C}">
      <dgm:prSet custT="1"/>
      <dgm:spPr/>
      <dgm:t>
        <a:bodyPr/>
        <a:lstStyle/>
        <a:p>
          <a:r>
            <a:rPr lang="en-CA" sz="1800" dirty="0"/>
            <a:t>ECQ</a:t>
          </a:r>
          <a:r>
            <a:rPr lang="en-CA" sz="1400" dirty="0"/>
            <a:t> </a:t>
          </a:r>
          <a:endParaRPr lang="en-US" sz="1400" dirty="0"/>
        </a:p>
      </dgm:t>
    </dgm:pt>
    <dgm:pt modelId="{F51F329A-C094-4AD2-A535-862E2C5E0D4D}" type="parTrans" cxnId="{E0E72E5A-20BE-47A2-8B88-3C4E10E33594}">
      <dgm:prSet/>
      <dgm:spPr/>
      <dgm:t>
        <a:bodyPr/>
        <a:lstStyle/>
        <a:p>
          <a:endParaRPr lang="en-US"/>
        </a:p>
      </dgm:t>
    </dgm:pt>
    <dgm:pt modelId="{90BBA9AA-4E05-4CEE-89EB-71302014376C}" type="sibTrans" cxnId="{E0E72E5A-20BE-47A2-8B88-3C4E10E33594}">
      <dgm:prSet/>
      <dgm:spPr/>
      <dgm:t>
        <a:bodyPr/>
        <a:lstStyle/>
        <a:p>
          <a:endParaRPr lang="en-US"/>
        </a:p>
      </dgm:t>
    </dgm:pt>
    <dgm:pt modelId="{308A27B5-3CB5-4348-A3FC-5EE31E67FDB2}" type="pres">
      <dgm:prSet presAssocID="{044F6C66-900C-4A3E-8B2C-1DA025EB8C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0026F1-F099-446E-AE8D-DF38F050C093}" type="pres">
      <dgm:prSet presAssocID="{08A73D63-203A-4F40-B06D-2DF847235211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E66E0-0BFA-4312-B285-8E55B15F6D7D}" type="pres">
      <dgm:prSet presAssocID="{ED54D22D-08EB-4FA2-8009-423508A8DE51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507C5-3CA1-4912-A668-E1F6855DD557}" type="pres">
      <dgm:prSet presAssocID="{A792856D-BC67-4F9A-9EC9-5E695788743C}" presName="arrow" presStyleLbl="node1" presStyleIdx="2" presStyleCnt="3" custRadScaleRad="100125" custRadScaleInc="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8EB4B-C945-4423-AC70-158A22409F3B}" srcId="{044F6C66-900C-4A3E-8B2C-1DA025EB8C03}" destId="{08A73D63-203A-4F40-B06D-2DF847235211}" srcOrd="0" destOrd="0" parTransId="{4E9727E9-BA57-4D4F-B71B-390670071BFA}" sibTransId="{70DFA040-E014-4308-976F-6674ADB5E869}"/>
    <dgm:cxn modelId="{E0E72E5A-20BE-47A2-8B88-3C4E10E33594}" srcId="{044F6C66-900C-4A3E-8B2C-1DA025EB8C03}" destId="{A792856D-BC67-4F9A-9EC9-5E695788743C}" srcOrd="2" destOrd="0" parTransId="{F51F329A-C094-4AD2-A535-862E2C5E0D4D}" sibTransId="{90BBA9AA-4E05-4CEE-89EB-71302014376C}"/>
    <dgm:cxn modelId="{201AABF2-E2CC-46C5-BA8E-D3F81F5AC535}" type="presOf" srcId="{A792856D-BC67-4F9A-9EC9-5E695788743C}" destId="{D59507C5-3CA1-4912-A668-E1F6855DD557}" srcOrd="0" destOrd="0" presId="urn:microsoft.com/office/officeart/2005/8/layout/arrow5"/>
    <dgm:cxn modelId="{DEE9ABCF-F2B0-415C-B3E2-E638AAE0570D}" type="presOf" srcId="{08A73D63-203A-4F40-B06D-2DF847235211}" destId="{040026F1-F099-446E-AE8D-DF38F050C093}" srcOrd="0" destOrd="0" presId="urn:microsoft.com/office/officeart/2005/8/layout/arrow5"/>
    <dgm:cxn modelId="{B507342C-8A25-40A2-B585-C39F4EAB897B}" srcId="{044F6C66-900C-4A3E-8B2C-1DA025EB8C03}" destId="{ED54D22D-08EB-4FA2-8009-423508A8DE51}" srcOrd="1" destOrd="0" parTransId="{8BDF9528-F6AB-4711-89D5-04DAF6F7CF93}" sibTransId="{35D38F0C-7E8E-4B12-B5BF-2B0083DE0B69}"/>
    <dgm:cxn modelId="{B4FE5BAC-ADAF-479B-8ECA-39F788D2B2AF}" type="presOf" srcId="{044F6C66-900C-4A3E-8B2C-1DA025EB8C03}" destId="{308A27B5-3CB5-4348-A3FC-5EE31E67FDB2}" srcOrd="0" destOrd="0" presId="urn:microsoft.com/office/officeart/2005/8/layout/arrow5"/>
    <dgm:cxn modelId="{A5753742-A382-4022-A77B-005C6A3F4CA0}" type="presOf" srcId="{ED54D22D-08EB-4FA2-8009-423508A8DE51}" destId="{29BE66E0-0BFA-4312-B285-8E55B15F6D7D}" srcOrd="0" destOrd="0" presId="urn:microsoft.com/office/officeart/2005/8/layout/arrow5"/>
    <dgm:cxn modelId="{81D8C388-39A6-4329-B1A9-749DFB128197}" type="presParOf" srcId="{308A27B5-3CB5-4348-A3FC-5EE31E67FDB2}" destId="{040026F1-F099-446E-AE8D-DF38F050C093}" srcOrd="0" destOrd="0" presId="urn:microsoft.com/office/officeart/2005/8/layout/arrow5"/>
    <dgm:cxn modelId="{4CE5D980-D251-4FA2-B8D4-08CC47B57A20}" type="presParOf" srcId="{308A27B5-3CB5-4348-A3FC-5EE31E67FDB2}" destId="{29BE66E0-0BFA-4312-B285-8E55B15F6D7D}" srcOrd="1" destOrd="0" presId="urn:microsoft.com/office/officeart/2005/8/layout/arrow5"/>
    <dgm:cxn modelId="{88FC2E74-BF50-46D4-BD77-0DCEDC52A7FA}" type="presParOf" srcId="{308A27B5-3CB5-4348-A3FC-5EE31E67FDB2}" destId="{D59507C5-3CA1-4912-A668-E1F6855DD557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5CC54-D49C-4E37-8143-29C760D0D19A}">
      <dsp:nvSpPr>
        <dsp:cNvPr id="0" name=""/>
        <dsp:cNvSpPr/>
      </dsp:nvSpPr>
      <dsp:spPr>
        <a:xfrm>
          <a:off x="2153684" y="16273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5E27-39A7-4668-9501-A0D0BAC0DD3C}">
      <dsp:nvSpPr>
        <dsp:cNvPr id="0" name=""/>
        <dsp:cNvSpPr/>
      </dsp:nvSpPr>
      <dsp:spPr>
        <a:xfrm>
          <a:off x="749684" y="180712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3600" kern="1200" dirty="0"/>
            <a:t>Our research study</a:t>
          </a:r>
          <a:endParaRPr lang="en-US" sz="3600" kern="1200" dirty="0"/>
        </a:p>
      </dsp:txBody>
      <dsp:txXfrm>
        <a:off x="749684" y="1807122"/>
        <a:ext cx="4320000" cy="648000"/>
      </dsp:txXfrm>
    </dsp:sp>
    <dsp:sp modelId="{50482C48-E9E6-40C2-8F32-C7228BB58B18}">
      <dsp:nvSpPr>
        <dsp:cNvPr id="0" name=""/>
        <dsp:cNvSpPr/>
      </dsp:nvSpPr>
      <dsp:spPr>
        <a:xfrm>
          <a:off x="749684" y="2516698"/>
          <a:ext cx="4320000" cy="72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9D7E7-ACE3-4406-AD24-B314D75232C8}">
      <dsp:nvSpPr>
        <dsp:cNvPr id="0" name=""/>
        <dsp:cNvSpPr/>
      </dsp:nvSpPr>
      <dsp:spPr>
        <a:xfrm>
          <a:off x="7229685" y="16273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6A087-892F-4AA6-AC08-E7C24B63D21B}">
      <dsp:nvSpPr>
        <dsp:cNvPr id="0" name=""/>
        <dsp:cNvSpPr/>
      </dsp:nvSpPr>
      <dsp:spPr>
        <a:xfrm>
          <a:off x="5825684" y="180712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3600" kern="1200" dirty="0"/>
            <a:t>Campfire </a:t>
          </a:r>
          <a:endParaRPr lang="en-US" sz="3600" kern="1200" dirty="0"/>
        </a:p>
      </dsp:txBody>
      <dsp:txXfrm>
        <a:off x="5825684" y="1807122"/>
        <a:ext cx="4320000" cy="648000"/>
      </dsp:txXfrm>
    </dsp:sp>
    <dsp:sp modelId="{46077DE7-9DA3-4C4F-8880-63BEF1E43083}">
      <dsp:nvSpPr>
        <dsp:cNvPr id="0" name=""/>
        <dsp:cNvSpPr/>
      </dsp:nvSpPr>
      <dsp:spPr>
        <a:xfrm>
          <a:off x="5825684" y="2516698"/>
          <a:ext cx="4320000" cy="72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/>
            <a:t>Questions</a:t>
          </a:r>
          <a:endParaRPr lang="en-US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/>
            <a:t>Sharing feedback/comments</a:t>
          </a:r>
          <a:endParaRPr lang="en-US" sz="2100" kern="1200" dirty="0"/>
        </a:p>
      </dsp:txBody>
      <dsp:txXfrm>
        <a:off x="5825684" y="2516698"/>
        <a:ext cx="4320000" cy="724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26F1-F099-446E-AE8D-DF38F050C093}">
      <dsp:nvSpPr>
        <dsp:cNvPr id="0" name=""/>
        <dsp:cNvSpPr/>
      </dsp:nvSpPr>
      <dsp:spPr>
        <a:xfrm>
          <a:off x="1482108" y="151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Adaptech Research Network</a:t>
          </a:r>
          <a:endParaRPr lang="en-US" sz="1400" kern="1200" dirty="0"/>
        </a:p>
      </dsp:txBody>
      <dsp:txXfrm>
        <a:off x="2030501" y="151"/>
        <a:ext cx="1096785" cy="1809695"/>
      </dsp:txXfrm>
    </dsp:sp>
    <dsp:sp modelId="{29BE66E0-0BFA-4312-B285-8E55B15F6D7D}">
      <dsp:nvSpPr>
        <dsp:cNvPr id="0" name=""/>
        <dsp:cNvSpPr/>
      </dsp:nvSpPr>
      <dsp:spPr>
        <a:xfrm rot="7200000">
          <a:off x="2750254" y="2196644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Dawson College</a:t>
          </a:r>
          <a:endParaRPr lang="en-US" sz="1800" kern="1200" dirty="0"/>
        </a:p>
      </dsp:txBody>
      <dsp:txXfrm rot="-5400000">
        <a:off x="3108414" y="2841006"/>
        <a:ext cx="1809695" cy="1096785"/>
      </dsp:txXfrm>
    </dsp:sp>
    <dsp:sp modelId="{D59507C5-3CA1-4912-A668-E1F6855DD557}">
      <dsp:nvSpPr>
        <dsp:cNvPr id="0" name=""/>
        <dsp:cNvSpPr/>
      </dsp:nvSpPr>
      <dsp:spPr>
        <a:xfrm rot="14400000">
          <a:off x="201601" y="2178571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ECQ</a:t>
          </a:r>
          <a:r>
            <a:rPr lang="en-CA" sz="1400" kern="1200" dirty="0"/>
            <a:t> </a:t>
          </a:r>
          <a:endParaRPr lang="en-US" sz="1400" kern="1200" dirty="0"/>
        </a:p>
      </dsp:txBody>
      <dsp:txXfrm rot="5400000">
        <a:off x="227315" y="2822932"/>
        <a:ext cx="1809695" cy="1096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4D81A-B725-404B-BD32-FC95AC96909B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58E57-EEBC-4C1A-B120-A796CD6A94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54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8E57-EEBC-4C1A-B120-A796CD6A944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78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4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204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54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8E57-EEBC-4C1A-B120-A796CD6A944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23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8E57-EEBC-4C1A-B120-A796CD6A944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93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168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35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350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50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40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59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4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29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36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8E57-EEBC-4C1A-B120-A796CD6A944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51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69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40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5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82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2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32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33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49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8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0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31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53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8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15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32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1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63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51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25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B53A3E-F696-4031-811A-38545E30EEDF}" type="datetimeFigureOut">
              <a:rPr lang="en-CA" smtClean="0"/>
              <a:t>2023-08-25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6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wileman@dawsoncollege.qc.ca" TargetMode="External"/><Relationship Id="rId5" Type="http://schemas.openxmlformats.org/officeDocument/2006/relationships/hyperlink" Target="mailto:ahavel@dawsoncollege.qc.ca" TargetMode="External"/><Relationship Id="rId4" Type="http://schemas.openxmlformats.org/officeDocument/2006/relationships/hyperlink" Target="http://www.adaptech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E2C7-27E7-B061-3198-E2273EB2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25" y="267525"/>
            <a:ext cx="3901235" cy="3161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Is This Bridge Safe to Cross?</a:t>
            </a:r>
            <a:b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Fieldwork / Clinical Internship Experiences of Students with Disabilities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ooden footbridge in the woods">
            <a:extLst>
              <a:ext uri="{FF2B5EF4-FFF2-40B4-BE49-F238E27FC236}">
                <a16:creationId xmlns:a16="http://schemas.microsoft.com/office/drawing/2014/main" id="{815B2D28-14CE-A794-11ED-0B38A4485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r="1228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D2C1-3546-2BB4-36A5-8856E310E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24" y="3855962"/>
            <a:ext cx="3901235" cy="286657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200" dirty="0"/>
              <a:t>Alice Havel  Susie Wileman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200" dirty="0"/>
              <a:t>Adaptech Research Network</a:t>
            </a:r>
          </a:p>
          <a:p>
            <a:pPr marL="0" indent="0">
              <a:lnSpc>
                <a:spcPct val="90000"/>
              </a:lnSpc>
              <a:buNone/>
            </a:pPr>
            <a:endParaRPr lang="en-CA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2200" dirty="0"/>
              <a:t>CACUSS  Accessibility &amp; Inclusion Summit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200" dirty="0"/>
              <a:t>May 4, 2023</a:t>
            </a:r>
          </a:p>
          <a:p>
            <a:pPr>
              <a:lnSpc>
                <a:spcPct val="90000"/>
              </a:lnSpc>
            </a:pP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81992" y="109835"/>
            <a:ext cx="7086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Havel, A., &amp; </a:t>
            </a:r>
            <a:r>
              <a:rPr lang="en-CA" dirty="0" err="1" smtClean="0"/>
              <a:t>Wileman</a:t>
            </a:r>
            <a:r>
              <a:rPr lang="en-CA" dirty="0" smtClean="0"/>
              <a:t>, S. (2023, May 4). </a:t>
            </a:r>
            <a:r>
              <a:rPr lang="en-CA" i="1" dirty="0" smtClean="0"/>
              <a:t>Is this bridge safe to cross </a:t>
            </a:r>
            <a:r>
              <a:rPr lang="en-CA" dirty="0" smtClean="0"/>
              <a:t>[Conference presentation]? CACUSS Accessibility and Inclusion Summit, Montreal, QC, Canada.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40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1" y="579249"/>
            <a:ext cx="10515600" cy="742122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Accessibility Advisors Told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024"/>
            <a:ext cx="10515600" cy="42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clarity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ompetencies being measured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ieldwork settings and appropriate accommodations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ollege policy and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practices / models of success</a:t>
            </a:r>
            <a:endParaRPr lang="en-CA" sz="36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5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9E4F-E765-3EB8-E896-952BCBAB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69"/>
            <a:ext cx="10515600" cy="666859"/>
          </a:xfrm>
        </p:spPr>
        <p:txBody>
          <a:bodyPr>
            <a:noAutofit/>
          </a:bodyPr>
          <a:lstStyle/>
          <a:p>
            <a:pPr algn="ctr"/>
            <a:r>
              <a:rPr lang="en-C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34BC-9277-0795-BF81-69E8F7D5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7612"/>
            <a:ext cx="10515600" cy="54458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</a:rPr>
              <a:t>   ROLE OF ACESSIBILITY SERVICES</a:t>
            </a:r>
          </a:p>
        </p:txBody>
      </p:sp>
      <p:grpSp>
        <p:nvGrpSpPr>
          <p:cNvPr id="4" name="Group 3" descr="The emerging themes include communication, kowledge, and institutional policy and legislation. The role of accessibility services influences both communication and knowledge."/>
          <p:cNvGrpSpPr/>
          <p:nvPr/>
        </p:nvGrpSpPr>
        <p:grpSpPr>
          <a:xfrm>
            <a:off x="786346" y="911295"/>
            <a:ext cx="10619308" cy="5039093"/>
            <a:chOff x="734491" y="1096277"/>
            <a:chExt cx="10619308" cy="50390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EE2015-DAE8-E1E2-3E4C-396155EE2FE0}"/>
                </a:ext>
              </a:extLst>
            </p:cNvPr>
            <p:cNvSpPr/>
            <p:nvPr/>
          </p:nvSpPr>
          <p:spPr>
            <a:xfrm>
              <a:off x="4123667" y="1096277"/>
              <a:ext cx="4294619" cy="2452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/>
                <a:t>Institutional Policy &amp; Legislation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2BCDBF-8F44-612F-A80E-A70CEC995DB1}"/>
                </a:ext>
              </a:extLst>
            </p:cNvPr>
            <p:cNvSpPr/>
            <p:nvPr/>
          </p:nvSpPr>
          <p:spPr>
            <a:xfrm>
              <a:off x="734491" y="3429000"/>
              <a:ext cx="4524013" cy="27063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900" dirty="0"/>
                <a:t>Communication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74355C-E7E7-FD15-9894-C31ED1A90E8A}"/>
                </a:ext>
              </a:extLst>
            </p:cNvPr>
            <p:cNvSpPr/>
            <p:nvPr/>
          </p:nvSpPr>
          <p:spPr>
            <a:xfrm>
              <a:off x="7204156" y="3428993"/>
              <a:ext cx="4149643" cy="27063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  <a:p>
              <a:pPr algn="ctr"/>
              <a:r>
                <a:rPr lang="en-CA" sz="2800" dirty="0"/>
                <a:t>Knowledge</a:t>
              </a:r>
            </a:p>
            <a:p>
              <a:pPr algn="ctr"/>
              <a:endParaRPr lang="en-CA" dirty="0"/>
            </a:p>
            <a:p>
              <a:endParaRPr lang="en-CA" dirty="0"/>
            </a:p>
          </p:txBody>
        </p:sp>
      </p:grpSp>
      <p:cxnSp>
        <p:nvCxnSpPr>
          <p:cNvPr id="10" name="Straight Arrow Connector 9" descr="Decorative.">
            <a:extLst>
              <a:ext uri="{FF2B5EF4-FFF2-40B4-BE49-F238E27FC236}">
                <a16:creationId xmlns:a16="http://schemas.microsoft.com/office/drawing/2014/main" id="{3229FBE2-0A2E-C417-E1AB-7C07E29D9CD1}"/>
              </a:ext>
            </a:extLst>
          </p:cNvPr>
          <p:cNvCxnSpPr>
            <a:cxnSpLocks/>
          </p:cNvCxnSpPr>
          <p:nvPr/>
        </p:nvCxnSpPr>
        <p:spPr>
          <a:xfrm flipH="1">
            <a:off x="2996497" y="1929717"/>
            <a:ext cx="903889" cy="739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Decorative.">
            <a:extLst>
              <a:ext uri="{FF2B5EF4-FFF2-40B4-BE49-F238E27FC236}">
                <a16:creationId xmlns:a16="http://schemas.microsoft.com/office/drawing/2014/main" id="{29E25892-619F-3CC6-9319-75CE1C64ACE4}"/>
              </a:ext>
            </a:extLst>
          </p:cNvPr>
          <p:cNvCxnSpPr>
            <a:cxnSpLocks/>
          </p:cNvCxnSpPr>
          <p:nvPr/>
        </p:nvCxnSpPr>
        <p:spPr>
          <a:xfrm>
            <a:off x="8745277" y="1929717"/>
            <a:ext cx="901917" cy="7693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Decorative.">
            <a:extLst>
              <a:ext uri="{FF2B5EF4-FFF2-40B4-BE49-F238E27FC236}">
                <a16:creationId xmlns:a16="http://schemas.microsoft.com/office/drawing/2014/main" id="{4BCE0707-ED00-9724-12E4-3A942265CB58}"/>
              </a:ext>
            </a:extLst>
          </p:cNvPr>
          <p:cNvCxnSpPr>
            <a:cxnSpLocks/>
          </p:cNvCxnSpPr>
          <p:nvPr/>
        </p:nvCxnSpPr>
        <p:spPr>
          <a:xfrm flipH="1">
            <a:off x="5258504" y="5206456"/>
            <a:ext cx="18419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42CF-1123-BBCA-5E62-A414EAC7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to you…</a:t>
            </a:r>
          </a:p>
        </p:txBody>
      </p:sp>
      <p:pic>
        <p:nvPicPr>
          <p:cNvPr id="1026" name="Picture 2" descr="Graphic mage of two people sitting around a campfire">
            <a:extLst>
              <a:ext uri="{FF2B5EF4-FFF2-40B4-BE49-F238E27FC236}">
                <a16:creationId xmlns:a16="http://schemas.microsoft.com/office/drawing/2014/main" id="{1E338A9A-404A-D1A4-3F29-DCDAA1AFF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/>
          <a:stretch/>
        </p:blipFill>
        <p:spPr bwMode="auto">
          <a:xfrm>
            <a:off x="4031974" y="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6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B26A-D4C1-0405-822A-BD57DF8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241" y="384313"/>
            <a:ext cx="7421518" cy="1187355"/>
          </a:xfrm>
        </p:spPr>
        <p:txBody>
          <a:bodyPr/>
          <a:lstStyle/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F8212-0A01-DAF4-8F1C-AD1AD73D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402" y="1793610"/>
            <a:ext cx="9640398" cy="4195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What items would you like to see in a </a:t>
            </a:r>
            <a:r>
              <a:rPr lang="en-CA" sz="4800" i="1" dirty="0"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 aimed at facilitating the inclusion of students with disabilities in clinical internships? </a:t>
            </a:r>
          </a:p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Who should have these tools?  </a:t>
            </a:r>
          </a:p>
        </p:txBody>
      </p:sp>
    </p:spTree>
    <p:extLst>
      <p:ext uri="{BB962C8B-B14F-4D97-AF65-F5344CB8AC3E}">
        <p14:creationId xmlns:p14="http://schemas.microsoft.com/office/powerpoint/2010/main" val="4369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DA0C-4552-90DF-9104-D72E293D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19" y="316241"/>
            <a:ext cx="7390362" cy="993944"/>
          </a:xfrm>
        </p:spPr>
        <p:txBody>
          <a:bodyPr/>
          <a:lstStyle/>
          <a:p>
            <a:endParaRPr lang="en-CA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4364-482D-9E23-2BD2-81FFA4DB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33016"/>
            <a:ext cx="10629900" cy="4569724"/>
          </a:xfrm>
        </p:spPr>
        <p:txBody>
          <a:bodyPr/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4800" i="0" dirty="0">
                <a:latin typeface="Arial" panose="020B0604020202020204" pitchFamily="34" charset="0"/>
                <a:cs typeface="Arial" panose="020B0604020202020204" pitchFamily="34" charset="0"/>
              </a:rPr>
              <a:t>What do you see as the role of accessibility advisors in facilitating the inclusion of students with disabilities in internship settings?</a:t>
            </a:r>
          </a:p>
        </p:txBody>
      </p:sp>
    </p:spTree>
    <p:extLst>
      <p:ext uri="{BB962C8B-B14F-4D97-AF65-F5344CB8AC3E}">
        <p14:creationId xmlns:p14="http://schemas.microsoft.com/office/powerpoint/2010/main" val="226557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5FD4-0CEF-8B63-CD6E-AE634E8F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856" y="452718"/>
            <a:ext cx="7888289" cy="899004"/>
          </a:xfrm>
        </p:spPr>
        <p:txBody>
          <a:bodyPr/>
          <a:lstStyle/>
          <a:p>
            <a:endParaRPr lang="en-CA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7204-B99F-4A17-0A91-C4AC0E3F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506" y="2107509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How do you perceive the role of your institution in facilitating the inclusion of students with disabilities in clinical internships? </a:t>
            </a:r>
          </a:p>
        </p:txBody>
      </p:sp>
    </p:spTree>
    <p:extLst>
      <p:ext uri="{BB962C8B-B14F-4D97-AF65-F5344CB8AC3E}">
        <p14:creationId xmlns:p14="http://schemas.microsoft.com/office/powerpoint/2010/main" val="26127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780A-D2E9-A7DF-FD13-AB65D260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239" y="395568"/>
            <a:ext cx="7492423" cy="1089479"/>
          </a:xfrm>
        </p:spPr>
        <p:txBody>
          <a:bodyPr/>
          <a:lstStyle/>
          <a:p>
            <a:endParaRPr lang="en-CA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A83D-1095-7F7B-3672-D1E3BFCC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79" y="1828512"/>
            <a:ext cx="9616771" cy="4395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Do you have any ideas or suggestions as to how assistive technology can be used as a facilitator for students in internship settings? </a:t>
            </a:r>
          </a:p>
        </p:txBody>
      </p:sp>
    </p:spTree>
    <p:extLst>
      <p:ext uri="{BB962C8B-B14F-4D97-AF65-F5344CB8AC3E}">
        <p14:creationId xmlns:p14="http://schemas.microsoft.com/office/powerpoint/2010/main" val="102515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CA" b="1"/>
              <a:t>Contact Information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800" dirty="0">
                <a:latin typeface="Tahoma" pitchFamily="34" charset="0"/>
                <a:ea typeface="+mn-ea"/>
                <a:cs typeface="Arial" charset="0"/>
              </a:rPr>
              <a:t>Adaptech Research Network 	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www.adaptech.org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800" dirty="0">
              <a:latin typeface="Tahoma" pitchFamily="34" charset="0"/>
              <a:ea typeface="+mn-ea"/>
              <a:cs typeface="Arial" charset="0"/>
            </a:endParaRP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CA" sz="2800" dirty="0">
                <a:latin typeface="Tahoma" pitchFamily="34" charset="0"/>
                <a:ea typeface="+mn-ea"/>
                <a:cs typeface="Arial" charset="0"/>
              </a:rPr>
              <a:t>Alice Havel 			</a:t>
            </a:r>
            <a:r>
              <a:rPr lang="en-CA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ahavel@dawsoncollege.qc.ca</a:t>
            </a:r>
            <a:r>
              <a:rPr lang="en-CA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CA" sz="28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800" dirty="0">
                <a:latin typeface="Tahoma" pitchFamily="34" charset="0"/>
                <a:ea typeface="+mn-ea"/>
                <a:cs typeface="Arial" charset="0"/>
              </a:rPr>
              <a:t>Susie Wileman 				</a:t>
            </a:r>
            <a:r>
              <a:rPr lang="en-CA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swileman@dawsoncollege.qc.ca</a:t>
            </a:r>
            <a:r>
              <a:rPr lang="en-CA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CA" sz="2800" dirty="0"/>
          </a:p>
        </p:txBody>
      </p:sp>
      <p:pic>
        <p:nvPicPr>
          <p:cNvPr id="4" name="Picture 3" descr="Logo of the Adpatech Research Network">
            <a:extLst>
              <a:ext uri="{FF2B5EF4-FFF2-40B4-BE49-F238E27FC236}">
                <a16:creationId xmlns:a16="http://schemas.microsoft.com/office/drawing/2014/main" id="{F9F0C1B8-AACA-AA2F-E6D4-6CA1C3693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576" y="1471643"/>
            <a:ext cx="3508778" cy="3898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1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42CF-1123-BBCA-5E62-A414EAC7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026" name="Picture 2" descr="Graphic mage of two people sitting around a campfire">
            <a:extLst>
              <a:ext uri="{FF2B5EF4-FFF2-40B4-BE49-F238E27FC236}">
                <a16:creationId xmlns:a16="http://schemas.microsoft.com/office/drawing/2014/main" id="{1E338A9A-404A-D1A4-3F29-DCDAA1AFF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5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Agenda.">
            <a:extLst>
              <a:ext uri="{FF2B5EF4-FFF2-40B4-BE49-F238E27FC236}">
                <a16:creationId xmlns:a16="http://schemas.microsoft.com/office/drawing/2014/main" id="{D2C89FF7-17AC-0ED0-D1AD-543EB26B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74" y="435880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CA" i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: Shape 14" descr="Decorative.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1" name="Content Placeholder 2" descr="Decorative.">
            <a:extLst>
              <a:ext uri="{FF2B5EF4-FFF2-40B4-BE49-F238E27FC236}">
                <a16:creationId xmlns:a16="http://schemas.microsoft.com/office/drawing/2014/main" id="{36CF9451-4CC8-F391-BB41-45B6131B6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5258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871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722D6-90EB-A091-5FCC-B01F9FE6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1" y="89918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CA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graphicFrame>
        <p:nvGraphicFramePr>
          <p:cNvPr id="14" name="Content Placeholder 5" descr="Description of presenters. They are scholars in residence who are part of the Adaptech Research Network located at Dawson College. The project was funded by ECQ.">
            <a:extLst>
              <a:ext uri="{FF2B5EF4-FFF2-40B4-BE49-F238E27FC236}">
                <a16:creationId xmlns:a16="http://schemas.microsoft.com/office/drawing/2014/main" id="{1898D81F-6EBD-E2B8-6784-3875D071BE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345058"/>
              </p:ext>
            </p:extLst>
          </p:nvPr>
        </p:nvGraphicFramePr>
        <p:xfrm>
          <a:off x="836612" y="1859541"/>
          <a:ext cx="5157787" cy="439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43AC8A-41C3-C9F5-AC97-876635B05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918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CA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903DD-9EC5-8F56-0633-E660F95F4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144" y="1947375"/>
            <a:ext cx="5183188" cy="42146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Success stories vs.  Pushback </a:t>
            </a:r>
          </a:p>
          <a:p>
            <a:pPr marL="0" indent="0">
              <a:lnSpc>
                <a:spcPct val="150000"/>
              </a:lnSpc>
              <a:buNone/>
            </a:pPr>
            <a:endParaRPr lang="en-CA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 descr="Decorative.">
            <a:extLst>
              <a:ext uri="{FF2B5EF4-FFF2-40B4-BE49-F238E27FC236}">
                <a16:creationId xmlns:a16="http://schemas.microsoft.com/office/drawing/2014/main" id="{399642A3-23A1-409E-FFA1-55141A104BE3}"/>
              </a:ext>
            </a:extLst>
          </p:cNvPr>
          <p:cNvSpPr/>
          <p:nvPr/>
        </p:nvSpPr>
        <p:spPr>
          <a:xfrm>
            <a:off x="7359177" y="4359767"/>
            <a:ext cx="1051982" cy="777922"/>
          </a:xfrm>
          <a:prstGeom prst="rightArrow">
            <a:avLst>
              <a:gd name="adj1" fmla="val 50000"/>
              <a:gd name="adj2" fmla="val 40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 descr="Decorative.">
            <a:extLst>
              <a:ext uri="{FF2B5EF4-FFF2-40B4-BE49-F238E27FC236}">
                <a16:creationId xmlns:a16="http://schemas.microsoft.com/office/drawing/2014/main" id="{E039C9FB-D34A-4335-8209-4706991AE827}"/>
              </a:ext>
            </a:extLst>
          </p:cNvPr>
          <p:cNvSpPr/>
          <p:nvPr/>
        </p:nvSpPr>
        <p:spPr>
          <a:xfrm rot="10800000">
            <a:off x="8560746" y="4359767"/>
            <a:ext cx="1051983" cy="777922"/>
          </a:xfrm>
          <a:prstGeom prst="rightArrow">
            <a:avLst>
              <a:gd name="adj1" fmla="val 50000"/>
              <a:gd name="adj2" fmla="val 3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52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7F3A-F865-CFAC-093F-847DE6D0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400530"/>
          </a:xfrm>
        </p:spPr>
        <p:txBody>
          <a:bodyPr/>
          <a:lstStyle/>
          <a:p>
            <a:pPr algn="ctr"/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Goals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5278-931D-810F-9853-7FFE1B3E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052918"/>
            <a:ext cx="10500109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Explore facilitators and barriers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Include voices of three stakeholder groups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Create ‘deliverables’ </a:t>
            </a: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9456" y="4482548"/>
            <a:ext cx="2073965" cy="20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3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D156-CD30-AF22-D8C7-0FB74369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820"/>
          </a:xfrm>
        </p:spPr>
        <p:txBody>
          <a:bodyPr/>
          <a:lstStyle/>
          <a:p>
            <a:pPr algn="ctr"/>
            <a:r>
              <a:rPr lang="en-C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FF62-B5F5-BC06-7C31-8930B570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4" y="1241946"/>
            <a:ext cx="10644116" cy="525092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Mainly focused 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CA" sz="28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en-CA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ental</a:t>
            </a:r>
            <a:r>
              <a:rPr kumimoji="0" lang="en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concerns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Psychology, Social Work, Law programs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Frequently requested accommodations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Takeaways 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Importance of, and barriers to disclosure </a:t>
            </a:r>
            <a:endParaRPr kumimoji="0" lang="en-CA" sz="2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for mentorship</a:t>
            </a:r>
            <a:endParaRPr kumimoji="0" lang="en-CA" sz="2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fr-CA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kumimoji="0" lang="fr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CA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kumimoji="0" lang="fr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visible &amp; non-visible </a:t>
            </a:r>
            <a:r>
              <a:rPr kumimoji="0" lang="fr-CA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disabilities</a:t>
            </a:r>
            <a:r>
              <a:rPr kumimoji="0" lang="fr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policy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322" y="2481096"/>
            <a:ext cx="2991678" cy="22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6F0D-A76A-321D-DF52-0D84E104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164892"/>
            <a:ext cx="9404723" cy="1688356"/>
          </a:xfrm>
        </p:spPr>
        <p:txBody>
          <a:bodyPr/>
          <a:lstStyle/>
          <a:p>
            <a:pPr algn="ctr"/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EB58-0435-B005-1647-8142EA31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219199"/>
            <a:ext cx="10514974" cy="5473909"/>
          </a:xfrm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Advisory Board Meeting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Students with disabilities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 Accessibility Centre Advisor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Pedagogical Counsellor</a:t>
            </a:r>
          </a:p>
          <a:p>
            <a:pPr marL="0" indent="0"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 x 3 groups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Faculty fieldwork/clinical supervisors 		(n. 10)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AccessAbility Centre advisors				(n.   8)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Students with disabilities		 				(n.  14)	</a:t>
            </a:r>
          </a:p>
          <a:p>
            <a:pPr marL="0" indent="0"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Thematic Analysis</a:t>
            </a:r>
          </a:p>
          <a:p>
            <a:pPr marL="0" indent="0">
              <a:buNone/>
            </a:pPr>
            <a:endParaRPr lang="en-CA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4278-DB7C-7E01-1E1F-E63590B8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21" y="452718"/>
            <a:ext cx="6300046" cy="1400530"/>
          </a:xfrm>
        </p:spPr>
        <p:txBody>
          <a:bodyPr>
            <a:normAutofit/>
          </a:bodyPr>
          <a:lstStyle/>
          <a:p>
            <a:r>
              <a:rPr lang="en-C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We Asked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5E4A-243B-9693-5712-6F3AD328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634" y="1853248"/>
            <a:ext cx="4802253" cy="4395152"/>
          </a:xfrm>
        </p:spPr>
        <p:txBody>
          <a:bodyPr>
            <a:normAutofit/>
          </a:bodyPr>
          <a:lstStyle/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</a:p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Barriers </a:t>
            </a:r>
          </a:p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/>
            <a:r>
              <a:rPr lang="en-CA" sz="3000" i="0" dirty="0">
                <a:latin typeface="Arial" panose="020B0604020202020204" pitchFamily="34" charset="0"/>
                <a:cs typeface="Arial" panose="020B0604020202020204" pitchFamily="34" charset="0"/>
              </a:rPr>
              <a:t>assistive technologies</a:t>
            </a:r>
          </a:p>
          <a:p>
            <a:pPr lvl="1"/>
            <a:r>
              <a:rPr lang="en-CA" sz="3000" i="0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Role of the college</a:t>
            </a:r>
          </a:p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We aksed questions to students, service providers, and college faculty."/>
          <p:cNvGrpSpPr/>
          <p:nvPr/>
        </p:nvGrpSpPr>
        <p:grpSpPr>
          <a:xfrm>
            <a:off x="646112" y="1953083"/>
            <a:ext cx="5503125" cy="4195482"/>
            <a:chOff x="646112" y="2052917"/>
            <a:chExt cx="5503125" cy="4195482"/>
          </a:xfrm>
        </p:grpSpPr>
        <p:pic>
          <p:nvPicPr>
            <p:cNvPr id="6" name="Picture 5" descr="Decorative.">
              <a:extLst>
                <a:ext uri="{FF2B5EF4-FFF2-40B4-BE49-F238E27FC236}">
                  <a16:creationId xmlns:a16="http://schemas.microsoft.com/office/drawing/2014/main" id="{4602E3FC-B249-2967-4DA0-3322E6E52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" r="2259" b="1"/>
            <a:stretch/>
          </p:blipFill>
          <p:spPr>
            <a:xfrm>
              <a:off x="646112" y="2052917"/>
              <a:ext cx="2670808" cy="204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5" name="Picture 4" descr="Decorative.">
              <a:extLst>
                <a:ext uri="{FF2B5EF4-FFF2-40B4-BE49-F238E27FC236}">
                  <a16:creationId xmlns:a16="http://schemas.microsoft.com/office/drawing/2014/main" id="{D55F9070-DF25-0225-6B4E-09A3752D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74" r="2066" b="1"/>
            <a:stretch/>
          </p:blipFill>
          <p:spPr>
            <a:xfrm>
              <a:off x="646112" y="4203998"/>
              <a:ext cx="2670808" cy="204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4" name="Picture 3" descr="Decorative.">
              <a:extLst>
                <a:ext uri="{FF2B5EF4-FFF2-40B4-BE49-F238E27FC236}">
                  <a16:creationId xmlns:a16="http://schemas.microsoft.com/office/drawing/2014/main" id="{DBCA3276-43D2-3ABE-76D3-04B52E7FF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472" r="29769"/>
            <a:stretch/>
          </p:blipFill>
          <p:spPr>
            <a:xfrm>
              <a:off x="3476609" y="2052917"/>
              <a:ext cx="2672628" cy="419548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3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943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09"/>
            <a:ext cx="10515600" cy="1073426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Students Told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39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Need support for</a:t>
            </a:r>
          </a:p>
          <a:p>
            <a:pPr marL="0" indent="0">
              <a:buNone/>
            </a:pPr>
            <a:endParaRPr lang="en-CA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ssistive tech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entorship / role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isual representation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31847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220"/>
            <a:ext cx="10515600" cy="1325563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Faculty Told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29" y="1860331"/>
            <a:ext cx="10515600" cy="370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Internship Supervisors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en-CA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eed c</a:t>
            </a:r>
            <a:r>
              <a:rPr lang="en-CA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larity</a:t>
            </a:r>
          </a:p>
          <a:p>
            <a:pPr marL="0" indent="0">
              <a:buNone/>
            </a:pPr>
            <a:endParaRPr lang="en-CA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olicy and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onfidentiality regulations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uidelines / best practices</a:t>
            </a:r>
            <a:endParaRPr lang="en-CA" sz="36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1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187B919BFFA4A96218DCD2EE58E30" ma:contentTypeVersion="4" ma:contentTypeDescription="Create a new document." ma:contentTypeScope="" ma:versionID="2a9ea93c1b46b291d4436a340ca1548b">
  <xsd:schema xmlns:xsd="http://www.w3.org/2001/XMLSchema" xmlns:xs="http://www.w3.org/2001/XMLSchema" xmlns:p="http://schemas.microsoft.com/office/2006/metadata/properties" xmlns:ns3="032c7b7c-7299-4ed8-a5b9-2e2c3c65c29c" targetNamespace="http://schemas.microsoft.com/office/2006/metadata/properties" ma:root="true" ma:fieldsID="59a455f1958337b26b4e8dd50b8092da" ns3:_="">
    <xsd:import namespace="032c7b7c-7299-4ed8-a5b9-2e2c3c65c2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c7b7c-7299-4ed8-a5b9-2e2c3c65c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31258-DE38-474D-8F08-6E381B14E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2c7b7c-7299-4ed8-a5b9-2e2c3c65c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A7FF23-6063-4B6B-BC2A-B03E5D542C1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32c7b7c-7299-4ed8-a5b9-2e2c3c65c29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5282C4-6870-4567-A333-7216702616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2238</TotalTime>
  <Words>447</Words>
  <Application>Microsoft Office PowerPoint</Application>
  <PresentationFormat>Widescreen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Ion</vt:lpstr>
      <vt:lpstr>Is This Bridge Safe to Cross?  Fieldwork / Clinical Internship Experiences of Students with Disabilities</vt:lpstr>
      <vt:lpstr>Agenda</vt:lpstr>
      <vt:lpstr>PowerPoint Presentation</vt:lpstr>
      <vt:lpstr>Goals of the Project</vt:lpstr>
      <vt:lpstr>Review of Literature</vt:lpstr>
      <vt:lpstr>Method</vt:lpstr>
      <vt:lpstr>Questions We Asked</vt:lpstr>
      <vt:lpstr>What Students Told Us </vt:lpstr>
      <vt:lpstr>What Faculty Told Us </vt:lpstr>
      <vt:lpstr>What Accessibility Advisors Told Us</vt:lpstr>
      <vt:lpstr>Emerging themes</vt:lpstr>
      <vt:lpstr>Over to you…</vt:lpstr>
      <vt:lpstr>PowerPoint Presentation</vt:lpstr>
      <vt:lpstr>PowerPoint Presentation</vt:lpstr>
      <vt:lpstr>PowerPoint Presentation</vt:lpstr>
      <vt:lpstr>PowerPoint Presentation</vt:lpstr>
      <vt:lpstr>Contact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Bridge Safe…to Cross?   Fieldwork/clinical Internship Experiences of Students with Disabilities</dc:title>
  <dc:creator>Susie Wileman</dc:creator>
  <cp:lastModifiedBy>Adaptech Research Network</cp:lastModifiedBy>
  <cp:revision>46</cp:revision>
  <dcterms:created xsi:type="dcterms:W3CDTF">2023-04-27T00:01:28Z</dcterms:created>
  <dcterms:modified xsi:type="dcterms:W3CDTF">2023-08-25T14:50:34Z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0x010100C86187B919BFFA4A96218DCD2EE58E30</vt:lpwstr>
  </property>
</Properties>
</file>