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65" d="100"/>
          <a:sy n="65" d="100"/>
        </p:scale>
        <p:origin x="64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C3857A0-345D-4303-8EA6-1D4B7FA7A9F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D450275-56DB-415E-85DE-EFB779C264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57A0-345D-4303-8EA6-1D4B7FA7A9F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275-56DB-415E-85DE-EFB779C26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57A0-345D-4303-8EA6-1D4B7FA7A9F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275-56DB-415E-85DE-EFB779C26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57A0-345D-4303-8EA6-1D4B7FA7A9F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275-56DB-415E-85DE-EFB779C26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57A0-345D-4303-8EA6-1D4B7FA7A9F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275-56DB-415E-85DE-EFB779C26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57A0-345D-4303-8EA6-1D4B7FA7A9F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275-56DB-415E-85DE-EFB779C264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57A0-345D-4303-8EA6-1D4B7FA7A9F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275-56DB-415E-85DE-EFB779C26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57A0-345D-4303-8EA6-1D4B7FA7A9F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275-56DB-415E-85DE-EFB779C26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57A0-345D-4303-8EA6-1D4B7FA7A9F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275-56DB-415E-85DE-EFB779C26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57A0-345D-4303-8EA6-1D4B7FA7A9F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275-56DB-415E-85DE-EFB779C264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57A0-345D-4303-8EA6-1D4B7FA7A9F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275-56DB-415E-85DE-EFB779C26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C3857A0-345D-4303-8EA6-1D4B7FA7A9F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D450275-56DB-415E-85DE-EFB779C26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Chauvin\Desktop\Big%20Bang%20Theory.wmv" TargetMode="External"/><Relationship Id="rId4" Type="http://schemas.openxmlformats.org/officeDocument/2006/relationships/slide" Target="slid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Chauvin\Desktop\Doc%20Martin%201.wmv" TargetMode="Externa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Chauvin\Desktop\Doc%20Martin%202.wmv" TargetMode="External"/><Relationship Id="rId4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Autism Spectrum Disorder in the Classroom: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439035" cy="126062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Challenges and Strategies</a:t>
            </a:r>
          </a:p>
          <a:p>
            <a:endParaRPr lang="en-US" dirty="0"/>
          </a:p>
          <a:p>
            <a:r>
              <a:rPr lang="en-US" sz="1400" dirty="0"/>
              <a:t>Susie Wileman &amp; Alice Havel</a:t>
            </a:r>
          </a:p>
          <a:p>
            <a:r>
              <a:rPr lang="en-US" sz="1400" dirty="0"/>
              <a:t>AccessAbility Centre</a:t>
            </a:r>
          </a:p>
          <a:p>
            <a:endParaRPr lang="en-US" sz="1100" dirty="0"/>
          </a:p>
          <a:p>
            <a:r>
              <a:rPr lang="en-US" sz="1100" dirty="0"/>
              <a:t>Presentation at the </a:t>
            </a:r>
            <a:r>
              <a:rPr lang="en-US" sz="1100"/>
              <a:t>Dawson College Pedagogical Day </a:t>
            </a:r>
            <a:r>
              <a:rPr lang="en-US" sz="1100" dirty="0"/>
              <a:t>2013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548680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Wileman</a:t>
            </a:r>
            <a:r>
              <a:rPr lang="en-CA" dirty="0" smtClean="0"/>
              <a:t>, S., &amp; Havel, A. (2013, October). Autism spectrum disorder in the classroom: Challenges </a:t>
            </a:r>
            <a:r>
              <a:rPr lang="en-CA" dirty="0"/>
              <a:t>and strategies. Presentation at the Dawson College Pedagogical Day, Montréal, Québec.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with </a:t>
            </a:r>
            <a:r>
              <a:rPr lang="en-US" dirty="0" err="1"/>
              <a:t>Asperger’s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Highly intelligent</a:t>
            </a:r>
          </a:p>
          <a:p>
            <a:r>
              <a:rPr lang="en-US" dirty="0"/>
              <a:t>Visual thinkers</a:t>
            </a:r>
          </a:p>
          <a:p>
            <a:r>
              <a:rPr lang="en-US" dirty="0"/>
              <a:t>Great with details</a:t>
            </a:r>
          </a:p>
          <a:p>
            <a:r>
              <a:rPr lang="en-US" dirty="0"/>
              <a:t>Passionate about their interests</a:t>
            </a:r>
          </a:p>
          <a:p>
            <a:r>
              <a:rPr lang="en-US" dirty="0"/>
              <a:t>Hard-working </a:t>
            </a:r>
          </a:p>
          <a:p>
            <a:r>
              <a:rPr lang="en-US" dirty="0"/>
              <a:t>Extremely loyal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What the neuro-typicals see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Aloof</a:t>
            </a:r>
          </a:p>
          <a:p>
            <a:r>
              <a:rPr lang="en-CA" dirty="0"/>
              <a:t>Rigid</a:t>
            </a:r>
          </a:p>
          <a:p>
            <a:r>
              <a:rPr lang="en-CA" dirty="0"/>
              <a:t>Perfectionistic</a:t>
            </a:r>
          </a:p>
          <a:p>
            <a:r>
              <a:rPr lang="en-CA" dirty="0"/>
              <a:t>Hypersensitive </a:t>
            </a:r>
          </a:p>
          <a:p>
            <a:r>
              <a:rPr lang="en-CA" dirty="0"/>
              <a:t>Untactful</a:t>
            </a:r>
          </a:p>
          <a:p>
            <a:r>
              <a:rPr lang="en-CA" dirty="0"/>
              <a:t>Reduced eye contact</a:t>
            </a:r>
          </a:p>
          <a:p>
            <a:r>
              <a:rPr lang="en-CA" dirty="0"/>
              <a:t>Difficulty regulating emotion</a:t>
            </a:r>
          </a:p>
          <a:p>
            <a:r>
              <a:rPr lang="en-C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Anxious!!!</a:t>
            </a:r>
          </a:p>
        </p:txBody>
      </p:sp>
    </p:spTree>
    <p:extLst>
      <p:ext uri="{BB962C8B-B14F-4D97-AF65-F5344CB8AC3E}">
        <p14:creationId xmlns:p14="http://schemas.microsoft.com/office/powerpoint/2010/main" val="2502372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Students on the Spectrum can have difficulty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Organizing</a:t>
            </a:r>
          </a:p>
          <a:p>
            <a:r>
              <a:rPr lang="en-CA" dirty="0"/>
              <a:t>Summarizing</a:t>
            </a:r>
          </a:p>
          <a:p>
            <a:r>
              <a:rPr lang="en-CA" dirty="0"/>
              <a:t>Answering inferential questions</a:t>
            </a:r>
          </a:p>
          <a:p>
            <a:r>
              <a:rPr lang="en-CA" dirty="0"/>
              <a:t>Answering critical thinking questions</a:t>
            </a:r>
          </a:p>
          <a:p>
            <a:r>
              <a:rPr lang="en-CA" dirty="0"/>
              <a:t>knowing how to begin tasks </a:t>
            </a:r>
          </a:p>
          <a:p>
            <a:r>
              <a:rPr lang="en-CA" dirty="0"/>
              <a:t>Working in groups</a:t>
            </a:r>
          </a:p>
          <a:p>
            <a:r>
              <a:rPr lang="en-CA" dirty="0"/>
              <a:t>Integrating socially, picking up social cues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5830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Interventions in the Classroom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 </a:t>
            </a:r>
          </a:p>
          <a:p>
            <a:r>
              <a:rPr lang="en-CA" dirty="0"/>
              <a:t>Written instructions</a:t>
            </a:r>
          </a:p>
          <a:p>
            <a:r>
              <a:rPr lang="en-CA" dirty="0"/>
              <a:t>Advanced warning</a:t>
            </a:r>
          </a:p>
          <a:p>
            <a:r>
              <a:rPr lang="en-CA" dirty="0"/>
              <a:t>Allow time for integration</a:t>
            </a:r>
          </a:p>
          <a:p>
            <a:r>
              <a:rPr lang="en-CA" dirty="0"/>
              <a:t>Encourage students to write down their questions</a:t>
            </a:r>
          </a:p>
          <a:p>
            <a:r>
              <a:rPr lang="en-CA" dirty="0"/>
              <a:t>Initiate group work in ‘safe’ ways</a:t>
            </a:r>
          </a:p>
        </p:txBody>
      </p:sp>
      <p:sp>
        <p:nvSpPr>
          <p:cNvPr id="4" name="Rectangle 3"/>
          <p:cNvSpPr/>
          <p:nvPr/>
        </p:nvSpPr>
        <p:spPr>
          <a:xfrm>
            <a:off x="1403648" y="2420888"/>
            <a:ext cx="3607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Get Visual</a:t>
            </a:r>
          </a:p>
        </p:txBody>
      </p:sp>
    </p:spTree>
    <p:extLst>
      <p:ext uri="{BB962C8B-B14F-4D97-AF65-F5344CB8AC3E}">
        <p14:creationId xmlns:p14="http://schemas.microsoft.com/office/powerpoint/2010/main" val="1883369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Support from AccessAbilty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Garden variety accommodations (exams, pre-registration, note taking, etc.)</a:t>
            </a:r>
          </a:p>
          <a:p>
            <a:r>
              <a:rPr lang="en-CA" dirty="0"/>
              <a:t>Weekly meetings with our staff to: </a:t>
            </a:r>
          </a:p>
          <a:p>
            <a:pPr lvl="1"/>
            <a:r>
              <a:rPr lang="en-CA" dirty="0"/>
              <a:t>review progress (feedback from teachers)</a:t>
            </a:r>
          </a:p>
          <a:p>
            <a:pPr lvl="1"/>
            <a:r>
              <a:rPr lang="en-CA" dirty="0"/>
              <a:t>help organize work, prioritize, keep them on track </a:t>
            </a:r>
          </a:p>
          <a:p>
            <a:pPr lvl="1"/>
            <a:r>
              <a:rPr lang="en-CA" dirty="0"/>
              <a:t>help access resources (Academic  Skills Centre, Counselling &amp; Career Dev., Advising)</a:t>
            </a:r>
          </a:p>
          <a:p>
            <a:r>
              <a:rPr lang="en-CA" dirty="0"/>
              <a:t>Aide in the classroom to help keep students focused and on track during labs, in Phys Ed, etc. </a:t>
            </a:r>
          </a:p>
        </p:txBody>
      </p:sp>
    </p:spTree>
    <p:extLst>
      <p:ext uri="{BB962C8B-B14F-4D97-AF65-F5344CB8AC3E}">
        <p14:creationId xmlns:p14="http://schemas.microsoft.com/office/powerpoint/2010/main" val="827922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They do grow up…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CA" dirty="0"/>
          </a:p>
          <a:p>
            <a:pPr marL="68580" indent="0">
              <a:buNone/>
            </a:pPr>
            <a:r>
              <a:rPr lang="en-CA" dirty="0"/>
              <a:t>"In the social world, there is no great benefit to a precise eye for detail, but in the worlds of maths, computing, cataloguing, music, linguistics, engineering, and science, such an eye for detail can lead to success rather than failure."   </a:t>
            </a:r>
            <a:r>
              <a:rPr lang="en-CA" sz="1400" dirty="0"/>
              <a:t>Simon Baron-Cohen, 2002</a:t>
            </a:r>
            <a:r>
              <a:rPr lang="en-CA" dirty="0"/>
              <a:t>	♥	</a:t>
            </a:r>
          </a:p>
        </p:txBody>
      </p:sp>
      <p:sp>
        <p:nvSpPr>
          <p:cNvPr id="4" name="Flowchart: Extract 3">
            <a:hlinkClick r:id="rId2" action="ppaction://hlinksldjump"/>
          </p:cNvPr>
          <p:cNvSpPr/>
          <p:nvPr/>
        </p:nvSpPr>
        <p:spPr>
          <a:xfrm rot="5400000">
            <a:off x="6929454" y="5214950"/>
            <a:ext cx="571504" cy="571504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16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g Bang Theory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85852" y="857232"/>
            <a:ext cx="6596066" cy="4947050"/>
          </a:xfrm>
          <a:prstGeom prst="rect">
            <a:avLst/>
          </a:prstGeom>
        </p:spPr>
      </p:pic>
      <p:sp>
        <p:nvSpPr>
          <p:cNvPr id="5" name="Left Arrow 4">
            <a:hlinkClick r:id="rId4" action="ppaction://hlinksldjump"/>
          </p:cNvPr>
          <p:cNvSpPr/>
          <p:nvPr/>
        </p:nvSpPr>
        <p:spPr>
          <a:xfrm>
            <a:off x="1142976" y="5929330"/>
            <a:ext cx="928694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oc Martin 1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71538" y="928670"/>
            <a:ext cx="7072362" cy="5018504"/>
          </a:xfrm>
          <a:prstGeom prst="rect">
            <a:avLst/>
          </a:prstGeom>
        </p:spPr>
      </p:pic>
      <p:sp>
        <p:nvSpPr>
          <p:cNvPr id="5" name="Left Arrow 4">
            <a:hlinkClick r:id="rId4" action="ppaction://hlinksldjump"/>
          </p:cNvPr>
          <p:cNvSpPr/>
          <p:nvPr/>
        </p:nvSpPr>
        <p:spPr>
          <a:xfrm rot="10800000">
            <a:off x="6858016" y="6000768"/>
            <a:ext cx="928694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oc Martin 2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00100" y="857232"/>
            <a:ext cx="7143800" cy="5143536"/>
          </a:xfrm>
          <a:prstGeom prst="rect">
            <a:avLst/>
          </a:prstGeom>
        </p:spPr>
      </p:pic>
      <p:sp>
        <p:nvSpPr>
          <p:cNvPr id="5" name="Left Arrow 4">
            <a:hlinkClick r:id="rId4" action="ppaction://hlinksldjump"/>
          </p:cNvPr>
          <p:cNvSpPr/>
          <p:nvPr/>
        </p:nvSpPr>
        <p:spPr>
          <a:xfrm>
            <a:off x="1071538" y="6072206"/>
            <a:ext cx="928694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Autism Spectrum Disorder?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Pervasive Developmental Disorders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Autism			     	Asperger’s</a:t>
            </a:r>
          </a:p>
          <a:p>
            <a:pPr>
              <a:buNone/>
            </a:pPr>
            <a:r>
              <a:rPr lang="en-US" dirty="0"/>
              <a:t>						Syndrome</a:t>
            </a:r>
          </a:p>
          <a:p>
            <a:pPr>
              <a:buNone/>
            </a:pPr>
            <a:r>
              <a:rPr lang="en-US" sz="1600" i="1" dirty="0"/>
              <a:t>DSM IV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486249" y="3254078"/>
            <a:ext cx="1008112" cy="10910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9992" y="3239316"/>
            <a:ext cx="792088" cy="11205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Asperger’s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First observed by paediatrician Hans Asperger in Austria in 1944</a:t>
            </a:r>
          </a:p>
          <a:p>
            <a:r>
              <a:rPr lang="en-CA" dirty="0"/>
              <a:t>Asperger described a pattern of behaviour in four boys that included a lack of empathy for others, one-sided conversations, intense interest in specific subjects and physical clumsiness.</a:t>
            </a:r>
          </a:p>
        </p:txBody>
      </p:sp>
    </p:spTree>
    <p:extLst>
      <p:ext uri="{BB962C8B-B14F-4D97-AF65-F5344CB8AC3E}">
        <p14:creationId xmlns:p14="http://schemas.microsoft.com/office/powerpoint/2010/main" val="2840709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Asperger’s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CA" dirty="0"/>
              <a:t>Neurological disorder that affects information processing</a:t>
            </a:r>
          </a:p>
          <a:p>
            <a:endParaRPr lang="en-CA" dirty="0"/>
          </a:p>
          <a:p>
            <a:pPr marL="68580" indent="0" algn="ctr">
              <a:buNone/>
            </a:pPr>
            <a:r>
              <a:rPr lang="en-CA" i="1" dirty="0"/>
              <a:t>in other words…</a:t>
            </a:r>
          </a:p>
          <a:p>
            <a:pPr marL="68580" indent="0" algn="ctr">
              <a:buNone/>
            </a:pPr>
            <a:endParaRPr lang="en-CA" i="1" dirty="0"/>
          </a:p>
          <a:p>
            <a:pPr marL="68580" indent="0">
              <a:buNone/>
            </a:pPr>
            <a:r>
              <a:rPr lang="en-CA" dirty="0"/>
              <a:t>‘Aspey’ brains work differently  ♥</a:t>
            </a:r>
          </a:p>
          <a:p>
            <a:endParaRPr lang="en-CA" dirty="0"/>
          </a:p>
        </p:txBody>
      </p:sp>
      <p:sp>
        <p:nvSpPr>
          <p:cNvPr id="6" name="Flowchart: Extract 5">
            <a:hlinkClick r:id="rId2" action="ppaction://hlinksldjump"/>
          </p:cNvPr>
          <p:cNvSpPr/>
          <p:nvPr/>
        </p:nvSpPr>
        <p:spPr>
          <a:xfrm rot="5400000">
            <a:off x="7072330" y="5286388"/>
            <a:ext cx="571504" cy="571504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38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Asperger’s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Genetic and hereditary component </a:t>
            </a:r>
          </a:p>
          <a:p>
            <a:r>
              <a:rPr lang="en-CA" dirty="0"/>
              <a:t>Geek factor</a:t>
            </a:r>
          </a:p>
          <a:p>
            <a:r>
              <a:rPr lang="en-CA" dirty="0"/>
              <a:t>Incidence thought to be 1:250 or, 1:150</a:t>
            </a:r>
          </a:p>
          <a:p>
            <a:r>
              <a:rPr lang="en-CA" dirty="0"/>
              <a:t>Four to one:</a:t>
            </a:r>
          </a:p>
          <a:p>
            <a:pPr marL="896112" lvl="3" indent="0">
              <a:buNone/>
            </a:pPr>
            <a:r>
              <a:rPr lang="en-CA" sz="8800" dirty="0"/>
              <a:t>		♂			</a:t>
            </a:r>
            <a:r>
              <a:rPr lang="en-CA" sz="8800" b="1" dirty="0"/>
              <a:t>♀</a:t>
            </a:r>
          </a:p>
        </p:txBody>
      </p:sp>
    </p:spTree>
    <p:extLst>
      <p:ext uri="{BB962C8B-B14F-4D97-AF65-F5344CB8AC3E}">
        <p14:creationId xmlns:p14="http://schemas.microsoft.com/office/powerpoint/2010/main" val="261061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Earlier diagnosis</a:t>
            </a:r>
          </a:p>
          <a:p>
            <a:r>
              <a:rPr lang="en-US" dirty="0"/>
              <a:t>↑ Increasing presence = ↑ enhanced support for AS students in the public school system</a:t>
            </a:r>
          </a:p>
          <a:p>
            <a:r>
              <a:rPr lang="en-US" dirty="0"/>
              <a:t>Successful enough to access post-secondary education</a:t>
            </a:r>
          </a:p>
          <a:p>
            <a:r>
              <a:rPr lang="en-US" dirty="0"/>
              <a:t>Inclusion of more individuals at the boundaries of autism </a:t>
            </a:r>
            <a:r>
              <a:rPr lang="en-US" sz="1400" dirty="0"/>
              <a:t>(</a:t>
            </a:r>
            <a:r>
              <a:rPr lang="en-US" sz="1400" dirty="0" err="1"/>
              <a:t>Rutter</a:t>
            </a:r>
            <a:r>
              <a:rPr lang="en-US" sz="1400" dirty="0"/>
              <a:t>, 2005)</a:t>
            </a:r>
            <a:endParaRPr lang="en-US" dirty="0"/>
          </a:p>
          <a:p>
            <a:r>
              <a:rPr lang="en-US" dirty="0"/>
              <a:t>Survey of 42 US colleges found an average of 4.28% students with AS in four year colleges and 8.9% in community and tech colleges.  						</a:t>
            </a:r>
            <a:r>
              <a:rPr lang="en-US" sz="1400" dirty="0"/>
              <a:t>(</a:t>
            </a:r>
            <a:r>
              <a:rPr lang="en-US" sz="1400" dirty="0" err="1"/>
              <a:t>Thierfeld</a:t>
            </a:r>
            <a:r>
              <a:rPr lang="en-US" sz="1400" dirty="0"/>
              <a:t> Brown, 2006)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Origins of Asperger’s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CA" b="1" i="1" dirty="0"/>
          </a:p>
          <a:p>
            <a:r>
              <a:rPr lang="en-CA" b="1" i="1" dirty="0"/>
              <a:t>Abnormal migration of embryonic cells </a:t>
            </a:r>
            <a:r>
              <a:rPr lang="en-CA" dirty="0"/>
              <a:t>during fetal development  may affect the structure of the brain, especially connectivity.  </a:t>
            </a:r>
            <a:r>
              <a:rPr lang="en-CA" sz="1400" dirty="0"/>
              <a:t>(</a:t>
            </a:r>
            <a:r>
              <a:rPr lang="en-CA" sz="1400" i="1" dirty="0"/>
              <a:t>Arndt, Stodgell, Rodier, 2005)</a:t>
            </a:r>
          </a:p>
          <a:p>
            <a:r>
              <a:rPr lang="en-CA" b="1" i="1" dirty="0"/>
              <a:t>Mirror-neuron theory </a:t>
            </a:r>
            <a:r>
              <a:rPr lang="en-CA" dirty="0"/>
              <a:t>– children with autism showed reduced activity in part of the brain which allows us to understand the intentions of others by observing their actions or imitating their behavior.  </a:t>
            </a:r>
            <a:r>
              <a:rPr lang="en-CA" sz="1400" dirty="0"/>
              <a:t>(Dapretto et.al. 2005)</a:t>
            </a:r>
            <a:endParaRPr lang="en-CA" dirty="0"/>
          </a:p>
          <a:p>
            <a:pPr marL="68580" indent="0">
              <a:buNone/>
            </a:pPr>
            <a:r>
              <a:rPr lang="en-CA" dirty="0"/>
              <a:t>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1321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Characteristics of Asperger’s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Communication (language impairment)</a:t>
            </a:r>
          </a:p>
          <a:p>
            <a:endParaRPr lang="en-CA" dirty="0"/>
          </a:p>
          <a:p>
            <a:r>
              <a:rPr lang="en-CA" dirty="0"/>
              <a:t>Social functioning</a:t>
            </a:r>
          </a:p>
          <a:p>
            <a:endParaRPr lang="en-CA" dirty="0"/>
          </a:p>
          <a:p>
            <a:r>
              <a:rPr lang="en-CA" dirty="0"/>
              <a:t>Behavior (restrictive, repetitive)</a:t>
            </a:r>
          </a:p>
          <a:p>
            <a:endParaRPr lang="en-CA" dirty="0"/>
          </a:p>
          <a:p>
            <a:r>
              <a:rPr lang="en-CA" dirty="0"/>
              <a:t>Hyper and hypo sensitivity</a:t>
            </a:r>
          </a:p>
        </p:txBody>
      </p:sp>
    </p:spTree>
    <p:extLst>
      <p:ext uri="{BB962C8B-B14F-4D97-AF65-F5344CB8AC3E}">
        <p14:creationId xmlns:p14="http://schemas.microsoft.com/office/powerpoint/2010/main" val="1472822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“Social Dyslexia”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CA" dirty="0"/>
              <a:t>People with dyslexia have difficulty with reading</a:t>
            </a:r>
          </a:p>
          <a:p>
            <a:pPr marL="68580" indent="0">
              <a:buNone/>
            </a:pPr>
            <a:endParaRPr lang="en-CA" dirty="0"/>
          </a:p>
          <a:p>
            <a:pPr marL="68580" indent="0">
              <a:buNone/>
            </a:pPr>
            <a:r>
              <a:rPr lang="en-CA" dirty="0"/>
              <a:t>People with ASD have social dyslexia: difficulty reading the social environment</a:t>
            </a:r>
          </a:p>
          <a:p>
            <a:pPr marL="68580" indent="0">
              <a:buNone/>
            </a:pPr>
            <a:endParaRPr lang="en-CA" dirty="0"/>
          </a:p>
          <a:p>
            <a:pPr marL="68580" indent="0">
              <a:buNone/>
            </a:pPr>
            <a:r>
              <a:rPr lang="en-CA" sz="1400" dirty="0"/>
              <a:t>(Richard Howlin, 2003)</a:t>
            </a:r>
          </a:p>
        </p:txBody>
      </p:sp>
    </p:spTree>
    <p:extLst>
      <p:ext uri="{BB962C8B-B14F-4D97-AF65-F5344CB8AC3E}">
        <p14:creationId xmlns:p14="http://schemas.microsoft.com/office/powerpoint/2010/main" val="2595975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670</TotalTime>
  <Words>608</Words>
  <Application>Microsoft Office PowerPoint</Application>
  <PresentationFormat>On-screen Show (4:3)</PresentationFormat>
  <Paragraphs>100</Paragraphs>
  <Slides>18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Austin</vt:lpstr>
      <vt:lpstr>Autism Spectrum Disorder in the Classroom:</vt:lpstr>
      <vt:lpstr>What is Autism Spectrum Disorder?</vt:lpstr>
      <vt:lpstr>Asperger’s Syndrome</vt:lpstr>
      <vt:lpstr>Asperger’s Syndrome</vt:lpstr>
      <vt:lpstr>Asperger’s Syndrome</vt:lpstr>
      <vt:lpstr>Increase?</vt:lpstr>
      <vt:lpstr>Origins of Asperger’s</vt:lpstr>
      <vt:lpstr>Characteristics of Asperger’s </vt:lpstr>
      <vt:lpstr>“Social Dyslexia”</vt:lpstr>
      <vt:lpstr>Students with Asperger’s</vt:lpstr>
      <vt:lpstr>What the neuro-typicals see</vt:lpstr>
      <vt:lpstr>Students on the Spectrum can have difficulty</vt:lpstr>
      <vt:lpstr>Interventions in the Classroom </vt:lpstr>
      <vt:lpstr>Support from AccessAbilty</vt:lpstr>
      <vt:lpstr>They do grow up…</vt:lpstr>
      <vt:lpstr>PowerPoint Presentation</vt:lpstr>
      <vt:lpstr>PowerPoint Presentation</vt:lpstr>
      <vt:lpstr>PowerPoint Presentation</vt:lpstr>
    </vt:vector>
  </TitlesOfParts>
  <Company>Dawson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 Spectrum Disorder in the Classroom:</dc:title>
  <dc:creator>Dawson College</dc:creator>
  <cp:lastModifiedBy>Adaptech Research Network</cp:lastModifiedBy>
  <cp:revision>64</cp:revision>
  <dcterms:created xsi:type="dcterms:W3CDTF">2011-10-11T15:19:25Z</dcterms:created>
  <dcterms:modified xsi:type="dcterms:W3CDTF">2020-05-29T02:14:33Z</dcterms:modified>
</cp:coreProperties>
</file>