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media/image10.jpg" ContentType="image/jpeg"/>
  <Override PartName="/ppt/media/image12.jpg" ContentType="image/jpeg"/>
  <Override PartName="/ppt/media/image13.jpg" ContentType="image/jpeg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6" r:id="rId3"/>
  </p:sldMasterIdLst>
  <p:notesMasterIdLst>
    <p:notesMasterId r:id="rId18"/>
  </p:notesMasterIdLst>
  <p:sldIdLst>
    <p:sldId id="307" r:id="rId4"/>
    <p:sldId id="284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9" r:id="rId16"/>
    <p:sldId id="32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517" autoAdjust="0"/>
  </p:normalViewPr>
  <p:slideViewPr>
    <p:cSldViewPr snapToGrid="0">
      <p:cViewPr varScale="1">
        <p:scale>
          <a:sx n="63" d="100"/>
          <a:sy n="63" d="100"/>
        </p:scale>
        <p:origin x="76" y="2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9F7CAE-82CF-4131-BFA1-8F0D5EAFAFF0}" type="datetimeFigureOut">
              <a:rPr lang="en-CA" smtClean="0"/>
              <a:t>2021-11-12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85A7C-8B31-474D-B451-175484BD17C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7245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AE4E70F-697E-4098-ACB2-62C4FAF0F957}" type="slidenum">
              <a:rPr kumimoji="0" lang="fr-CA" altLang="fr-F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CA" altLang="fr-FR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351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3:notes"/>
          <p:cNvSpPr txBox="1">
            <a:spLocks noGrp="1"/>
          </p:cNvSpPr>
          <p:nvPr>
            <p:ph type="body" idx="1"/>
          </p:nvPr>
        </p:nvSpPr>
        <p:spPr>
          <a:xfrm>
            <a:off x="1239099" y="3278826"/>
            <a:ext cx="6818205" cy="310625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90" name="Google Shape;190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47913" y="517525"/>
            <a:ext cx="4602162" cy="2589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13673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297C1-9869-4D12-BDA6-5F8CE7885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F91DD8-0AA8-40BD-91B1-98541418C1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B0159-9A10-4E11-BE29-A4CD0C46E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8B46-A337-4370-805F-4A2CA71D5E63}" type="datetime1">
              <a:rPr lang="en-US" smtClean="0"/>
              <a:t>11/12/2021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E931E-9B92-4041-9169-DA80D75A0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415D97-DC96-48CC-8048-46491F6E6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6AB9-4938-4CF1-8830-D169443426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4350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55425-6902-4054-BBD7-7BD7E40DD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70523E-C52C-438E-ADAB-9466C9238D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BBA2B-1FBA-4247-9B73-49C6830A7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1BB63-EDA9-4FB5-88C6-516C774E531B}" type="datetime1">
              <a:rPr lang="en-US" smtClean="0"/>
              <a:t>11/12/2021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D897E-277D-4A0D-9BBB-55CEE128A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441FCC-3A6E-4FD3-97B6-C6AE0FA2B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6AB9-4938-4CF1-8830-D169443426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3128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D3B401-3733-46E3-83E4-243485D7B5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8C43DD-B1F3-4099-BC90-B6C6CCD766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811A70-399F-4D98-B13E-A3EFA1715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F667-E758-4FC0-BD77-EC0815E406D4}" type="datetime1">
              <a:rPr lang="en-US" smtClean="0"/>
              <a:t>11/12/2021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275A77-AF8C-4CFD-9AA1-AC0C132DC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1956F0-1659-4438-83DE-97AAA6BCB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6AB9-4938-4CF1-8830-D169443426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7939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650C8-71E0-40B6-9920-EC0EADEEC7AC}" type="datetime1">
              <a:rPr lang="en-US" smtClean="0"/>
              <a:t>11/12/2021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33CC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202390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33C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33C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CA404-37E6-4EF3-830A-38C021220B20}" type="datetime1">
              <a:rPr lang="en-US" smtClean="0"/>
              <a:t>11/12/2021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33CC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53582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33C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C4E3F-C214-431E-9ADF-9EDE7F5629C3}" type="datetime1">
              <a:rPr lang="en-US" smtClean="0"/>
              <a:t>11/12/2021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33CC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29732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33C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3DC83-471E-4D9C-BFFD-430B4F8A540C}" type="datetime1">
              <a:rPr lang="en-US" smtClean="0"/>
              <a:t>11/12/2021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33CC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35700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C1EEA-C745-45E3-A2DE-589485B098A9}" type="datetime1">
              <a:rPr lang="en-US" smtClean="0"/>
              <a:t>11/12/2021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33CC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696661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119717" y="3648080"/>
            <a:ext cx="10447867" cy="1279525"/>
          </a:xfrm>
          <a:prstGeom prst="rect">
            <a:avLst/>
          </a:prstGeom>
          <a:noFill/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120215" y="3648074"/>
            <a:ext cx="10448392" cy="1228726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120217" y="5034508"/>
            <a:ext cx="10448393" cy="685800"/>
          </a:xfrm>
          <a:ln>
            <a:noFill/>
          </a:ln>
        </p:spPr>
        <p:txBody>
          <a:bodyPr/>
          <a:lstStyle>
            <a:lvl1pPr marL="0" indent="0" algn="r">
              <a:buNone/>
              <a:defRPr sz="20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189" indent="0" algn="ctr">
              <a:buNone/>
            </a:lvl2pPr>
            <a:lvl3pPr marL="914377" indent="0" algn="ctr">
              <a:buNone/>
            </a:lvl3pPr>
            <a:lvl4pPr marL="1371566" indent="0" algn="ctr">
              <a:buNone/>
            </a:lvl4pPr>
            <a:lvl5pPr marL="1828754" indent="0" algn="ctr">
              <a:buNone/>
            </a:lvl5pPr>
            <a:lvl6pPr marL="2285943" indent="0" algn="ctr">
              <a:buNone/>
            </a:lvl6pPr>
            <a:lvl7pPr marL="2743131" indent="0" algn="ctr">
              <a:buNone/>
            </a:lvl7pPr>
            <a:lvl8pPr marL="3200320" indent="0" algn="ctr">
              <a:buNone/>
            </a:lvl8pPr>
            <a:lvl9pPr marL="3657509" indent="0" algn="ctr">
              <a:buNone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5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8534400" y="6354763"/>
            <a:ext cx="3048000" cy="36671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D145DC46-9D67-4E1A-9CDB-1F0B862D7F41}" type="datetime1">
              <a:rPr lang="en-US" smtClean="0"/>
              <a:t>11/12/2021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18837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09600" y="1268760"/>
            <a:ext cx="10972800" cy="4888200"/>
          </a:xfrm>
        </p:spPr>
        <p:txBody>
          <a:bodyPr/>
          <a:lstStyle>
            <a:lvl1pPr marL="361942" indent="-361942">
              <a:buSzPct val="110000"/>
              <a:defRPr/>
            </a:lvl1pPr>
            <a:lvl2pPr marL="628635" indent="-354004">
              <a:buSzPct val="110000"/>
              <a:defRPr sz="3200"/>
            </a:lvl2pPr>
            <a:lvl3pPr marL="895328" indent="-301618">
              <a:buSzPct val="110000"/>
              <a:defRPr sz="2800"/>
            </a:lvl3pPr>
            <a:lvl4pPr marL="1162022" indent="-293681">
              <a:buSzPct val="110000"/>
              <a:defRPr sz="2400"/>
            </a:lvl4pPr>
            <a:lvl5pPr marL="1438239" indent="-295267">
              <a:buSzPct val="110000"/>
              <a:defRPr sz="2000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>
          <a:xfrm>
            <a:off x="781054" y="6353180"/>
            <a:ext cx="1054955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96AC6-CC3A-47E3-8D8B-7188A9097A77}" type="datetime1">
              <a:rPr lang="en-US" smtClean="0"/>
              <a:t>11/12/2021</a:t>
            </a:fld>
            <a:endParaRPr lang="fr-FR" dirty="0"/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1"/>
          </p:nvPr>
        </p:nvSpPr>
        <p:spPr>
          <a:xfrm>
            <a:off x="11506200" y="6353180"/>
            <a:ext cx="685800" cy="38576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6281582-CF13-4328-AE52-164E8406DB8F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020786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E1BCA-0214-46C2-835A-5B5724CEB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A6124-303A-4E7A-A87E-BDA23D04C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9A4F33-7A06-41C1-878F-80A2599F1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C9C28-405F-455A-A2EB-F52B85AD892A}" type="datetime1">
              <a:rPr lang="en-US" smtClean="0"/>
              <a:t>11/12/2021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1C38A-574B-4712-9367-D35C68A40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A028C5-E017-42DA-9294-7BCEC8D75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6AB9-4938-4CF1-8830-D169443426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438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145EB-06A3-4492-9CBD-BE26AFA5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2DC9B-87FF-4D3D-9D0F-AA69D7A1D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BE478-C291-423F-B2E3-FE90DBE82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F6D5F-39B9-4888-8E64-F1723C961B4E}" type="datetime1">
              <a:rPr lang="en-US" smtClean="0"/>
              <a:t>11/12/2021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E58EB-EBEF-4A73-9FC6-AB9FA75CD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2F21E6-D9F6-4888-8D37-12B127A72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6AB9-4938-4CF1-8830-D169443426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8820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77EA3-4B89-4835-A2C9-4300E841D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54492-9FB8-4B22-8E49-0A6D893804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2854B8-F10D-4D82-A75A-CC521270D0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3644E2-9F4D-4AAF-B844-1FCFBA838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2B33-BAC1-44FF-8019-4EAD8E3557F7}" type="datetime1">
              <a:rPr lang="en-US" smtClean="0"/>
              <a:t>11/12/2021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9237C8-805A-46EC-9BB4-3699E244A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D36856-85D8-4BEF-A4FE-7565A8C04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6AB9-4938-4CF1-8830-D169443426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7161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6D39E-A9D4-4F26-87B5-42BABFE49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68D51A-2986-46AF-A88A-EACEC94BB3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026D2A-7B06-4CF9-9591-C0BA67883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850F05-057B-4DBB-B57D-380B1077AD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F84531-047F-407A-BEC9-8E8FE5756F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856277-1C88-491B-B51C-009D73667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9F94-016A-4EB1-87E1-F2146AF3AC8A}" type="datetime1">
              <a:rPr lang="en-US" smtClean="0"/>
              <a:t>11/12/2021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9C66B7-C46B-4851-81C7-7952836BF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C772B2-6700-4709-833A-D6F252EE0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6AB9-4938-4CF1-8830-D169443426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0823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5F6CE-0E55-49DE-BAA5-C2227CD7A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FA8022-75F6-4D58-9328-1EBB2D50B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2EDFB-154B-46F0-97A6-7E0595CDB244}" type="datetime1">
              <a:rPr lang="en-US" smtClean="0"/>
              <a:t>11/12/2021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B21689-8705-4555-B4AE-63AC282D9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074A52-6889-4387-9133-F8CCEBD99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6AB9-4938-4CF1-8830-D169443426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0081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0BD02B-B212-416F-B7B0-2A0C1C033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BBBC-FAFB-4C8D-8683-E8FDAEC00B0C}" type="datetime1">
              <a:rPr lang="en-US" smtClean="0"/>
              <a:t>11/12/2021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AE12E0-7BCA-409D-AE8C-ABAFADE99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F9E8DB-B4F0-4F48-A562-01678068C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6AB9-4938-4CF1-8830-D169443426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6366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BCE8D-FE0B-4D7C-81DD-8111D0C5E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FA68A-4511-4507-ACEB-4A0BDCAF1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7428CB-8256-4D06-8366-0A4D4FEB3B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D6C01D-09E6-46B2-A3EC-387F076F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343AC-0AD3-4E3E-B517-560323390371}" type="datetime1">
              <a:rPr lang="en-US" smtClean="0"/>
              <a:t>11/12/2021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7BE77C-7D93-4F69-A046-E36892CE6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004BDD-961D-402F-9D0A-6DF1EE540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6AB9-4938-4CF1-8830-D169443426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6777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B4C57-93A2-4C5D-AE85-98CC2BF84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4ED65F-5D92-4582-8B06-67C707551A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2BC85B-F735-4419-BEB7-A313F83119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5A0F30-D8D6-4C27-B999-FCA2AB2E7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ADD1-98C7-4B9A-BA47-AE5131EB207E}" type="datetime1">
              <a:rPr lang="en-US" smtClean="0"/>
              <a:t>11/12/2021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1AE2F5-5A26-4F32-9FA9-96F18B375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6B9A40-4562-49D1-B109-DD068C4A1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6AB9-4938-4CF1-8830-D169443426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805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5A19BF-FA25-4A42-8CAB-DD62E13E3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EF8C42-38DF-4142-B2D7-C80F623CA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0F1EB-FC13-4B3A-91E6-BE8ADBD814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3586E-1F17-4A17-A8DF-6197EA635D85}" type="datetime1">
              <a:rPr lang="en-US" smtClean="0"/>
              <a:t>11/12/2021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94842B-F3DE-45C5-B1CE-EC3DCF5ACE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60EFA-598F-4223-989F-C59AB4FF6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76AB9-4938-4CF1-8830-D169443426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5369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10362" y="619887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9050">
            <a:solidFill>
              <a:srgbClr val="0033C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610362" y="1126997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9050">
            <a:solidFill>
              <a:srgbClr val="0033C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2964" y="6292596"/>
            <a:ext cx="440435" cy="44653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94433" y="335135"/>
            <a:ext cx="2203132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0033C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16278" y="2430371"/>
            <a:ext cx="9759442" cy="26123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0033C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450CF-58F6-48A5-9CD9-FFAAFD8BC3DB}" type="datetime1">
              <a:rPr lang="en-US" smtClean="0"/>
              <a:t>11/12/2021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761343" y="6396994"/>
            <a:ext cx="188595" cy="224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0033CC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94491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609600" y="152402"/>
            <a:ext cx="109728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  <a:endParaRPr lang="en-US" altLang="fr-FR"/>
          </a:p>
        </p:txBody>
      </p:sp>
      <p:sp>
        <p:nvSpPr>
          <p:cNvPr id="1027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533400" y="1177863"/>
            <a:ext cx="10972800" cy="4789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Modifiez les styles du texte du masque</a:t>
            </a:r>
          </a:p>
          <a:p>
            <a:pPr lvl="1"/>
            <a:r>
              <a:rPr lang="fr-FR" altLang="fr-FR" dirty="0"/>
              <a:t>Deuxième niveau</a:t>
            </a:r>
          </a:p>
          <a:p>
            <a:pPr lvl="2"/>
            <a:r>
              <a:rPr lang="fr-FR" altLang="fr-FR" dirty="0"/>
              <a:t>Troisième niveau</a:t>
            </a:r>
          </a:p>
          <a:p>
            <a:pPr lvl="3"/>
            <a:r>
              <a:rPr lang="fr-FR" altLang="fr-FR" dirty="0"/>
              <a:t>Quatrième niveau</a:t>
            </a:r>
          </a:p>
          <a:p>
            <a:pPr lvl="4"/>
            <a:r>
              <a:rPr lang="fr-FR" altLang="fr-FR" dirty="0"/>
              <a:t>Cinquième niveau</a:t>
            </a:r>
            <a:endParaRPr lang="en-US" alt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864704" y="6356355"/>
            <a:ext cx="10546241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1506200" y="6469068"/>
            <a:ext cx="685800" cy="2698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rgbClr val="0033CC"/>
                </a:solidFill>
                <a:latin typeface="Arial" charset="0"/>
              </a:defRPr>
            </a:lvl1pPr>
          </a:lstStyle>
          <a:p>
            <a:pPr>
              <a:defRPr/>
            </a:pPr>
            <a:fld id="{72234017-407F-42B7-9DEE-7B59F45BBA7E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  <p:sp>
        <p:nvSpPr>
          <p:cNvPr id="1031" name="Connecteur droit 27"/>
          <p:cNvSpPr>
            <a:spLocks noChangeShapeType="1"/>
          </p:cNvSpPr>
          <p:nvPr/>
        </p:nvSpPr>
        <p:spPr bwMode="auto">
          <a:xfrm>
            <a:off x="609600" y="6198503"/>
            <a:ext cx="109728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en-US" sz="2400" dirty="0">
              <a:ln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1032" name="Connecteur droit 28"/>
          <p:cNvSpPr>
            <a:spLocks noChangeShapeType="1"/>
          </p:cNvSpPr>
          <p:nvPr userDrawn="1"/>
        </p:nvSpPr>
        <p:spPr bwMode="auto">
          <a:xfrm>
            <a:off x="609600" y="1125538"/>
            <a:ext cx="109728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 sz="2400" dirty="0"/>
          </a:p>
        </p:txBody>
      </p:sp>
      <p:pic>
        <p:nvPicPr>
          <p:cNvPr id="1033" name="Picture 25" descr="Adaptech logo blue"/>
          <p:cNvPicPr>
            <a:picLocks noChangeAspect="1" noChangeArrowheads="1"/>
          </p:cNvPicPr>
          <p:nvPr userDrawn="1"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7" y="6291910"/>
            <a:ext cx="440263" cy="44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0994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0033CC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5pPr>
      <a:lvl6pPr marL="457189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377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566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754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357179" indent="-357179" algn="l" rtl="0" eaLnBrk="0" fontAlgn="base" hangingPunct="0">
        <a:spcBef>
          <a:spcPts val="6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6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22284" indent="-347654" algn="l" rtl="0" eaLnBrk="0" fontAlgn="base" hangingPunct="0">
        <a:spcBef>
          <a:spcPts val="5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4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01677" indent="-307967" algn="l" rtl="0" eaLnBrk="0" fontAlgn="base" hangingPunct="0">
        <a:spcBef>
          <a:spcPts val="5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2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66784" indent="-298443" algn="l" rtl="0" eaLnBrk="0" fontAlgn="base" hangingPunct="0">
        <a:spcBef>
          <a:spcPts val="4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0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431890" indent="-288918" algn="l" rtl="0" eaLnBrk="0" fontAlgn="base" hangingPunct="0">
        <a:spcBef>
          <a:spcPts val="3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28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45879" indent="-182875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754" indent="-182875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30" indent="-182875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05" indent="-182875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aptech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aptech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6.jpeg"/><Relationship Id="rId4" Type="http://schemas.openxmlformats.org/officeDocument/2006/relationships/hyperlink" Target="mailto:rosie.arcuri@mail.mcgill.c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hyperlink" Target="https://chrome.google.com/webstore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support.mozilla.org/en-US/kb/tips-assessing-safety-extension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support.mozilla.org/en-US/kb/tips-assessing-safety-extension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3CAAA5C7-6DCB-4432-8426-FB239A65EB7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1712575" y="6398589"/>
            <a:ext cx="287020" cy="224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400" b="0" i="0" kern="1200">
                <a:solidFill>
                  <a:srgbClr val="0033CC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 marR="0" lvl="0" indent="0" algn="l" defTabSz="914400" rtl="0" eaLnBrk="1" fontAlgn="auto" latinLnBrk="0" hangingPunct="1">
              <a:lnSpc>
                <a:spcPts val="16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lang="en-CA" smtClean="0"/>
              <a:pPr marL="38100" marR="0" lvl="0" indent="0" algn="l" defTabSz="914400" rtl="0" eaLnBrk="1" fontAlgn="auto" latinLnBrk="0" hangingPunct="1">
                <a:lnSpc>
                  <a:spcPts val="165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987915"/>
            <a:ext cx="11582400" cy="120456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indent="12700" algn="ctr">
              <a:spcBef>
                <a:spcPts val="105"/>
              </a:spcBef>
            </a:pPr>
            <a:r>
              <a:rPr lang="en-CA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Browser Extensions For All</a:t>
            </a:r>
            <a:r>
              <a:rPr lang="en-US" sz="42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2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sz="4200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3400" y="2223896"/>
            <a:ext cx="11125200" cy="354456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252095" marR="5080" indent="-3810" algn="ctr">
              <a:lnSpc>
                <a:spcPts val="4000"/>
              </a:lnSpc>
              <a:spcBef>
                <a:spcPts val="500"/>
              </a:spcBef>
              <a:defRPr/>
            </a:pPr>
            <a:r>
              <a:rPr lang="en-US" sz="3600" spc="-5" dirty="0">
                <a:solidFill>
                  <a:srgbClr val="0033CC"/>
                </a:solidFill>
                <a:latin typeface="Arial"/>
                <a:cs typeface="Arial"/>
              </a:rPr>
              <a:t>Rosie Arcuri, Christine Vo, Catherine Fichten</a:t>
            </a:r>
            <a:r>
              <a:rPr lang="en-US" sz="3600" spc="-5" dirty="0">
                <a:solidFill>
                  <a:srgbClr val="0033CC"/>
                </a:solidFill>
                <a:latin typeface="Arial"/>
                <a:cs typeface="Arial"/>
              </a:rPr>
              <a:t>, Mary Jorgensen, Maegan </a:t>
            </a:r>
            <a:r>
              <a:rPr lang="en-US" sz="3600" spc="-5" dirty="0" err="1" smtClean="0">
                <a:solidFill>
                  <a:srgbClr val="0033CC"/>
                </a:solidFill>
                <a:latin typeface="Arial"/>
                <a:cs typeface="Arial"/>
              </a:rPr>
              <a:t>Harvison</a:t>
            </a:r>
            <a:r>
              <a:rPr lang="en-US" sz="3600" spc="-5" dirty="0" smtClean="0">
                <a:solidFill>
                  <a:srgbClr val="0033CC"/>
                </a:solidFill>
                <a:latin typeface="Arial"/>
                <a:cs typeface="Arial"/>
              </a:rPr>
              <a:t>, </a:t>
            </a:r>
            <a:r>
              <a:rPr lang="en-US" sz="3600" spc="-5" dirty="0">
                <a:solidFill>
                  <a:srgbClr val="0033CC"/>
                </a:solidFill>
                <a:latin typeface="Arial"/>
                <a:cs typeface="Arial"/>
              </a:rPr>
              <a:t>and  Abi </a:t>
            </a:r>
            <a:r>
              <a:rPr lang="en-US" sz="3600" spc="-5" dirty="0" err="1" smtClean="0">
                <a:solidFill>
                  <a:srgbClr val="0033CC"/>
                </a:solidFill>
                <a:latin typeface="Arial"/>
                <a:cs typeface="Arial"/>
              </a:rPr>
              <a:t>Vasseur</a:t>
            </a:r>
            <a:r>
              <a:rPr lang="en-US" sz="3600" spc="-5" dirty="0" smtClean="0">
                <a:solidFill>
                  <a:srgbClr val="0033CC"/>
                </a:solidFill>
                <a:latin typeface="Arial"/>
                <a:cs typeface="Arial"/>
              </a:rPr>
              <a:t> </a:t>
            </a:r>
            <a:endParaRPr lang="en-US" sz="3600" spc="-5" dirty="0">
              <a:solidFill>
                <a:srgbClr val="0033CC"/>
              </a:solidFill>
              <a:latin typeface="Arial"/>
              <a:cs typeface="Arial"/>
              <a:hlinkClick r:id="rId3"/>
            </a:endParaRPr>
          </a:p>
          <a:p>
            <a:pPr marL="252095" marR="5080" indent="-3810" algn="ctr">
              <a:lnSpc>
                <a:spcPts val="4000"/>
              </a:lnSpc>
              <a:spcBef>
                <a:spcPts val="500"/>
              </a:spcBef>
              <a:defRPr/>
            </a:pPr>
            <a:r>
              <a:rPr sz="3200" u="sng" spc="-5" dirty="0">
                <a:solidFill>
                  <a:srgbClr val="0000FF"/>
                </a:solidFill>
                <a:uFill>
                  <a:solidFill>
                    <a:srgbClr val="0000CC"/>
                  </a:solidFill>
                </a:uFill>
                <a:latin typeface="Arial"/>
                <a:cs typeface="Arial"/>
                <a:hlinkClick r:id="rId3"/>
              </a:rPr>
              <a:t>Adaptech Research Network</a:t>
            </a:r>
            <a:endParaRPr sz="3200" u="sng" spc="-5" dirty="0">
              <a:solidFill>
                <a:srgbClr val="0000FF"/>
              </a:solidFill>
              <a:uFill>
                <a:solidFill>
                  <a:srgbClr val="0000CC"/>
                </a:solidFill>
              </a:uFill>
              <a:latin typeface="Arial"/>
              <a:cs typeface="Arial"/>
            </a:endParaRPr>
          </a:p>
          <a:p>
            <a:pPr marR="381635" algn="ctr">
              <a:spcBef>
                <a:spcPts val="1585"/>
              </a:spcBef>
              <a:defRPr/>
            </a:pPr>
            <a:r>
              <a:rPr lang="en-US" sz="2600" spc="-5" dirty="0">
                <a:solidFill>
                  <a:srgbClr val="0033CC"/>
                </a:solidFill>
                <a:latin typeface="Arial"/>
                <a:cs typeface="Arial"/>
              </a:rPr>
              <a:t>Student Panel about Disability Issues</a:t>
            </a:r>
          </a:p>
          <a:p>
            <a:pPr marR="381635" algn="ctr">
              <a:spcBef>
                <a:spcPts val="1585"/>
              </a:spcBef>
              <a:defRPr/>
            </a:pPr>
            <a:r>
              <a:rPr lang="en-US" sz="2600" spc="-5" smtClean="0">
                <a:solidFill>
                  <a:srgbClr val="0033CC"/>
                </a:solidFill>
                <a:latin typeface="Arial"/>
                <a:cs typeface="Arial"/>
              </a:rPr>
              <a:t>AQEIPS / NEADS </a:t>
            </a:r>
            <a:r>
              <a:rPr lang="en-US" sz="2600" spc="-5" dirty="0">
                <a:solidFill>
                  <a:srgbClr val="0033CC"/>
                </a:solidFill>
                <a:latin typeface="Arial"/>
                <a:cs typeface="Arial"/>
              </a:rPr>
              <a:t>Webinar</a:t>
            </a:r>
          </a:p>
          <a:p>
            <a:pPr marR="381635" algn="ctr">
              <a:spcBef>
                <a:spcPts val="1585"/>
              </a:spcBef>
              <a:defRPr/>
            </a:pPr>
            <a:r>
              <a:rPr lang="en-CA" sz="2600" spc="35" dirty="0">
                <a:solidFill>
                  <a:srgbClr val="0033CC"/>
                </a:solidFill>
                <a:latin typeface="Arial"/>
                <a:cs typeface="Arial"/>
              </a:rPr>
              <a:t>November 12, </a:t>
            </a:r>
            <a:r>
              <a:rPr sz="2600" spc="35" dirty="0">
                <a:solidFill>
                  <a:srgbClr val="0033CC"/>
                </a:solidFill>
                <a:latin typeface="Arial"/>
                <a:cs typeface="Arial"/>
              </a:rPr>
              <a:t>2021</a:t>
            </a:r>
          </a:p>
        </p:txBody>
      </p:sp>
      <p:sp>
        <p:nvSpPr>
          <p:cNvPr id="3" name="object 3" descr="Decorative."/>
          <p:cNvSpPr/>
          <p:nvPr/>
        </p:nvSpPr>
        <p:spPr>
          <a:xfrm>
            <a:off x="1981961" y="213741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812">
            <a:solidFill>
              <a:srgbClr val="0033CC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pic>
        <p:nvPicPr>
          <p:cNvPr id="5" name="object 5" descr="Decorative.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272278" y="5844152"/>
            <a:ext cx="996696" cy="347472"/>
          </a:xfrm>
          <a:prstGeom prst="rect">
            <a:avLst/>
          </a:prstGeom>
        </p:spPr>
      </p:pic>
      <p:pic>
        <p:nvPicPr>
          <p:cNvPr id="6" name="object 6" descr="Decorative. 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320672" y="5701658"/>
            <a:ext cx="630935" cy="632460"/>
          </a:xfrm>
          <a:prstGeom prst="rect">
            <a:avLst/>
          </a:prstGeom>
        </p:spPr>
      </p:pic>
      <p:pic>
        <p:nvPicPr>
          <p:cNvPr id="7" name="object 7" descr="Decorative.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589645" y="5819006"/>
            <a:ext cx="1281683" cy="397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148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11589489" y="6570920"/>
            <a:ext cx="360450" cy="218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 marR="0" lvl="0" indent="0" algn="l" defTabSz="914400" rtl="0" eaLnBrk="1" fontAlgn="auto" latinLnBrk="0" hangingPunct="1">
              <a:lnSpc>
                <a:spcPts val="16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38100" marR="0" lvl="0" indent="0" algn="l" defTabSz="914400" rtl="0" eaLnBrk="1" fontAlgn="auto" latinLnBrk="0" hangingPunct="1">
                <a:lnSpc>
                  <a:spcPts val="165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0" y="152400"/>
            <a:ext cx="10972800" cy="62706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CA" spc="-10" dirty="0"/>
              <a:t>AT vs Extensions - AT</a:t>
            </a:r>
            <a:endParaRPr spc="-5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82F4A0-7B96-46EE-BE55-13F45B77E3C2}"/>
              </a:ext>
            </a:extLst>
          </p:cNvPr>
          <p:cNvSpPr txBox="1"/>
          <p:nvPr/>
        </p:nvSpPr>
        <p:spPr>
          <a:xfrm>
            <a:off x="609600" y="1295400"/>
            <a:ext cx="6479619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74400" marR="0" lvl="0" indent="-3636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Often expensive</a:t>
            </a:r>
          </a:p>
          <a:p>
            <a:pPr marL="374400" marR="0" lvl="0" indent="-3636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Students avoid due to fear of stigma</a:t>
            </a:r>
          </a:p>
          <a:p>
            <a:pPr marL="374400" marR="0" lvl="0" indent="-3636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Comprehensive tools can be overwhelming to learn</a:t>
            </a:r>
          </a:p>
          <a:p>
            <a:pPr marL="374400" marR="0" lvl="0" indent="-3636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Designed for specific needs</a:t>
            </a:r>
          </a:p>
          <a:p>
            <a:pPr marL="374400" marR="0" lvl="0" indent="-3636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More training available</a:t>
            </a:r>
          </a:p>
        </p:txBody>
      </p:sp>
      <p:pic>
        <p:nvPicPr>
          <p:cNvPr id="6" name="Picture 5" descr="Decorative.">
            <a:extLst>
              <a:ext uri="{FF2B5EF4-FFF2-40B4-BE49-F238E27FC236}">
                <a16:creationId xmlns:a16="http://schemas.microsoft.com/office/drawing/2014/main" id="{FE1C3147-D4B1-4484-B61D-EFAB6F829B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219" y="2514600"/>
            <a:ext cx="4825159" cy="2523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423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lang="en-CA" smtClean="0"/>
              <a:t>11</a:t>
            </a:fld>
            <a:endParaRPr lang="en-C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565E27-6350-4EB0-906D-1657C5B93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35135"/>
            <a:ext cx="10820400" cy="615553"/>
          </a:xfrm>
        </p:spPr>
        <p:txBody>
          <a:bodyPr/>
          <a:lstStyle/>
          <a:p>
            <a:pPr algn="ctr"/>
            <a:r>
              <a:rPr lang="en-CA" spc="-10" dirty="0"/>
              <a:t>AT vs Extensions -  Extensions</a:t>
            </a:r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469808-AE95-47E1-BA5B-9CA3E71A94BD}"/>
              </a:ext>
            </a:extLst>
          </p:cNvPr>
          <p:cNvSpPr txBox="1"/>
          <p:nvPr/>
        </p:nvSpPr>
        <p:spPr>
          <a:xfrm>
            <a:off x="609600" y="1219200"/>
            <a:ext cx="1097280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74400" marR="0" lvl="0" indent="-3636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062C61"/>
                </a:solidFill>
                <a:effectLst/>
                <a:uLnTx/>
                <a:uFill>
                  <a:solidFill>
                    <a:srgbClr val="0033CC"/>
                  </a:solidFill>
                </a:uFill>
                <a:latin typeface="Arial"/>
                <a:ea typeface="+mn-ea"/>
                <a:cs typeface="Arial"/>
              </a:rPr>
              <a:t>Extensions</a:t>
            </a:r>
          </a:p>
          <a:p>
            <a:pPr marL="831600" marR="0" lvl="1" indent="-3636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-5" normalizeH="0" baseline="0" noProof="0" dirty="0">
                <a:ln>
                  <a:noFill/>
                </a:ln>
                <a:solidFill>
                  <a:srgbClr val="062C61"/>
                </a:solidFill>
                <a:effectLst/>
                <a:uLnTx/>
                <a:uFill>
                  <a:solidFill>
                    <a:srgbClr val="0033CC"/>
                  </a:solidFill>
                </a:uFill>
                <a:latin typeface="Arial"/>
                <a:ea typeface="+mn-ea"/>
                <a:cs typeface="Arial"/>
              </a:rPr>
              <a:t>Often free or inexpensive</a:t>
            </a:r>
          </a:p>
          <a:p>
            <a:pPr marL="831600" marR="0" lvl="1" indent="-3636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200" b="0" i="0" u="none" strike="noStrike" kern="1200" cap="none" spc="-5" normalizeH="0" baseline="0" noProof="0" dirty="0">
                <a:ln>
                  <a:noFill/>
                </a:ln>
                <a:solidFill>
                  <a:srgbClr val="062C61"/>
                </a:solidFill>
                <a:effectLst/>
                <a:uLnTx/>
                <a:uFill>
                  <a:solidFill>
                    <a:srgbClr val="0033CC"/>
                  </a:solidFill>
                </a:uFill>
                <a:latin typeface="Arial"/>
                <a:ea typeface="+mn-ea"/>
                <a:cs typeface="Arial"/>
              </a:rPr>
              <a:t>Used by the general public </a:t>
            </a:r>
            <a:endParaRPr kumimoji="0" lang="en-US" sz="3200" b="0" i="0" u="none" strike="noStrike" kern="1200" cap="none" spc="-5" normalizeH="0" baseline="0" noProof="0" dirty="0" smtClean="0">
              <a:ln>
                <a:noFill/>
              </a:ln>
              <a:solidFill>
                <a:srgbClr val="062C61"/>
              </a:solidFill>
              <a:effectLst/>
              <a:uLnTx/>
              <a:uFill>
                <a:solidFill>
                  <a:srgbClr val="0033CC"/>
                </a:solidFill>
              </a:uFill>
              <a:latin typeface="Arial"/>
              <a:ea typeface="+mn-ea"/>
              <a:cs typeface="Arial"/>
            </a:endParaRPr>
          </a:p>
          <a:p>
            <a:pPr marL="831600" marR="0" lvl="1" indent="-3636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-5" normalizeH="0" baseline="0" noProof="0" dirty="0">
                <a:ln>
                  <a:noFill/>
                </a:ln>
                <a:solidFill>
                  <a:srgbClr val="062C61"/>
                </a:solidFill>
                <a:effectLst/>
                <a:uLnTx/>
                <a:uFill>
                  <a:solidFill>
                    <a:srgbClr val="0033CC"/>
                  </a:solidFill>
                </a:uFill>
                <a:latin typeface="Arial"/>
                <a:ea typeface="+mn-ea"/>
                <a:cs typeface="Arial"/>
              </a:rPr>
              <a:t>Simple or complex</a:t>
            </a:r>
          </a:p>
          <a:p>
            <a:pPr marL="831600" marR="0" lvl="1" indent="-3636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200" b="0" i="0" u="none" strike="noStrike" kern="1200" cap="none" spc="-5" normalizeH="0" baseline="0" noProof="0" dirty="0">
                <a:ln>
                  <a:noFill/>
                </a:ln>
                <a:solidFill>
                  <a:srgbClr val="062C61"/>
                </a:solidFill>
                <a:effectLst/>
                <a:uLnTx/>
                <a:uFill>
                  <a:solidFill>
                    <a:srgbClr val="0033CC"/>
                  </a:solidFill>
                </a:uFill>
                <a:latin typeface="Arial"/>
                <a:ea typeface="+mn-ea"/>
                <a:cs typeface="Arial"/>
              </a:rPr>
              <a:t>May require many extensions to replace comprehensive AT </a:t>
            </a:r>
            <a:r>
              <a:rPr kumimoji="0" lang="en-CA" sz="32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062C61"/>
                </a:solidFill>
                <a:effectLst/>
                <a:uLnTx/>
                <a:uFill>
                  <a:solidFill>
                    <a:srgbClr val="0033CC"/>
                  </a:solidFill>
                </a:uFill>
                <a:latin typeface="Arial"/>
                <a:ea typeface="+mn-ea"/>
                <a:cs typeface="Arial"/>
              </a:rPr>
              <a:t>program</a:t>
            </a:r>
          </a:p>
          <a:p>
            <a:pPr marL="831600" marR="0" lvl="1" indent="-3636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200" b="0" i="0" u="none" strike="noStrike" kern="1200" cap="none" spc="-5" normalizeH="0" baseline="0" noProof="0" dirty="0">
                <a:ln>
                  <a:noFill/>
                </a:ln>
                <a:solidFill>
                  <a:srgbClr val="062C61"/>
                </a:solidFill>
                <a:effectLst/>
                <a:uLnTx/>
                <a:uFill>
                  <a:solidFill>
                    <a:srgbClr val="0033CC"/>
                  </a:solidFill>
                </a:uFill>
                <a:latin typeface="Arial"/>
                <a:ea typeface="+mn-ea"/>
                <a:cs typeface="Arial"/>
              </a:rPr>
              <a:t>Information not always </a:t>
            </a:r>
            <a:r>
              <a:rPr kumimoji="0" lang="en-CA" sz="32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062C61"/>
                </a:solidFill>
                <a:effectLst/>
                <a:uLnTx/>
                <a:uFill>
                  <a:solidFill>
                    <a:srgbClr val="0033CC"/>
                  </a:solidFill>
                </a:uFill>
                <a:latin typeface="Arial"/>
                <a:ea typeface="+mn-ea"/>
                <a:cs typeface="Arial"/>
              </a:rPr>
              <a:t>available</a:t>
            </a:r>
          </a:p>
          <a:p>
            <a:pPr marL="831600" marR="0" lvl="1" indent="-3636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2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062C61"/>
                </a:solidFill>
                <a:effectLst/>
                <a:uLnTx/>
                <a:uFill>
                  <a:solidFill>
                    <a:srgbClr val="0033CC"/>
                  </a:solidFill>
                </a:uFill>
                <a:latin typeface="Arial"/>
                <a:ea typeface="+mn-ea"/>
                <a:cs typeface="Arial"/>
              </a:rPr>
              <a:t>Minimal training</a:t>
            </a:r>
            <a:endParaRPr kumimoji="0" lang="en-CA" sz="3200" b="0" i="0" u="none" strike="noStrike" kern="1200" cap="none" spc="-5" normalizeH="0" baseline="0" noProof="0" dirty="0">
              <a:ln>
                <a:noFill/>
              </a:ln>
              <a:solidFill>
                <a:srgbClr val="062C61"/>
              </a:solidFill>
              <a:effectLst/>
              <a:uLnTx/>
              <a:uFill>
                <a:solidFill>
                  <a:srgbClr val="0033CC"/>
                </a:solidFill>
              </a:uFill>
              <a:latin typeface="Arial"/>
              <a:ea typeface="+mn-ea"/>
              <a:cs typeface="Arial"/>
            </a:endParaRPr>
          </a:p>
        </p:txBody>
      </p:sp>
      <p:pic>
        <p:nvPicPr>
          <p:cNvPr id="5" name="Picture 4" descr="Decorative. ">
            <a:extLst>
              <a:ext uri="{FF2B5EF4-FFF2-40B4-BE49-F238E27FC236}">
                <a16:creationId xmlns:a16="http://schemas.microsoft.com/office/drawing/2014/main" id="{24F98F08-D114-4E42-9BFA-EF495003DFC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8169" y="1434762"/>
            <a:ext cx="2755031" cy="1545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214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lang="en-CA" smtClean="0"/>
              <a:t>12</a:t>
            </a:fld>
            <a:endParaRPr lang="en-C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A50F25-EECF-4714-9F82-4BCD465E7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35135"/>
            <a:ext cx="10515599" cy="615553"/>
          </a:xfrm>
        </p:spPr>
        <p:txBody>
          <a:bodyPr/>
          <a:lstStyle/>
          <a:p>
            <a:pPr algn="ctr"/>
            <a:r>
              <a:rPr lang="en-CA" dirty="0"/>
              <a:t>Pro’s of using Extensions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2B00C1-16CC-4455-B579-0D3331EB08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219200"/>
            <a:ext cx="10820400" cy="4355038"/>
          </a:xfrm>
        </p:spPr>
        <p:txBody>
          <a:bodyPr/>
          <a:lstStyle/>
          <a:p>
            <a:pPr marL="374400" indent="-36360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0033CC"/>
              </a:buClr>
              <a:buSzPct val="109722"/>
              <a:buFont typeface="Arial" panose="020B0604020202020204" pitchFamily="34" charset="0"/>
              <a:buChar char="•"/>
              <a:tabLst>
                <a:tab pos="375920" algn="l"/>
              </a:tabLst>
            </a:pPr>
            <a:r>
              <a:rPr lang="en-CA" sz="3600" dirty="0">
                <a:solidFill>
                  <a:srgbClr val="062C61"/>
                </a:solidFill>
                <a:latin typeface="Arial"/>
                <a:cs typeface="Arial"/>
              </a:rPr>
              <a:t>Extensions can be alternatives for </a:t>
            </a:r>
            <a:r>
              <a:rPr lang="en-CA" sz="3600" dirty="0" smtClean="0">
                <a:solidFill>
                  <a:srgbClr val="062C61"/>
                </a:solidFill>
                <a:latin typeface="Arial"/>
                <a:cs typeface="Arial"/>
              </a:rPr>
              <a:t>AT for students</a:t>
            </a:r>
            <a:endParaRPr lang="en-CA" sz="3600" dirty="0">
              <a:solidFill>
                <a:srgbClr val="062C61"/>
              </a:solidFill>
              <a:latin typeface="Arial"/>
              <a:cs typeface="Arial"/>
            </a:endParaRPr>
          </a:p>
          <a:p>
            <a:pPr marL="832485" lvl="1" indent="-363220">
              <a:spcBef>
                <a:spcPts val="1200"/>
              </a:spcBef>
              <a:spcAft>
                <a:spcPts val="600"/>
              </a:spcAft>
              <a:buClr>
                <a:srgbClr val="0033CC"/>
              </a:buClr>
              <a:buSzPct val="109722"/>
              <a:buChar char="•"/>
              <a:tabLst>
                <a:tab pos="375920" algn="l"/>
              </a:tabLst>
            </a:pPr>
            <a:r>
              <a:rPr lang="en-CA" sz="3200" dirty="0">
                <a:solidFill>
                  <a:srgbClr val="062C61"/>
                </a:solidFill>
                <a:latin typeface="Arial"/>
                <a:cs typeface="Arial"/>
              </a:rPr>
              <a:t>H</a:t>
            </a:r>
            <a:r>
              <a:rPr lang="en-CA" sz="3200" dirty="0" smtClean="0">
                <a:solidFill>
                  <a:srgbClr val="062C61"/>
                </a:solidFill>
                <a:latin typeface="Arial"/>
                <a:cs typeface="Arial"/>
              </a:rPr>
              <a:t>esitant </a:t>
            </a:r>
            <a:r>
              <a:rPr lang="en-CA" sz="3200" dirty="0">
                <a:solidFill>
                  <a:srgbClr val="062C61"/>
                </a:solidFill>
                <a:latin typeface="Arial"/>
                <a:cs typeface="Arial"/>
              </a:rPr>
              <a:t>to use AT due to fear of stigma</a:t>
            </a:r>
          </a:p>
          <a:p>
            <a:pPr marL="832485" lvl="1" indent="-363220">
              <a:spcBef>
                <a:spcPts val="1200"/>
              </a:spcBef>
              <a:spcAft>
                <a:spcPts val="600"/>
              </a:spcAft>
              <a:buClr>
                <a:srgbClr val="0033CC"/>
              </a:buClr>
              <a:buSzPct val="109722"/>
              <a:buChar char="•"/>
              <a:tabLst>
                <a:tab pos="375920" algn="l"/>
              </a:tabLst>
            </a:pPr>
            <a:r>
              <a:rPr lang="en-CA" sz="3200" dirty="0" smtClean="0">
                <a:solidFill>
                  <a:srgbClr val="062C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</a:t>
            </a:r>
            <a:r>
              <a:rPr lang="en-CA" sz="3200" dirty="0">
                <a:solidFill>
                  <a:srgbClr val="062C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AT funding or training</a:t>
            </a:r>
          </a:p>
          <a:p>
            <a:pPr marL="375285" indent="-36322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0033CC"/>
              </a:buClr>
              <a:buSzPct val="109722"/>
              <a:buChar char="•"/>
              <a:tabLst>
                <a:tab pos="375920" algn="l"/>
              </a:tabLst>
            </a:pPr>
            <a:r>
              <a:rPr lang="en-CA" dirty="0">
                <a:solidFill>
                  <a:srgbClr val="062C61"/>
                </a:solidFill>
              </a:rPr>
              <a:t>Need minimal </a:t>
            </a:r>
            <a:r>
              <a:rPr lang="en-CA" dirty="0" smtClean="0">
                <a:solidFill>
                  <a:srgbClr val="062C61"/>
                </a:solidFill>
              </a:rPr>
              <a:t>support</a:t>
            </a:r>
            <a:endParaRPr lang="en-CA" dirty="0">
              <a:solidFill>
                <a:srgbClr val="062C61"/>
              </a:solidFill>
            </a:endParaRPr>
          </a:p>
          <a:p>
            <a:pPr marL="375285" indent="-36322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0033CC"/>
              </a:buClr>
              <a:buSzPct val="109722"/>
              <a:buChar char="•"/>
              <a:tabLst>
                <a:tab pos="375920" algn="l"/>
              </a:tabLst>
            </a:pPr>
            <a:r>
              <a:rPr lang="en-CA" sz="3600" dirty="0">
                <a:solidFill>
                  <a:srgbClr val="062C61"/>
                </a:solidFill>
                <a:latin typeface="Arial"/>
                <a:cs typeface="Arial"/>
              </a:rPr>
              <a:t>Have some tech experience</a:t>
            </a:r>
          </a:p>
          <a:p>
            <a:pPr marL="375285" indent="-36322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0033CC"/>
              </a:buClr>
              <a:buSzPct val="109722"/>
              <a:buChar char="•"/>
              <a:tabLst>
                <a:tab pos="375920" algn="l"/>
              </a:tabLst>
            </a:pPr>
            <a:r>
              <a:rPr lang="en-CA" dirty="0">
                <a:solidFill>
                  <a:srgbClr val="062C61"/>
                </a:solidFill>
              </a:rPr>
              <a:t>Are not afraid to try and test </a:t>
            </a:r>
            <a:r>
              <a:rPr lang="en-CA" dirty="0" smtClean="0">
                <a:solidFill>
                  <a:srgbClr val="062C61"/>
                </a:solidFill>
              </a:rPr>
              <a:t>options</a:t>
            </a:r>
            <a:endParaRPr lang="en-CA" sz="3600" dirty="0">
              <a:solidFill>
                <a:srgbClr val="062C61"/>
              </a:solidFill>
              <a:latin typeface="Arial"/>
              <a:cs typeface="Arial"/>
            </a:endParaRPr>
          </a:p>
        </p:txBody>
      </p:sp>
      <p:pic>
        <p:nvPicPr>
          <p:cNvPr id="4" name="Picture 3" descr="Decorative.">
            <a:extLst>
              <a:ext uri="{FF2B5EF4-FFF2-40B4-BE49-F238E27FC236}">
                <a16:creationId xmlns:a16="http://schemas.microsoft.com/office/drawing/2014/main" id="{8802DB52-EE23-41F6-B096-5636727DDDD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2971800"/>
            <a:ext cx="1584176" cy="159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2397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lang="en-CA" smtClean="0"/>
              <a:t>13</a:t>
            </a:fld>
            <a:endParaRPr lang="en-C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69358E-D6AF-4745-9432-4A37C4D24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1" y="335135"/>
            <a:ext cx="10896599" cy="635000"/>
          </a:xfrm>
        </p:spPr>
        <p:txBody>
          <a:bodyPr/>
          <a:lstStyle/>
          <a:p>
            <a:pPr algn="ctr"/>
            <a:r>
              <a:rPr lang="en-CA" dirty="0"/>
              <a:t>Cons of using Extensions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292FBB-89A4-4D4D-B382-EC24A2E54E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11277600" cy="4801314"/>
          </a:xfrm>
        </p:spPr>
        <p:txBody>
          <a:bodyPr/>
          <a:lstStyle/>
          <a:p>
            <a:pPr marL="374400" indent="-3636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3600" dirty="0">
                <a:solidFill>
                  <a:srgbClr val="062C61"/>
                </a:solidFill>
                <a:latin typeface="Arial"/>
                <a:cs typeface="Arial"/>
              </a:rPr>
              <a:t>Extensions may not be alternatives for AT if </a:t>
            </a:r>
            <a:r>
              <a:rPr lang="en-CA" sz="3600" dirty="0" smtClean="0">
                <a:solidFill>
                  <a:srgbClr val="062C61"/>
                </a:solidFill>
                <a:latin typeface="Arial"/>
                <a:cs typeface="Arial"/>
              </a:rPr>
              <a:t>students</a:t>
            </a:r>
            <a:endParaRPr lang="en-CA" sz="3600" dirty="0">
              <a:solidFill>
                <a:srgbClr val="062C61"/>
              </a:solidFill>
              <a:latin typeface="Arial"/>
              <a:cs typeface="Arial"/>
            </a:endParaRPr>
          </a:p>
          <a:p>
            <a:pPr marL="831600" indent="-3636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dirty="0">
                <a:solidFill>
                  <a:srgbClr val="062C61"/>
                </a:solidFill>
              </a:rPr>
              <a:t>Already use a tool they </a:t>
            </a:r>
            <a:r>
              <a:rPr lang="en-CA" dirty="0" smtClean="0">
                <a:solidFill>
                  <a:srgbClr val="062C61"/>
                </a:solidFill>
              </a:rPr>
              <a:t>find works </a:t>
            </a:r>
            <a:r>
              <a:rPr lang="en-CA" dirty="0">
                <a:solidFill>
                  <a:srgbClr val="062C61"/>
                </a:solidFill>
              </a:rPr>
              <a:t>well</a:t>
            </a:r>
          </a:p>
          <a:p>
            <a:pPr marL="831600" indent="-3636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3600" dirty="0">
                <a:solidFill>
                  <a:srgbClr val="062C61"/>
                </a:solidFill>
                <a:latin typeface="Arial"/>
                <a:cs typeface="Arial"/>
              </a:rPr>
              <a:t>Want to learn </a:t>
            </a:r>
            <a:r>
              <a:rPr lang="en-CA" sz="3600" dirty="0" smtClean="0">
                <a:solidFill>
                  <a:srgbClr val="062C61"/>
                </a:solidFill>
                <a:latin typeface="Arial"/>
                <a:cs typeface="Arial"/>
              </a:rPr>
              <a:t>only </a:t>
            </a:r>
            <a:r>
              <a:rPr lang="en-CA" sz="3600" dirty="0">
                <a:solidFill>
                  <a:srgbClr val="062C61"/>
                </a:solidFill>
                <a:latin typeface="Arial"/>
                <a:cs typeface="Arial"/>
              </a:rPr>
              <a:t>one tool</a:t>
            </a:r>
          </a:p>
          <a:p>
            <a:pPr marL="831600" indent="-3636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dirty="0">
                <a:solidFill>
                  <a:srgbClr val="062C61"/>
                </a:solidFill>
              </a:rPr>
              <a:t>Have complex or specialized needs </a:t>
            </a:r>
          </a:p>
          <a:p>
            <a:pPr marL="831600" indent="-3636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rgbClr val="062C61"/>
                </a:solidFill>
              </a:rPr>
              <a:t>Need </a:t>
            </a:r>
            <a:r>
              <a:rPr lang="en-CA" dirty="0">
                <a:solidFill>
                  <a:srgbClr val="062C61"/>
                </a:solidFill>
              </a:rPr>
              <a:t>1:1 training</a:t>
            </a:r>
          </a:p>
          <a:p>
            <a:pPr marL="831600" indent="-3636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dirty="0">
                <a:solidFill>
                  <a:srgbClr val="062C61"/>
                </a:solidFill>
              </a:rPr>
              <a:t>Are anxious about using tech</a:t>
            </a:r>
          </a:p>
          <a:p>
            <a:pPr marL="831600" indent="-3636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rgbClr val="062C61"/>
                </a:solidFill>
              </a:rPr>
              <a:t>Are </a:t>
            </a:r>
            <a:r>
              <a:rPr lang="en-CA" dirty="0">
                <a:solidFill>
                  <a:srgbClr val="062C61"/>
                </a:solidFill>
              </a:rPr>
              <a:t>using a screen reader or voice recognition</a:t>
            </a:r>
          </a:p>
        </p:txBody>
      </p:sp>
      <p:pic>
        <p:nvPicPr>
          <p:cNvPr id="4" name="Picture 2" descr="Decorative.">
            <a:extLst>
              <a:ext uri="{FF2B5EF4-FFF2-40B4-BE49-F238E27FC236}">
                <a16:creationId xmlns:a16="http://schemas.microsoft.com/office/drawing/2014/main" id="{A2611789-EF21-4BA4-AA1E-667704AB6D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1733" y="2615314"/>
            <a:ext cx="1440160" cy="1382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3520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4"/>
          <p:cNvSpPr txBox="1">
            <a:spLocks noGrp="1"/>
          </p:cNvSpPr>
          <p:nvPr>
            <p:ph type="sldNum" idx="4294967295"/>
          </p:nvPr>
        </p:nvSpPr>
        <p:spPr>
          <a:xfrm>
            <a:off x="11037908" y="6333080"/>
            <a:ext cx="514351" cy="385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14</a:t>
            </a:fld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92" name="Google Shape;192;p24"/>
          <p:cNvSpPr txBox="1">
            <a:spLocks noGrp="1"/>
          </p:cNvSpPr>
          <p:nvPr>
            <p:ph type="title"/>
          </p:nvPr>
        </p:nvSpPr>
        <p:spPr>
          <a:xfrm>
            <a:off x="1981200" y="188642"/>
            <a:ext cx="8229600" cy="68421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b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4400" noProof="0" dirty="0"/>
              <a:t>Thank You!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56410DD-02E1-472E-AA80-8C6B9E4A9220}"/>
              </a:ext>
            </a:extLst>
          </p:cNvPr>
          <p:cNvSpPr txBox="1"/>
          <p:nvPr/>
        </p:nvSpPr>
        <p:spPr>
          <a:xfrm>
            <a:off x="330200" y="4817404"/>
            <a:ext cx="11531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t>Adaptech Research Network: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  <a:hlinkClick r:id="rId3" tooltip="http://www.adaptech.org/"/>
              </a:rPr>
              <a:t>www.adaptech.org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t>Rosie Arcuri: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  <a:hlinkClick r:id="rId4" tooltip="rosie.arcuri@mail.mcgill.ca "/>
              </a:rPr>
              <a:t>rosie.arcuri@mail.mcgill.ca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pic>
        <p:nvPicPr>
          <p:cNvPr id="1028" name="Picture 4" descr="Decorative.">
            <a:extLst>
              <a:ext uri="{FF2B5EF4-FFF2-40B4-BE49-F238E27FC236}">
                <a16:creationId xmlns:a16="http://schemas.microsoft.com/office/drawing/2014/main" id="{AB092F84-1715-EE49-A043-112E50384404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6979" y="1371600"/>
            <a:ext cx="6878042" cy="3281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2905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88"/>
    </mc:Choice>
    <mc:Fallback xmlns="">
      <p:transition spd="slow" advTm="628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7EA1D-C199-4511-BAE2-1A49BEB67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0" y="335135"/>
            <a:ext cx="2590800" cy="635000"/>
          </a:xfrm>
        </p:spPr>
        <p:txBody>
          <a:bodyPr>
            <a:noAutofit/>
          </a:bodyPr>
          <a:lstStyle/>
          <a:p>
            <a:pPr algn="ctr" fontAlgn="base">
              <a:spcAft>
                <a:spcPct val="0"/>
              </a:spcAft>
            </a:pPr>
            <a:r>
              <a:rPr lang="en-CA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4539D-90C3-443D-8495-EBF85F84E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7700" y="1143000"/>
            <a:ext cx="10896600" cy="5047536"/>
          </a:xfrm>
        </p:spPr>
        <p:txBody>
          <a:bodyPr>
            <a:normAutofit/>
          </a:bodyPr>
          <a:lstStyle/>
          <a:p>
            <a:pPr marL="361942" indent="-361942" fontAlgn="base">
              <a:spcAft>
                <a:spcPts val="600"/>
              </a:spcAft>
              <a:buClr>
                <a:srgbClr val="0033CC"/>
              </a:buClr>
              <a:buSzPct val="110000"/>
              <a:buFont typeface="Arial" charset="0"/>
              <a:buChar char="•"/>
            </a:pPr>
            <a:r>
              <a:rPr lang="en-CA" sz="3600" dirty="0">
                <a:solidFill>
                  <a:srgbClr val="072C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 presentation</a:t>
            </a:r>
          </a:p>
          <a:p>
            <a:pPr marL="628635" lvl="1" indent="-354004" fontAlgn="base">
              <a:spcBef>
                <a:spcPts val="1000"/>
              </a:spcBef>
              <a:spcAft>
                <a:spcPts val="600"/>
              </a:spcAft>
              <a:buClr>
                <a:srgbClr val="0033CC"/>
              </a:buClr>
              <a:buSzPct val="110000"/>
              <a:buFont typeface="Arial" charset="0"/>
              <a:buChar char="•"/>
            </a:pPr>
            <a:r>
              <a:rPr lang="en-CA" sz="3200" dirty="0">
                <a:solidFill>
                  <a:srgbClr val="072C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chrome extensions</a:t>
            </a:r>
          </a:p>
          <a:p>
            <a:pPr marL="628635" lvl="1" indent="-354004" fontAlgn="base">
              <a:spcBef>
                <a:spcPts val="1000"/>
              </a:spcBef>
              <a:spcAft>
                <a:spcPts val="600"/>
              </a:spcAft>
              <a:buClr>
                <a:srgbClr val="0033CC"/>
              </a:buClr>
              <a:buSzPct val="110000"/>
              <a:buFont typeface="Arial" charset="0"/>
              <a:buChar char="•"/>
            </a:pPr>
            <a:r>
              <a:rPr lang="en-CA" sz="3200" dirty="0">
                <a:solidFill>
                  <a:srgbClr val="072C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you download chrome extensions safely</a:t>
            </a:r>
          </a:p>
          <a:p>
            <a:pPr marL="628635" lvl="1" indent="-354004" fontAlgn="base">
              <a:spcBef>
                <a:spcPts val="1000"/>
              </a:spcBef>
              <a:spcAft>
                <a:spcPts val="600"/>
              </a:spcAft>
              <a:buClr>
                <a:srgbClr val="0033CC"/>
              </a:buClr>
              <a:buSzPct val="110000"/>
              <a:buFont typeface="Arial" charset="0"/>
              <a:buChar char="•"/>
            </a:pPr>
            <a:r>
              <a:rPr lang="en-CA" sz="3200" dirty="0">
                <a:solidFill>
                  <a:srgbClr val="072C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Chrome extensions for reading, writing, note taking, productivity, alternative mice/ </a:t>
            </a:r>
            <a:r>
              <a:rPr lang="en-CA" sz="3200" dirty="0" smtClean="0">
                <a:solidFill>
                  <a:srgbClr val="072C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keyboards</a:t>
            </a:r>
          </a:p>
          <a:p>
            <a:pPr marL="628635" lvl="1" indent="-354004" fontAlgn="base">
              <a:spcBef>
                <a:spcPts val="1000"/>
              </a:spcBef>
              <a:spcAft>
                <a:spcPts val="600"/>
              </a:spcAft>
              <a:buClr>
                <a:srgbClr val="0033CC"/>
              </a:buClr>
              <a:buSzPct val="110000"/>
              <a:buFont typeface="Arial" charset="0"/>
              <a:buChar char="•"/>
            </a:pPr>
            <a:r>
              <a:rPr lang="en-CA" sz="3200" dirty="0" smtClean="0">
                <a:solidFill>
                  <a:srgbClr val="072C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alternative for AT</a:t>
            </a:r>
          </a:p>
          <a:p>
            <a:pPr marL="171435" indent="-354004" fontAlgn="base">
              <a:spcAft>
                <a:spcPts val="600"/>
              </a:spcAft>
              <a:buClr>
                <a:srgbClr val="0033CC"/>
              </a:buClr>
              <a:buSzPct val="110000"/>
              <a:buFont typeface="Arial" charset="0"/>
              <a:buChar char="•"/>
            </a:pPr>
            <a:r>
              <a:rPr lang="en-CA" sz="3600" dirty="0" smtClean="0">
                <a:solidFill>
                  <a:srgbClr val="072C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Video/Demonstration</a:t>
            </a:r>
          </a:p>
          <a:p>
            <a:pPr marL="171435" indent="-354004" fontAlgn="base">
              <a:spcAft>
                <a:spcPts val="600"/>
              </a:spcAft>
              <a:buClr>
                <a:srgbClr val="0033CC"/>
              </a:buClr>
              <a:buSzPct val="110000"/>
              <a:buFont typeface="Arial" charset="0"/>
              <a:buChar char="•"/>
            </a:pPr>
            <a:r>
              <a:rPr lang="en-CA" sz="3600" dirty="0" smtClean="0">
                <a:solidFill>
                  <a:srgbClr val="072C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endParaRPr lang="en-CA" sz="3600" dirty="0">
              <a:solidFill>
                <a:srgbClr val="072C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172538-925D-4E2D-BEA0-62DB923F1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6AB9-4938-4CF1-8830-D1694434260F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7195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 marR="0" lvl="0" indent="0" algn="l" defTabSz="914400" rtl="0" eaLnBrk="1" fontAlgn="auto" latinLnBrk="0" hangingPunct="1">
              <a:lnSpc>
                <a:spcPts val="16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38100" marR="0" lvl="0" indent="0" algn="l" defTabSz="914400" rtl="0" eaLnBrk="1" fontAlgn="auto" latinLnBrk="0" hangingPunct="1">
                <a:lnSpc>
                  <a:spcPts val="165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10362" y="335135"/>
            <a:ext cx="10667237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2715" algn="ctr">
              <a:lnSpc>
                <a:spcPct val="100000"/>
              </a:lnSpc>
              <a:spcBef>
                <a:spcPts val="95"/>
              </a:spcBef>
            </a:pPr>
            <a:r>
              <a:rPr lang="en-CA" spc="-10" dirty="0"/>
              <a:t>Introduction</a:t>
            </a:r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336251" y="1249721"/>
            <a:ext cx="11215457" cy="4660891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375285" marR="0" lvl="0" indent="-36322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0033CC"/>
              </a:buClr>
              <a:buSzPct val="109375"/>
              <a:buFontTx/>
              <a:buChar char="•"/>
              <a:tabLst>
                <a:tab pos="375285" algn="l"/>
                <a:tab pos="375920" algn="l"/>
              </a:tabLst>
              <a:defRPr/>
            </a:pPr>
            <a:r>
              <a:rPr kumimoji="0" lang="en-CA" sz="3600" b="0" i="0" u="none" strike="noStrike" kern="1200" cap="none" spc="-5" normalizeH="0" baseline="0" noProof="0" dirty="0">
                <a:ln>
                  <a:noFill/>
                </a:ln>
                <a:solidFill>
                  <a:srgbClr val="062C61"/>
                </a:solidFill>
                <a:effectLst/>
                <a:uLnTx/>
                <a:uFill>
                  <a:solidFill>
                    <a:srgbClr val="0033CC"/>
                  </a:solidFill>
                </a:uFill>
                <a:latin typeface="Arial"/>
                <a:ea typeface="+mn-ea"/>
                <a:cs typeface="Arial"/>
              </a:rPr>
              <a:t>Google Chrome is the most popular browser </a:t>
            </a:r>
            <a:r>
              <a:rPr kumimoji="0" lang="en-CA" sz="36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062C61"/>
                </a:solidFill>
                <a:effectLst/>
                <a:uLnTx/>
                <a:uFill>
                  <a:solidFill>
                    <a:srgbClr val="0033CC"/>
                  </a:solidFill>
                </a:uFill>
                <a:latin typeface="Arial"/>
                <a:ea typeface="+mn-ea"/>
                <a:cs typeface="Arial"/>
              </a:rPr>
              <a:t>in </a:t>
            </a:r>
            <a:r>
              <a:rPr kumimoji="0" lang="en-CA" sz="3600" b="0" i="0" u="none" strike="noStrike" kern="1200" cap="none" spc="-5" normalizeH="0" baseline="0" noProof="0" dirty="0">
                <a:ln>
                  <a:noFill/>
                </a:ln>
                <a:solidFill>
                  <a:srgbClr val="062C61"/>
                </a:solidFill>
                <a:effectLst/>
                <a:uLnTx/>
                <a:uFill>
                  <a:solidFill>
                    <a:srgbClr val="0033CC"/>
                  </a:solidFill>
                </a:uFill>
                <a:latin typeface="Arial"/>
                <a:ea typeface="+mn-ea"/>
                <a:cs typeface="Arial"/>
              </a:rPr>
              <a:t>Canada (Lui 2021) </a:t>
            </a:r>
            <a:endParaRPr kumimoji="0" lang="en-CA" sz="3200" b="0" i="0" u="none" strike="noStrike" kern="1200" cap="none" spc="-5" normalizeH="0" baseline="0" noProof="0" dirty="0">
              <a:ln>
                <a:noFill/>
              </a:ln>
              <a:solidFill>
                <a:srgbClr val="062C61"/>
              </a:solidFill>
              <a:effectLst/>
              <a:uLnTx/>
              <a:uFill>
                <a:solidFill>
                  <a:srgbClr val="0033CC"/>
                </a:solidFill>
              </a:uFill>
              <a:latin typeface="Arial"/>
              <a:ea typeface="+mn-ea"/>
              <a:cs typeface="Arial"/>
            </a:endParaRPr>
          </a:p>
          <a:p>
            <a:pPr marL="375285" marR="0" lvl="0" indent="-36322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0033CC"/>
              </a:buClr>
              <a:buSzPct val="109375"/>
              <a:buFontTx/>
              <a:buChar char="•"/>
              <a:tabLst>
                <a:tab pos="375285" algn="l"/>
                <a:tab pos="375920" algn="l"/>
              </a:tabLst>
              <a:defRPr/>
            </a:pPr>
            <a:r>
              <a:rPr kumimoji="0" lang="en-CA" sz="3600" b="0" i="0" u="none" strike="noStrike" kern="1200" cap="none" spc="-5" normalizeH="0" baseline="0" noProof="0" dirty="0">
                <a:ln>
                  <a:noFill/>
                </a:ln>
                <a:solidFill>
                  <a:srgbClr val="062C61"/>
                </a:solidFill>
                <a:effectLst/>
                <a:uLnTx/>
                <a:uFill>
                  <a:solidFill>
                    <a:srgbClr val="0033CC"/>
                  </a:solidFill>
                </a:uFill>
                <a:latin typeface="Arial"/>
                <a:ea typeface="+mn-ea"/>
                <a:cs typeface="Arial"/>
              </a:rPr>
              <a:t>Most students with disabilities, especially those with ADHD, mental health and LD chose not to use AT’s</a:t>
            </a:r>
          </a:p>
          <a:p>
            <a:pPr marL="832485" marR="0" lvl="1" indent="-36322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0033CC"/>
              </a:buClr>
              <a:buSzPct val="109375"/>
              <a:buFontTx/>
              <a:buChar char="•"/>
              <a:tabLst>
                <a:tab pos="375285" algn="l"/>
                <a:tab pos="375920" algn="l"/>
              </a:tabLst>
              <a:defRPr/>
            </a:pPr>
            <a:r>
              <a:rPr kumimoji="0" lang="en-CA" sz="3200" b="0" i="0" u="none" strike="noStrike" kern="1200" cap="none" spc="-5" normalizeH="0" baseline="0" noProof="0" dirty="0">
                <a:ln>
                  <a:noFill/>
                </a:ln>
                <a:solidFill>
                  <a:srgbClr val="062C61"/>
                </a:solidFill>
                <a:effectLst/>
                <a:uLnTx/>
                <a:uFill>
                  <a:solidFill>
                    <a:srgbClr val="0033CC"/>
                  </a:solidFill>
                </a:uFill>
                <a:latin typeface="Arial"/>
                <a:ea typeface="+mn-ea"/>
                <a:cs typeface="Arial"/>
              </a:rPr>
              <a:t>Cost</a:t>
            </a:r>
          </a:p>
          <a:p>
            <a:pPr marL="832485" marR="0" lvl="1" indent="-36322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0033CC"/>
              </a:buClr>
              <a:buSzPct val="109375"/>
              <a:buFontTx/>
              <a:buChar char="•"/>
              <a:tabLst>
                <a:tab pos="375285" algn="l"/>
                <a:tab pos="375920" algn="l"/>
              </a:tabLst>
              <a:defRPr/>
            </a:pPr>
            <a:r>
              <a:rPr kumimoji="0" lang="en-CA" sz="3200" b="0" i="0" u="none" strike="noStrike" kern="1200" cap="none" spc="-5" normalizeH="0" baseline="0" noProof="0" dirty="0">
                <a:ln>
                  <a:noFill/>
                </a:ln>
                <a:solidFill>
                  <a:srgbClr val="062C61"/>
                </a:solidFill>
                <a:effectLst/>
                <a:uLnTx/>
                <a:uFill>
                  <a:solidFill>
                    <a:srgbClr val="0033CC"/>
                  </a:solidFill>
                </a:uFill>
                <a:latin typeface="Arial"/>
                <a:ea typeface="+mn-ea"/>
                <a:cs typeface="Arial"/>
              </a:rPr>
              <a:t>Fear of being singled out</a:t>
            </a:r>
          </a:p>
          <a:p>
            <a:pPr marL="832485" marR="0" lvl="1" indent="-36322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0033CC"/>
              </a:buClr>
              <a:buSzPct val="109375"/>
              <a:buFontTx/>
              <a:buChar char="•"/>
              <a:tabLst>
                <a:tab pos="375285" algn="l"/>
                <a:tab pos="375920" algn="l"/>
              </a:tabLst>
              <a:defRPr/>
            </a:pPr>
            <a:r>
              <a:rPr kumimoji="0" lang="en-CA" sz="3200" b="0" i="0" u="none" strike="noStrike" kern="1200" cap="none" spc="-5" normalizeH="0" baseline="0" noProof="0" dirty="0">
                <a:ln>
                  <a:noFill/>
                </a:ln>
                <a:solidFill>
                  <a:srgbClr val="062C61"/>
                </a:solidFill>
                <a:effectLst/>
                <a:uLnTx/>
                <a:uFill>
                  <a:solidFill>
                    <a:srgbClr val="0033CC"/>
                  </a:solidFill>
                </a:uFill>
                <a:latin typeface="Arial"/>
                <a:ea typeface="+mn-ea"/>
                <a:cs typeface="Arial"/>
              </a:rPr>
              <a:t>Lack of training</a:t>
            </a:r>
          </a:p>
        </p:txBody>
      </p:sp>
      <p:pic>
        <p:nvPicPr>
          <p:cNvPr id="8" name="Picture 7" descr="Decorative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7249" y="4568687"/>
            <a:ext cx="2800350" cy="1628775"/>
          </a:xfrm>
          <a:prstGeom prst="rect">
            <a:avLst/>
          </a:prstGeom>
        </p:spPr>
      </p:pic>
      <p:sp>
        <p:nvSpPr>
          <p:cNvPr id="2" name="object 2" descr="Decorative.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610362" y="1126997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9050">
            <a:solidFill>
              <a:srgbClr val="0033CC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object 3" descr="Decorative.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964" y="6292596"/>
            <a:ext cx="440435" cy="44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03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lang="en-CA" smtClean="0"/>
              <a:t>4</a:t>
            </a:fld>
            <a:endParaRPr lang="en-C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F269DB-AA30-4585-BD4C-8BB27AEE2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1" y="335135"/>
            <a:ext cx="11048999" cy="635000"/>
          </a:xfrm>
        </p:spPr>
        <p:txBody>
          <a:bodyPr/>
          <a:lstStyle/>
          <a:p>
            <a:pPr algn="ctr"/>
            <a:r>
              <a:rPr lang="en-CA" dirty="0"/>
              <a:t>This Initiative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0002B-C8B8-4AFE-896B-5F690BDE9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1" y="1299022"/>
            <a:ext cx="11048999" cy="4632037"/>
          </a:xfrm>
        </p:spPr>
        <p:txBody>
          <a:bodyPr/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kern="1200" spc="-5" dirty="0">
                <a:solidFill>
                  <a:srgbClr val="062C61"/>
                </a:solidFill>
                <a:uFill>
                  <a:solidFill>
                    <a:srgbClr val="0033CC"/>
                  </a:solidFill>
                </a:uFill>
              </a:rPr>
              <a:t>180 relevant extensions </a:t>
            </a:r>
            <a:r>
              <a:rPr lang="en-CA" kern="1200" spc="-5" dirty="0" smtClean="0">
                <a:solidFill>
                  <a:srgbClr val="062C61"/>
                </a:solidFill>
                <a:uFill>
                  <a:solidFill>
                    <a:srgbClr val="0033CC"/>
                  </a:solidFill>
                </a:uFill>
              </a:rPr>
              <a:t>compiled</a:t>
            </a:r>
            <a:endParaRPr lang="en-CA" kern="1200" spc="-5" dirty="0">
              <a:solidFill>
                <a:srgbClr val="062C61"/>
              </a:solidFill>
              <a:uFill>
                <a:solidFill>
                  <a:srgbClr val="0033CC"/>
                </a:solidFill>
              </a:uFill>
            </a:endParaRP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kern="1200" spc="-5" dirty="0">
                <a:solidFill>
                  <a:srgbClr val="062C61"/>
                </a:solidFill>
                <a:uFill>
                  <a:solidFill>
                    <a:srgbClr val="0033CC"/>
                  </a:solidFill>
                </a:uFill>
              </a:rPr>
              <a:t>100 extensions deemed </a:t>
            </a:r>
            <a:r>
              <a:rPr lang="en-C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</a:t>
            </a:r>
            <a:endParaRPr lang="en-C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32485" lvl="1" indent="-363220" algn="l" rtl="0">
              <a:spcBef>
                <a:spcPts val="1200"/>
              </a:spcBef>
              <a:spcAft>
                <a:spcPts val="600"/>
              </a:spcAft>
              <a:buClr>
                <a:srgbClr val="0033CC"/>
              </a:buClr>
              <a:buSzPct val="109375"/>
              <a:buFont typeface="Arial" panose="020B0604020202020204" pitchFamily="34" charset="0"/>
              <a:buChar char="•"/>
              <a:tabLst>
                <a:tab pos="375285" algn="l"/>
                <a:tab pos="375920" algn="l"/>
              </a:tabLst>
            </a:pPr>
            <a:r>
              <a:rPr lang="en-CA" sz="3200" kern="1200" spc="-5" dirty="0">
                <a:solidFill>
                  <a:srgbClr val="062C61"/>
                </a:solidFill>
                <a:uFill>
                  <a:solidFill>
                    <a:srgbClr val="0033CC"/>
                  </a:solidFill>
                </a:uFill>
                <a:latin typeface="Arial"/>
                <a:cs typeface="Arial"/>
              </a:rPr>
              <a:t>Updated in 2019 or </a:t>
            </a:r>
            <a:r>
              <a:rPr lang="en-CA" sz="3200" kern="1200" spc="-5" dirty="0" smtClean="0">
                <a:solidFill>
                  <a:srgbClr val="062C61"/>
                </a:solidFill>
                <a:uFill>
                  <a:solidFill>
                    <a:srgbClr val="0033CC"/>
                  </a:solidFill>
                </a:uFill>
                <a:latin typeface="Arial"/>
                <a:cs typeface="Arial"/>
              </a:rPr>
              <a:t>later</a:t>
            </a:r>
          </a:p>
          <a:p>
            <a:pPr marL="375285" indent="-363220" algn="l" rtl="0">
              <a:spcBef>
                <a:spcPts val="1200"/>
              </a:spcBef>
              <a:buClr>
                <a:srgbClr val="0033CC"/>
              </a:buClr>
              <a:buSzPct val="109375"/>
              <a:buFont typeface="Arial" panose="020B0604020202020204" pitchFamily="34" charset="0"/>
              <a:buChar char="•"/>
              <a:tabLst>
                <a:tab pos="375285" algn="l"/>
                <a:tab pos="375920" algn="l"/>
              </a:tabLst>
            </a:pPr>
            <a:r>
              <a:rPr lang="en-CA" kern="1200" spc="-5" dirty="0">
                <a:solidFill>
                  <a:srgbClr val="062C61"/>
                </a:solidFill>
                <a:uFill>
                  <a:solidFill>
                    <a:srgbClr val="0033CC"/>
                  </a:solidFill>
                </a:uFill>
              </a:rPr>
              <a:t>50 </a:t>
            </a:r>
            <a:r>
              <a:rPr lang="en-CA" kern="1200" spc="-5" dirty="0" smtClean="0">
                <a:solidFill>
                  <a:srgbClr val="062C61"/>
                </a:solidFill>
                <a:uFill>
                  <a:solidFill>
                    <a:srgbClr val="0033CC"/>
                  </a:solidFill>
                </a:uFill>
              </a:rPr>
              <a:t>extensions tested</a:t>
            </a:r>
          </a:p>
          <a:p>
            <a:pPr marL="832485" lvl="1" indent="-363220" algn="l" rtl="0">
              <a:spcBef>
                <a:spcPts val="1200"/>
              </a:spcBef>
              <a:buClr>
                <a:srgbClr val="0033CC"/>
              </a:buClr>
              <a:buSzPct val="109375"/>
              <a:buFont typeface="Arial" panose="020B0604020202020204" pitchFamily="34" charset="0"/>
              <a:buChar char="•"/>
              <a:tabLst>
                <a:tab pos="375285" algn="l"/>
                <a:tab pos="375920" algn="l"/>
              </a:tabLst>
            </a:pPr>
            <a:r>
              <a:rPr lang="en-CA" sz="3200" kern="1200" spc="-5" dirty="0" smtClean="0">
                <a:solidFill>
                  <a:srgbClr val="062C61"/>
                </a:solidFill>
                <a:uFill>
                  <a:solidFill>
                    <a:srgbClr val="0033CC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Unique function</a:t>
            </a:r>
          </a:p>
          <a:p>
            <a:pPr marL="832485" lvl="1" indent="-363220" algn="l" rtl="0">
              <a:spcBef>
                <a:spcPts val="1200"/>
              </a:spcBef>
              <a:buClr>
                <a:srgbClr val="0033CC"/>
              </a:buClr>
              <a:buSzPct val="109375"/>
              <a:buFont typeface="Arial" panose="020B0604020202020204" pitchFamily="34" charset="0"/>
              <a:buChar char="•"/>
              <a:tabLst>
                <a:tab pos="375285" algn="l"/>
                <a:tab pos="375920" algn="l"/>
              </a:tabLst>
            </a:pPr>
            <a:r>
              <a:rPr lang="en-CA" sz="3200" kern="1200" spc="-5" dirty="0" smtClean="0">
                <a:solidFill>
                  <a:srgbClr val="062C61"/>
                </a:solidFill>
                <a:uFill>
                  <a:solidFill>
                    <a:srgbClr val="0033CC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Popularity</a:t>
            </a:r>
          </a:p>
          <a:p>
            <a:pPr marL="832485" lvl="1" indent="-363220" algn="l" rtl="0">
              <a:spcBef>
                <a:spcPts val="1200"/>
              </a:spcBef>
              <a:buClr>
                <a:srgbClr val="0033CC"/>
              </a:buClr>
              <a:buSzPct val="109375"/>
              <a:buFont typeface="Arial" panose="020B0604020202020204" pitchFamily="34" charset="0"/>
              <a:buChar char="•"/>
              <a:tabLst>
                <a:tab pos="375285" algn="l"/>
                <a:tab pos="375920" algn="l"/>
              </a:tabLst>
            </a:pPr>
            <a:r>
              <a:rPr lang="en-CA" sz="3200" kern="1200" spc="-5" dirty="0" smtClean="0">
                <a:solidFill>
                  <a:srgbClr val="062C61"/>
                </a:solidFill>
                <a:uFill>
                  <a:solidFill>
                    <a:srgbClr val="0033CC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Customer reviews</a:t>
            </a:r>
            <a:endParaRPr lang="en-CA" sz="3200" kern="1200" spc="-5" dirty="0">
              <a:solidFill>
                <a:srgbClr val="062C61"/>
              </a:solidFill>
              <a:uFill>
                <a:solidFill>
                  <a:srgbClr val="0033CC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Decorative. ">
            <a:extLst>
              <a:ext uri="{FF2B5EF4-FFF2-40B4-BE49-F238E27FC236}">
                <a16:creationId xmlns:a16="http://schemas.microsoft.com/office/drawing/2014/main" id="{86D29032-1F57-4902-A13F-713F4C69C9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8139" y="3962400"/>
            <a:ext cx="3392361" cy="1968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4942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A86AE-84E0-4459-85F0-AC13A888E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335135"/>
            <a:ext cx="9144000" cy="635000"/>
          </a:xfrm>
        </p:spPr>
        <p:txBody>
          <a:bodyPr/>
          <a:lstStyle/>
          <a:p>
            <a:pPr algn="ctr"/>
            <a:r>
              <a:rPr lang="en-CA" dirty="0"/>
              <a:t>What is an </a:t>
            </a:r>
            <a:r>
              <a:rPr lang="en-CA" dirty="0" smtClean="0"/>
              <a:t>extension?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CC833-A758-4A7B-A8D6-321A04B91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219200"/>
            <a:ext cx="11658600" cy="4953000"/>
          </a:xfrm>
        </p:spPr>
        <p:txBody>
          <a:bodyPr>
            <a:normAutofit/>
          </a:bodyPr>
          <a:lstStyle/>
          <a:p>
            <a:pPr marL="375285" indent="-363220" algn="l" rtl="0">
              <a:spcBef>
                <a:spcPts val="1200"/>
              </a:spcBef>
              <a:spcAft>
                <a:spcPts val="600"/>
              </a:spcAft>
              <a:buClr>
                <a:srgbClr val="0033CC"/>
              </a:buClr>
              <a:buSzPct val="109375"/>
              <a:buChar char="•"/>
              <a:tabLst>
                <a:tab pos="375285" algn="l"/>
                <a:tab pos="375920" algn="l"/>
              </a:tabLst>
            </a:pPr>
            <a:r>
              <a:rPr lang="en-CA" kern="1200" spc="-5" dirty="0">
                <a:solidFill>
                  <a:srgbClr val="062C61"/>
                </a:solidFill>
                <a:uFill>
                  <a:solidFill>
                    <a:srgbClr val="0033CC"/>
                  </a:solidFill>
                </a:uFill>
              </a:rPr>
              <a:t>Programs that change the browser experience by</a:t>
            </a:r>
            <a:r>
              <a:rPr lang="en-CA" kern="1200" spc="-5" dirty="0" smtClean="0">
                <a:solidFill>
                  <a:srgbClr val="062C61"/>
                </a:solidFill>
                <a:uFill>
                  <a:solidFill>
                    <a:srgbClr val="0033CC"/>
                  </a:solidFill>
                </a:uFill>
              </a:rPr>
              <a:t>:</a:t>
            </a:r>
          </a:p>
          <a:p>
            <a:pPr marL="832485" lvl="1" indent="-363220" algn="l" rtl="0">
              <a:spcBef>
                <a:spcPts val="1200"/>
              </a:spcBef>
              <a:spcAft>
                <a:spcPts val="600"/>
              </a:spcAft>
              <a:buClr>
                <a:srgbClr val="0033CC"/>
              </a:buClr>
              <a:buSzPct val="109375"/>
              <a:buChar char="•"/>
              <a:tabLst>
                <a:tab pos="375285" algn="l"/>
                <a:tab pos="375920" algn="l"/>
              </a:tabLst>
            </a:pPr>
            <a:r>
              <a:rPr lang="en-CA" sz="3200" kern="1200" spc="-5" dirty="0" smtClean="0">
                <a:solidFill>
                  <a:srgbClr val="062C61"/>
                </a:solidFill>
                <a:uFill>
                  <a:solidFill>
                    <a:srgbClr val="0033CC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Adding a function:</a:t>
            </a:r>
          </a:p>
          <a:p>
            <a:pPr marL="1289685" lvl="2" indent="-363220" algn="l" rtl="0">
              <a:spcBef>
                <a:spcPts val="1200"/>
              </a:spcBef>
              <a:spcAft>
                <a:spcPts val="600"/>
              </a:spcAft>
              <a:buClr>
                <a:srgbClr val="0033CC"/>
              </a:buClr>
              <a:buSzPct val="109375"/>
              <a:buChar char="•"/>
              <a:tabLst>
                <a:tab pos="375285" algn="l"/>
                <a:tab pos="375920" algn="l"/>
              </a:tabLst>
            </a:pPr>
            <a:r>
              <a:rPr lang="en-CA" sz="2800" kern="1200" spc="-5" dirty="0">
                <a:solidFill>
                  <a:srgbClr val="062C61"/>
                </a:solidFill>
                <a:uFill>
                  <a:solidFill>
                    <a:srgbClr val="0033CC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Display: background color, text size,  remove adds and distractions </a:t>
            </a:r>
            <a:endParaRPr lang="en-CA" sz="2800" kern="1200" spc="-5" dirty="0" smtClean="0">
              <a:solidFill>
                <a:srgbClr val="062C61"/>
              </a:solidFill>
              <a:uFill>
                <a:solidFill>
                  <a:srgbClr val="0033CC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9685" lvl="2" indent="-363220" algn="l" rtl="0">
              <a:spcBef>
                <a:spcPts val="1200"/>
              </a:spcBef>
              <a:spcAft>
                <a:spcPts val="600"/>
              </a:spcAft>
              <a:buClr>
                <a:srgbClr val="0033CC"/>
              </a:buClr>
              <a:buSzPct val="109375"/>
              <a:buChar char="•"/>
              <a:tabLst>
                <a:tab pos="375285" algn="l"/>
                <a:tab pos="375920" algn="l"/>
              </a:tabLst>
            </a:pPr>
            <a:r>
              <a:rPr lang="en-CA" sz="2800" kern="1200" spc="-5" dirty="0">
                <a:solidFill>
                  <a:srgbClr val="062C61"/>
                </a:solidFill>
                <a:uFill>
                  <a:solidFill>
                    <a:srgbClr val="0033CC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Website and tab navigation: use the keyboard or mouse to alter navigation</a:t>
            </a:r>
          </a:p>
          <a:p>
            <a:pPr marL="926465" lvl="2" algn="l" rtl="0">
              <a:spcBef>
                <a:spcPts val="1200"/>
              </a:spcBef>
              <a:spcAft>
                <a:spcPts val="600"/>
              </a:spcAft>
              <a:buClr>
                <a:srgbClr val="0033CC"/>
              </a:buClr>
              <a:buSzPct val="109375"/>
              <a:tabLst>
                <a:tab pos="375285" algn="l"/>
                <a:tab pos="375920" algn="l"/>
              </a:tabLst>
            </a:pPr>
            <a:endParaRPr lang="en-CA" sz="3000" kern="1200" spc="-5" dirty="0">
              <a:solidFill>
                <a:srgbClr val="062C61"/>
              </a:solidFill>
              <a:uFill>
                <a:solidFill>
                  <a:srgbClr val="0033CC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9685" lvl="2" indent="-363220" algn="l" rtl="0">
              <a:spcBef>
                <a:spcPts val="1200"/>
              </a:spcBef>
              <a:spcAft>
                <a:spcPts val="600"/>
              </a:spcAft>
              <a:buClr>
                <a:srgbClr val="0033CC"/>
              </a:buClr>
              <a:buSzPct val="109375"/>
              <a:buChar char="•"/>
              <a:tabLst>
                <a:tab pos="375285" algn="l"/>
                <a:tab pos="375920" algn="l"/>
              </a:tabLst>
            </a:pPr>
            <a:endParaRPr lang="en-CA" sz="3200" kern="1200" spc="-5" dirty="0" smtClean="0">
              <a:solidFill>
                <a:srgbClr val="062C61"/>
              </a:solidFill>
              <a:uFill>
                <a:solidFill>
                  <a:srgbClr val="0033CC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lang="en-CA" smtClean="0"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22120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lang="en-CA" smtClean="0"/>
              <a:t>6</a:t>
            </a:fld>
            <a:endParaRPr lang="en-C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F98187-C577-400B-83ED-2A721487C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5135"/>
            <a:ext cx="11125199" cy="635000"/>
          </a:xfrm>
        </p:spPr>
        <p:txBody>
          <a:bodyPr/>
          <a:lstStyle/>
          <a:p>
            <a:pPr algn="ctr"/>
            <a:r>
              <a:rPr lang="en-CA" dirty="0" smtClean="0"/>
              <a:t>What is an Extension? (2)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05F56-0E24-4EDD-8EA3-448A977FA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371600"/>
            <a:ext cx="10366120" cy="3354765"/>
          </a:xfrm>
        </p:spPr>
        <p:txBody>
          <a:bodyPr/>
          <a:lstStyle/>
          <a:p>
            <a:pPr marL="374400" indent="-363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Linking to external services</a:t>
            </a:r>
          </a:p>
          <a:p>
            <a:pPr marL="831600" lvl="1" indent="-363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Spell and grammar checkers</a:t>
            </a:r>
          </a:p>
          <a:p>
            <a:pPr marL="831600" lvl="1" indent="-363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Productivity and organizational tools</a:t>
            </a:r>
          </a:p>
          <a:p>
            <a:pPr marL="831600" lvl="1" indent="-363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Text-to-speech and other reading tools</a:t>
            </a:r>
          </a:p>
          <a:p>
            <a:endParaRPr lang="en-CA" dirty="0"/>
          </a:p>
        </p:txBody>
      </p:sp>
      <p:pic>
        <p:nvPicPr>
          <p:cNvPr id="6" name="Picture 5" descr="Decorative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0600" y="4114800"/>
            <a:ext cx="272415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160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lang="en-CA" smtClean="0"/>
              <a:t>7</a:t>
            </a:fld>
            <a:endParaRPr lang="en-C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BADFA1-2E2D-46BF-A51B-1203CC982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941" y="152400"/>
            <a:ext cx="10366119" cy="984885"/>
          </a:xfrm>
        </p:spPr>
        <p:txBody>
          <a:bodyPr/>
          <a:lstStyle/>
          <a:p>
            <a:pPr algn="ctr"/>
            <a:r>
              <a:rPr lang="en-CA" dirty="0"/>
              <a:t>How to install an extension </a:t>
            </a:r>
            <a:br>
              <a:rPr lang="en-CA" dirty="0"/>
            </a:br>
            <a:r>
              <a:rPr lang="en-CA" sz="2400" dirty="0"/>
              <a:t>(Source: Chrome Webstore)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13C1E-503E-4D0F-BF9A-360444731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1490007"/>
            <a:ext cx="10667999" cy="3385542"/>
          </a:xfrm>
        </p:spPr>
        <p:txBody>
          <a:bodyPr/>
          <a:lstStyle/>
          <a:p>
            <a:pPr marL="742950" indent="-742950" algn="l" fontAlgn="base">
              <a:spcBef>
                <a:spcPts val="1200"/>
              </a:spcBef>
              <a:buFont typeface="+mj-lt"/>
              <a:buAutoNum type="arabicPeriod"/>
            </a:pPr>
            <a:r>
              <a:rPr lang="en-US" b="0" i="0" dirty="0">
                <a:solidFill>
                  <a:srgbClr val="1F1F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Sign into your Chrome (Gmail login)</a:t>
            </a:r>
          </a:p>
          <a:p>
            <a:pPr marL="742950" indent="-742950" algn="l" fontAlgn="base">
              <a:spcBef>
                <a:spcPts val="1200"/>
              </a:spcBef>
              <a:buFont typeface="+mj-lt"/>
              <a:buAutoNum type="arabicPeriod"/>
            </a:pPr>
            <a:r>
              <a:rPr lang="en-US" b="0" i="0" dirty="0">
                <a:solidFill>
                  <a:srgbClr val="1F1F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Open the </a:t>
            </a:r>
            <a:r>
              <a:rPr lang="en-US" b="0" i="0" u="none" strike="noStrike" dirty="0">
                <a:solidFill>
                  <a:srgbClr val="0B57D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Chrome Web Store</a:t>
            </a:r>
            <a:r>
              <a:rPr lang="en-US" b="0" i="0" dirty="0">
                <a:solidFill>
                  <a:srgbClr val="1F1F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indent="-742950" algn="l" fontAlgn="base">
              <a:spcBef>
                <a:spcPts val="1200"/>
              </a:spcBef>
              <a:buFont typeface="+mj-lt"/>
              <a:buAutoNum type="arabicPeriod"/>
            </a:pPr>
            <a:r>
              <a:rPr lang="en-US" b="0" i="0" dirty="0">
                <a:solidFill>
                  <a:srgbClr val="1F1F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Search for </a:t>
            </a:r>
            <a:r>
              <a:rPr lang="en-US" dirty="0">
                <a:solidFill>
                  <a:srgbClr val="1F1F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b="0" i="0" dirty="0">
                <a:solidFill>
                  <a:srgbClr val="1F1F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extension</a:t>
            </a:r>
          </a:p>
          <a:p>
            <a:pPr marL="742950" indent="-742950" algn="l" fontAlgn="base">
              <a:spcBef>
                <a:spcPts val="1200"/>
              </a:spcBef>
              <a:buFont typeface="+mj-lt"/>
              <a:buAutoNum type="arabicPeriod"/>
            </a:pPr>
            <a:r>
              <a:rPr lang="en-US" b="0" i="0" dirty="0">
                <a:solidFill>
                  <a:srgbClr val="1F1F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Click Add to Chrome.</a:t>
            </a:r>
          </a:p>
          <a:p>
            <a:pPr marL="742950" indent="-742950" algn="l" fontAlgn="base">
              <a:spcBef>
                <a:spcPts val="1200"/>
              </a:spcBef>
              <a:buFont typeface="+mj-lt"/>
              <a:buAutoNum type="arabicPeriod"/>
            </a:pPr>
            <a:r>
              <a:rPr lang="en-US" b="0" i="0" dirty="0">
                <a:solidFill>
                  <a:srgbClr val="1F1F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 prompted,, click Add extension</a:t>
            </a:r>
          </a:p>
        </p:txBody>
      </p:sp>
      <p:pic>
        <p:nvPicPr>
          <p:cNvPr id="5" name="Picture 4" descr="Decorative.">
            <a:extLst>
              <a:ext uri="{FF2B5EF4-FFF2-40B4-BE49-F238E27FC236}">
                <a16:creationId xmlns:a16="http://schemas.microsoft.com/office/drawing/2014/main" id="{D354B5F5-29B0-4D05-88BF-E837B18296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4038600"/>
            <a:ext cx="333375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408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lang="en-CA" smtClean="0"/>
              <a:t>8</a:t>
            </a:fld>
            <a:endParaRPr lang="en-C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9C3B61-56D3-46BF-9DB3-C1155CD5F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1" y="335135"/>
            <a:ext cx="10896599" cy="615553"/>
          </a:xfrm>
        </p:spPr>
        <p:txBody>
          <a:bodyPr/>
          <a:lstStyle/>
          <a:p>
            <a:pPr algn="ctr"/>
            <a:r>
              <a:rPr lang="en-CA" dirty="0"/>
              <a:t>Safety </a:t>
            </a:r>
            <a:r>
              <a:rPr lang="en-CA" dirty="0" smtClean="0"/>
              <a:t>Tips (1)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3A32B1-2615-45D6-B763-C1BD26E8A8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10972800" cy="5432256"/>
          </a:xfrm>
        </p:spPr>
        <p:txBody>
          <a:bodyPr/>
          <a:lstStyle/>
          <a:p>
            <a:pPr marL="374400" indent="-363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this extension from a developer that is a trusted source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4400" indent="-363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 developer's website consistent with the information on extension page on the Google Chrome store  </a:t>
            </a:r>
          </a:p>
          <a:p>
            <a:pPr marL="374400" indent="-363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the extension's permission requests consistent with the features of the extension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Source: </a:t>
            </a:r>
            <a:r>
              <a:rPr lang="en-US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Assessing Safety Extension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Decorative.">
            <a:extLst>
              <a:ext uri="{FF2B5EF4-FFF2-40B4-BE49-F238E27FC236}">
                <a16:creationId xmlns:a16="http://schemas.microsoft.com/office/drawing/2014/main" id="{D8AE8BD9-2242-49FC-BDA1-B5DC112CEE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4135" y="5122333"/>
            <a:ext cx="1081852" cy="973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619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lang="en-CA" smtClean="0"/>
              <a:t>9</a:t>
            </a:fld>
            <a:endParaRPr lang="en-C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9C3B61-56D3-46BF-9DB3-C1155CD5F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1" y="335135"/>
            <a:ext cx="10896599" cy="615553"/>
          </a:xfrm>
        </p:spPr>
        <p:txBody>
          <a:bodyPr/>
          <a:lstStyle/>
          <a:p>
            <a:pPr algn="ctr"/>
            <a:r>
              <a:rPr lang="en-CA" dirty="0"/>
              <a:t>Safety </a:t>
            </a:r>
            <a:r>
              <a:rPr lang="en-CA" dirty="0" smtClean="0"/>
              <a:t>Tips (2)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3A32B1-2615-45D6-B763-C1BD26E8A8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10972800" cy="5709255"/>
          </a:xfrm>
        </p:spPr>
        <p:txBody>
          <a:bodyPr/>
          <a:lstStyle/>
          <a:p>
            <a:pPr marL="374400" indent="-363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extension's description or website explain why they need those permissions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4400" indent="-363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the extension have a privacy policy, and am I comfortable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how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data is being used under the privacy policy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10800">
              <a:spcBef>
                <a:spcPts val="1200"/>
              </a:spcBef>
              <a:spcAft>
                <a:spcPts val="600"/>
              </a:spcAft>
            </a:pPr>
            <a:endParaRPr lang="en-US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00">
              <a:spcBef>
                <a:spcPts val="1200"/>
              </a:spcBef>
              <a:spcAft>
                <a:spcPts val="600"/>
              </a:spcAft>
            </a:pP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00">
              <a:spcBef>
                <a:spcPts val="1200"/>
              </a:spcBef>
              <a:spcAft>
                <a:spcPts val="600"/>
              </a:spcAft>
            </a:pP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Source: </a:t>
            </a:r>
            <a:r>
              <a:rPr lang="en-US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Assessing Safety Extension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Decorative.&#10;">
            <a:extLst>
              <a:ext uri="{FF2B5EF4-FFF2-40B4-BE49-F238E27FC236}">
                <a16:creationId xmlns:a16="http://schemas.microsoft.com/office/drawing/2014/main" id="{D8AE8BD9-2242-49FC-BDA1-B5DC112CEE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55728" y="4433454"/>
            <a:ext cx="1745883" cy="1571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983183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C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rigine">
  <a:themeElements>
    <a:clrScheme name="Custom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0000CC"/>
      </a:hlink>
      <a:folHlink>
        <a:srgbClr val="002060"/>
      </a:folHlink>
    </a:clrScheme>
    <a:fontScheme name="Origin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528</Words>
  <Application>Microsoft Office PowerPoint</Application>
  <PresentationFormat>Widescreen</PresentationFormat>
  <Paragraphs>106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Bookman Old Style</vt:lpstr>
      <vt:lpstr>Calibri</vt:lpstr>
      <vt:lpstr>Calibri Light</vt:lpstr>
      <vt:lpstr>Gill Sans MT</vt:lpstr>
      <vt:lpstr>Tahoma</vt:lpstr>
      <vt:lpstr>Wingdings 3</vt:lpstr>
      <vt:lpstr>Office Theme</vt:lpstr>
      <vt:lpstr>1_Office Theme</vt:lpstr>
      <vt:lpstr>1_Origine</vt:lpstr>
      <vt:lpstr>Browser Extensions For All </vt:lpstr>
      <vt:lpstr>Agenda</vt:lpstr>
      <vt:lpstr>Introduction</vt:lpstr>
      <vt:lpstr>This Initiative</vt:lpstr>
      <vt:lpstr>What is an extension?</vt:lpstr>
      <vt:lpstr>What is an Extension? (2)</vt:lpstr>
      <vt:lpstr>How to install an extension  (Source: Chrome Webstore)</vt:lpstr>
      <vt:lpstr>Safety Tips (1)</vt:lpstr>
      <vt:lpstr>Safety Tips (2)</vt:lpstr>
      <vt:lpstr>AT vs Extensions - AT</vt:lpstr>
      <vt:lpstr>AT vs Extensions -  Extensions</vt:lpstr>
      <vt:lpstr>Pro’s of using Extensions </vt:lpstr>
      <vt:lpstr>Cons of using Extensions </vt:lpstr>
      <vt:lpstr>Thank You!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Browser Extensions For All</dc:title>
  <dc:creator>rosie arcuri</dc:creator>
  <cp:lastModifiedBy>Adaptech Research Network</cp:lastModifiedBy>
  <cp:revision>6</cp:revision>
  <dcterms:created xsi:type="dcterms:W3CDTF">2021-11-11T05:32:35Z</dcterms:created>
  <dcterms:modified xsi:type="dcterms:W3CDTF">2021-11-12T21:33:49Z</dcterms:modified>
</cp:coreProperties>
</file>