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0"/>
  </p:notesMasterIdLst>
  <p:handoutMasterIdLst>
    <p:handoutMasterId r:id="rId11"/>
  </p:handoutMasterIdLst>
  <p:sldIdLst>
    <p:sldId id="283" r:id="rId2"/>
    <p:sldId id="302" r:id="rId3"/>
    <p:sldId id="359" r:id="rId4"/>
    <p:sldId id="361" r:id="rId5"/>
    <p:sldId id="363" r:id="rId6"/>
    <p:sldId id="335" r:id="rId7"/>
    <p:sldId id="362" r:id="rId8"/>
    <p:sldId id="294" r:id="rId9"/>
  </p:sldIdLst>
  <p:sldSz cx="9144000" cy="6858000" type="screen4x3"/>
  <p:notesSz cx="9236075" cy="7010400"/>
  <p:defaultTextStyle>
    <a:defPPr>
      <a:defRPr lang="fr-CA"/>
    </a:defPPr>
    <a:lvl1pPr algn="l" rtl="0" eaLnBrk="0" fontAlgn="base" hangingPunct="0">
      <a:spcBef>
        <a:spcPct val="0"/>
      </a:spcBef>
      <a:spcAft>
        <a:spcPct val="0"/>
      </a:spcAft>
      <a:defRPr sz="2400"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C91103"/>
    <a:srgbClr val="CC6600"/>
    <a:srgbClr val="CC99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71" autoAdjust="0"/>
    <p:restoredTop sz="99053" autoAdjust="0"/>
  </p:normalViewPr>
  <p:slideViewPr>
    <p:cSldViewPr>
      <p:cViewPr varScale="1">
        <p:scale>
          <a:sx n="106" d="100"/>
          <a:sy n="106" d="100"/>
        </p:scale>
        <p:origin x="-31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9" d="100"/>
          <a:sy n="99" d="100"/>
        </p:scale>
        <p:origin x="-852" y="-96"/>
      </p:cViewPr>
      <p:guideLst>
        <p:guide orient="horz" pos="2208"/>
        <p:guide pos="29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0" y="0"/>
            <a:ext cx="4001722" cy="3505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endParaRPr lang="fr-CA"/>
          </a:p>
        </p:txBody>
      </p:sp>
      <p:sp>
        <p:nvSpPr>
          <p:cNvPr id="183299" name="Rectangle 3"/>
          <p:cNvSpPr>
            <a:spLocks noGrp="1" noChangeArrowheads="1"/>
          </p:cNvSpPr>
          <p:nvPr>
            <p:ph type="dt" sz="quarter" idx="1"/>
          </p:nvPr>
        </p:nvSpPr>
        <p:spPr bwMode="auto">
          <a:xfrm>
            <a:off x="5231205" y="0"/>
            <a:ext cx="4003295" cy="3505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fr-CA"/>
          </a:p>
        </p:txBody>
      </p:sp>
      <p:sp>
        <p:nvSpPr>
          <p:cNvPr id="183300" name="Rectangle 4"/>
          <p:cNvSpPr>
            <a:spLocks noGrp="1" noChangeArrowheads="1"/>
          </p:cNvSpPr>
          <p:nvPr>
            <p:ph type="ftr" sz="quarter" idx="2"/>
          </p:nvPr>
        </p:nvSpPr>
        <p:spPr bwMode="auto">
          <a:xfrm>
            <a:off x="0" y="6659880"/>
            <a:ext cx="4001722" cy="34889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endParaRPr lang="fr-CA"/>
          </a:p>
        </p:txBody>
      </p:sp>
      <p:sp>
        <p:nvSpPr>
          <p:cNvPr id="183301" name="Rectangle 5"/>
          <p:cNvSpPr>
            <a:spLocks noGrp="1" noChangeArrowheads="1"/>
          </p:cNvSpPr>
          <p:nvPr>
            <p:ph type="sldNum" sz="quarter" idx="3"/>
          </p:nvPr>
        </p:nvSpPr>
        <p:spPr bwMode="auto">
          <a:xfrm>
            <a:off x="5231205" y="6659880"/>
            <a:ext cx="4003295" cy="34889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itchFamily="18" charset="0"/>
              </a:defRPr>
            </a:lvl1pPr>
          </a:lstStyle>
          <a:p>
            <a:pPr>
              <a:defRPr/>
            </a:pPr>
            <a:fld id="{94164601-6281-47D0-921F-0F42C8F89E2C}" type="slidenum">
              <a:rPr lang="fr-CA" altLang="fr-FR"/>
              <a:pPr>
                <a:defRPr/>
              </a:pPr>
              <a:t>‹#›</a:t>
            </a:fld>
            <a:endParaRPr lang="fr-CA" altLang="fr-FR"/>
          </a:p>
        </p:txBody>
      </p:sp>
    </p:spTree>
    <p:extLst>
      <p:ext uri="{BB962C8B-B14F-4D97-AF65-F5344CB8AC3E}">
        <p14:creationId xmlns:p14="http://schemas.microsoft.com/office/powerpoint/2010/main" val="2501129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001722" cy="3505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cs typeface="+mn-cs"/>
              </a:defRPr>
            </a:lvl1pPr>
          </a:lstStyle>
          <a:p>
            <a:pPr>
              <a:defRPr/>
            </a:pPr>
            <a:endParaRPr lang="fr-CA"/>
          </a:p>
        </p:txBody>
      </p:sp>
      <p:sp>
        <p:nvSpPr>
          <p:cNvPr id="6147" name="Rectangle 3"/>
          <p:cNvSpPr>
            <a:spLocks noGrp="1" noChangeArrowheads="1"/>
          </p:cNvSpPr>
          <p:nvPr>
            <p:ph type="dt" idx="1"/>
          </p:nvPr>
        </p:nvSpPr>
        <p:spPr bwMode="auto">
          <a:xfrm>
            <a:off x="5234354" y="0"/>
            <a:ext cx="4001722" cy="3505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cs typeface="+mn-cs"/>
              </a:defRPr>
            </a:lvl1pPr>
          </a:lstStyle>
          <a:p>
            <a:pPr>
              <a:defRPr/>
            </a:pPr>
            <a:endParaRPr lang="fr-CA"/>
          </a:p>
        </p:txBody>
      </p:sp>
      <p:sp>
        <p:nvSpPr>
          <p:cNvPr id="37892" name="Rectangle 4"/>
          <p:cNvSpPr>
            <a:spLocks noGrp="1" noRot="1" noChangeAspect="1" noChangeArrowheads="1" noTextEdit="1"/>
          </p:cNvSpPr>
          <p:nvPr>
            <p:ph type="sldImg" idx="2"/>
          </p:nvPr>
        </p:nvSpPr>
        <p:spPr bwMode="auto">
          <a:xfrm>
            <a:off x="2867025" y="525463"/>
            <a:ext cx="3503613"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1231057" y="3329940"/>
            <a:ext cx="6773961" cy="31546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noProof="0"/>
              <a:t>Cliquez pour modifier les styles du texte du masque</a:t>
            </a:r>
          </a:p>
          <a:p>
            <a:pPr lvl="1"/>
            <a:r>
              <a:rPr lang="fr-CA" noProof="0"/>
              <a:t>Deuxième niveau</a:t>
            </a:r>
          </a:p>
          <a:p>
            <a:pPr lvl="2"/>
            <a:r>
              <a:rPr lang="fr-CA" noProof="0"/>
              <a:t>Troisième niveau</a:t>
            </a:r>
          </a:p>
          <a:p>
            <a:pPr lvl="3"/>
            <a:r>
              <a:rPr lang="fr-CA" noProof="0"/>
              <a:t>Quatrième niveau</a:t>
            </a:r>
          </a:p>
          <a:p>
            <a:pPr lvl="4"/>
            <a:r>
              <a:rPr lang="fr-CA" noProof="0"/>
              <a:t>Cinquième niveau</a:t>
            </a:r>
          </a:p>
        </p:txBody>
      </p:sp>
      <p:sp>
        <p:nvSpPr>
          <p:cNvPr id="6150" name="Rectangle 6"/>
          <p:cNvSpPr>
            <a:spLocks noGrp="1" noChangeArrowheads="1"/>
          </p:cNvSpPr>
          <p:nvPr>
            <p:ph type="ftr" sz="quarter" idx="4"/>
          </p:nvPr>
        </p:nvSpPr>
        <p:spPr bwMode="auto">
          <a:xfrm>
            <a:off x="0" y="6659880"/>
            <a:ext cx="4001722" cy="3505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cs typeface="+mn-cs"/>
              </a:defRPr>
            </a:lvl1pPr>
          </a:lstStyle>
          <a:p>
            <a:pPr>
              <a:defRPr/>
            </a:pPr>
            <a:endParaRPr lang="fr-CA"/>
          </a:p>
        </p:txBody>
      </p:sp>
      <p:sp>
        <p:nvSpPr>
          <p:cNvPr id="6151" name="Rectangle 7"/>
          <p:cNvSpPr>
            <a:spLocks noGrp="1" noChangeArrowheads="1"/>
          </p:cNvSpPr>
          <p:nvPr>
            <p:ph type="sldNum" sz="quarter" idx="5"/>
          </p:nvPr>
        </p:nvSpPr>
        <p:spPr bwMode="auto">
          <a:xfrm>
            <a:off x="5234354" y="6659880"/>
            <a:ext cx="4001722" cy="3505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AE4E70F-697E-4098-ACB2-62C4FAF0F957}" type="slidenum">
              <a:rPr lang="fr-CA" altLang="fr-FR"/>
              <a:pPr>
                <a:defRPr/>
              </a:pPr>
              <a:t>‹#›</a:t>
            </a:fld>
            <a:endParaRPr lang="fr-CA" altLang="fr-FR"/>
          </a:p>
        </p:txBody>
      </p:sp>
    </p:spTree>
    <p:extLst>
      <p:ext uri="{BB962C8B-B14F-4D97-AF65-F5344CB8AC3E}">
        <p14:creationId xmlns:p14="http://schemas.microsoft.com/office/powerpoint/2010/main" val="18445531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xfrm>
            <a:off x="3041650" y="876300"/>
            <a:ext cx="3152775" cy="2365375"/>
          </a:xfrm>
          <a:ln/>
        </p:spPr>
      </p:sp>
      <p:sp>
        <p:nvSpPr>
          <p:cNvPr id="3891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891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1861CFD-ECC4-4857-B9A2-9B12CBA1AF94}" type="slidenum">
              <a:rPr lang="fr-CA" altLang="fr-FR">
                <a:latin typeface="Tahoma" pitchFamily="34" charset="0"/>
              </a:rPr>
              <a:pPr>
                <a:spcBef>
                  <a:spcPct val="0"/>
                </a:spcBef>
              </a:pPr>
              <a:t>1</a:t>
            </a:fld>
            <a:endParaRPr lang="fr-CA" altLang="fr-FR">
              <a:latin typeface="Taho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 </a:t>
            </a:r>
            <a:r>
              <a:rPr lang="en-US" dirty="0"/>
              <a:t>text will read: The medical model and the social model can be integrated to result in an interactional model. One example of an interactional model is the Disability Creation Process model that was developed and is used in Quebec. The theoretical framework of the social model has led to the development of the Universal Design for Learning (UDL) model.</a:t>
            </a:r>
          </a:p>
        </p:txBody>
      </p:sp>
      <p:sp>
        <p:nvSpPr>
          <p:cNvPr id="4" name="Slide Number Placeholder 3"/>
          <p:cNvSpPr>
            <a:spLocks noGrp="1"/>
          </p:cNvSpPr>
          <p:nvPr>
            <p:ph type="sldNum" sz="quarter" idx="10"/>
          </p:nvPr>
        </p:nvSpPr>
        <p:spPr/>
        <p:txBody>
          <a:bodyPr/>
          <a:lstStyle/>
          <a:p>
            <a:pPr>
              <a:defRPr/>
            </a:pPr>
            <a:fld id="{DAE4E70F-697E-4098-ACB2-62C4FAF0F957}" type="slidenum">
              <a:rPr lang="fr-CA" altLang="fr-FR" smtClean="0"/>
              <a:pPr>
                <a:defRPr/>
              </a:pPr>
              <a:t>4</a:t>
            </a:fld>
            <a:endParaRPr lang="fr-CA" altLang="fr-FR"/>
          </a:p>
        </p:txBody>
      </p:sp>
    </p:spTree>
    <p:extLst>
      <p:ext uri="{BB962C8B-B14F-4D97-AF65-F5344CB8AC3E}">
        <p14:creationId xmlns:p14="http://schemas.microsoft.com/office/powerpoint/2010/main" val="190745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CA" altLang="en-US"/>
              <a:t>Survey audience re their job/position. + Explain Cegep.</a:t>
            </a:r>
            <a:endParaRPr lang="en-US" altLang="en-US"/>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fld id="{6ACA3574-7C47-403C-9EFD-7B4D829FC978}" type="slidenum">
              <a:rPr lang="fr-CA" altLang="fr-FR" sz="1200"/>
              <a:pPr/>
              <a:t>6</a:t>
            </a:fld>
            <a:endParaRPr lang="fr-CA" altLang="fr-F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fld id="{FF4930DE-639F-4E09-B60E-1526BEB056CC}" type="slidenum">
              <a:rPr lang="fr-CA" altLang="fr-FR" sz="1200"/>
              <a:pPr/>
              <a:t>8</a:t>
            </a:fld>
            <a:endParaRPr lang="fr-CA" altLang="fr-F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p:nvPr userDrawn="1"/>
        </p:nvSpPr>
        <p:spPr>
          <a:xfrm>
            <a:off x="839788" y="3648075"/>
            <a:ext cx="7835900" cy="1279525"/>
          </a:xfrm>
          <a:prstGeom prst="rect">
            <a:avLst/>
          </a:prstGeom>
          <a:no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re 7"/>
          <p:cNvSpPr>
            <a:spLocks noGrp="1"/>
          </p:cNvSpPr>
          <p:nvPr>
            <p:ph type="ctrTitle"/>
          </p:nvPr>
        </p:nvSpPr>
        <p:spPr>
          <a:xfrm>
            <a:off x="840161" y="3648074"/>
            <a:ext cx="7836294" cy="1228726"/>
          </a:xfrm>
        </p:spPr>
        <p:txBody>
          <a:bodyPr anchor="t"/>
          <a:lstStyle>
            <a:lvl1pPr algn="r">
              <a:defRPr sz="3200">
                <a:solidFill>
                  <a:schemeClr val="tx1"/>
                </a:solidFill>
              </a:defRPr>
            </a:lvl1pPr>
          </a:lstStyle>
          <a:p>
            <a:r>
              <a:rPr lang="fr-FR"/>
              <a:t>Modifiez le style du titre</a:t>
            </a:r>
            <a:endParaRPr lang="en-US"/>
          </a:p>
        </p:txBody>
      </p:sp>
      <p:sp>
        <p:nvSpPr>
          <p:cNvPr id="9" name="Sous-titre 8"/>
          <p:cNvSpPr>
            <a:spLocks noGrp="1"/>
          </p:cNvSpPr>
          <p:nvPr>
            <p:ph type="subTitle" idx="1"/>
          </p:nvPr>
        </p:nvSpPr>
        <p:spPr>
          <a:xfrm>
            <a:off x="840160" y="5034508"/>
            <a:ext cx="7836295" cy="685800"/>
          </a:xfrm>
          <a:ln>
            <a:noFill/>
          </a:ln>
        </p:spPr>
        <p:txBody>
          <a:bodyPr/>
          <a:lstStyle>
            <a:lvl1pPr marL="0" indent="0" algn="r">
              <a:buNone/>
              <a:defRPr sz="2000">
                <a:solidFill>
                  <a:schemeClr val="bg2">
                    <a:lumMod val="25000"/>
                  </a:schemeClr>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dirty="0"/>
              <a:t>Modifiez le style des sous-titres du masque</a:t>
            </a:r>
            <a:endParaRPr lang="en-US" dirty="0"/>
          </a:p>
        </p:txBody>
      </p:sp>
      <p:sp>
        <p:nvSpPr>
          <p:cNvPr id="5" name="Espace réservé de la date 27"/>
          <p:cNvSpPr>
            <a:spLocks noGrp="1"/>
          </p:cNvSpPr>
          <p:nvPr>
            <p:ph type="dt" sz="half" idx="10"/>
          </p:nvPr>
        </p:nvSpPr>
        <p:spPr>
          <a:xfrm>
            <a:off x="6400800" y="6354763"/>
            <a:ext cx="2286000" cy="366712"/>
          </a:xfrm>
        </p:spPr>
        <p:txBody>
          <a:bodyPr/>
          <a:lstStyle>
            <a:lvl1pPr>
              <a:defRPr sz="1400"/>
            </a:lvl1pPr>
          </a:lstStyle>
          <a:p>
            <a:pPr>
              <a:defRPr/>
            </a:pPr>
            <a:endParaRPr lang="fr-FR"/>
          </a:p>
        </p:txBody>
      </p:sp>
    </p:spTree>
    <p:extLst>
      <p:ext uri="{BB962C8B-B14F-4D97-AF65-F5344CB8AC3E}">
        <p14:creationId xmlns:p14="http://schemas.microsoft.com/office/powerpoint/2010/main" val="3320372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4000" b="1">
                <a:effectLst/>
              </a:defRPr>
            </a:lvl1pPr>
          </a:lstStyle>
          <a:p>
            <a:r>
              <a:rPr lang="fr-FR" dirty="0"/>
              <a:t>Modifiez le style du titre</a:t>
            </a:r>
            <a:endParaRPr lang="en-US" dirty="0"/>
          </a:p>
        </p:txBody>
      </p:sp>
      <p:sp>
        <p:nvSpPr>
          <p:cNvPr id="8" name="Espace réservé du contenu 7"/>
          <p:cNvSpPr>
            <a:spLocks noGrp="1"/>
          </p:cNvSpPr>
          <p:nvPr>
            <p:ph sz="quarter" idx="1"/>
          </p:nvPr>
        </p:nvSpPr>
        <p:spPr>
          <a:xfrm>
            <a:off x="457200" y="1268760"/>
            <a:ext cx="8229600" cy="4888200"/>
          </a:xfrm>
        </p:spPr>
        <p:txBody>
          <a:bodyPr/>
          <a:lstStyle>
            <a:lvl1pPr marL="361950" indent="-361950">
              <a:buSzPct val="110000"/>
              <a:defRPr/>
            </a:lvl1pPr>
            <a:lvl2pPr marL="628650" indent="-354013">
              <a:buSzPct val="110000"/>
              <a:defRPr sz="3200"/>
            </a:lvl2pPr>
            <a:lvl3pPr marL="895350" indent="-301625">
              <a:buSzPct val="110000"/>
              <a:defRPr sz="2800"/>
            </a:lvl3pPr>
            <a:lvl4pPr marL="1162050" indent="-293688">
              <a:buSzPct val="110000"/>
              <a:defRPr sz="2400"/>
            </a:lvl4pPr>
            <a:lvl5pPr marL="1438275" indent="-295275">
              <a:buSzPct val="110000"/>
              <a:defRPr sz="2000"/>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Espace réservé de la date 13"/>
          <p:cNvSpPr>
            <a:spLocks noGrp="1"/>
          </p:cNvSpPr>
          <p:nvPr>
            <p:ph type="dt" sz="half" idx="10"/>
          </p:nvPr>
        </p:nvSpPr>
        <p:spPr/>
        <p:txBody>
          <a:bodyPr/>
          <a:lstStyle>
            <a:lvl1pPr>
              <a:defRPr/>
            </a:lvl1pPr>
          </a:lstStyle>
          <a:p>
            <a:pPr>
              <a:defRPr/>
            </a:pPr>
            <a:endParaRPr lang="fr-FR"/>
          </a:p>
        </p:txBody>
      </p:sp>
      <p:sp>
        <p:nvSpPr>
          <p:cNvPr id="5" name="Espace réservé du numéro de diapositive 22"/>
          <p:cNvSpPr>
            <a:spLocks noGrp="1"/>
          </p:cNvSpPr>
          <p:nvPr>
            <p:ph type="sldNum" sz="quarter" idx="11"/>
          </p:nvPr>
        </p:nvSpPr>
        <p:spPr>
          <a:xfrm>
            <a:off x="8629650" y="6353175"/>
            <a:ext cx="514350" cy="385763"/>
          </a:xfrm>
        </p:spPr>
        <p:txBody>
          <a:bodyPr/>
          <a:lstStyle>
            <a:lvl1pPr>
              <a:defRPr smtClean="0"/>
            </a:lvl1pPr>
          </a:lstStyle>
          <a:p>
            <a:pPr>
              <a:defRPr/>
            </a:pPr>
            <a:fld id="{A6281582-CF13-4328-AE52-164E8406DB8F}" type="slidenum">
              <a:rPr lang="fr-FR" altLang="fr-FR"/>
              <a:pPr>
                <a:defRPr/>
              </a:pPr>
              <a:t>‹#›</a:t>
            </a:fld>
            <a:endParaRPr lang="fr-FR" altLang="fr-FR"/>
          </a:p>
        </p:txBody>
      </p:sp>
    </p:spTree>
    <p:extLst>
      <p:ext uri="{BB962C8B-B14F-4D97-AF65-F5344CB8AC3E}">
        <p14:creationId xmlns:p14="http://schemas.microsoft.com/office/powerpoint/2010/main" val="30401756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21"/>
          <p:cNvSpPr>
            <a:spLocks noGrp="1"/>
          </p:cNvSpPr>
          <p:nvPr>
            <p:ph type="title"/>
          </p:nvPr>
        </p:nvSpPr>
        <p:spPr bwMode="auto">
          <a:xfrm>
            <a:off x="457200" y="152400"/>
            <a:ext cx="82296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r-FR" altLang="fr-FR" dirty="0"/>
              <a:t>Modifiez le style du titre</a:t>
            </a:r>
            <a:endParaRPr lang="en-US" altLang="fr-FR" dirty="0"/>
          </a:p>
        </p:txBody>
      </p:sp>
      <p:sp>
        <p:nvSpPr>
          <p:cNvPr id="1027" name="Espace réservé du texte 12"/>
          <p:cNvSpPr>
            <a:spLocks noGrp="1"/>
          </p:cNvSpPr>
          <p:nvPr>
            <p:ph type="body" idx="1"/>
          </p:nvPr>
        </p:nvSpPr>
        <p:spPr bwMode="auto">
          <a:xfrm>
            <a:off x="457200" y="1268413"/>
            <a:ext cx="82296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altLang="fr-FR"/>
          </a:p>
        </p:txBody>
      </p:sp>
      <p:sp>
        <p:nvSpPr>
          <p:cNvPr id="14" name="Espace réservé de la date 13"/>
          <p:cNvSpPr>
            <a:spLocks noGrp="1"/>
          </p:cNvSpPr>
          <p:nvPr>
            <p:ph type="dt" sz="half" idx="2"/>
          </p:nvPr>
        </p:nvSpPr>
        <p:spPr>
          <a:xfrm>
            <a:off x="585788" y="6353175"/>
            <a:ext cx="2289175" cy="365125"/>
          </a:xfrm>
          <a:prstGeom prst="rect">
            <a:avLst/>
          </a:prstGeom>
        </p:spPr>
        <p:txBody>
          <a:bodyPr vert="horz"/>
          <a:lstStyle>
            <a:lvl1pPr algn="l" eaLnBrk="1" latinLnBrk="0" hangingPunct="1">
              <a:defRPr kumimoji="0" sz="1400">
                <a:solidFill>
                  <a:schemeClr val="tx2"/>
                </a:solidFill>
                <a:cs typeface="+mn-cs"/>
              </a:defRPr>
            </a:lvl1pPr>
          </a:lstStyle>
          <a:p>
            <a:pPr>
              <a:defRPr/>
            </a:pPr>
            <a:endParaRPr lang="fr-FR"/>
          </a:p>
        </p:txBody>
      </p:sp>
      <p:sp>
        <p:nvSpPr>
          <p:cNvPr id="3" name="Espace réservé du pied de page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cs typeface="+mn-cs"/>
              </a:defRPr>
            </a:lvl1pPr>
          </a:lstStyle>
          <a:p>
            <a:pPr>
              <a:defRPr/>
            </a:pPr>
            <a:endParaRPr lang="fr-FR"/>
          </a:p>
        </p:txBody>
      </p:sp>
      <p:sp>
        <p:nvSpPr>
          <p:cNvPr id="23" name="Espace réservé du numéro de diapositive 22"/>
          <p:cNvSpPr>
            <a:spLocks noGrp="1"/>
          </p:cNvSpPr>
          <p:nvPr>
            <p:ph type="sldNum" sz="quarter" idx="4"/>
          </p:nvPr>
        </p:nvSpPr>
        <p:spPr>
          <a:xfrm>
            <a:off x="8629650" y="6469063"/>
            <a:ext cx="514350" cy="26987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smtClean="0">
                <a:solidFill>
                  <a:srgbClr val="0033CC"/>
                </a:solidFill>
                <a:latin typeface="Arial" charset="0"/>
              </a:defRPr>
            </a:lvl1pPr>
          </a:lstStyle>
          <a:p>
            <a:pPr>
              <a:defRPr/>
            </a:pPr>
            <a:fld id="{72234017-407F-42B7-9DEE-7B59F45BBA7E}" type="slidenum">
              <a:rPr lang="fr-FR" altLang="fr-FR"/>
              <a:pPr>
                <a:defRPr/>
              </a:pPr>
              <a:t>‹#›</a:t>
            </a:fld>
            <a:endParaRPr lang="fr-FR" altLang="fr-FR"/>
          </a:p>
        </p:txBody>
      </p:sp>
      <p:sp>
        <p:nvSpPr>
          <p:cNvPr id="1031" name="Connecteur droit 27"/>
          <p:cNvSpPr>
            <a:spLocks noChangeShapeType="1"/>
          </p:cNvSpPr>
          <p:nvPr/>
        </p:nvSpPr>
        <p:spPr bwMode="auto">
          <a:xfrm>
            <a:off x="457200" y="6353175"/>
            <a:ext cx="8229600" cy="0"/>
          </a:xfrm>
          <a:prstGeom prst="line">
            <a:avLst/>
          </a:prstGeom>
          <a:noFill/>
          <a:ln w="19050" algn="ctr">
            <a:solidFill>
              <a:srgbClr val="0033CC"/>
            </a:solidFill>
            <a:prstDash val="solid"/>
            <a:round/>
            <a:headEnd/>
            <a:tailEnd/>
          </a:ln>
          <a:extLst>
            <a:ext uri="{909E8E84-426E-40DD-AFC4-6F175D3DCCD1}">
              <a14:hiddenFill xmlns:a14="http://schemas.microsoft.com/office/drawing/2010/main">
                <a:noFill/>
              </a14:hiddenFill>
            </a:ext>
          </a:extLst>
        </p:spPr>
        <p:txBody>
          <a:bodyPr/>
          <a:lstStyle/>
          <a:p>
            <a:pPr eaLnBrk="1" hangingPunct="1">
              <a:defRPr/>
            </a:pPr>
            <a:endParaRPr lang="en-US">
              <a:ln>
                <a:solidFill>
                  <a:schemeClr val="tx1"/>
                </a:solidFill>
                <a:prstDash val="solid"/>
              </a:ln>
            </a:endParaRPr>
          </a:p>
        </p:txBody>
      </p:sp>
      <p:sp>
        <p:nvSpPr>
          <p:cNvPr id="1032" name="Connecteur droit 28"/>
          <p:cNvSpPr>
            <a:spLocks noChangeShapeType="1"/>
          </p:cNvSpPr>
          <p:nvPr userDrawn="1"/>
        </p:nvSpPr>
        <p:spPr bwMode="auto">
          <a:xfrm>
            <a:off x="457200" y="1125538"/>
            <a:ext cx="82296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CA"/>
          </a:p>
        </p:txBody>
      </p:sp>
      <p:pic>
        <p:nvPicPr>
          <p:cNvPr id="1033" name="Picture 25" descr="Adaptech logo blue"/>
          <p:cNvPicPr>
            <a:picLocks noChangeAspect="1" noChangeArrowheads="1"/>
          </p:cNvPicPr>
          <p:nvPr userDrawn="1"/>
        </p:nvPicPr>
        <p:blipFill>
          <a:blip r:embed="rId4">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69850" y="6388100"/>
            <a:ext cx="301625"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4" r:id="rId1"/>
    <p:sldLayoutId id="2147483815" r:id="rId2"/>
  </p:sldLayoutIdLst>
  <p:hf hdr="0" ftr="0" dt="0"/>
  <p:txStyles>
    <p:titleStyle>
      <a:lvl1pPr algn="ctr" rtl="0" eaLnBrk="0" fontAlgn="base" hangingPunct="0">
        <a:spcBef>
          <a:spcPct val="0"/>
        </a:spcBef>
        <a:spcAft>
          <a:spcPct val="0"/>
        </a:spcAft>
        <a:defRPr sz="4000" b="1" kern="1200">
          <a:solidFill>
            <a:srgbClr val="0033CC"/>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000" b="1">
          <a:solidFill>
            <a:srgbClr val="0033CC"/>
          </a:solidFill>
          <a:latin typeface="Arial" charset="0"/>
          <a:cs typeface="Arial" charset="0"/>
        </a:defRPr>
      </a:lvl2pPr>
      <a:lvl3pPr algn="ctr" rtl="0" eaLnBrk="0" fontAlgn="base" hangingPunct="0">
        <a:spcBef>
          <a:spcPct val="0"/>
        </a:spcBef>
        <a:spcAft>
          <a:spcPct val="0"/>
        </a:spcAft>
        <a:defRPr sz="4000" b="1">
          <a:solidFill>
            <a:srgbClr val="0033CC"/>
          </a:solidFill>
          <a:latin typeface="Arial" charset="0"/>
          <a:cs typeface="Arial" charset="0"/>
        </a:defRPr>
      </a:lvl3pPr>
      <a:lvl4pPr algn="ctr" rtl="0" eaLnBrk="0" fontAlgn="base" hangingPunct="0">
        <a:spcBef>
          <a:spcPct val="0"/>
        </a:spcBef>
        <a:spcAft>
          <a:spcPct val="0"/>
        </a:spcAft>
        <a:defRPr sz="4000" b="1">
          <a:solidFill>
            <a:srgbClr val="0033CC"/>
          </a:solidFill>
          <a:latin typeface="Arial" charset="0"/>
          <a:cs typeface="Arial" charset="0"/>
        </a:defRPr>
      </a:lvl4pPr>
      <a:lvl5pPr algn="ctr" rtl="0" eaLnBrk="0" fontAlgn="base" hangingPunct="0">
        <a:spcBef>
          <a:spcPct val="0"/>
        </a:spcBef>
        <a:spcAft>
          <a:spcPct val="0"/>
        </a:spcAft>
        <a:defRPr sz="4000" b="1">
          <a:solidFill>
            <a:srgbClr val="0033CC"/>
          </a:solidFill>
          <a:latin typeface="Arial" charset="0"/>
          <a:cs typeface="Arial"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357188" indent="-357188" algn="l" rtl="0" eaLnBrk="0" fontAlgn="base" hangingPunct="0">
        <a:spcBef>
          <a:spcPts val="600"/>
        </a:spcBef>
        <a:spcAft>
          <a:spcPct val="0"/>
        </a:spcAft>
        <a:buClr>
          <a:srgbClr val="0033CC"/>
        </a:buClr>
        <a:buSzPct val="110000"/>
        <a:buFont typeface="Arial" charset="0"/>
        <a:buChar char="•"/>
        <a:defRPr sz="3600" kern="1200">
          <a:solidFill>
            <a:srgbClr val="072C62"/>
          </a:solidFill>
          <a:latin typeface="Arial" panose="020B0604020202020204" pitchFamily="34" charset="0"/>
          <a:ea typeface="+mn-ea"/>
          <a:cs typeface="Arial" panose="020B0604020202020204" pitchFamily="34" charset="0"/>
        </a:defRPr>
      </a:lvl1pPr>
      <a:lvl2pPr marL="622300" indent="-347663" algn="l" rtl="0" eaLnBrk="0" fontAlgn="base" hangingPunct="0">
        <a:spcBef>
          <a:spcPts val="500"/>
        </a:spcBef>
        <a:spcAft>
          <a:spcPct val="0"/>
        </a:spcAft>
        <a:buClr>
          <a:srgbClr val="0033CC"/>
        </a:buClr>
        <a:buSzPct val="110000"/>
        <a:buFont typeface="Arial" charset="0"/>
        <a:buChar char="•"/>
        <a:defRPr sz="3400" kern="1200">
          <a:solidFill>
            <a:srgbClr val="072C62"/>
          </a:solidFill>
          <a:latin typeface="Arial" panose="020B0604020202020204" pitchFamily="34" charset="0"/>
          <a:ea typeface="+mn-ea"/>
          <a:cs typeface="Arial" panose="020B0604020202020204" pitchFamily="34" charset="0"/>
        </a:defRPr>
      </a:lvl2pPr>
      <a:lvl3pPr marL="901700" indent="-307975" algn="l" rtl="0" eaLnBrk="0" fontAlgn="base" hangingPunct="0">
        <a:spcBef>
          <a:spcPts val="500"/>
        </a:spcBef>
        <a:spcAft>
          <a:spcPct val="0"/>
        </a:spcAft>
        <a:buClr>
          <a:srgbClr val="0033CC"/>
        </a:buClr>
        <a:buSzPct val="110000"/>
        <a:buFont typeface="Arial" charset="0"/>
        <a:buChar char="•"/>
        <a:defRPr sz="3200" kern="1200">
          <a:solidFill>
            <a:srgbClr val="072C62"/>
          </a:solidFill>
          <a:latin typeface="Arial" panose="020B0604020202020204" pitchFamily="34" charset="0"/>
          <a:ea typeface="+mn-ea"/>
          <a:cs typeface="Arial" panose="020B0604020202020204" pitchFamily="34" charset="0"/>
        </a:defRPr>
      </a:lvl3pPr>
      <a:lvl4pPr marL="1166813" indent="-298450" algn="l" rtl="0" eaLnBrk="0" fontAlgn="base" hangingPunct="0">
        <a:spcBef>
          <a:spcPts val="400"/>
        </a:spcBef>
        <a:spcAft>
          <a:spcPct val="0"/>
        </a:spcAft>
        <a:buClr>
          <a:srgbClr val="0033CC"/>
        </a:buClr>
        <a:buSzPct val="110000"/>
        <a:buFont typeface="Arial" charset="0"/>
        <a:buChar char="•"/>
        <a:defRPr sz="3000" kern="1200">
          <a:solidFill>
            <a:srgbClr val="072C62"/>
          </a:solidFill>
          <a:latin typeface="Arial" panose="020B0604020202020204" pitchFamily="34" charset="0"/>
          <a:ea typeface="+mn-ea"/>
          <a:cs typeface="Arial" panose="020B0604020202020204" pitchFamily="34" charset="0"/>
        </a:defRPr>
      </a:lvl4pPr>
      <a:lvl5pPr marL="1431925" indent="-288925" algn="l" rtl="0" eaLnBrk="0" fontAlgn="base" hangingPunct="0">
        <a:spcBef>
          <a:spcPts val="300"/>
        </a:spcBef>
        <a:spcAft>
          <a:spcPct val="0"/>
        </a:spcAft>
        <a:buClr>
          <a:srgbClr val="0033CC"/>
        </a:buClr>
        <a:buSzPct val="110000"/>
        <a:buFont typeface="Arial" charset="0"/>
        <a:buChar char="•"/>
        <a:defRPr sz="2800" kern="1200">
          <a:solidFill>
            <a:srgbClr val="072C62"/>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daptech.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ahavel@dawsoncollege.qc.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7" descr="Cégep André-Laurendeau logo. Copyright is https://fr.wikipedia.org/wiki/Fichier:Logo_du_C%C3%A9gep_Andr%C3%A9-Laurendeau.svg" title="Cégep André-Laurendeau logo"/>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182370" y="6145213"/>
            <a:ext cx="1519238"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25" descr="Adaptech logo blue. Copyright is http://www.adaptech.org/" title="Adaptech logo"/>
          <p:cNvPicPr>
            <a:picLocks noChangeAspect="1" noChangeArrowheads="1"/>
          </p:cNvPicPr>
          <p:nvPr/>
        </p:nvPicPr>
        <p:blipFill>
          <a:blip r:embed="rId4">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5254902" y="6048375"/>
            <a:ext cx="631825"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Globe with lines connecting different countries. Copyright is http://ed-ict.com/" title="Ed-ICT International Network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35542" y="6030913"/>
            <a:ext cx="923718" cy="73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descr="Dawson College logo. Copyright is https://www.crowdrise.com/campusteamdawson1" title="Dawson College logo"/>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57200" y="6201569"/>
            <a:ext cx="1282700" cy="398462"/>
          </a:xfrm>
          <a:prstGeom prst="rect">
            <a:avLst/>
          </a:prstGeom>
          <a:noFill/>
          <a:ln w="9525">
            <a:noFill/>
            <a:miter lim="800000"/>
            <a:headEnd/>
            <a:tailEnd/>
          </a:ln>
        </p:spPr>
      </p:pic>
      <p:pic>
        <p:nvPicPr>
          <p:cNvPr id="9" name="Picture 2" descr="Creative Commons License: Attribution - Non Commercia l- No Derivatives 4.0 International" title="Creative Commons License"/>
          <p:cNvPicPr>
            <a:picLocks noChangeAspect="1" noChangeArrowheads="1"/>
          </p:cNvPicPr>
          <p:nvPr/>
        </p:nvPicPr>
        <p:blipFill>
          <a:blip r:embed="rId7"/>
          <a:srcRect/>
          <a:stretch>
            <a:fillRect/>
          </a:stretch>
        </p:blipFill>
        <p:spPr bwMode="auto">
          <a:xfrm>
            <a:off x="4054475" y="5376865"/>
            <a:ext cx="1035050" cy="360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ous-titre 2"/>
          <p:cNvSpPr>
            <a:spLocks noGrp="1"/>
          </p:cNvSpPr>
          <p:nvPr>
            <p:ph type="subTitle" idx="1"/>
          </p:nvPr>
        </p:nvSpPr>
        <p:spPr>
          <a:xfrm>
            <a:off x="107950" y="3356992"/>
            <a:ext cx="8928100" cy="1944216"/>
          </a:xfrm>
        </p:spPr>
        <p:txBody>
          <a:bodyPr>
            <a:normAutofit/>
          </a:bodyPr>
          <a:lstStyle/>
          <a:p>
            <a:pPr algn="ctr">
              <a:lnSpc>
                <a:spcPts val="2000"/>
              </a:lnSpc>
              <a:spcAft>
                <a:spcPts val="600"/>
              </a:spcAft>
              <a:defRPr/>
            </a:pPr>
            <a:r>
              <a:rPr lang="en-US" sz="2800" dirty="0" smtClean="0">
                <a:solidFill>
                  <a:srgbClr val="002060"/>
                </a:solidFill>
                <a:latin typeface="Arial" panose="020B0604020202020204" pitchFamily="34" charset="0"/>
                <a:cs typeface="Arial" panose="020B0604020202020204" pitchFamily="34" charset="0"/>
              </a:rPr>
              <a:t>Alice Havel, Catherine Fichten, Laura King, </a:t>
            </a:r>
          </a:p>
          <a:p>
            <a:pPr algn="ctr">
              <a:lnSpc>
                <a:spcPts val="2000"/>
              </a:lnSpc>
              <a:spcAft>
                <a:spcPts val="600"/>
              </a:spcAft>
              <a:defRPr/>
            </a:pPr>
            <a:r>
              <a:rPr lang="en-US" sz="2800" dirty="0" smtClean="0">
                <a:solidFill>
                  <a:srgbClr val="002060"/>
                </a:solidFill>
                <a:latin typeface="Arial" panose="020B0604020202020204" pitchFamily="34" charset="0"/>
                <a:cs typeface="Arial" panose="020B0604020202020204" pitchFamily="34" charset="0"/>
              </a:rPr>
              <a:t>Mary Jorgensen</a:t>
            </a:r>
            <a:endParaRPr lang="en-US" sz="2800" dirty="0">
              <a:solidFill>
                <a:srgbClr val="002060"/>
              </a:solidFill>
              <a:latin typeface="Arial" panose="020B0604020202020204" pitchFamily="34" charset="0"/>
              <a:cs typeface="Arial" panose="020B0604020202020204" pitchFamily="34" charset="0"/>
            </a:endParaRPr>
          </a:p>
          <a:p>
            <a:pPr algn="ctr">
              <a:lnSpc>
                <a:spcPts val="2000"/>
              </a:lnSpc>
              <a:spcAft>
                <a:spcPts val="0"/>
              </a:spcAft>
              <a:buFont typeface="Arial" panose="020B0604020202020204" pitchFamily="34" charset="0"/>
              <a:buNone/>
              <a:defRPr/>
            </a:pPr>
            <a:endParaRPr lang="en-US" sz="1900" dirty="0">
              <a:solidFill>
                <a:srgbClr val="002060"/>
              </a:solidFill>
              <a:latin typeface="Arial" panose="020B0604020202020204" pitchFamily="34" charset="0"/>
              <a:cs typeface="Arial" panose="020B0604020202020204" pitchFamily="34" charset="0"/>
            </a:endParaRPr>
          </a:p>
          <a:p>
            <a:pPr algn="ctr" eaLnBrk="1" hangingPunct="1">
              <a:spcBef>
                <a:spcPct val="0"/>
              </a:spcBef>
              <a:buClrTx/>
              <a:buSzTx/>
              <a:defRPr/>
            </a:pPr>
            <a:r>
              <a:rPr lang="en-US" altLang="en-US" sz="1900" dirty="0" smtClean="0">
                <a:solidFill>
                  <a:srgbClr val="002060"/>
                </a:solidFill>
                <a:latin typeface="Arial" panose="020B0604020202020204" pitchFamily="34" charset="0"/>
                <a:cs typeface="Arial" panose="020B0604020202020204" pitchFamily="34" charset="0"/>
              </a:rPr>
              <a:t>1</a:t>
            </a:r>
            <a:r>
              <a:rPr lang="en-US" altLang="en-US" sz="1900" baseline="30000" dirty="0" smtClean="0">
                <a:solidFill>
                  <a:srgbClr val="002060"/>
                </a:solidFill>
                <a:latin typeface="Arial" panose="020B0604020202020204" pitchFamily="34" charset="0"/>
                <a:cs typeface="Arial" panose="020B0604020202020204" pitchFamily="34" charset="0"/>
              </a:rPr>
              <a:t>st</a:t>
            </a:r>
            <a:r>
              <a:rPr lang="en-US" altLang="en-US" sz="1900" dirty="0" smtClean="0">
                <a:solidFill>
                  <a:srgbClr val="002060"/>
                </a:solidFill>
                <a:latin typeface="Arial" panose="020B0604020202020204" pitchFamily="34" charset="0"/>
                <a:cs typeface="Arial" panose="020B0604020202020204" pitchFamily="34" charset="0"/>
              </a:rPr>
              <a:t> Ed-ICT International Network Symposium, Seattle, Washington</a:t>
            </a:r>
            <a:endParaRPr lang="en-US" altLang="en-US" sz="1900" dirty="0">
              <a:solidFill>
                <a:srgbClr val="002060"/>
              </a:solidFill>
              <a:latin typeface="Arial" panose="020B0604020202020204" pitchFamily="34" charset="0"/>
              <a:cs typeface="Arial" panose="020B0604020202020204" pitchFamily="34" charset="0"/>
            </a:endParaRPr>
          </a:p>
          <a:p>
            <a:pPr algn="ctr" eaLnBrk="1" hangingPunct="1">
              <a:spcBef>
                <a:spcPct val="0"/>
              </a:spcBef>
              <a:buClrTx/>
              <a:buSzTx/>
              <a:defRPr/>
            </a:pPr>
            <a:r>
              <a:rPr lang="en-US" altLang="en-US" sz="1900" dirty="0" smtClean="0">
                <a:solidFill>
                  <a:srgbClr val="002060"/>
                </a:solidFill>
                <a:latin typeface="Arial" panose="020B0604020202020204" pitchFamily="34" charset="0"/>
                <a:cs typeface="Arial" panose="020B0604020202020204" pitchFamily="34" charset="0"/>
              </a:rPr>
              <a:t>March 14, 2017</a:t>
            </a:r>
            <a:endParaRPr lang="en-US" altLang="en-US" sz="1900" dirty="0">
              <a:solidFill>
                <a:srgbClr val="002060"/>
              </a:solidFill>
              <a:latin typeface="Arial" panose="020B0604020202020204" pitchFamily="34" charset="0"/>
              <a:cs typeface="Arial" panose="020B0604020202020204" pitchFamily="34" charset="0"/>
            </a:endParaRPr>
          </a:p>
          <a:p>
            <a:pPr algn="ctr">
              <a:lnSpc>
                <a:spcPts val="2000"/>
              </a:lnSpc>
              <a:spcAft>
                <a:spcPts val="0"/>
              </a:spcAft>
              <a:buFont typeface="Arial" panose="020B0604020202020204" pitchFamily="34" charset="0"/>
              <a:buNone/>
              <a:defRPr/>
            </a:pPr>
            <a:endParaRPr lang="en-US" sz="1900" dirty="0">
              <a:solidFill>
                <a:schemeClr val="tx2"/>
              </a:solidFill>
              <a:latin typeface="Arial" panose="020B0604020202020204" pitchFamily="34" charset="0"/>
              <a:cs typeface="Arial" panose="020B0604020202020204" pitchFamily="34" charset="0"/>
            </a:endParaRPr>
          </a:p>
        </p:txBody>
      </p:sp>
      <p:sp>
        <p:nvSpPr>
          <p:cNvPr id="4100" name="Connecteur droit 28" descr="blue separator line" title="blue separator line"/>
          <p:cNvSpPr>
            <a:spLocks noChangeShapeType="1"/>
          </p:cNvSpPr>
          <p:nvPr/>
        </p:nvSpPr>
        <p:spPr bwMode="auto">
          <a:xfrm>
            <a:off x="457200" y="2925763"/>
            <a:ext cx="8229600" cy="0"/>
          </a:xfrm>
          <a:prstGeom prst="line">
            <a:avLst/>
          </a:prstGeom>
          <a:noFill/>
          <a:ln w="19050" algn="ctr">
            <a:solidFill>
              <a:srgbClr val="0033CC"/>
            </a:solidFill>
            <a:round/>
            <a:headEnd/>
            <a:tailEnd/>
          </a:ln>
          <a:extLst>
            <a:ext uri="{909E8E84-426E-40DD-AFC4-6F175D3DCCD1}">
              <a14:hiddenFill xmlns:a14="http://schemas.microsoft.com/office/drawing/2010/main">
                <a:noFill/>
              </a14:hiddenFill>
            </a:ext>
          </a:extLst>
        </p:spPr>
        <p:txBody>
          <a:bodyPr/>
          <a:lstStyle/>
          <a:p>
            <a:endParaRPr lang="en-CA"/>
          </a:p>
        </p:txBody>
      </p:sp>
      <p:sp>
        <p:nvSpPr>
          <p:cNvPr id="4098" name="Titre 1"/>
          <p:cNvSpPr>
            <a:spLocks noGrp="1"/>
          </p:cNvSpPr>
          <p:nvPr>
            <p:ph type="ctrTitle"/>
          </p:nvPr>
        </p:nvSpPr>
        <p:spPr>
          <a:xfrm>
            <a:off x="515938" y="260648"/>
            <a:ext cx="8112125" cy="2212975"/>
          </a:xfrm>
        </p:spPr>
        <p:txBody>
          <a:bodyPr anchor="ctr"/>
          <a:lstStyle/>
          <a:p>
            <a:pPr algn="ctr"/>
            <a:r>
              <a:rPr lang="en-US" altLang="en-US" sz="3600" dirty="0" smtClean="0">
                <a:solidFill>
                  <a:srgbClr val="0033CC"/>
                </a:solidFill>
                <a:effectLst/>
                <a:latin typeface="Arial" charset="0"/>
                <a:cs typeface="Arial" charset="0"/>
              </a:rPr>
              <a:t>The Road to ICTs is Paved with Good Intentions</a:t>
            </a:r>
            <a:endParaRPr lang="en-US" altLang="en-US" sz="3600" dirty="0">
              <a:solidFill>
                <a:srgbClr val="0033CC"/>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fld id="{CB24BB6E-AE0A-4E6B-9D8A-8CAAF95DED15}" type="slidenum">
              <a:rPr lang="fr-FR" altLang="fr-FR" sz="1400">
                <a:solidFill>
                  <a:srgbClr val="0033CC"/>
                </a:solidFill>
                <a:latin typeface="Arial" charset="0"/>
              </a:rPr>
              <a:pPr/>
              <a:t>2</a:t>
            </a:fld>
            <a:endParaRPr lang="fr-FR" altLang="fr-FR" sz="1400">
              <a:solidFill>
                <a:srgbClr val="0033CC"/>
              </a:solidFill>
              <a:latin typeface="Arial" charset="0"/>
            </a:endParaRPr>
          </a:p>
        </p:txBody>
      </p:sp>
      <p:pic>
        <p:nvPicPr>
          <p:cNvPr id="1026" name="Picture 2" descr="Map of Canada, highlighting the province of Quebec in dark orange. Copyright is https://en.wikipedia.org/wiki/Quebec" title="Province of Quebe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34742" y="3717032"/>
            <a:ext cx="2956415" cy="2508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23" name="Content Placeholder 2"/>
          <p:cNvSpPr>
            <a:spLocks noGrp="1"/>
          </p:cNvSpPr>
          <p:nvPr>
            <p:ph sz="quarter" idx="1"/>
          </p:nvPr>
        </p:nvSpPr>
        <p:spPr>
          <a:xfrm>
            <a:off x="457200" y="1268413"/>
            <a:ext cx="8229600" cy="4887912"/>
          </a:xfrm>
        </p:spPr>
        <p:txBody>
          <a:bodyPr/>
          <a:lstStyle/>
          <a:p>
            <a:pPr>
              <a:spcBef>
                <a:spcPts val="1200"/>
              </a:spcBef>
              <a:spcAft>
                <a:spcPts val="1200"/>
              </a:spcAft>
            </a:pPr>
            <a:r>
              <a:rPr lang="en-CA" altLang="en-US" dirty="0" smtClean="0">
                <a:latin typeface="Arial" charset="0"/>
                <a:cs typeface="Arial" charset="0"/>
              </a:rPr>
              <a:t>Post-secondary education, a provincial responsibility</a:t>
            </a:r>
            <a:endParaRPr lang="en-CA" altLang="en-US" dirty="0">
              <a:latin typeface="Arial" charset="0"/>
              <a:cs typeface="Arial" charset="0"/>
            </a:endParaRPr>
          </a:p>
          <a:p>
            <a:pPr>
              <a:spcBef>
                <a:spcPts val="1200"/>
              </a:spcBef>
              <a:spcAft>
                <a:spcPts val="1200"/>
              </a:spcAft>
            </a:pPr>
            <a:r>
              <a:rPr lang="en-CA" altLang="en-US" dirty="0" smtClean="0">
                <a:latin typeface="Arial" charset="0"/>
                <a:cs typeface="Arial" charset="0"/>
              </a:rPr>
              <a:t>Quebec Charter of Human Rights and Freedoms</a:t>
            </a:r>
            <a:endParaRPr lang="en-CA" altLang="en-US" dirty="0">
              <a:latin typeface="Arial" charset="0"/>
              <a:cs typeface="Arial" charset="0"/>
            </a:endParaRPr>
          </a:p>
          <a:p>
            <a:pPr>
              <a:spcBef>
                <a:spcPts val="1200"/>
              </a:spcBef>
              <a:spcAft>
                <a:spcPts val="1200"/>
              </a:spcAft>
            </a:pPr>
            <a:r>
              <a:rPr lang="en-CA" altLang="en-US" dirty="0" smtClean="0">
                <a:latin typeface="Arial" charset="0"/>
                <a:cs typeface="Arial" charset="0"/>
              </a:rPr>
              <a:t>Distinct society</a:t>
            </a:r>
          </a:p>
          <a:p>
            <a:pPr lvl="1">
              <a:spcBef>
                <a:spcPts val="1200"/>
              </a:spcBef>
              <a:spcAft>
                <a:spcPts val="1200"/>
              </a:spcAft>
            </a:pPr>
            <a:r>
              <a:rPr lang="en-CA" altLang="en-US" dirty="0" smtClean="0">
                <a:latin typeface="Arial" charset="0"/>
                <a:cs typeface="Arial" charset="0"/>
              </a:rPr>
              <a:t>Language</a:t>
            </a:r>
          </a:p>
          <a:p>
            <a:pPr lvl="1">
              <a:spcBef>
                <a:spcPts val="1200"/>
              </a:spcBef>
              <a:spcAft>
                <a:spcPts val="1200"/>
              </a:spcAft>
            </a:pPr>
            <a:r>
              <a:rPr lang="en-CA" altLang="en-US" dirty="0">
                <a:latin typeface="Arial" charset="0"/>
                <a:cs typeface="Arial" charset="0"/>
              </a:rPr>
              <a:t>R</a:t>
            </a:r>
            <a:r>
              <a:rPr lang="en-CA" altLang="en-US" dirty="0" smtClean="0">
                <a:latin typeface="Arial" charset="0"/>
                <a:cs typeface="Arial" charset="0"/>
              </a:rPr>
              <a:t>eligion</a:t>
            </a:r>
            <a:endParaRPr lang="en-CA" altLang="en-US" dirty="0">
              <a:latin typeface="Arial" charset="0"/>
              <a:cs typeface="Arial" charset="0"/>
            </a:endParaRPr>
          </a:p>
          <a:p>
            <a:endParaRPr lang="en-CA" altLang="en-US" dirty="0">
              <a:latin typeface="Arial" charset="0"/>
              <a:cs typeface="Arial" charset="0"/>
            </a:endParaRPr>
          </a:p>
          <a:p>
            <a:endParaRPr lang="en-CA" altLang="en-US" dirty="0">
              <a:latin typeface="Arial" charset="0"/>
              <a:cs typeface="Arial" charset="0"/>
            </a:endParaRPr>
          </a:p>
        </p:txBody>
      </p:sp>
      <p:sp>
        <p:nvSpPr>
          <p:cNvPr id="5122" name="Title 1"/>
          <p:cNvSpPr>
            <a:spLocks noGrp="1"/>
          </p:cNvSpPr>
          <p:nvPr>
            <p:ph type="title"/>
          </p:nvPr>
        </p:nvSpPr>
        <p:spPr>
          <a:xfrm>
            <a:off x="457200" y="260350"/>
            <a:ext cx="8229600" cy="684213"/>
          </a:xfrm>
        </p:spPr>
        <p:txBody>
          <a:bodyPr/>
          <a:lstStyle/>
          <a:p>
            <a:r>
              <a:rPr lang="en-CA" altLang="en-US" dirty="0" smtClean="0">
                <a:latin typeface="Arial" charset="0"/>
                <a:cs typeface="Arial" charset="0"/>
              </a:rPr>
              <a:t>A Quebec Perspective</a:t>
            </a:r>
            <a:endParaRPr lang="en-CA" altLang="en-US" dirty="0">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684213"/>
          </a:xfrm>
        </p:spPr>
        <p:txBody>
          <a:bodyPr/>
          <a:lstStyle/>
          <a:p>
            <a:r>
              <a:rPr lang="en-US" dirty="0"/>
              <a:t>Quebec </a:t>
            </a:r>
            <a:r>
              <a:rPr lang="en-US" dirty="0" smtClean="0"/>
              <a:t>Charter </a:t>
            </a:r>
            <a:r>
              <a:rPr lang="en-US" dirty="0"/>
              <a:t>of </a:t>
            </a:r>
            <a:r>
              <a:rPr lang="en-US" dirty="0" smtClean="0"/>
              <a:t>Human </a:t>
            </a:r>
            <a:r>
              <a:rPr lang="en-US" dirty="0"/>
              <a:t>R</a:t>
            </a:r>
            <a:r>
              <a:rPr lang="en-US" dirty="0" smtClean="0"/>
              <a:t>ights </a:t>
            </a:r>
            <a:r>
              <a:rPr lang="en-US" dirty="0"/>
              <a:t>and F</a:t>
            </a:r>
            <a:r>
              <a:rPr lang="en-US" dirty="0" smtClean="0"/>
              <a:t>reedoms </a:t>
            </a:r>
            <a:endParaRPr lang="en-US" dirty="0"/>
          </a:p>
        </p:txBody>
      </p:sp>
      <p:sp>
        <p:nvSpPr>
          <p:cNvPr id="3" name="Content Placeholder 2"/>
          <p:cNvSpPr>
            <a:spLocks noGrp="1"/>
          </p:cNvSpPr>
          <p:nvPr>
            <p:ph sz="quarter" idx="1"/>
          </p:nvPr>
        </p:nvSpPr>
        <p:spPr>
          <a:xfrm>
            <a:off x="457200" y="1988840"/>
            <a:ext cx="8229600" cy="3456384"/>
          </a:xfrm>
        </p:spPr>
        <p:txBody>
          <a:bodyPr/>
          <a:lstStyle/>
          <a:p>
            <a:pPr>
              <a:spcBef>
                <a:spcPts val="1200"/>
              </a:spcBef>
              <a:spcAft>
                <a:spcPts val="1200"/>
              </a:spcAft>
            </a:pPr>
            <a:r>
              <a:rPr lang="en-US" dirty="0" smtClean="0"/>
              <a:t>“Every person has a right to full and equal recognition and exercise of his human rights and freedoms, without distinction, exclusion or preference based on … a handicap or the use of any means to palliate a handicap”</a:t>
            </a:r>
            <a:endParaRPr lang="en-US" dirty="0"/>
          </a:p>
        </p:txBody>
      </p:sp>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3</a:t>
            </a:fld>
            <a:endParaRPr lang="fr-FR" altLang="fr-FR"/>
          </a:p>
        </p:txBody>
      </p:sp>
    </p:spTree>
    <p:extLst>
      <p:ext uri="{BB962C8B-B14F-4D97-AF65-F5344CB8AC3E}">
        <p14:creationId xmlns:p14="http://schemas.microsoft.com/office/powerpoint/2010/main" val="709730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4</a:t>
            </a:fld>
            <a:endParaRPr lang="fr-FR" altLang="fr-FR"/>
          </a:p>
        </p:txBody>
      </p:sp>
      <p:grpSp>
        <p:nvGrpSpPr>
          <p:cNvPr id="3" name="Group 2" descr="The medical model and the social model can be integrated to result in an interactional model. One example of an interactional model is the Disability Creation Process model that was developed and is used in Quebec. The theoretical framework of the social model has led to the development of the Universal Design for Learning (UDL) model.&#10;" title="Models used in Quebec"/>
          <p:cNvGrpSpPr/>
          <p:nvPr/>
        </p:nvGrpSpPr>
        <p:grpSpPr>
          <a:xfrm>
            <a:off x="215516" y="1607171"/>
            <a:ext cx="8712968" cy="4339207"/>
            <a:chOff x="323528" y="1607171"/>
            <a:chExt cx="8712968" cy="4339207"/>
          </a:xfrm>
        </p:grpSpPr>
        <p:sp>
          <p:nvSpPr>
            <p:cNvPr id="18" name="TextBox 17"/>
            <p:cNvSpPr txBox="1"/>
            <p:nvPr/>
          </p:nvSpPr>
          <p:spPr>
            <a:xfrm>
              <a:off x="5004048" y="3074114"/>
              <a:ext cx="2448272" cy="584775"/>
            </a:xfrm>
            <a:prstGeom prst="rect">
              <a:avLst/>
            </a:prstGeom>
            <a:noFill/>
            <a:ln>
              <a:solidFill>
                <a:schemeClr val="tx1"/>
              </a:solidFill>
            </a:ln>
          </p:spPr>
          <p:txBody>
            <a:bodyPr wrap="square" rtlCol="0">
              <a:spAutoFit/>
            </a:bodyPr>
            <a:lstStyle/>
            <a:p>
              <a:pPr algn="ctr"/>
              <a:r>
                <a:rPr lang="en-US" sz="3200" dirty="0" smtClean="0">
                  <a:latin typeface="Arial" panose="020B0604020202020204" pitchFamily="34" charset="0"/>
                  <a:cs typeface="Arial" panose="020B0604020202020204" pitchFamily="34" charset="0"/>
                </a:rPr>
                <a:t>Interactional</a:t>
              </a:r>
              <a:endParaRPr lang="en-US" sz="3200" dirty="0">
                <a:latin typeface="Arial" panose="020B0604020202020204" pitchFamily="34" charset="0"/>
                <a:cs typeface="Arial" panose="020B0604020202020204" pitchFamily="34" charset="0"/>
              </a:endParaRPr>
            </a:p>
          </p:txBody>
        </p:sp>
        <p:sp>
          <p:nvSpPr>
            <p:cNvPr id="25" name="TextBox 24"/>
            <p:cNvSpPr txBox="1"/>
            <p:nvPr/>
          </p:nvSpPr>
          <p:spPr>
            <a:xfrm>
              <a:off x="4193958" y="1617640"/>
              <a:ext cx="1620180" cy="584775"/>
            </a:xfrm>
            <a:prstGeom prst="rect">
              <a:avLst/>
            </a:prstGeom>
            <a:noFill/>
            <a:ln>
              <a:solidFill>
                <a:schemeClr val="tx1"/>
              </a:solidFill>
            </a:ln>
          </p:spPr>
          <p:txBody>
            <a:bodyPr wrap="square" rtlCol="0">
              <a:spAutoFit/>
            </a:bodyPr>
            <a:lstStyle/>
            <a:p>
              <a:pPr algn="ctr"/>
              <a:r>
                <a:rPr lang="en-US" sz="3200" dirty="0" smtClean="0">
                  <a:latin typeface="Arial" panose="020B0604020202020204" pitchFamily="34" charset="0"/>
                  <a:cs typeface="Arial" panose="020B0604020202020204" pitchFamily="34" charset="0"/>
                </a:rPr>
                <a:t>Medical</a:t>
              </a:r>
              <a:endParaRPr lang="en-US" sz="3200" dirty="0">
                <a:latin typeface="Arial" panose="020B0604020202020204" pitchFamily="34" charset="0"/>
                <a:cs typeface="Arial" panose="020B0604020202020204" pitchFamily="34" charset="0"/>
              </a:endParaRPr>
            </a:p>
          </p:txBody>
        </p:sp>
        <p:sp>
          <p:nvSpPr>
            <p:cNvPr id="26" name="TextBox 25"/>
            <p:cNvSpPr txBox="1"/>
            <p:nvPr/>
          </p:nvSpPr>
          <p:spPr>
            <a:xfrm>
              <a:off x="7040314" y="1607171"/>
              <a:ext cx="1296144" cy="584775"/>
            </a:xfrm>
            <a:prstGeom prst="rect">
              <a:avLst/>
            </a:prstGeom>
            <a:noFill/>
            <a:ln>
              <a:solidFill>
                <a:schemeClr val="tx1"/>
              </a:solidFill>
            </a:ln>
          </p:spPr>
          <p:txBody>
            <a:bodyPr wrap="square" rtlCol="0">
              <a:spAutoFit/>
            </a:bodyPr>
            <a:lstStyle/>
            <a:p>
              <a:pPr algn="ctr"/>
              <a:r>
                <a:rPr lang="en-US" sz="3200" dirty="0" smtClean="0">
                  <a:latin typeface="Arial" panose="020B0604020202020204" pitchFamily="34" charset="0"/>
                  <a:cs typeface="Arial" panose="020B0604020202020204" pitchFamily="34" charset="0"/>
                </a:rPr>
                <a:t>Social</a:t>
              </a:r>
              <a:endParaRPr lang="en-US" sz="3200" dirty="0">
                <a:latin typeface="Arial" panose="020B0604020202020204" pitchFamily="34" charset="0"/>
                <a:cs typeface="Arial" panose="020B0604020202020204" pitchFamily="34" charset="0"/>
              </a:endParaRPr>
            </a:p>
          </p:txBody>
        </p:sp>
        <p:sp>
          <p:nvSpPr>
            <p:cNvPr id="27" name="TextBox 26"/>
            <p:cNvSpPr txBox="1"/>
            <p:nvPr/>
          </p:nvSpPr>
          <p:spPr>
            <a:xfrm>
              <a:off x="5364088" y="4869160"/>
              <a:ext cx="3672408" cy="1077218"/>
            </a:xfrm>
            <a:prstGeom prst="rect">
              <a:avLst/>
            </a:prstGeom>
            <a:noFill/>
            <a:ln>
              <a:solidFill>
                <a:schemeClr val="tx1"/>
              </a:solidFill>
            </a:ln>
          </p:spPr>
          <p:txBody>
            <a:bodyPr wrap="square" rtlCol="0">
              <a:spAutoFit/>
            </a:bodyPr>
            <a:lstStyle/>
            <a:p>
              <a:pPr algn="ctr"/>
              <a:r>
                <a:rPr lang="en-US" sz="3200" dirty="0" smtClean="0">
                  <a:latin typeface="Arial" panose="020B0604020202020204" pitchFamily="34" charset="0"/>
                  <a:cs typeface="Arial" panose="020B0604020202020204" pitchFamily="34" charset="0"/>
                </a:rPr>
                <a:t>Universal Design for Learning</a:t>
              </a:r>
              <a:endParaRPr lang="en-US" sz="3200" dirty="0">
                <a:latin typeface="Arial" panose="020B0604020202020204" pitchFamily="34" charset="0"/>
                <a:cs typeface="Arial" panose="020B0604020202020204" pitchFamily="34" charset="0"/>
              </a:endParaRPr>
            </a:p>
          </p:txBody>
        </p:sp>
        <p:sp>
          <p:nvSpPr>
            <p:cNvPr id="28" name="TextBox 27"/>
            <p:cNvSpPr txBox="1"/>
            <p:nvPr/>
          </p:nvSpPr>
          <p:spPr>
            <a:xfrm>
              <a:off x="323528" y="2827892"/>
              <a:ext cx="3696234" cy="1077218"/>
            </a:xfrm>
            <a:prstGeom prst="rect">
              <a:avLst/>
            </a:prstGeom>
            <a:noFill/>
            <a:ln>
              <a:solidFill>
                <a:schemeClr val="tx1"/>
              </a:solidFill>
            </a:ln>
          </p:spPr>
          <p:txBody>
            <a:bodyPr wrap="square" rtlCol="0">
              <a:spAutoFit/>
            </a:bodyPr>
            <a:lstStyle/>
            <a:p>
              <a:pPr algn="ctr"/>
              <a:r>
                <a:rPr lang="en-US" sz="3200" dirty="0" smtClean="0">
                  <a:latin typeface="Arial" panose="020B0604020202020204" pitchFamily="34" charset="0"/>
                  <a:cs typeface="Arial" panose="020B0604020202020204" pitchFamily="34" charset="0"/>
                </a:rPr>
                <a:t>Disability Creation Process </a:t>
              </a:r>
              <a:endParaRPr lang="en-US" sz="3200" dirty="0">
                <a:latin typeface="Arial" panose="020B0604020202020204" pitchFamily="34" charset="0"/>
                <a:cs typeface="Arial" panose="020B0604020202020204" pitchFamily="34" charset="0"/>
              </a:endParaRPr>
            </a:p>
          </p:txBody>
        </p:sp>
        <p:cxnSp>
          <p:nvCxnSpPr>
            <p:cNvPr id="31" name="Straight Arrow Connector 30"/>
            <p:cNvCxnSpPr>
              <a:stCxn id="25" idx="2"/>
              <a:endCxn id="18" idx="0"/>
            </p:cNvCxnSpPr>
            <p:nvPr/>
          </p:nvCxnSpPr>
          <p:spPr>
            <a:xfrm>
              <a:off x="5004048" y="2202415"/>
              <a:ext cx="1224136" cy="871699"/>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49" name="Straight Arrow Connector 2048"/>
            <p:cNvCxnSpPr>
              <a:stCxn id="26" idx="2"/>
              <a:endCxn id="18" idx="0"/>
            </p:cNvCxnSpPr>
            <p:nvPr/>
          </p:nvCxnSpPr>
          <p:spPr>
            <a:xfrm flipH="1">
              <a:off x="6228184" y="2191946"/>
              <a:ext cx="1460202" cy="882168"/>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52" name="Straight Arrow Connector 2051"/>
            <p:cNvCxnSpPr>
              <a:stCxn id="18" idx="1"/>
              <a:endCxn id="28" idx="3"/>
            </p:cNvCxnSpPr>
            <p:nvPr/>
          </p:nvCxnSpPr>
          <p:spPr>
            <a:xfrm flipH="1" flipV="1">
              <a:off x="4019762" y="3366501"/>
              <a:ext cx="984286" cy="1"/>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55" name="Straight Arrow Connector 2054"/>
            <p:cNvCxnSpPr/>
            <p:nvPr/>
          </p:nvCxnSpPr>
          <p:spPr>
            <a:xfrm>
              <a:off x="7884368" y="2191946"/>
              <a:ext cx="0" cy="2677214"/>
            </a:xfrm>
            <a:prstGeom prst="straightConnector1">
              <a:avLst/>
            </a:prstGeom>
            <a:ln w="158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
            <a:ext cx="8229600" cy="684213"/>
          </a:xfrm>
        </p:spPr>
        <p:txBody>
          <a:bodyPr/>
          <a:lstStyle/>
          <a:p>
            <a:r>
              <a:rPr lang="en-US" dirty="0" smtClean="0"/>
              <a:t>Models Used in Quebec</a:t>
            </a:r>
            <a:endParaRPr lang="en-US" dirty="0"/>
          </a:p>
        </p:txBody>
      </p:sp>
    </p:spTree>
    <p:extLst>
      <p:ext uri="{BB962C8B-B14F-4D97-AF65-F5344CB8AC3E}">
        <p14:creationId xmlns:p14="http://schemas.microsoft.com/office/powerpoint/2010/main" val="556491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5</a:t>
            </a:fld>
            <a:endParaRPr lang="fr-FR" altLang="fr-FR"/>
          </a:p>
        </p:txBody>
      </p:sp>
      <p:sp>
        <p:nvSpPr>
          <p:cNvPr id="2052" name="TextBox 2051"/>
          <p:cNvSpPr txBox="1"/>
          <p:nvPr/>
        </p:nvSpPr>
        <p:spPr>
          <a:xfrm>
            <a:off x="505743" y="6428075"/>
            <a:ext cx="3225563" cy="338554"/>
          </a:xfrm>
          <a:prstGeom prst="rect">
            <a:avLst/>
          </a:prstGeom>
          <a:noFill/>
        </p:spPr>
        <p:txBody>
          <a:bodyPr wrap="none" rtlCol="0">
            <a:spAutoFit/>
          </a:bodyPr>
          <a:lstStyle/>
          <a:p>
            <a:r>
              <a:rPr lang="en-US" sz="1600" dirty="0" smtClean="0">
                <a:latin typeface="Arial" panose="020B0604020202020204" pitchFamily="34" charset="0"/>
                <a:cs typeface="Arial" panose="020B0604020202020204" pitchFamily="34" charset="0"/>
              </a:rPr>
              <a:t>Copyright INDC P/CSICIDH 1998</a:t>
            </a:r>
            <a:endParaRPr lang="en-US" sz="1600" dirty="0">
              <a:latin typeface="Arial" panose="020B0604020202020204" pitchFamily="34" charset="0"/>
              <a:cs typeface="Arial" panose="020B0604020202020204" pitchFamily="34" charset="0"/>
            </a:endParaRPr>
          </a:p>
        </p:txBody>
      </p:sp>
      <p:grpSp>
        <p:nvGrpSpPr>
          <p:cNvPr id="2051" name="Group 2050" descr="The Disability Creation Process model is an interactive model that begins with risk factors such as disease or trauma. These risk factors may affect the integrity and development of a person, resulting in personal factors that can be sub-divided into two categories; organic systems (from integrity to impairment) and functional capabilities (from ability to disability). Environmental factors, which can serve as either facilitators or obstacles, interact with a person’s impairments and functional limitations and impact on life habits. The end result is life habits that can foster a person’s full social participation, or on the contrary, a handicap situation (social exclusion). Copyright is http://ripph.qc.ca/en/hdm-dcp/hdm-dcp" title="Disability Creation Process"/>
          <p:cNvGrpSpPr/>
          <p:nvPr/>
        </p:nvGrpSpPr>
        <p:grpSpPr>
          <a:xfrm>
            <a:off x="209152" y="1268562"/>
            <a:ext cx="8725697" cy="4976996"/>
            <a:chOff x="209152" y="1268562"/>
            <a:chExt cx="8725697" cy="4976996"/>
          </a:xfrm>
        </p:grpSpPr>
        <p:grpSp>
          <p:nvGrpSpPr>
            <p:cNvPr id="2049" name="Group 2048"/>
            <p:cNvGrpSpPr/>
            <p:nvPr/>
          </p:nvGrpSpPr>
          <p:grpSpPr>
            <a:xfrm>
              <a:off x="209152" y="1268562"/>
              <a:ext cx="8725697" cy="4976996"/>
              <a:chOff x="310799" y="1268562"/>
              <a:chExt cx="8725697" cy="4976996"/>
            </a:xfrm>
          </p:grpSpPr>
          <p:grpSp>
            <p:nvGrpSpPr>
              <p:cNvPr id="45" name="Group 44"/>
              <p:cNvGrpSpPr/>
              <p:nvPr/>
            </p:nvGrpSpPr>
            <p:grpSpPr>
              <a:xfrm>
                <a:off x="1619211" y="1268562"/>
                <a:ext cx="2368797" cy="837460"/>
                <a:chOff x="0" y="0"/>
                <a:chExt cx="2311879" cy="914400"/>
              </a:xfrm>
            </p:grpSpPr>
            <p:sp>
              <p:nvSpPr>
                <p:cNvPr id="79" name="Rectangle 78"/>
                <p:cNvSpPr/>
                <p:nvPr/>
              </p:nvSpPr>
              <p:spPr>
                <a:xfrm>
                  <a:off x="0" y="0"/>
                  <a:ext cx="2311879" cy="914400"/>
                </a:xfrm>
                <a:prstGeom prst="rect">
                  <a:avLst/>
                </a:prstGeom>
                <a:noFill/>
                <a:ln w="3175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80" name="Text Box 2"/>
                <p:cNvSpPr txBox="1">
                  <a:spLocks noChangeArrowheads="1"/>
                </p:cNvSpPr>
                <p:nvPr/>
              </p:nvSpPr>
              <p:spPr bwMode="auto">
                <a:xfrm>
                  <a:off x="457200" y="129396"/>
                  <a:ext cx="1449237" cy="319177"/>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CA" sz="1600" b="1" i="0" u="none" strike="noStrike" kern="0" cap="none" spc="0" normalizeH="0" baseline="0" noProof="0" dirty="0">
                      <a:ln>
                        <a:noFill/>
                      </a:ln>
                      <a:solidFill>
                        <a:sysClr val="windowText" lastClr="000000"/>
                      </a:solidFill>
                      <a:effectLst/>
                      <a:uLnTx/>
                      <a:uFillTx/>
                      <a:latin typeface="Arial"/>
                      <a:ea typeface="Calibri"/>
                      <a:cs typeface="Times New Roman"/>
                    </a:rPr>
                    <a:t>Risk Factors</a:t>
                  </a:r>
                  <a:endParaRPr kumimoji="0" lang="en-CA"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81" name="Text Box 2"/>
                <p:cNvSpPr txBox="1">
                  <a:spLocks noChangeArrowheads="1"/>
                </p:cNvSpPr>
                <p:nvPr/>
              </p:nvSpPr>
              <p:spPr bwMode="auto">
                <a:xfrm>
                  <a:off x="741871" y="491705"/>
                  <a:ext cx="845388" cy="30192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CA" sz="1600" b="0" i="0" u="none" strike="noStrike" kern="0" cap="none" spc="0" normalizeH="0" baseline="0" noProof="0" dirty="0">
                      <a:ln>
                        <a:noFill/>
                      </a:ln>
                      <a:solidFill>
                        <a:sysClr val="windowText" lastClr="000000"/>
                      </a:solidFill>
                      <a:effectLst/>
                      <a:uLnTx/>
                      <a:uFillTx/>
                      <a:latin typeface="Arial"/>
                      <a:ea typeface="Calibri"/>
                      <a:cs typeface="Times New Roman"/>
                    </a:rPr>
                    <a:t>Cause</a:t>
                  </a:r>
                  <a:endParaRPr kumimoji="0" lang="en-CA"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grpSp>
          <p:grpSp>
            <p:nvGrpSpPr>
              <p:cNvPr id="46" name="Group 45"/>
              <p:cNvGrpSpPr/>
              <p:nvPr/>
            </p:nvGrpSpPr>
            <p:grpSpPr>
              <a:xfrm>
                <a:off x="310799" y="2469448"/>
                <a:ext cx="4994647" cy="1374249"/>
                <a:chOff x="0" y="0"/>
                <a:chExt cx="4873625" cy="1500505"/>
              </a:xfrm>
            </p:grpSpPr>
            <p:sp>
              <p:nvSpPr>
                <p:cNvPr id="66" name="Rectangle 65"/>
                <p:cNvSpPr/>
                <p:nvPr/>
              </p:nvSpPr>
              <p:spPr>
                <a:xfrm>
                  <a:off x="0" y="0"/>
                  <a:ext cx="4873625" cy="1500505"/>
                </a:xfrm>
                <a:prstGeom prst="rect">
                  <a:avLst/>
                </a:prstGeom>
                <a:noFill/>
                <a:ln w="3175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67" name="Rectangle 66"/>
                <p:cNvSpPr/>
                <p:nvPr/>
              </p:nvSpPr>
              <p:spPr>
                <a:xfrm>
                  <a:off x="120770" y="517585"/>
                  <a:ext cx="2044065" cy="802005"/>
                </a:xfrm>
                <a:prstGeom prst="rect">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68" name="Rectangle 67"/>
                <p:cNvSpPr/>
                <p:nvPr/>
              </p:nvSpPr>
              <p:spPr>
                <a:xfrm>
                  <a:off x="2665562" y="517585"/>
                  <a:ext cx="1974850" cy="802005"/>
                </a:xfrm>
                <a:prstGeom prst="rect">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69" name="Text Box 2"/>
                <p:cNvSpPr txBox="1">
                  <a:spLocks noChangeArrowheads="1"/>
                </p:cNvSpPr>
                <p:nvPr/>
              </p:nvSpPr>
              <p:spPr bwMode="auto">
                <a:xfrm>
                  <a:off x="1509622" y="69011"/>
                  <a:ext cx="1992630" cy="36195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CA" sz="1600" b="1" i="0" u="none" strike="noStrike" kern="0" cap="none" spc="0" normalizeH="0" baseline="0" noProof="0">
                      <a:ln>
                        <a:noFill/>
                      </a:ln>
                      <a:solidFill>
                        <a:sysClr val="windowText" lastClr="000000"/>
                      </a:solidFill>
                      <a:effectLst/>
                      <a:uLnTx/>
                      <a:uFillTx/>
                      <a:latin typeface="Arial"/>
                      <a:ea typeface="Calibri"/>
                      <a:cs typeface="Times New Roman"/>
                    </a:rPr>
                    <a:t>Personal Factors</a:t>
                  </a:r>
                  <a:endParaRPr kumimoji="0" lang="en-CA" sz="1100" b="0" i="0" u="none" strike="noStrike" kern="0" cap="none" spc="0" normalizeH="0" baseline="0" noProof="0">
                    <a:ln>
                      <a:noFill/>
                    </a:ln>
                    <a:solidFill>
                      <a:sysClr val="windowText" lastClr="000000"/>
                    </a:solidFill>
                    <a:effectLst/>
                    <a:uLnTx/>
                    <a:uFillTx/>
                    <a:latin typeface="Calibri"/>
                    <a:ea typeface="Calibri"/>
                    <a:cs typeface="Times New Roman"/>
                  </a:endParaRPr>
                </a:p>
              </p:txBody>
            </p:sp>
            <p:sp>
              <p:nvSpPr>
                <p:cNvPr id="70" name="Text Box 2"/>
                <p:cNvSpPr txBox="1">
                  <a:spLocks noChangeArrowheads="1"/>
                </p:cNvSpPr>
                <p:nvPr/>
              </p:nvSpPr>
              <p:spPr bwMode="auto">
                <a:xfrm>
                  <a:off x="299474" y="567174"/>
                  <a:ext cx="1767840" cy="292676"/>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CA" sz="1600" b="0" i="0" u="none" strike="noStrike" kern="0" cap="none" spc="0" normalizeH="0" baseline="0" noProof="0" dirty="0">
                      <a:ln>
                        <a:noFill/>
                      </a:ln>
                      <a:solidFill>
                        <a:sysClr val="windowText" lastClr="000000"/>
                      </a:solidFill>
                      <a:effectLst/>
                      <a:uLnTx/>
                      <a:uFillTx/>
                      <a:latin typeface="Arial"/>
                      <a:ea typeface="Calibri"/>
                      <a:cs typeface="Times New Roman"/>
                    </a:rPr>
                    <a:t>Organic Systems</a:t>
                  </a:r>
                  <a:endParaRPr kumimoji="0" lang="en-CA"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grpSp>
              <p:nvGrpSpPr>
                <p:cNvPr id="71" name="Group 70"/>
                <p:cNvGrpSpPr/>
                <p:nvPr/>
              </p:nvGrpSpPr>
              <p:grpSpPr>
                <a:xfrm>
                  <a:off x="172528" y="923026"/>
                  <a:ext cx="1940560" cy="292735"/>
                  <a:chOff x="0" y="0"/>
                  <a:chExt cx="1940943" cy="293298"/>
                </a:xfrm>
              </p:grpSpPr>
              <p:sp>
                <p:nvSpPr>
                  <p:cNvPr id="77" name="Text Box 2"/>
                  <p:cNvSpPr txBox="1">
                    <a:spLocks noChangeArrowheads="1"/>
                  </p:cNvSpPr>
                  <p:nvPr/>
                </p:nvSpPr>
                <p:spPr bwMode="auto">
                  <a:xfrm>
                    <a:off x="0" y="0"/>
                    <a:ext cx="1940943" cy="29329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CA" sz="1200" b="0" i="0" u="none" strike="noStrike" kern="0" cap="none" spc="0" normalizeH="0" baseline="0" noProof="0" dirty="0">
                        <a:ln>
                          <a:noFill/>
                        </a:ln>
                        <a:solidFill>
                          <a:sysClr val="windowText" lastClr="000000"/>
                        </a:solidFill>
                        <a:effectLst/>
                        <a:uLnTx/>
                        <a:uFillTx/>
                        <a:latin typeface="Arial"/>
                        <a:ea typeface="Calibri"/>
                        <a:cs typeface="Times New Roman"/>
                      </a:rPr>
                      <a:t>Integrity</a:t>
                    </a:r>
                    <a:r>
                      <a:rPr kumimoji="0" lang="en-CA" sz="1100" b="0" i="0" u="none" strike="noStrike" kern="0" cap="none" spc="0" normalizeH="0" baseline="0" noProof="0" dirty="0">
                        <a:ln>
                          <a:noFill/>
                        </a:ln>
                        <a:solidFill>
                          <a:sysClr val="windowText" lastClr="000000"/>
                        </a:solidFill>
                        <a:effectLst/>
                        <a:uLnTx/>
                        <a:uFillTx/>
                        <a:latin typeface="Calibri"/>
                        <a:ea typeface="Calibri"/>
                        <a:cs typeface="Times New Roman"/>
                      </a:rPr>
                      <a:t>            </a:t>
                    </a:r>
                    <a:r>
                      <a:rPr kumimoji="0" lang="en-CA" sz="1100" b="0" i="0" u="none" strike="noStrike" kern="0" cap="none" spc="0" normalizeH="0" baseline="0" noProof="0" dirty="0" smtClean="0">
                        <a:ln>
                          <a:noFill/>
                        </a:ln>
                        <a:solidFill>
                          <a:sysClr val="windowText" lastClr="000000"/>
                        </a:solidFill>
                        <a:effectLst/>
                        <a:uLnTx/>
                        <a:uFillTx/>
                        <a:latin typeface="Calibri"/>
                        <a:ea typeface="Calibri"/>
                        <a:cs typeface="Times New Roman"/>
                      </a:rPr>
                      <a:t> </a:t>
                    </a:r>
                    <a:r>
                      <a:rPr kumimoji="0" lang="en-CA" sz="1200" b="0" i="0" u="none" strike="noStrike" kern="0" cap="none" spc="0" normalizeH="0" baseline="0" noProof="0" dirty="0" smtClean="0">
                        <a:ln>
                          <a:noFill/>
                        </a:ln>
                        <a:solidFill>
                          <a:sysClr val="windowText" lastClr="000000"/>
                        </a:solidFill>
                        <a:effectLst/>
                        <a:uLnTx/>
                        <a:uFillTx/>
                        <a:latin typeface="Arial"/>
                        <a:ea typeface="Calibri"/>
                        <a:cs typeface="Times New Roman"/>
                      </a:rPr>
                      <a:t>Impairment</a:t>
                    </a:r>
                    <a:endParaRPr kumimoji="0" lang="en-CA"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cxnSp>
                <p:nvCxnSpPr>
                  <p:cNvPr id="78" name="Straight Arrow Connector 77"/>
                  <p:cNvCxnSpPr/>
                  <p:nvPr/>
                </p:nvCxnSpPr>
                <p:spPr>
                  <a:xfrm>
                    <a:off x="683408" y="156528"/>
                    <a:ext cx="327660" cy="0"/>
                  </a:xfrm>
                  <a:prstGeom prst="straightConnector1">
                    <a:avLst/>
                  </a:prstGeom>
                  <a:noFill/>
                  <a:ln w="19050" cap="flat" cmpd="sng" algn="ctr">
                    <a:solidFill>
                      <a:sysClr val="windowText" lastClr="000000"/>
                    </a:solidFill>
                    <a:prstDash val="solid"/>
                    <a:headEnd type="arrow"/>
                    <a:tailEnd type="arrow"/>
                  </a:ln>
                  <a:effectLst/>
                </p:spPr>
              </p:cxnSp>
            </p:grpSp>
            <p:sp>
              <p:nvSpPr>
                <p:cNvPr id="72" name="Text Box 2"/>
                <p:cNvSpPr txBox="1">
                  <a:spLocks noChangeArrowheads="1"/>
                </p:cNvSpPr>
                <p:nvPr/>
              </p:nvSpPr>
              <p:spPr bwMode="auto">
                <a:xfrm>
                  <a:off x="3071578" y="545555"/>
                  <a:ext cx="1310640" cy="314296"/>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CA" sz="1600" b="0" i="0" u="none" strike="noStrike" kern="0" cap="none" spc="0" normalizeH="0" baseline="0" noProof="0" dirty="0">
                      <a:ln>
                        <a:noFill/>
                      </a:ln>
                      <a:solidFill>
                        <a:sysClr val="windowText" lastClr="000000"/>
                      </a:solidFill>
                      <a:effectLst/>
                      <a:uLnTx/>
                      <a:uFillTx/>
                      <a:latin typeface="Arial"/>
                      <a:ea typeface="Calibri"/>
                      <a:cs typeface="Times New Roman"/>
                    </a:rPr>
                    <a:t>Capabilities</a:t>
                  </a:r>
                  <a:endParaRPr kumimoji="0" lang="en-CA"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grpSp>
              <p:nvGrpSpPr>
                <p:cNvPr id="73" name="Group 72"/>
                <p:cNvGrpSpPr/>
                <p:nvPr/>
              </p:nvGrpSpPr>
              <p:grpSpPr>
                <a:xfrm>
                  <a:off x="2794958" y="923026"/>
                  <a:ext cx="1733550" cy="292735"/>
                  <a:chOff x="-60385" y="-9142"/>
                  <a:chExt cx="1733550" cy="292735"/>
                </a:xfrm>
              </p:grpSpPr>
              <p:sp>
                <p:nvSpPr>
                  <p:cNvPr id="75" name="Text Box 2"/>
                  <p:cNvSpPr txBox="1">
                    <a:spLocks noChangeArrowheads="1"/>
                  </p:cNvSpPr>
                  <p:nvPr/>
                </p:nvSpPr>
                <p:spPr bwMode="auto">
                  <a:xfrm>
                    <a:off x="-60385" y="-9142"/>
                    <a:ext cx="1733550" cy="29273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CA" sz="1200" b="0" i="0" u="none" strike="noStrike" kern="0" cap="none" spc="0" normalizeH="0" baseline="0" noProof="0" dirty="0">
                        <a:ln>
                          <a:noFill/>
                        </a:ln>
                        <a:solidFill>
                          <a:sysClr val="windowText" lastClr="000000"/>
                        </a:solidFill>
                        <a:effectLst/>
                        <a:uLnTx/>
                        <a:uFillTx/>
                        <a:latin typeface="Arial"/>
                        <a:ea typeface="Calibri"/>
                        <a:cs typeface="Times New Roman"/>
                      </a:rPr>
                      <a:t>Ability</a:t>
                    </a:r>
                    <a:r>
                      <a:rPr kumimoji="0" lang="en-CA" sz="1100" b="0" i="0" u="none" strike="noStrike" kern="0" cap="none" spc="0" normalizeH="0" baseline="0" noProof="0" dirty="0">
                        <a:ln>
                          <a:noFill/>
                        </a:ln>
                        <a:solidFill>
                          <a:sysClr val="windowText" lastClr="000000"/>
                        </a:solidFill>
                        <a:effectLst/>
                        <a:uLnTx/>
                        <a:uFillTx/>
                        <a:latin typeface="Calibri"/>
                        <a:ea typeface="Calibri"/>
                        <a:cs typeface="Times New Roman"/>
                      </a:rPr>
                      <a:t>             </a:t>
                    </a:r>
                    <a:r>
                      <a:rPr kumimoji="0" lang="en-CA" sz="1200" b="0" i="0" u="none" strike="noStrike" kern="0" cap="none" spc="0" normalizeH="0" baseline="0" noProof="0" dirty="0">
                        <a:ln>
                          <a:noFill/>
                        </a:ln>
                        <a:solidFill>
                          <a:sysClr val="windowText" lastClr="000000"/>
                        </a:solidFill>
                        <a:effectLst/>
                        <a:uLnTx/>
                        <a:uFillTx/>
                        <a:latin typeface="Arial"/>
                        <a:ea typeface="Calibri"/>
                        <a:cs typeface="Times New Roman"/>
                      </a:rPr>
                      <a:t>Disability</a:t>
                    </a:r>
                    <a:endParaRPr kumimoji="0" lang="en-CA"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cxnSp>
                <p:nvCxnSpPr>
                  <p:cNvPr id="76" name="Straight Arrow Connector 75"/>
                  <p:cNvCxnSpPr/>
                  <p:nvPr/>
                </p:nvCxnSpPr>
                <p:spPr>
                  <a:xfrm>
                    <a:off x="526211" y="147085"/>
                    <a:ext cx="310515" cy="0"/>
                  </a:xfrm>
                  <a:prstGeom prst="straightConnector1">
                    <a:avLst/>
                  </a:prstGeom>
                  <a:noFill/>
                  <a:ln w="19050" cap="flat" cmpd="sng" algn="ctr">
                    <a:solidFill>
                      <a:sysClr val="windowText" lastClr="000000"/>
                    </a:solidFill>
                    <a:prstDash val="solid"/>
                    <a:headEnd type="arrow"/>
                    <a:tailEnd type="arrow"/>
                  </a:ln>
                  <a:effectLst/>
                </p:spPr>
              </p:cxnSp>
            </p:grpSp>
            <p:cxnSp>
              <p:nvCxnSpPr>
                <p:cNvPr id="74" name="Straight Arrow Connector 73"/>
                <p:cNvCxnSpPr/>
                <p:nvPr/>
              </p:nvCxnSpPr>
              <p:spPr>
                <a:xfrm flipV="1">
                  <a:off x="1992702" y="776377"/>
                  <a:ext cx="940854" cy="8627"/>
                </a:xfrm>
                <a:prstGeom prst="straightConnector1">
                  <a:avLst/>
                </a:prstGeom>
                <a:noFill/>
                <a:ln w="25400" cap="flat" cmpd="sng" algn="ctr">
                  <a:solidFill>
                    <a:sysClr val="windowText" lastClr="000000"/>
                  </a:solidFill>
                  <a:prstDash val="solid"/>
                  <a:headEnd type="arrow"/>
                  <a:tailEnd type="arrow"/>
                </a:ln>
                <a:effectLst/>
              </p:spPr>
            </p:cxnSp>
          </p:grpSp>
          <p:cxnSp>
            <p:nvCxnSpPr>
              <p:cNvPr id="47" name="Straight Arrow Connector 46"/>
              <p:cNvCxnSpPr/>
              <p:nvPr/>
            </p:nvCxnSpPr>
            <p:spPr>
              <a:xfrm>
                <a:off x="2795014" y="2106022"/>
                <a:ext cx="0" cy="316023"/>
              </a:xfrm>
              <a:prstGeom prst="straightConnector1">
                <a:avLst/>
              </a:prstGeom>
              <a:noFill/>
              <a:ln w="25400" cap="flat" cmpd="sng" algn="ctr">
                <a:solidFill>
                  <a:sysClr val="windowText" lastClr="000000"/>
                </a:solidFill>
                <a:prstDash val="solid"/>
                <a:tailEnd type="arrow"/>
              </a:ln>
              <a:effectLst/>
            </p:spPr>
          </p:cxnSp>
          <p:grpSp>
            <p:nvGrpSpPr>
              <p:cNvPr id="48" name="Group 47"/>
              <p:cNvGrpSpPr/>
              <p:nvPr/>
            </p:nvGrpSpPr>
            <p:grpSpPr>
              <a:xfrm>
                <a:off x="5756624" y="2469448"/>
                <a:ext cx="3279872" cy="1373086"/>
                <a:chOff x="0" y="0"/>
                <a:chExt cx="3200400" cy="1499235"/>
              </a:xfrm>
            </p:grpSpPr>
            <p:sp>
              <p:nvSpPr>
                <p:cNvPr id="63" name="Rectangle 62"/>
                <p:cNvSpPr/>
                <p:nvPr/>
              </p:nvSpPr>
              <p:spPr>
                <a:xfrm>
                  <a:off x="0" y="0"/>
                  <a:ext cx="3200400" cy="1499235"/>
                </a:xfrm>
                <a:prstGeom prst="rect">
                  <a:avLst/>
                </a:prstGeom>
                <a:noFill/>
                <a:ln w="3175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CA" sz="1100" b="0" i="0" u="none" strike="noStrike" kern="0" cap="none" spc="0" normalizeH="0" baseline="0" noProof="0">
                      <a:ln>
                        <a:noFill/>
                      </a:ln>
                      <a:solidFill>
                        <a:sysClr val="window" lastClr="FFFFFF"/>
                      </a:solidFill>
                      <a:effectLst/>
                      <a:uLnTx/>
                      <a:uFillTx/>
                      <a:latin typeface="Calibri"/>
                      <a:ea typeface="Calibri"/>
                      <a:cs typeface="Times New Roman"/>
                    </a:rPr>
                    <a:t> </a:t>
                  </a:r>
                </a:p>
              </p:txBody>
            </p:sp>
            <p:sp>
              <p:nvSpPr>
                <p:cNvPr id="64" name="Text Box 2"/>
                <p:cNvSpPr txBox="1">
                  <a:spLocks noChangeArrowheads="1"/>
                </p:cNvSpPr>
                <p:nvPr/>
              </p:nvSpPr>
              <p:spPr bwMode="auto">
                <a:xfrm>
                  <a:off x="350427" y="181154"/>
                  <a:ext cx="2527539" cy="33643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CA" sz="1600" b="1" i="0" u="none" strike="noStrike" kern="0" cap="none" spc="0" normalizeH="0" baseline="0" noProof="0" dirty="0">
                      <a:ln>
                        <a:noFill/>
                      </a:ln>
                      <a:solidFill>
                        <a:sysClr val="windowText" lastClr="000000"/>
                      </a:solidFill>
                      <a:effectLst/>
                      <a:uLnTx/>
                      <a:uFillTx/>
                      <a:latin typeface="Arial"/>
                      <a:ea typeface="Calibri"/>
                      <a:cs typeface="Times New Roman"/>
                    </a:rPr>
                    <a:t>Environmental Factors</a:t>
                  </a:r>
                  <a:endParaRPr kumimoji="0" lang="en-CA"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65" name="Text Box 2"/>
                <p:cNvSpPr txBox="1">
                  <a:spLocks noChangeArrowheads="1"/>
                </p:cNvSpPr>
                <p:nvPr/>
              </p:nvSpPr>
              <p:spPr bwMode="auto">
                <a:xfrm>
                  <a:off x="724619" y="905773"/>
                  <a:ext cx="1923415" cy="3016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CA" sz="1200" b="0" i="0" u="none" strike="noStrike" kern="0" cap="none" spc="0" normalizeH="0" baseline="0" noProof="0" dirty="0">
                      <a:ln>
                        <a:noFill/>
                      </a:ln>
                      <a:solidFill>
                        <a:sysClr val="windowText" lastClr="000000"/>
                      </a:solidFill>
                      <a:effectLst/>
                      <a:uLnTx/>
                      <a:uFillTx/>
                      <a:latin typeface="Arial"/>
                      <a:ea typeface="Calibri"/>
                      <a:cs typeface="Times New Roman"/>
                    </a:rPr>
                    <a:t>Facilitator  </a:t>
                  </a:r>
                  <a:r>
                    <a:rPr kumimoji="0" lang="en-CA" sz="1100" b="0" i="0" u="none" strike="noStrike" kern="0" cap="none" spc="0" normalizeH="0" baseline="0" noProof="0" dirty="0">
                      <a:ln>
                        <a:noFill/>
                      </a:ln>
                      <a:solidFill>
                        <a:sysClr val="windowText" lastClr="000000"/>
                      </a:solidFill>
                      <a:effectLst/>
                      <a:uLnTx/>
                      <a:uFillTx/>
                      <a:latin typeface="Calibri"/>
                      <a:ea typeface="Calibri"/>
                      <a:cs typeface="Times New Roman"/>
                    </a:rPr>
                    <a:t>         </a:t>
                  </a:r>
                  <a:r>
                    <a:rPr kumimoji="0" lang="en-CA" sz="1100" b="0" i="0" u="none" strike="noStrike" kern="0" cap="none" spc="0" normalizeH="0" baseline="0" noProof="0" dirty="0" smtClean="0">
                      <a:ln>
                        <a:noFill/>
                      </a:ln>
                      <a:solidFill>
                        <a:sysClr val="windowText" lastClr="000000"/>
                      </a:solidFill>
                      <a:effectLst/>
                      <a:uLnTx/>
                      <a:uFillTx/>
                      <a:latin typeface="Calibri"/>
                      <a:ea typeface="Calibri"/>
                      <a:cs typeface="Times New Roman"/>
                    </a:rPr>
                    <a:t> </a:t>
                  </a:r>
                  <a:r>
                    <a:rPr kumimoji="0" lang="en-CA" sz="1200" b="0" i="0" u="none" strike="noStrike" kern="0" cap="none" spc="0" normalizeH="0" baseline="0" noProof="0" dirty="0" smtClean="0">
                      <a:ln>
                        <a:noFill/>
                      </a:ln>
                      <a:solidFill>
                        <a:sysClr val="windowText" lastClr="000000"/>
                      </a:solidFill>
                      <a:effectLst/>
                      <a:uLnTx/>
                      <a:uFillTx/>
                      <a:latin typeface="Arial"/>
                      <a:ea typeface="Calibri"/>
                      <a:cs typeface="Times New Roman"/>
                    </a:rPr>
                    <a:t>Obstacle</a:t>
                  </a:r>
                  <a:endParaRPr kumimoji="0" lang="en-CA"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grpSp>
          <p:grpSp>
            <p:nvGrpSpPr>
              <p:cNvPr id="49" name="Group 48"/>
              <p:cNvGrpSpPr/>
              <p:nvPr/>
            </p:nvGrpSpPr>
            <p:grpSpPr>
              <a:xfrm>
                <a:off x="4492415" y="4160170"/>
                <a:ext cx="1874213" cy="576336"/>
                <a:chOff x="0" y="0"/>
                <a:chExt cx="1828800" cy="629285"/>
              </a:xfrm>
            </p:grpSpPr>
            <p:sp>
              <p:nvSpPr>
                <p:cNvPr id="61" name="Oval 60"/>
                <p:cNvSpPr/>
                <p:nvPr/>
              </p:nvSpPr>
              <p:spPr>
                <a:xfrm>
                  <a:off x="0" y="0"/>
                  <a:ext cx="1828800" cy="629285"/>
                </a:xfrm>
                <a:prstGeom prst="ellipse">
                  <a:avLst/>
                </a:prstGeom>
                <a:noFill/>
                <a:ln w="3175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62" name="Text Box 2"/>
                <p:cNvSpPr txBox="1">
                  <a:spLocks noChangeArrowheads="1"/>
                </p:cNvSpPr>
                <p:nvPr/>
              </p:nvSpPr>
              <p:spPr bwMode="auto">
                <a:xfrm>
                  <a:off x="301925" y="129396"/>
                  <a:ext cx="1293495" cy="335915"/>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CA" sz="1600" b="1" i="0" u="none" strike="noStrike" kern="0" cap="none" spc="0" normalizeH="0" baseline="0" noProof="0" dirty="0">
                      <a:ln>
                        <a:noFill/>
                      </a:ln>
                      <a:solidFill>
                        <a:sysClr val="windowText" lastClr="000000"/>
                      </a:solidFill>
                      <a:effectLst/>
                      <a:uLnTx/>
                      <a:uFillTx/>
                      <a:latin typeface="Arial"/>
                      <a:ea typeface="Calibri"/>
                      <a:cs typeface="Times New Roman"/>
                    </a:rPr>
                    <a:t>Interaction</a:t>
                  </a:r>
                  <a:endParaRPr kumimoji="0" lang="en-CA"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grpSp>
          <p:grpSp>
            <p:nvGrpSpPr>
              <p:cNvPr id="50" name="Group 49"/>
              <p:cNvGrpSpPr/>
              <p:nvPr/>
            </p:nvGrpSpPr>
            <p:grpSpPr>
              <a:xfrm>
                <a:off x="3776324" y="5210946"/>
                <a:ext cx="3394801" cy="1034612"/>
                <a:chOff x="0" y="0"/>
                <a:chExt cx="3312544" cy="1129665"/>
              </a:xfrm>
            </p:grpSpPr>
            <p:grpSp>
              <p:nvGrpSpPr>
                <p:cNvPr id="56" name="Group 55"/>
                <p:cNvGrpSpPr/>
                <p:nvPr/>
              </p:nvGrpSpPr>
              <p:grpSpPr>
                <a:xfrm>
                  <a:off x="0" y="0"/>
                  <a:ext cx="3312544" cy="1129665"/>
                  <a:chOff x="0" y="1"/>
                  <a:chExt cx="3200400" cy="1130060"/>
                </a:xfrm>
              </p:grpSpPr>
              <p:sp>
                <p:nvSpPr>
                  <p:cNvPr id="58" name="Rectangle 57"/>
                  <p:cNvSpPr/>
                  <p:nvPr/>
                </p:nvSpPr>
                <p:spPr>
                  <a:xfrm>
                    <a:off x="0" y="1"/>
                    <a:ext cx="3200400" cy="1130060"/>
                  </a:xfrm>
                  <a:prstGeom prst="rect">
                    <a:avLst/>
                  </a:prstGeom>
                  <a:noFill/>
                  <a:ln w="3175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CA" sz="1100" b="0" i="0" u="none" strike="noStrike" kern="0" cap="none" spc="0" normalizeH="0" baseline="0" noProof="0">
                        <a:ln>
                          <a:noFill/>
                        </a:ln>
                        <a:solidFill>
                          <a:sysClr val="windowText" lastClr="000000"/>
                        </a:solidFill>
                        <a:effectLst/>
                        <a:uLnTx/>
                        <a:uFillTx/>
                        <a:latin typeface="Calibri"/>
                        <a:ea typeface="Calibri"/>
                        <a:cs typeface="Times New Roman"/>
                      </a:rPr>
                      <a:t> </a:t>
                    </a:r>
                  </a:p>
                </p:txBody>
              </p:sp>
              <p:sp>
                <p:nvSpPr>
                  <p:cNvPr id="59" name="Text Box 2"/>
                  <p:cNvSpPr txBox="1">
                    <a:spLocks noChangeArrowheads="1"/>
                  </p:cNvSpPr>
                  <p:nvPr/>
                </p:nvSpPr>
                <p:spPr bwMode="auto">
                  <a:xfrm>
                    <a:off x="1000089" y="103517"/>
                    <a:ext cx="1233577" cy="33643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CA" sz="1600" b="1" i="0" u="none" strike="noStrike" kern="0" cap="none" spc="0" normalizeH="0" baseline="0" noProof="0" dirty="0">
                        <a:ln>
                          <a:noFill/>
                        </a:ln>
                        <a:solidFill>
                          <a:sysClr val="windowText" lastClr="000000"/>
                        </a:solidFill>
                        <a:effectLst/>
                        <a:uLnTx/>
                        <a:uFillTx/>
                        <a:latin typeface="Arial"/>
                        <a:ea typeface="Calibri"/>
                        <a:cs typeface="Times New Roman"/>
                      </a:rPr>
                      <a:t>Life Habits</a:t>
                    </a:r>
                    <a:endParaRPr kumimoji="0" lang="en-CA"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sp>
                <p:nvSpPr>
                  <p:cNvPr id="60" name="Text Box 2"/>
                  <p:cNvSpPr txBox="1">
                    <a:spLocks noChangeArrowheads="1"/>
                  </p:cNvSpPr>
                  <p:nvPr/>
                </p:nvSpPr>
                <p:spPr bwMode="auto">
                  <a:xfrm>
                    <a:off x="116620" y="673158"/>
                    <a:ext cx="2989713" cy="3016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CA" sz="1200" b="0" i="0" u="none" strike="noStrike" kern="0" cap="none" spc="0" normalizeH="0" baseline="0" noProof="0" dirty="0">
                        <a:ln>
                          <a:noFill/>
                        </a:ln>
                        <a:solidFill>
                          <a:sysClr val="windowText" lastClr="000000"/>
                        </a:solidFill>
                        <a:effectLst/>
                        <a:uLnTx/>
                        <a:uFillTx/>
                        <a:latin typeface="Arial"/>
                        <a:ea typeface="Calibri"/>
                        <a:cs typeface="Times New Roman"/>
                      </a:rPr>
                      <a:t>Social Participation  </a:t>
                    </a:r>
                    <a:r>
                      <a:rPr kumimoji="0" lang="en-CA" sz="1100" b="0" i="0" u="none" strike="noStrike" kern="0" cap="none" spc="0" normalizeH="0" baseline="0" noProof="0" dirty="0">
                        <a:ln>
                          <a:noFill/>
                        </a:ln>
                        <a:solidFill>
                          <a:sysClr val="windowText" lastClr="000000"/>
                        </a:solidFill>
                        <a:effectLst/>
                        <a:uLnTx/>
                        <a:uFillTx/>
                        <a:latin typeface="Calibri"/>
                        <a:ea typeface="Calibri"/>
                        <a:cs typeface="Times New Roman"/>
                      </a:rPr>
                      <a:t>       </a:t>
                    </a:r>
                    <a:r>
                      <a:rPr kumimoji="0" lang="en-CA" sz="1200" b="0" i="0" u="none" strike="noStrike" kern="0" cap="none" spc="0" normalizeH="0" baseline="0" noProof="0" dirty="0">
                        <a:ln>
                          <a:noFill/>
                        </a:ln>
                        <a:solidFill>
                          <a:sysClr val="windowText" lastClr="000000"/>
                        </a:solidFill>
                        <a:effectLst/>
                        <a:uLnTx/>
                        <a:uFillTx/>
                        <a:latin typeface="Arial"/>
                        <a:ea typeface="Calibri"/>
                        <a:cs typeface="Times New Roman"/>
                      </a:rPr>
                      <a:t>Handicap Situation</a:t>
                    </a:r>
                    <a:endParaRPr kumimoji="0" lang="en-CA" sz="1100" b="0" i="0" u="none" strike="noStrike" kern="0" cap="none" spc="0" normalizeH="0" baseline="0" noProof="0" dirty="0">
                      <a:ln>
                        <a:noFill/>
                      </a:ln>
                      <a:solidFill>
                        <a:sysClr val="windowText" lastClr="000000"/>
                      </a:solidFill>
                      <a:effectLst/>
                      <a:uLnTx/>
                      <a:uFillTx/>
                      <a:latin typeface="Calibri"/>
                      <a:ea typeface="Calibri"/>
                      <a:cs typeface="Times New Roman"/>
                    </a:endParaRPr>
                  </a:p>
                </p:txBody>
              </p:sp>
            </p:grpSp>
            <p:cxnSp>
              <p:nvCxnSpPr>
                <p:cNvPr id="57" name="Straight Arrow Connector 56"/>
                <p:cNvCxnSpPr/>
                <p:nvPr/>
              </p:nvCxnSpPr>
              <p:spPr>
                <a:xfrm>
                  <a:off x="1552754" y="823681"/>
                  <a:ext cx="258445" cy="0"/>
                </a:xfrm>
                <a:prstGeom prst="straightConnector1">
                  <a:avLst/>
                </a:prstGeom>
                <a:noFill/>
                <a:ln w="19050" cap="flat" cmpd="sng" algn="ctr">
                  <a:solidFill>
                    <a:sysClr val="windowText" lastClr="000000"/>
                  </a:solidFill>
                  <a:prstDash val="solid"/>
                  <a:headEnd type="arrow"/>
                  <a:tailEnd type="arrow"/>
                </a:ln>
                <a:effectLst/>
              </p:spPr>
            </p:cxnSp>
          </p:grpSp>
          <p:sp>
            <p:nvSpPr>
              <p:cNvPr id="51" name="Up-Down Arrow 50"/>
              <p:cNvSpPr/>
              <p:nvPr/>
            </p:nvSpPr>
            <p:spPr>
              <a:xfrm>
                <a:off x="5429521" y="4792215"/>
                <a:ext cx="141094" cy="347625"/>
              </a:xfrm>
              <a:prstGeom prst="upDownArrow">
                <a:avLst/>
              </a:prstGeom>
              <a:solidFill>
                <a:sysClr val="windowText" lastClr="0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a:ln>
                    <a:noFill/>
                  </a:ln>
                  <a:solidFill>
                    <a:sysClr val="window" lastClr="FFFFFF"/>
                  </a:solidFill>
                  <a:effectLst/>
                  <a:uLnTx/>
                  <a:uFillTx/>
                  <a:latin typeface="Calibri"/>
                  <a:ea typeface="+mn-ea"/>
                  <a:cs typeface="+mn-cs"/>
                </a:endParaRPr>
              </a:p>
            </p:txBody>
          </p:sp>
          <p:cxnSp>
            <p:nvCxnSpPr>
              <p:cNvPr id="52" name="Straight Arrow Connector 51"/>
              <p:cNvCxnSpPr/>
              <p:nvPr/>
            </p:nvCxnSpPr>
            <p:spPr>
              <a:xfrm>
                <a:off x="2812696" y="4436690"/>
                <a:ext cx="857062" cy="0"/>
              </a:xfrm>
              <a:prstGeom prst="straightConnector1">
                <a:avLst/>
              </a:prstGeom>
              <a:noFill/>
              <a:ln w="25400" cap="flat" cmpd="sng" algn="ctr">
                <a:solidFill>
                  <a:sysClr val="windowText" lastClr="000000"/>
                </a:solidFill>
                <a:prstDash val="solid"/>
                <a:tailEnd type="arrow"/>
              </a:ln>
              <a:effectLst/>
            </p:spPr>
          </p:cxnSp>
          <p:cxnSp>
            <p:nvCxnSpPr>
              <p:cNvPr id="53" name="Straight Arrow Connector 52"/>
              <p:cNvCxnSpPr/>
              <p:nvPr/>
            </p:nvCxnSpPr>
            <p:spPr>
              <a:xfrm flipV="1">
                <a:off x="2812696" y="3575528"/>
                <a:ext cx="0" cy="862063"/>
              </a:xfrm>
              <a:prstGeom prst="straightConnector1">
                <a:avLst/>
              </a:prstGeom>
              <a:noFill/>
              <a:ln w="25400" cap="flat" cmpd="sng" algn="ctr">
                <a:solidFill>
                  <a:sysClr val="windowText" lastClr="000000"/>
                </a:solidFill>
                <a:prstDash val="solid"/>
                <a:tailEnd type="arrow"/>
              </a:ln>
              <a:effectLst/>
            </p:spPr>
          </p:cxnSp>
          <p:cxnSp>
            <p:nvCxnSpPr>
              <p:cNvPr id="54" name="Straight Arrow Connector 53"/>
              <p:cNvCxnSpPr/>
              <p:nvPr/>
            </p:nvCxnSpPr>
            <p:spPr>
              <a:xfrm flipV="1">
                <a:off x="7489387" y="3583428"/>
                <a:ext cx="0" cy="861886"/>
              </a:xfrm>
              <a:prstGeom prst="straightConnector1">
                <a:avLst/>
              </a:prstGeom>
              <a:noFill/>
              <a:ln w="25400" cap="flat" cmpd="sng" algn="ctr">
                <a:solidFill>
                  <a:sysClr val="windowText" lastClr="000000"/>
                </a:solidFill>
                <a:prstDash val="solid"/>
                <a:tailEnd type="arrow"/>
              </a:ln>
              <a:effectLst/>
            </p:spPr>
          </p:cxnSp>
          <p:cxnSp>
            <p:nvCxnSpPr>
              <p:cNvPr id="55" name="Straight Arrow Connector 54"/>
              <p:cNvCxnSpPr/>
              <p:nvPr/>
            </p:nvCxnSpPr>
            <p:spPr>
              <a:xfrm flipH="1">
                <a:off x="6693730" y="4444591"/>
                <a:ext cx="795657" cy="0"/>
              </a:xfrm>
              <a:prstGeom prst="straightConnector1">
                <a:avLst/>
              </a:prstGeom>
              <a:noFill/>
              <a:ln w="25400" cap="flat" cmpd="sng" algn="ctr">
                <a:solidFill>
                  <a:sysClr val="windowText" lastClr="000000"/>
                </a:solidFill>
                <a:prstDash val="solid"/>
                <a:tailEnd type="arrow"/>
              </a:ln>
              <a:effectLst/>
            </p:spPr>
          </p:cxnSp>
        </p:grpSp>
        <p:cxnSp>
          <p:nvCxnSpPr>
            <p:cNvPr id="2048" name="Straight Arrow Connector 2047"/>
            <p:cNvCxnSpPr/>
            <p:nvPr/>
          </p:nvCxnSpPr>
          <p:spPr>
            <a:xfrm flipV="1">
              <a:off x="7270596" y="3442995"/>
              <a:ext cx="288032" cy="1173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
            <a:ext cx="8229600" cy="684213"/>
          </a:xfrm>
        </p:spPr>
        <p:txBody>
          <a:bodyPr/>
          <a:lstStyle/>
          <a:p>
            <a:r>
              <a:rPr lang="en-US" dirty="0" smtClean="0"/>
              <a:t>Disability Creation Process</a:t>
            </a:r>
            <a:endParaRPr lang="en-US" dirty="0"/>
          </a:p>
        </p:txBody>
      </p:sp>
    </p:spTree>
    <p:extLst>
      <p:ext uri="{BB962C8B-B14F-4D97-AF65-F5344CB8AC3E}">
        <p14:creationId xmlns:p14="http://schemas.microsoft.com/office/powerpoint/2010/main" val="2579774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cs typeface="Arial" charset="0"/>
              </a:defRPr>
            </a:lvl1pPr>
            <a:lvl2pPr marL="742950" indent="-285750">
              <a:defRPr sz="2400">
                <a:solidFill>
                  <a:schemeClr val="tx1"/>
                </a:solidFill>
                <a:latin typeface="Tahoma" pitchFamily="34" charset="0"/>
                <a:cs typeface="Arial" charset="0"/>
              </a:defRPr>
            </a:lvl2pPr>
            <a:lvl3pPr marL="1143000" indent="-228600">
              <a:defRPr sz="2400">
                <a:solidFill>
                  <a:schemeClr val="tx1"/>
                </a:solidFill>
                <a:latin typeface="Tahoma" pitchFamily="34" charset="0"/>
                <a:cs typeface="Arial" charset="0"/>
              </a:defRPr>
            </a:lvl3pPr>
            <a:lvl4pPr marL="1600200" indent="-228600">
              <a:defRPr sz="2400">
                <a:solidFill>
                  <a:schemeClr val="tx1"/>
                </a:solidFill>
                <a:latin typeface="Tahoma" pitchFamily="34" charset="0"/>
                <a:cs typeface="Arial" charset="0"/>
              </a:defRPr>
            </a:lvl4pPr>
            <a:lvl5pPr marL="2057400" indent="-228600">
              <a:defRPr sz="2400">
                <a:solidFill>
                  <a:schemeClr val="tx1"/>
                </a:solidFill>
                <a:latin typeface="Tahoma" pitchFamily="34" charset="0"/>
                <a:cs typeface="Arial" charset="0"/>
              </a:defRPr>
            </a:lvl5pPr>
            <a:lvl6pPr marL="2514600" indent="-228600" eaLnBrk="0" fontAlgn="base" hangingPunct="0">
              <a:spcBef>
                <a:spcPct val="0"/>
              </a:spcBef>
              <a:spcAft>
                <a:spcPct val="0"/>
              </a:spcAft>
              <a:defRPr sz="2400">
                <a:solidFill>
                  <a:schemeClr val="tx1"/>
                </a:solidFill>
                <a:latin typeface="Tahoma" pitchFamily="34" charset="0"/>
                <a:cs typeface="Arial" charset="0"/>
              </a:defRPr>
            </a:lvl6pPr>
            <a:lvl7pPr marL="2971800" indent="-228600" eaLnBrk="0" fontAlgn="base" hangingPunct="0">
              <a:spcBef>
                <a:spcPct val="0"/>
              </a:spcBef>
              <a:spcAft>
                <a:spcPct val="0"/>
              </a:spcAft>
              <a:defRPr sz="2400">
                <a:solidFill>
                  <a:schemeClr val="tx1"/>
                </a:solidFill>
                <a:latin typeface="Tahoma" pitchFamily="34" charset="0"/>
                <a:cs typeface="Arial" charset="0"/>
              </a:defRPr>
            </a:lvl7pPr>
            <a:lvl8pPr marL="3429000" indent="-228600" eaLnBrk="0" fontAlgn="base" hangingPunct="0">
              <a:spcBef>
                <a:spcPct val="0"/>
              </a:spcBef>
              <a:spcAft>
                <a:spcPct val="0"/>
              </a:spcAft>
              <a:defRPr sz="2400">
                <a:solidFill>
                  <a:schemeClr val="tx1"/>
                </a:solidFill>
                <a:latin typeface="Tahoma" pitchFamily="34" charset="0"/>
                <a:cs typeface="Arial" charset="0"/>
              </a:defRPr>
            </a:lvl8pPr>
            <a:lvl9pPr marL="3886200" indent="-228600" eaLnBrk="0" fontAlgn="base" hangingPunct="0">
              <a:spcBef>
                <a:spcPct val="0"/>
              </a:spcBef>
              <a:spcAft>
                <a:spcPct val="0"/>
              </a:spcAft>
              <a:defRPr sz="2400">
                <a:solidFill>
                  <a:schemeClr val="tx1"/>
                </a:solidFill>
                <a:latin typeface="Tahoma" pitchFamily="34" charset="0"/>
                <a:cs typeface="Arial" charset="0"/>
              </a:defRPr>
            </a:lvl9pPr>
          </a:lstStyle>
          <a:p>
            <a:fld id="{78D75347-9DC6-4139-9E06-351A656B49A2}" type="slidenum">
              <a:rPr lang="fr-FR" altLang="fr-FR" sz="1400">
                <a:solidFill>
                  <a:srgbClr val="0033CC"/>
                </a:solidFill>
                <a:latin typeface="Arial" charset="0"/>
              </a:rPr>
              <a:pPr/>
              <a:t>6</a:t>
            </a:fld>
            <a:endParaRPr lang="fr-FR" altLang="fr-FR" sz="1400">
              <a:solidFill>
                <a:srgbClr val="0033CC"/>
              </a:solidFill>
              <a:latin typeface="Arial" charset="0"/>
            </a:endParaRPr>
          </a:p>
        </p:txBody>
      </p:sp>
      <p:graphicFrame>
        <p:nvGraphicFramePr>
          <p:cNvPr id="5" name="Object 4" descr="Individual student software -In-between developing and proficient&#10;Institutional hardware &amp; software - In between developing and Proficient&#10;Accessibility of websites, CMS, books, documents - Beginning&#10;ICT instruction for students - Developing&#10;ICT instruction for faculty - Beginning&#10;ICT-related accommodations - Advanced" title="How are we doing?"/>
          <p:cNvGraphicFramePr>
            <a:graphicFrameLocks noChangeAspect="1"/>
          </p:cNvGraphicFramePr>
          <p:nvPr>
            <p:extLst>
              <p:ext uri="{D42A27DB-BD31-4B8C-83A1-F6EECF244321}">
                <p14:modId xmlns:p14="http://schemas.microsoft.com/office/powerpoint/2010/main" val="1923915474"/>
              </p:ext>
            </p:extLst>
          </p:nvPr>
        </p:nvGraphicFramePr>
        <p:xfrm>
          <a:off x="105153" y="1268760"/>
          <a:ext cx="8933695" cy="4896544"/>
        </p:xfrm>
        <a:graphic>
          <a:graphicData uri="http://schemas.openxmlformats.org/presentationml/2006/ole">
            <mc:AlternateContent xmlns:mc="http://schemas.openxmlformats.org/markup-compatibility/2006">
              <mc:Choice xmlns:v="urn:schemas-microsoft-com:vml" Requires="v">
                <p:oleObj spid="_x0000_s1060" name="Worksheet" r:id="rId5" imgW="4257565" imgH="2333610" progId="Excel.Sheet.12">
                  <p:embed/>
                </p:oleObj>
              </mc:Choice>
              <mc:Fallback>
                <p:oleObj name="Worksheet" r:id="rId5" imgW="4257565" imgH="2333610" progId="Excel.Sheet.12">
                  <p:embed/>
                  <p:pic>
                    <p:nvPicPr>
                      <p:cNvPr id="0" name=""/>
                      <p:cNvPicPr/>
                      <p:nvPr/>
                    </p:nvPicPr>
                    <p:blipFill>
                      <a:blip r:embed="rId6"/>
                      <a:stretch>
                        <a:fillRect/>
                      </a:stretch>
                    </p:blipFill>
                    <p:spPr>
                      <a:xfrm>
                        <a:off x="105153" y="1268760"/>
                        <a:ext cx="8933695" cy="4896544"/>
                      </a:xfrm>
                      <a:prstGeom prst="rect">
                        <a:avLst/>
                      </a:prstGeom>
                    </p:spPr>
                  </p:pic>
                </p:oleObj>
              </mc:Fallback>
            </mc:AlternateContent>
          </a:graphicData>
        </a:graphic>
      </p:graphicFrame>
      <p:sp>
        <p:nvSpPr>
          <p:cNvPr id="7170" name="Title 1"/>
          <p:cNvSpPr>
            <a:spLocks noGrp="1"/>
          </p:cNvSpPr>
          <p:nvPr>
            <p:ph type="title"/>
          </p:nvPr>
        </p:nvSpPr>
        <p:spPr>
          <a:xfrm>
            <a:off x="457200" y="260648"/>
            <a:ext cx="8229600" cy="684213"/>
          </a:xfrm>
        </p:spPr>
        <p:txBody>
          <a:bodyPr/>
          <a:lstStyle/>
          <a:p>
            <a:r>
              <a:rPr lang="en-US" altLang="en-US" dirty="0" smtClean="0">
                <a:latin typeface="Arial" charset="0"/>
                <a:cs typeface="Arial" charset="0"/>
              </a:rPr>
              <a:t>How are we doing?</a:t>
            </a:r>
            <a:endParaRPr lang="en-US" altLang="en-US" dirty="0">
              <a:latin typeface="Arial"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684213"/>
          </a:xfrm>
        </p:spPr>
        <p:txBody>
          <a:bodyPr/>
          <a:lstStyle/>
          <a:p>
            <a:r>
              <a:rPr lang="en-US" sz="3800" dirty="0" smtClean="0"/>
              <a:t>Barriers to Supporting and Delivering ICTs</a:t>
            </a:r>
            <a:endParaRPr lang="en-US" sz="3800" dirty="0"/>
          </a:p>
        </p:txBody>
      </p:sp>
      <p:sp>
        <p:nvSpPr>
          <p:cNvPr id="3" name="Content Placeholder 2"/>
          <p:cNvSpPr>
            <a:spLocks noGrp="1"/>
          </p:cNvSpPr>
          <p:nvPr>
            <p:ph sz="quarter" idx="1"/>
          </p:nvPr>
        </p:nvSpPr>
        <p:spPr>
          <a:xfrm>
            <a:off x="457200" y="1196752"/>
            <a:ext cx="8229600" cy="4888200"/>
          </a:xfrm>
        </p:spPr>
        <p:txBody>
          <a:bodyPr/>
          <a:lstStyle/>
          <a:p>
            <a:pPr>
              <a:spcBef>
                <a:spcPts val="1800"/>
              </a:spcBef>
              <a:spcAft>
                <a:spcPts val="1800"/>
              </a:spcAft>
            </a:pPr>
            <a:r>
              <a:rPr lang="en-US" sz="3200" dirty="0" smtClean="0"/>
              <a:t>Weak legislation and enforcement</a:t>
            </a:r>
          </a:p>
          <a:p>
            <a:pPr>
              <a:spcBef>
                <a:spcPts val="1800"/>
              </a:spcBef>
              <a:spcAft>
                <a:spcPts val="1800"/>
              </a:spcAft>
            </a:pPr>
            <a:r>
              <a:rPr lang="en-US" sz="3200" dirty="0" smtClean="0"/>
              <a:t>Lack of top-down institutional support</a:t>
            </a:r>
          </a:p>
          <a:p>
            <a:pPr>
              <a:spcBef>
                <a:spcPts val="1800"/>
              </a:spcBef>
              <a:spcAft>
                <a:spcPts val="1800"/>
              </a:spcAft>
            </a:pPr>
            <a:r>
              <a:rPr lang="en-US" sz="3200" dirty="0" smtClean="0"/>
              <a:t>Responsibility for inclusion remains with disability services</a:t>
            </a:r>
          </a:p>
          <a:p>
            <a:pPr>
              <a:spcBef>
                <a:spcPts val="1800"/>
              </a:spcBef>
              <a:spcAft>
                <a:spcPts val="1800"/>
              </a:spcAft>
            </a:pPr>
            <a:r>
              <a:rPr lang="en-US" sz="3200" dirty="0" smtClean="0"/>
              <a:t>Insufficient knowledge re production of accessible websites, documents etc.</a:t>
            </a:r>
          </a:p>
        </p:txBody>
      </p:sp>
      <p:sp>
        <p:nvSpPr>
          <p:cNvPr id="4" name="Slide Number Placeholder 3"/>
          <p:cNvSpPr>
            <a:spLocks noGrp="1"/>
          </p:cNvSpPr>
          <p:nvPr>
            <p:ph type="sldNum" sz="quarter" idx="11"/>
          </p:nvPr>
        </p:nvSpPr>
        <p:spPr/>
        <p:txBody>
          <a:bodyPr/>
          <a:lstStyle/>
          <a:p>
            <a:pPr>
              <a:defRPr/>
            </a:pPr>
            <a:fld id="{A6281582-CF13-4328-AE52-164E8406DB8F}" type="slidenum">
              <a:rPr lang="fr-FR" altLang="fr-FR" smtClean="0"/>
              <a:pPr>
                <a:defRPr/>
              </a:pPr>
              <a:t>7</a:t>
            </a:fld>
            <a:endParaRPr lang="fr-FR" altLang="fr-FR"/>
          </a:p>
        </p:txBody>
      </p:sp>
    </p:spTree>
    <p:extLst>
      <p:ext uri="{BB962C8B-B14F-4D97-AF65-F5344CB8AC3E}">
        <p14:creationId xmlns:p14="http://schemas.microsoft.com/office/powerpoint/2010/main" val="833987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260350"/>
            <a:ext cx="8229600" cy="684213"/>
          </a:xfrm>
        </p:spPr>
        <p:txBody>
          <a:bodyPr/>
          <a:lstStyle/>
          <a:p>
            <a:r>
              <a:rPr lang="en-US" altLang="en-US" dirty="0">
                <a:latin typeface="Arial" charset="0"/>
                <a:cs typeface="Arial" charset="0"/>
              </a:rPr>
              <a:t>Contact Us </a:t>
            </a:r>
          </a:p>
        </p:txBody>
      </p:sp>
      <p:sp>
        <p:nvSpPr>
          <p:cNvPr id="3" name="Content Placeholder 2"/>
          <p:cNvSpPr>
            <a:spLocks noGrp="1"/>
          </p:cNvSpPr>
          <p:nvPr>
            <p:ph idx="1"/>
          </p:nvPr>
        </p:nvSpPr>
        <p:spPr>
          <a:xfrm>
            <a:off x="462756" y="1285875"/>
            <a:ext cx="8218488" cy="4879975"/>
          </a:xfrm>
        </p:spPr>
        <p:txBody>
          <a:bodyPr>
            <a:noAutofit/>
          </a:bodyPr>
          <a:lstStyle/>
          <a:p>
            <a:pPr>
              <a:spcAft>
                <a:spcPts val="600"/>
              </a:spcAft>
              <a:buFont typeface="Arial" panose="020B0604020202020204" pitchFamily="34" charset="0"/>
              <a:buChar char="•"/>
              <a:defRPr/>
            </a:pPr>
            <a:r>
              <a:rPr lang="en-US" sz="3200" dirty="0">
                <a:solidFill>
                  <a:schemeClr val="bg2">
                    <a:lumMod val="25000"/>
                  </a:schemeClr>
                </a:solidFill>
              </a:rPr>
              <a:t>Adaptech Research Network</a:t>
            </a:r>
          </a:p>
          <a:p>
            <a:pPr marL="442913" lvl="1" indent="-85725">
              <a:spcBef>
                <a:spcPts val="600"/>
              </a:spcBef>
              <a:spcAft>
                <a:spcPts val="600"/>
              </a:spcAft>
              <a:buFont typeface="Arial" panose="020B0604020202020204" pitchFamily="34" charset="0"/>
              <a:buNone/>
              <a:defRPr/>
            </a:pPr>
            <a:r>
              <a:rPr lang="en-US" sz="2800" u="sng" dirty="0" smtClean="0">
                <a:solidFill>
                  <a:schemeClr val="bg2">
                    <a:lumMod val="25000"/>
                  </a:schemeClr>
                </a:solidFill>
                <a:hlinkClick r:id="rId3"/>
              </a:rPr>
              <a:t>www.adaptech.org</a:t>
            </a:r>
            <a:endParaRPr lang="en-US" sz="2800" u="sng" dirty="0">
              <a:solidFill>
                <a:schemeClr val="bg2">
                  <a:lumMod val="25000"/>
                </a:schemeClr>
              </a:solidFill>
            </a:endParaRPr>
          </a:p>
          <a:p>
            <a:pPr lvl="0">
              <a:spcAft>
                <a:spcPts val="600"/>
              </a:spcAft>
              <a:buFont typeface="Arial" panose="020B0604020202020204" pitchFamily="34" charset="0"/>
              <a:buChar char="•"/>
              <a:defRPr/>
            </a:pPr>
            <a:r>
              <a:rPr lang="en-US" sz="3200" dirty="0">
                <a:solidFill>
                  <a:srgbClr val="ACCBF9">
                    <a:lumMod val="25000"/>
                  </a:srgbClr>
                </a:solidFill>
              </a:rPr>
              <a:t>Alice Havel</a:t>
            </a:r>
          </a:p>
          <a:p>
            <a:pPr marL="357188" lvl="1" indent="0">
              <a:spcBef>
                <a:spcPts val="600"/>
              </a:spcBef>
              <a:spcAft>
                <a:spcPts val="600"/>
              </a:spcAft>
              <a:buNone/>
              <a:defRPr/>
            </a:pPr>
            <a:r>
              <a:rPr lang="en-US" sz="2800" u="sng" dirty="0" smtClean="0">
                <a:solidFill>
                  <a:srgbClr val="ACCBF9">
                    <a:lumMod val="25000"/>
                  </a:srgbClr>
                </a:solidFill>
                <a:hlinkClick r:id="rId4"/>
              </a:rPr>
              <a:t>ahavel@dawsoncollege.qc.ca</a:t>
            </a:r>
            <a:endParaRPr lang="en-US" dirty="0" smtClean="0">
              <a:solidFill>
                <a:schemeClr val="bg2">
                  <a:lumMod val="25000"/>
                </a:schemeClr>
              </a:solidFill>
            </a:endParaRPr>
          </a:p>
          <a:p>
            <a:pPr marL="365760" lvl="1" indent="-457200">
              <a:spcBef>
                <a:spcPts val="600"/>
              </a:spcBef>
              <a:spcAft>
                <a:spcPts val="600"/>
              </a:spcAft>
              <a:buFont typeface="Arial" panose="020B0604020202020204" pitchFamily="34" charset="0"/>
              <a:buChar char="•"/>
              <a:defRPr/>
            </a:pPr>
            <a:r>
              <a:rPr lang="en-US" dirty="0" smtClean="0">
                <a:solidFill>
                  <a:schemeClr val="bg2">
                    <a:lumMod val="25000"/>
                  </a:schemeClr>
                </a:solidFill>
              </a:rPr>
              <a:t>Catherine Fichten</a:t>
            </a:r>
          </a:p>
          <a:p>
            <a:pPr marL="438912" lvl="1" indent="0">
              <a:spcBef>
                <a:spcPts val="600"/>
              </a:spcBef>
              <a:spcAft>
                <a:spcPts val="600"/>
              </a:spcAft>
              <a:buNone/>
              <a:defRPr/>
            </a:pPr>
            <a:r>
              <a:rPr lang="en-US" sz="2800" u="sng" dirty="0" smtClean="0">
                <a:solidFill>
                  <a:srgbClr val="0033CC"/>
                </a:solidFill>
              </a:rPr>
              <a:t>cfichten@dawsoncollege.qc.ca</a:t>
            </a:r>
            <a:endParaRPr lang="en-US" dirty="0">
              <a:solidFill>
                <a:schemeClr val="bg2">
                  <a:lumMod val="25000"/>
                </a:schemeClr>
              </a:solidFill>
            </a:endParaRPr>
          </a:p>
          <a:p>
            <a:pPr marL="365760" lvl="1" indent="-457200">
              <a:spcBef>
                <a:spcPts val="600"/>
              </a:spcBef>
              <a:spcAft>
                <a:spcPts val="600"/>
              </a:spcAft>
              <a:buFont typeface="Arial" panose="020B0604020202020204" pitchFamily="34" charset="0"/>
              <a:buChar char="•"/>
              <a:defRPr/>
            </a:pPr>
            <a:r>
              <a:rPr lang="en-US" dirty="0" smtClean="0">
                <a:solidFill>
                  <a:schemeClr val="bg2">
                    <a:lumMod val="25000"/>
                  </a:schemeClr>
                </a:solidFill>
              </a:rPr>
              <a:t>Laura King</a:t>
            </a:r>
          </a:p>
          <a:p>
            <a:pPr marL="357188" lvl="1" indent="0">
              <a:spcBef>
                <a:spcPts val="600"/>
              </a:spcBef>
              <a:spcAft>
                <a:spcPts val="600"/>
              </a:spcAft>
              <a:buFont typeface="Arial" panose="020B0604020202020204" pitchFamily="34" charset="0"/>
              <a:buNone/>
              <a:defRPr/>
            </a:pPr>
            <a:r>
              <a:rPr lang="en-US" sz="2800" u="sng" dirty="0">
                <a:solidFill>
                  <a:srgbClr val="0033CC"/>
                </a:solidFill>
              </a:rPr>
              <a:t>laura.king@claurendeau.qc.ca</a:t>
            </a:r>
          </a:p>
          <a:p>
            <a:pPr marL="357188" lvl="1" indent="0">
              <a:spcBef>
                <a:spcPts val="0"/>
              </a:spcBef>
              <a:spcAft>
                <a:spcPts val="0"/>
              </a:spcAft>
              <a:buFont typeface="Arial" panose="020B0604020202020204" pitchFamily="34" charset="0"/>
              <a:buNone/>
              <a:defRPr/>
            </a:pPr>
            <a:endParaRPr lang="en-US" sz="2800" u="sng" dirty="0">
              <a:solidFill>
                <a:schemeClr val="bg2">
                  <a:lumMod val="25000"/>
                </a:schemeClr>
              </a:solidFill>
            </a:endParaRPr>
          </a:p>
        </p:txBody>
      </p:sp>
      <p:sp>
        <p:nvSpPr>
          <p:cNvPr id="3686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rgbClr val="0033CC"/>
              </a:buClr>
              <a:buSzPct val="110000"/>
              <a:buFont typeface="Arial" charset="0"/>
              <a:buChar char="•"/>
              <a:defRPr sz="3600">
                <a:solidFill>
                  <a:srgbClr val="072C62"/>
                </a:solidFill>
                <a:latin typeface="Arial" charset="0"/>
                <a:cs typeface="Arial" charset="0"/>
              </a:defRPr>
            </a:lvl1pPr>
            <a:lvl2pPr marL="742950" indent="-285750">
              <a:spcBef>
                <a:spcPts val="500"/>
              </a:spcBef>
              <a:buClr>
                <a:srgbClr val="0033CC"/>
              </a:buClr>
              <a:buSzPct val="110000"/>
              <a:buFont typeface="Arial" charset="0"/>
              <a:buChar char="•"/>
              <a:defRPr sz="3400">
                <a:solidFill>
                  <a:srgbClr val="072C62"/>
                </a:solidFill>
                <a:latin typeface="Arial" charset="0"/>
                <a:cs typeface="Arial" charset="0"/>
              </a:defRPr>
            </a:lvl2pPr>
            <a:lvl3pPr marL="1143000" indent="-228600">
              <a:spcBef>
                <a:spcPts val="500"/>
              </a:spcBef>
              <a:buClr>
                <a:srgbClr val="0033CC"/>
              </a:buClr>
              <a:buSzPct val="110000"/>
              <a:buFont typeface="Arial" charset="0"/>
              <a:buChar char="•"/>
              <a:defRPr sz="3200">
                <a:solidFill>
                  <a:srgbClr val="072C62"/>
                </a:solidFill>
                <a:latin typeface="Arial" charset="0"/>
                <a:cs typeface="Arial" charset="0"/>
              </a:defRPr>
            </a:lvl3pPr>
            <a:lvl4pPr marL="1600200" indent="-228600">
              <a:spcBef>
                <a:spcPts val="400"/>
              </a:spcBef>
              <a:buClr>
                <a:srgbClr val="0033CC"/>
              </a:buClr>
              <a:buSzPct val="110000"/>
              <a:buFont typeface="Arial" charset="0"/>
              <a:buChar char="•"/>
              <a:defRPr sz="3000">
                <a:solidFill>
                  <a:srgbClr val="072C62"/>
                </a:solidFill>
                <a:latin typeface="Arial" charset="0"/>
                <a:cs typeface="Arial" charset="0"/>
              </a:defRPr>
            </a:lvl4pPr>
            <a:lvl5pPr marL="2057400" indent="-228600">
              <a:spcBef>
                <a:spcPts val="300"/>
              </a:spcBef>
              <a:buClr>
                <a:srgbClr val="0033CC"/>
              </a:buClr>
              <a:buSzPct val="110000"/>
              <a:buFont typeface="Arial" charset="0"/>
              <a:buChar char="•"/>
              <a:defRPr sz="2800">
                <a:solidFill>
                  <a:srgbClr val="072C62"/>
                </a:solidFill>
                <a:latin typeface="Arial" charset="0"/>
                <a:cs typeface="Arial" charset="0"/>
              </a:defRPr>
            </a:lvl5pPr>
            <a:lvl6pPr marL="2514600" indent="-228600" eaLnBrk="0" fontAlgn="base" hangingPunct="0">
              <a:spcBef>
                <a:spcPts val="300"/>
              </a:spcBef>
              <a:spcAft>
                <a:spcPct val="0"/>
              </a:spcAft>
              <a:buClr>
                <a:srgbClr val="0033CC"/>
              </a:buClr>
              <a:buSzPct val="110000"/>
              <a:buFont typeface="Arial" charset="0"/>
              <a:buChar char="•"/>
              <a:defRPr sz="2800">
                <a:solidFill>
                  <a:srgbClr val="072C62"/>
                </a:solidFill>
                <a:latin typeface="Arial" charset="0"/>
                <a:cs typeface="Arial" charset="0"/>
              </a:defRPr>
            </a:lvl6pPr>
            <a:lvl7pPr marL="2971800" indent="-228600" eaLnBrk="0" fontAlgn="base" hangingPunct="0">
              <a:spcBef>
                <a:spcPts val="300"/>
              </a:spcBef>
              <a:spcAft>
                <a:spcPct val="0"/>
              </a:spcAft>
              <a:buClr>
                <a:srgbClr val="0033CC"/>
              </a:buClr>
              <a:buSzPct val="110000"/>
              <a:buFont typeface="Arial" charset="0"/>
              <a:buChar char="•"/>
              <a:defRPr sz="2800">
                <a:solidFill>
                  <a:srgbClr val="072C62"/>
                </a:solidFill>
                <a:latin typeface="Arial" charset="0"/>
                <a:cs typeface="Arial" charset="0"/>
              </a:defRPr>
            </a:lvl7pPr>
            <a:lvl8pPr marL="3429000" indent="-228600" eaLnBrk="0" fontAlgn="base" hangingPunct="0">
              <a:spcBef>
                <a:spcPts val="300"/>
              </a:spcBef>
              <a:spcAft>
                <a:spcPct val="0"/>
              </a:spcAft>
              <a:buClr>
                <a:srgbClr val="0033CC"/>
              </a:buClr>
              <a:buSzPct val="110000"/>
              <a:buFont typeface="Arial" charset="0"/>
              <a:buChar char="•"/>
              <a:defRPr sz="2800">
                <a:solidFill>
                  <a:srgbClr val="072C62"/>
                </a:solidFill>
                <a:latin typeface="Arial" charset="0"/>
                <a:cs typeface="Arial" charset="0"/>
              </a:defRPr>
            </a:lvl8pPr>
            <a:lvl9pPr marL="3886200" indent="-228600" eaLnBrk="0" fontAlgn="base" hangingPunct="0">
              <a:spcBef>
                <a:spcPts val="300"/>
              </a:spcBef>
              <a:spcAft>
                <a:spcPct val="0"/>
              </a:spcAft>
              <a:buClr>
                <a:srgbClr val="0033CC"/>
              </a:buClr>
              <a:buSzPct val="110000"/>
              <a:buFont typeface="Arial" charset="0"/>
              <a:buChar char="•"/>
              <a:defRPr sz="2800">
                <a:solidFill>
                  <a:srgbClr val="072C62"/>
                </a:solidFill>
                <a:latin typeface="Arial" charset="0"/>
                <a:cs typeface="Arial" charset="0"/>
              </a:defRPr>
            </a:lvl9pPr>
          </a:lstStyle>
          <a:p>
            <a:pPr>
              <a:spcBef>
                <a:spcPct val="0"/>
              </a:spcBef>
              <a:buClrTx/>
              <a:buSzTx/>
              <a:buFontTx/>
              <a:buNone/>
            </a:pPr>
            <a:fld id="{5624E992-7B71-419F-89A6-CF04C5782A62}" type="slidenum">
              <a:rPr lang="fr-CA" altLang="en-US" sz="1400">
                <a:solidFill>
                  <a:srgbClr val="0033CC"/>
                </a:solidFill>
              </a:rPr>
              <a:pPr>
                <a:spcBef>
                  <a:spcPct val="0"/>
                </a:spcBef>
                <a:buClrTx/>
                <a:buSzTx/>
                <a:buFontTx/>
                <a:buNone/>
              </a:pPr>
              <a:t>8</a:t>
            </a:fld>
            <a:endParaRPr lang="fr-CA" altLang="en-US" sz="1400">
              <a:solidFill>
                <a:srgbClr val="0033CC"/>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Custom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0000CC"/>
      </a:hlink>
      <a:folHlink>
        <a:srgbClr val="00206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13871</TotalTime>
  <Words>286</Words>
  <Application>Microsoft Office PowerPoint</Application>
  <PresentationFormat>On-screen Show (4:3)</PresentationFormat>
  <Paragraphs>64</Paragraphs>
  <Slides>8</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Origine</vt:lpstr>
      <vt:lpstr>Worksheet</vt:lpstr>
      <vt:lpstr>The Road to ICTs is Paved with Good Intentions</vt:lpstr>
      <vt:lpstr>A Quebec Perspective</vt:lpstr>
      <vt:lpstr>Quebec Charter of Human Rights and Freedoms </vt:lpstr>
      <vt:lpstr>Models Used in Quebec</vt:lpstr>
      <vt:lpstr>Disability Creation Process</vt:lpstr>
      <vt:lpstr>How are we doing?</vt:lpstr>
      <vt:lpstr>Barriers to Supporting and Delivering ICTs</vt:lpstr>
      <vt:lpstr>Contact Us </vt:lpstr>
    </vt:vector>
  </TitlesOfParts>
  <Company>TRADINTEK - Services linguistiques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TRA6053 - Méthodologie et outils de la localisation II</dc:title>
  <dc:creator>Christian Mayer</dc:creator>
  <cp:lastModifiedBy>Admin</cp:lastModifiedBy>
  <cp:revision>646</cp:revision>
  <cp:lastPrinted>2017-03-06T14:48:43Z</cp:lastPrinted>
  <dcterms:created xsi:type="dcterms:W3CDTF">2002-08-29T15:31:57Z</dcterms:created>
  <dcterms:modified xsi:type="dcterms:W3CDTF">2017-10-23T16:04:49Z</dcterms:modified>
</cp:coreProperties>
</file>