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776" r:id="rId2"/>
    <p:sldMasterId id="2147483782" r:id="rId3"/>
  </p:sldMasterIdLst>
  <p:notesMasterIdLst>
    <p:notesMasterId r:id="rId10"/>
  </p:notesMasterIdLst>
  <p:handoutMasterIdLst>
    <p:handoutMasterId r:id="rId11"/>
  </p:handoutMasterIdLst>
  <p:sldIdLst>
    <p:sldId id="353" r:id="rId4"/>
    <p:sldId id="380" r:id="rId5"/>
    <p:sldId id="390" r:id="rId6"/>
    <p:sldId id="419" r:id="rId7"/>
    <p:sldId id="420" r:id="rId8"/>
    <p:sldId id="421" r:id="rId9"/>
  </p:sldIdLst>
  <p:sldSz cx="9144000" cy="6858000" type="screen4x3"/>
  <p:notesSz cx="6858000" cy="9296400"/>
  <p:defaultTextStyle>
    <a:defPPr>
      <a:defRPr lang="fr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4" clrIdx="0"/>
  <p:cmAuthor id="1" name="Laura King" initials="LK" lastIdx="14" clrIdx="1"/>
  <p:cmAuthor id="2" name="L and E" initials="LaE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CBF9"/>
    <a:srgbClr val="3333FF"/>
    <a:srgbClr val="0033CC"/>
    <a:srgbClr val="FF3300"/>
    <a:srgbClr val="C91103"/>
    <a:srgbClr val="CC66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0141" autoAdjust="0"/>
  </p:normalViewPr>
  <p:slideViewPr>
    <p:cSldViewPr>
      <p:cViewPr varScale="1">
        <p:scale>
          <a:sx n="96" d="100"/>
          <a:sy n="96" d="100"/>
        </p:scale>
        <p:origin x="-7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8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45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1372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7" tIns="46178" rIns="92357" bIns="4617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291" y="0"/>
            <a:ext cx="29725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7" tIns="46178" rIns="92357" bIns="4617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583"/>
            <a:ext cx="2971372" cy="462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7" tIns="46178" rIns="92357" bIns="4617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291" y="8831583"/>
            <a:ext cx="2972540" cy="462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7" tIns="46178" rIns="92357" bIns="4617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098D794-27F6-40F0-9C60-7F78BE284514}" type="slidenum">
              <a:rPr lang="fr-CA" altLang="fr-FR"/>
              <a:pPr>
                <a:defRPr/>
              </a:pPr>
              <a:t>‹#›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990104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1372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7" tIns="46178" rIns="92357" bIns="4617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629" y="0"/>
            <a:ext cx="2971372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7" tIns="46178" rIns="92357" bIns="4617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8075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090" y="4415791"/>
            <a:ext cx="5029823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7" tIns="46178" rIns="92357" bIns="461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580"/>
            <a:ext cx="2971372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7" tIns="46178" rIns="92357" bIns="4617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629" y="8831580"/>
            <a:ext cx="2971372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7" tIns="46178" rIns="92357" bIns="4617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BFF0680-5299-4D04-92FC-C20F6A420067}" type="slidenum">
              <a:rPr lang="fr-CA" altLang="fr-FR"/>
              <a:pPr>
                <a:defRPr/>
              </a:pPr>
              <a:t>‹#›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178385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36675" y="1162050"/>
            <a:ext cx="4184650" cy="3140075"/>
          </a:xfrm>
          <a:ln/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922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17401" indent="-27592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03693" indent="-22073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45170" indent="-22073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86647" indent="-22073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28124" indent="-22073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69602" indent="-22073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11079" indent="-22073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52556" indent="-22073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4B4DF015-394A-46E5-868F-5D363B8BD40C}" type="slidenum">
              <a:rPr lang="fr-CA" altLang="fr-FR" smtClean="0">
                <a:solidFill>
                  <a:prstClr val="black"/>
                </a:solidFill>
                <a:latin typeface="Tahoma" pitchFamily="34" charset="0"/>
              </a:rPr>
              <a:pPr>
                <a:spcBef>
                  <a:spcPct val="0"/>
                </a:spcBef>
              </a:pPr>
              <a:t>1</a:t>
            </a:fld>
            <a:endParaRPr lang="fr-CA" altLang="fr-FR">
              <a:solidFill>
                <a:prstClr val="black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037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FF0680-5299-4D04-92FC-C20F6A420067}" type="slidenum">
              <a:rPr lang="fr-CA" altLang="fr-FR" smtClean="0"/>
              <a:pPr>
                <a:defRPr/>
              </a:pPr>
              <a:t>2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475361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0D08F7-0A18-484A-AB15-A0B7FE19C275}" type="slidenum">
              <a:rPr lang="fr-CA" altLang="fr-FR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fr-CA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561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0D08F7-0A18-484A-AB15-A0B7FE19C275}" type="slidenum">
              <a:rPr lang="fr-CA" altLang="fr-FR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fr-CA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013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839788" y="3648075"/>
            <a:ext cx="7835900" cy="1279525"/>
          </a:xfrm>
          <a:prstGeom prst="rect">
            <a:avLst/>
          </a:prstGeom>
          <a:noFill/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840161" y="3648074"/>
            <a:ext cx="7836294" cy="1228726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840160" y="5034508"/>
            <a:ext cx="7836295" cy="685800"/>
          </a:xfrm>
          <a:ln>
            <a:noFill/>
          </a:ln>
        </p:spPr>
        <p:txBody>
          <a:bodyPr/>
          <a:lstStyle>
            <a:lvl1pPr marL="0" indent="0" algn="r">
              <a:buNone/>
              <a:defRPr sz="20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sp>
        <p:nvSpPr>
          <p:cNvPr id="5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5321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effectLst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88200"/>
          </a:xfrm>
        </p:spPr>
        <p:txBody>
          <a:bodyPr/>
          <a:lstStyle>
            <a:lvl1pPr marL="361950" indent="-361950">
              <a:buSzPct val="110000"/>
              <a:defRPr/>
            </a:lvl1pPr>
            <a:lvl2pPr marL="628650" indent="-354013">
              <a:buSzPct val="110000"/>
              <a:defRPr sz="3200"/>
            </a:lvl2pPr>
            <a:lvl3pPr marL="895350" indent="-301625">
              <a:buSzPct val="110000"/>
              <a:defRPr sz="2800"/>
            </a:lvl3pPr>
            <a:lvl4pPr marL="1162050" indent="-293688">
              <a:buSzPct val="110000"/>
              <a:defRPr sz="2400"/>
            </a:lvl4pPr>
            <a:lvl5pPr marL="1438275" indent="-295275">
              <a:buSzPct val="110000"/>
              <a:defRPr sz="2000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1"/>
          </p:nvPr>
        </p:nvSpPr>
        <p:spPr>
          <a:xfrm>
            <a:off x="8629650" y="6353175"/>
            <a:ext cx="514350" cy="3857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4DA61-A799-491C-8E9E-DC789FEF6F2B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51289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839788" y="3648075"/>
            <a:ext cx="7835900" cy="1279525"/>
          </a:xfrm>
          <a:prstGeom prst="rect">
            <a:avLst/>
          </a:prstGeom>
          <a:noFill/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840161" y="3648074"/>
            <a:ext cx="7836294" cy="1228726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840160" y="5034508"/>
            <a:ext cx="7836295" cy="685800"/>
          </a:xfrm>
          <a:ln>
            <a:noFill/>
          </a:ln>
        </p:spPr>
        <p:txBody>
          <a:bodyPr/>
          <a:lstStyle>
            <a:lvl1pPr marL="0" indent="0" algn="r">
              <a:buNone/>
              <a:defRPr sz="20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sp>
        <p:nvSpPr>
          <p:cNvPr id="5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fr-FR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19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effectLst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88200"/>
          </a:xfrm>
        </p:spPr>
        <p:txBody>
          <a:bodyPr/>
          <a:lstStyle>
            <a:lvl1pPr marL="361950" indent="-361950">
              <a:buSzPct val="110000"/>
              <a:defRPr/>
            </a:lvl1pPr>
            <a:lvl2pPr marL="628650" indent="-354013">
              <a:buSzPct val="110000"/>
              <a:defRPr sz="3200"/>
            </a:lvl2pPr>
            <a:lvl3pPr marL="895350" indent="-301625">
              <a:buSzPct val="110000"/>
              <a:defRPr sz="2800"/>
            </a:lvl3pPr>
            <a:lvl4pPr marL="1162050" indent="-293688">
              <a:buSzPct val="110000"/>
              <a:defRPr sz="2400"/>
            </a:lvl4pPr>
            <a:lvl5pPr marL="1438275" indent="-295275">
              <a:buSzPct val="110000"/>
              <a:defRPr sz="2000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242852"/>
              </a:solidFill>
            </a:endParaRPr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1"/>
          </p:nvPr>
        </p:nvSpPr>
        <p:spPr>
          <a:xfrm>
            <a:off x="8629650" y="6353175"/>
            <a:ext cx="514350" cy="3857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4DA61-A799-491C-8E9E-DC789FEF6F2B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8" y="6381328"/>
            <a:ext cx="449564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48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839788" y="3648075"/>
            <a:ext cx="7835900" cy="1279525"/>
          </a:xfrm>
          <a:prstGeom prst="rect">
            <a:avLst/>
          </a:prstGeom>
          <a:noFill/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840161" y="3648074"/>
            <a:ext cx="7836294" cy="1228726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840160" y="5034508"/>
            <a:ext cx="7836295" cy="685800"/>
          </a:xfrm>
          <a:ln>
            <a:noFill/>
          </a:ln>
        </p:spPr>
        <p:txBody>
          <a:bodyPr/>
          <a:lstStyle>
            <a:lvl1pPr marL="0" indent="0" algn="r">
              <a:buNone/>
              <a:defRPr sz="20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sp>
        <p:nvSpPr>
          <p:cNvPr id="5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fr-FR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239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88200"/>
          </a:xfrm>
        </p:spPr>
        <p:txBody>
          <a:bodyPr/>
          <a:lstStyle>
            <a:lvl1pPr marL="361950" indent="-361950">
              <a:buSzPct val="110000"/>
              <a:defRPr/>
            </a:lvl1pPr>
            <a:lvl2pPr marL="628650" indent="-354013">
              <a:buSzPct val="110000"/>
              <a:defRPr sz="3200"/>
            </a:lvl2pPr>
            <a:lvl3pPr marL="895350" indent="-301625">
              <a:buSzPct val="110000"/>
              <a:defRPr sz="2800"/>
            </a:lvl3pPr>
            <a:lvl4pPr marL="1162050" indent="-293688">
              <a:buSzPct val="110000"/>
              <a:defRPr sz="2400"/>
            </a:lvl4pPr>
            <a:lvl5pPr marL="1438275" indent="-295275">
              <a:buSzPct val="110000"/>
              <a:defRPr sz="2000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242852"/>
              </a:solidFill>
            </a:endParaRPr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1"/>
          </p:nvPr>
        </p:nvSpPr>
        <p:spPr>
          <a:xfrm>
            <a:off x="8629650" y="6353175"/>
            <a:ext cx="514350" cy="3857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4F0D0-9B52-4DAC-9FAE-95A5440E5A6E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05982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>
              <a:solidFill>
                <a:srgbClr val="24285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>
              <a:solidFill>
                <a:srgbClr val="24285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790F5-85A2-41CB-9E76-BDB4D013E3A4}" type="slidenum">
              <a:rPr lang="fr-FR" altLang="fr-FR" smtClean="0"/>
              <a:pPr>
                <a:defRPr/>
              </a:pPr>
              <a:t>‹#›</a:t>
            </a:fld>
            <a:endParaRPr lang="fr-FR" altLang="fr-FR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5" y="6366988"/>
            <a:ext cx="448451" cy="359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667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Modifiez le style du titre</a:t>
            </a:r>
            <a:endParaRPr lang="en-US" altLang="fr-FR" dirty="0"/>
          </a:p>
        </p:txBody>
      </p:sp>
      <p:sp>
        <p:nvSpPr>
          <p:cNvPr id="1027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457200" y="1268413"/>
            <a:ext cx="82296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altLang="fr-FR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85788" y="6353175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29650" y="6469063"/>
            <a:ext cx="514350" cy="2698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33CC"/>
                </a:solidFill>
                <a:latin typeface="Arial" charset="0"/>
              </a:defRPr>
            </a:lvl1pPr>
          </a:lstStyle>
          <a:p>
            <a:pPr>
              <a:defRPr/>
            </a:pPr>
            <a:fld id="{1744951B-61B1-403F-9966-80B6ECCB098F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  <p:sp>
        <p:nvSpPr>
          <p:cNvPr id="1031" name="Connecteur droit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ln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1032" name="Connecteur droit 28"/>
          <p:cNvSpPr>
            <a:spLocks noChangeShapeType="1"/>
          </p:cNvSpPr>
          <p:nvPr userDrawn="1"/>
        </p:nvSpPr>
        <p:spPr bwMode="auto">
          <a:xfrm>
            <a:off x="457200" y="1125538"/>
            <a:ext cx="82296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3" name="Picture 25" descr="Adaptech logo blue"/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" y="6388100"/>
            <a:ext cx="3016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033CC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357188" indent="-357188" algn="l" rtl="0" eaLnBrk="0" fontAlgn="base" hangingPunct="0">
        <a:spcBef>
          <a:spcPts val="6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6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2300" indent="-347663" algn="l" rtl="0" eaLnBrk="0" fontAlgn="base" hangingPunct="0">
        <a:spcBef>
          <a:spcPts val="5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4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01700" indent="-307975" algn="l" rtl="0" eaLnBrk="0" fontAlgn="base" hangingPunct="0">
        <a:spcBef>
          <a:spcPts val="5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2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66813" indent="-298450" algn="l" rtl="0" eaLnBrk="0" fontAlgn="base" hangingPunct="0">
        <a:spcBef>
          <a:spcPts val="4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0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431925" indent="-288925" algn="l" rtl="0" eaLnBrk="0" fontAlgn="base" hangingPunct="0">
        <a:spcBef>
          <a:spcPts val="3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28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Modifiez le style du titre</a:t>
            </a:r>
            <a:endParaRPr lang="en-US" altLang="fr-FR" dirty="0"/>
          </a:p>
        </p:txBody>
      </p:sp>
      <p:sp>
        <p:nvSpPr>
          <p:cNvPr id="1027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457200" y="1268413"/>
            <a:ext cx="82296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altLang="fr-FR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85788" y="6353175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fr-FR">
              <a:solidFill>
                <a:srgbClr val="242852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fr-FR">
              <a:solidFill>
                <a:srgbClr val="242852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29650" y="6469063"/>
            <a:ext cx="514350" cy="2698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33CC"/>
                </a:solidFill>
                <a:latin typeface="Arial" charset="0"/>
              </a:defRPr>
            </a:lvl1pPr>
          </a:lstStyle>
          <a:p>
            <a:pPr>
              <a:defRPr/>
            </a:pPr>
            <a:fld id="{1744951B-61B1-403F-9966-80B6ECCB098F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  <p:sp>
        <p:nvSpPr>
          <p:cNvPr id="1031" name="Connecteur droit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ln>
                <a:solidFill>
                  <a:prstClr val="black"/>
                </a:solidFill>
                <a:prstDash val="solid"/>
              </a:ln>
              <a:solidFill>
                <a:prstClr val="black"/>
              </a:solidFill>
            </a:endParaRPr>
          </a:p>
        </p:txBody>
      </p:sp>
      <p:sp>
        <p:nvSpPr>
          <p:cNvPr id="1032" name="Connecteur droit 28"/>
          <p:cNvSpPr>
            <a:spLocks noChangeShapeType="1"/>
          </p:cNvSpPr>
          <p:nvPr/>
        </p:nvSpPr>
        <p:spPr bwMode="auto">
          <a:xfrm>
            <a:off x="457200" y="1125538"/>
            <a:ext cx="82296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033" name="Picture 25" descr="Adaptech logo blue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" y="6388100"/>
            <a:ext cx="3016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4443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033CC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357188" indent="-357188" algn="l" rtl="0" eaLnBrk="0" fontAlgn="base" hangingPunct="0">
        <a:spcBef>
          <a:spcPts val="6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6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2300" indent="-347663" algn="l" rtl="0" eaLnBrk="0" fontAlgn="base" hangingPunct="0">
        <a:spcBef>
          <a:spcPts val="5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4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01700" indent="-307975" algn="l" rtl="0" eaLnBrk="0" fontAlgn="base" hangingPunct="0">
        <a:spcBef>
          <a:spcPts val="5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2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66813" indent="-298450" algn="l" rtl="0" eaLnBrk="0" fontAlgn="base" hangingPunct="0">
        <a:spcBef>
          <a:spcPts val="4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0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431925" indent="-288925" algn="l" rtl="0" eaLnBrk="0" fontAlgn="base" hangingPunct="0">
        <a:spcBef>
          <a:spcPts val="3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28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Modifiez le style du titre</a:t>
            </a:r>
            <a:endParaRPr lang="en-US" altLang="fr-FR" dirty="0"/>
          </a:p>
        </p:txBody>
      </p:sp>
      <p:sp>
        <p:nvSpPr>
          <p:cNvPr id="1027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457200" y="1268413"/>
            <a:ext cx="82296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altLang="fr-FR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85788" y="6353175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fr-FR">
              <a:solidFill>
                <a:srgbClr val="242852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fr-FR">
              <a:solidFill>
                <a:srgbClr val="242852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29650" y="6469063"/>
            <a:ext cx="514350" cy="2698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33CC"/>
                </a:solidFill>
                <a:latin typeface="Arial" charset="0"/>
              </a:defRPr>
            </a:lvl1pPr>
          </a:lstStyle>
          <a:p>
            <a:pPr>
              <a:defRPr/>
            </a:pPr>
            <a:fld id="{6A3790F5-85A2-41CB-9E76-BDB4D013E3A4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  <p:sp>
        <p:nvSpPr>
          <p:cNvPr id="1031" name="Connecteur droit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ln>
                <a:solidFill>
                  <a:prstClr val="black"/>
                </a:solidFill>
                <a:prstDash val="solid"/>
              </a:ln>
              <a:solidFill>
                <a:prstClr val="black"/>
              </a:solidFill>
            </a:endParaRPr>
          </a:p>
        </p:txBody>
      </p:sp>
      <p:sp>
        <p:nvSpPr>
          <p:cNvPr id="1032" name="Connecteur droit 28"/>
          <p:cNvSpPr>
            <a:spLocks noChangeShapeType="1"/>
          </p:cNvSpPr>
          <p:nvPr userDrawn="1"/>
        </p:nvSpPr>
        <p:spPr bwMode="auto">
          <a:xfrm>
            <a:off x="457200" y="1125538"/>
            <a:ext cx="82296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2" name="Picture 1" descr="ED-OCT logo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" y="6395342"/>
            <a:ext cx="442392" cy="354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38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033CC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357188" indent="-357188" algn="l" rtl="0" eaLnBrk="0" fontAlgn="base" hangingPunct="0">
        <a:spcBef>
          <a:spcPts val="6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6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2300" indent="-347663" algn="l" rtl="0" eaLnBrk="0" fontAlgn="base" hangingPunct="0">
        <a:spcBef>
          <a:spcPts val="5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4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01700" indent="-307975" algn="l" rtl="0" eaLnBrk="0" fontAlgn="base" hangingPunct="0">
        <a:spcBef>
          <a:spcPts val="5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2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66813" indent="-298450" algn="l" rtl="0" eaLnBrk="0" fontAlgn="base" hangingPunct="0">
        <a:spcBef>
          <a:spcPts val="4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0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431925" indent="-288925" algn="l" rtl="0" eaLnBrk="0" fontAlgn="base" hangingPunct="0">
        <a:spcBef>
          <a:spcPts val="3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28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5938" y="260648"/>
            <a:ext cx="8112125" cy="221297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4400" dirty="0">
                <a:solidFill>
                  <a:srgbClr val="0033CC"/>
                </a:solidFill>
                <a:effectLst/>
              </a:rPr>
              <a:t>Stakeholder Perspectives:</a:t>
            </a:r>
            <a:br>
              <a:rPr lang="en-US" sz="4400" dirty="0">
                <a:solidFill>
                  <a:srgbClr val="0033CC"/>
                </a:solidFill>
                <a:effectLst/>
              </a:rPr>
            </a:br>
            <a:r>
              <a:rPr lang="en-US" sz="4400" dirty="0">
                <a:solidFill>
                  <a:srgbClr val="0033CC"/>
                </a:solidFill>
                <a:effectLst/>
              </a:rPr>
              <a:t>A Professor’s Canadian Experience</a:t>
            </a:r>
            <a:br>
              <a:rPr lang="en-US" sz="4400" dirty="0">
                <a:solidFill>
                  <a:srgbClr val="0033CC"/>
                </a:solidFill>
                <a:effectLst/>
              </a:rPr>
            </a:br>
            <a:endParaRPr lang="en-US" sz="4400" dirty="0">
              <a:solidFill>
                <a:srgbClr val="0033CC"/>
              </a:solidFill>
            </a:endParaRPr>
          </a:p>
        </p:txBody>
      </p:sp>
      <p:sp>
        <p:nvSpPr>
          <p:cNvPr id="4101" name="Connecteur droit 28" descr="Decoration"/>
          <p:cNvSpPr>
            <a:spLocks noChangeShapeType="1"/>
          </p:cNvSpPr>
          <p:nvPr/>
        </p:nvSpPr>
        <p:spPr bwMode="auto">
          <a:xfrm>
            <a:off x="424456" y="2420888"/>
            <a:ext cx="82296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388" y="2793157"/>
            <a:ext cx="8785225" cy="1931987"/>
          </a:xfrm>
        </p:spPr>
        <p:txBody>
          <a:bodyPr>
            <a:normAutofit/>
          </a:bodyPr>
          <a:lstStyle/>
          <a:p>
            <a:pPr algn="ctr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Catherine Fichten</a:t>
            </a:r>
          </a:p>
          <a:p>
            <a:pPr algn="ctr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200" baseline="30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Collaboration With </a:t>
            </a:r>
          </a:p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King, Alice Havel, Mary Jorgensen, Alex Lussier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9532" y="4509120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Ed-ICT International Network Montreal Symposium</a:t>
            </a:r>
          </a:p>
          <a:p>
            <a:pPr algn="ctr"/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30, 2017 Montreal, Quebec</a:t>
            </a:r>
          </a:p>
        </p:txBody>
      </p:sp>
      <p:pic>
        <p:nvPicPr>
          <p:cNvPr id="21" name="Picture 2" descr="Creative Commons License symbol for Attribution - Non Commercia l- No Derivatives 4.0 International. Copyright is &#10;http://creativecommons.org/about &#10;" title="Creative Commons License symb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803" y="5531889"/>
            <a:ext cx="990394" cy="344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Dawson College logo. Copyright is https://www.crowdrise.com/campusteamdawson1" title="Dawson College logo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34677" y="6260235"/>
            <a:ext cx="1644504" cy="511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Ed-ICT logo. Copyright is http://ed-ict.com/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858" y="6188569"/>
            <a:ext cx="756433" cy="605801"/>
          </a:xfrm>
          <a:prstGeom prst="rect">
            <a:avLst/>
          </a:prstGeom>
        </p:spPr>
      </p:pic>
      <p:pic>
        <p:nvPicPr>
          <p:cNvPr id="20" name="Picture 25" descr="Adaptech logo blue" title="Adaptech logo blue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04968" y="6157267"/>
            <a:ext cx="551609" cy="614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7" descr="Cégep André-Laurendeau logo. Copyright is https://fr.wikipedia.org/wiki/Fichier:Logo_du_C%C3%A9gep_Andr%C3%A9-Laurendeau.svg" title="Cégep André-Laurendeau logo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91254" y="6235867"/>
            <a:ext cx="1518071" cy="511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8565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684213"/>
          </a:xfrm>
        </p:spPr>
        <p:txBody>
          <a:bodyPr/>
          <a:lstStyle/>
          <a:p>
            <a:r>
              <a:rPr lang="en-US" dirty="0"/>
              <a:t>Canada: Students with Disabilities </a:t>
            </a:r>
            <a:endParaRPr lang="en-US" strike="sngStrike" dirty="0"/>
          </a:p>
        </p:txBody>
      </p:sp>
      <p:sp>
        <p:nvSpPr>
          <p:cNvPr id="3" name="Content Placeholder 2" descr="approximatively"/>
          <p:cNvSpPr>
            <a:spLocks noGrp="1"/>
          </p:cNvSpPr>
          <p:nvPr>
            <p:ph sz="quarter" idx="1"/>
          </p:nvPr>
        </p:nvSpPr>
        <p:spPr>
          <a:xfrm>
            <a:off x="228600" y="1205096"/>
            <a:ext cx="8686800" cy="4888200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&gt;16% in colleges; fewer in universities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dirty="0"/>
              <a:t>≈ ½ registered for disability-related services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Students’ disabilities in rank order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dirty="0"/>
              <a:t>Learning disability and/or ADHD 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dirty="0"/>
              <a:t>Mental illness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dirty="0"/>
              <a:t>Chronic health problem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dirty="0"/>
              <a:t>Sensory and mobility impairments </a:t>
            </a:r>
          </a:p>
          <a:p>
            <a:pPr marL="0" indent="0">
              <a:spcBef>
                <a:spcPts val="800"/>
              </a:spcBef>
              <a:buNone/>
            </a:pPr>
            <a:endParaRPr lang="en-US" sz="400" dirty="0"/>
          </a:p>
          <a:p>
            <a:pPr marL="0" indent="0">
              <a:spcBef>
                <a:spcPts val="800"/>
              </a:spcBef>
              <a:buNone/>
            </a:pPr>
            <a:endParaRPr lang="en-US" sz="1100" dirty="0"/>
          </a:p>
          <a:p>
            <a:pPr marL="0" indent="0">
              <a:spcBef>
                <a:spcPts val="800"/>
              </a:spcBef>
              <a:buNone/>
            </a:pPr>
            <a:endParaRPr lang="en-US" sz="1100" dirty="0"/>
          </a:p>
          <a:p>
            <a:pPr marL="0" indent="0">
              <a:spcBef>
                <a:spcPts val="800"/>
              </a:spcBef>
              <a:buNone/>
            </a:pPr>
            <a:endParaRPr lang="en-US" sz="1100" dirty="0"/>
          </a:p>
          <a:p>
            <a:pPr marL="274637" lvl="1" indent="0">
              <a:spcBef>
                <a:spcPts val="800"/>
              </a:spcBef>
              <a:spcAft>
                <a:spcPts val="800"/>
              </a:spcAft>
              <a:buNone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F4DA61-A799-491C-8E9E-DC789FEF6F2B}" type="slidenum">
              <a:rPr lang="fr-FR" altLang="fr-FR" smtClean="0"/>
              <a:pPr>
                <a:defRPr/>
              </a:pPr>
              <a:t>2</a:t>
            </a:fld>
            <a:endParaRPr lang="fr-FR" altLang="fr-FR"/>
          </a:p>
        </p:txBody>
      </p:sp>
      <p:pic>
        <p:nvPicPr>
          <p:cNvPr id="5" name="Picture 6" descr="Man sitting with a laptop on his lap. Copyright is http://blogs.articulate.com/rapid-elearning/3-things-to-consider-when-building-your-e-learning-courses/" title="Man sitting with a laptop on his lap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3429000"/>
            <a:ext cx="1657600" cy="244827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11560" y="6396334"/>
            <a:ext cx="79208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Fichten, C. S., Heiman, T., Havel, A., Jorgensen, M., Budd, J., &amp; King, L. (2016). Sustainability of disability-related services in Canada - Israel: Will the real universal design please stand up? Exceptionality Education International, 26(1), 19-35.</a:t>
            </a:r>
          </a:p>
        </p:txBody>
      </p:sp>
    </p:spTree>
    <p:extLst>
      <p:ext uri="{BB962C8B-B14F-4D97-AF65-F5344CB8AC3E}">
        <p14:creationId xmlns:p14="http://schemas.microsoft.com/office/powerpoint/2010/main" val="2269492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8012" y="404937"/>
            <a:ext cx="9360024" cy="791815"/>
          </a:xfrm>
        </p:spPr>
        <p:txBody>
          <a:bodyPr/>
          <a:lstStyle/>
          <a:p>
            <a:pPr>
              <a:defRPr/>
            </a:pPr>
            <a:r>
              <a:rPr lang="en-US" dirty="0"/>
              <a:t>Actual</a:t>
            </a:r>
            <a:r>
              <a:rPr lang="en-US" sz="3800" dirty="0"/>
              <a:t> </a:t>
            </a:r>
            <a:r>
              <a:rPr lang="en-US" dirty="0"/>
              <a:t>Stakeholders Involved: </a:t>
            </a:r>
            <a:br>
              <a:rPr lang="en-US" dirty="0"/>
            </a:br>
            <a:r>
              <a:rPr lang="en-US" dirty="0"/>
              <a:t>A Professor’s Perspective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5384"/>
            <a:ext cx="8229600" cy="4887912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1200"/>
              </a:spcAft>
            </a:pPr>
            <a:r>
              <a:rPr lang="en-US" altLang="en-US" sz="3200" noProof="0" dirty="0">
                <a:solidFill>
                  <a:srgbClr val="002060"/>
                </a:solidFill>
                <a:latin typeface="Arial" charset="0"/>
                <a:cs typeface="Arial" charset="0"/>
              </a:rPr>
              <a:t>Fewer than Dr. Beaver specified…</a:t>
            </a:r>
          </a:p>
          <a:p>
            <a:pPr>
              <a:spcBef>
                <a:spcPts val="8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rgbClr val="002060"/>
                </a:solidFill>
                <a:latin typeface="Arial" charset="0"/>
                <a:cs typeface="Arial" charset="0"/>
              </a:rPr>
              <a:t>Typical campus </a:t>
            </a:r>
          </a:p>
          <a:p>
            <a:pPr lvl="1">
              <a:spcBef>
                <a:spcPts val="800"/>
              </a:spcBef>
              <a:spcAft>
                <a:spcPts val="0"/>
              </a:spcAft>
            </a:pPr>
            <a:r>
              <a:rPr lang="en-US" altLang="en-US" sz="2800" noProof="0" dirty="0">
                <a:solidFill>
                  <a:srgbClr val="002060"/>
                </a:solidFill>
                <a:latin typeface="Arial" charset="0"/>
                <a:cs typeface="Arial" charset="0"/>
              </a:rPr>
              <a:t>Students</a:t>
            </a:r>
          </a:p>
          <a:p>
            <a:pPr lvl="1">
              <a:spcBef>
                <a:spcPts val="800"/>
              </a:spcBef>
              <a:spcAft>
                <a:spcPts val="0"/>
              </a:spcAft>
            </a:pPr>
            <a:r>
              <a:rPr lang="en-US" altLang="en-US" sz="2800" dirty="0">
                <a:solidFill>
                  <a:srgbClr val="002060"/>
                </a:solidFill>
                <a:latin typeface="Arial" charset="0"/>
                <a:cs typeface="Arial" charset="0"/>
              </a:rPr>
              <a:t>Professors</a:t>
            </a:r>
          </a:p>
          <a:p>
            <a:pPr lvl="1">
              <a:spcBef>
                <a:spcPts val="800"/>
              </a:spcBef>
              <a:spcAft>
                <a:spcPts val="0"/>
              </a:spcAft>
            </a:pPr>
            <a:r>
              <a:rPr lang="en-US" altLang="en-US" sz="2800" noProof="0" dirty="0">
                <a:solidFill>
                  <a:srgbClr val="002060"/>
                </a:solidFill>
                <a:latin typeface="Arial" charset="0"/>
                <a:cs typeface="Arial" charset="0"/>
              </a:rPr>
              <a:t>Campus disability service providers </a:t>
            </a:r>
          </a:p>
          <a:p>
            <a:pPr lvl="1">
              <a:spcBef>
                <a:spcPts val="800"/>
              </a:spcBef>
              <a:spcAft>
                <a:spcPts val="0"/>
              </a:spcAft>
            </a:pPr>
            <a:r>
              <a:rPr lang="en-US" altLang="en-US" sz="2800" dirty="0">
                <a:solidFill>
                  <a:srgbClr val="002060"/>
                </a:solidFill>
                <a:latin typeface="Arial" charset="0"/>
                <a:cs typeface="Arial" charset="0"/>
              </a:rPr>
              <a:t>Access technologists</a:t>
            </a:r>
          </a:p>
          <a:p>
            <a:pPr lvl="1">
              <a:spcBef>
                <a:spcPts val="800"/>
              </a:spcBef>
              <a:spcAft>
                <a:spcPts val="0"/>
              </a:spcAft>
            </a:pPr>
            <a:r>
              <a:rPr lang="en-US" altLang="en-US" sz="2800" noProof="0" dirty="0">
                <a:solidFill>
                  <a:srgbClr val="002060"/>
                </a:solidFill>
                <a:latin typeface="Arial" charset="0"/>
                <a:cs typeface="Arial" charset="0"/>
              </a:rPr>
              <a:t>Learning specialists</a:t>
            </a:r>
          </a:p>
          <a:p>
            <a:pPr lvl="1">
              <a:spcBef>
                <a:spcPts val="800"/>
              </a:spcBef>
              <a:spcAft>
                <a:spcPts val="0"/>
              </a:spcAft>
            </a:pPr>
            <a:r>
              <a:rPr lang="en-US" altLang="en-US" sz="2800" noProof="0" dirty="0">
                <a:solidFill>
                  <a:srgbClr val="002060"/>
                </a:solidFill>
                <a:latin typeface="Arial" charset="0"/>
                <a:cs typeface="Arial" charset="0"/>
              </a:rPr>
              <a:t>Others: on an “as needed” basis</a:t>
            </a:r>
          </a:p>
          <a:p>
            <a:pPr>
              <a:spcBef>
                <a:spcPts val="8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rgbClr val="002060"/>
                </a:solidFill>
                <a:latin typeface="Arial" charset="0"/>
                <a:cs typeface="Arial" charset="0"/>
              </a:rPr>
              <a:t>Perspectives of stakeholders differ</a:t>
            </a:r>
          </a:p>
          <a:p>
            <a:pPr marL="0" indent="0">
              <a:spcBef>
                <a:spcPts val="1400"/>
              </a:spcBef>
              <a:spcAft>
                <a:spcPts val="0"/>
              </a:spcAft>
              <a:buNone/>
            </a:pPr>
            <a:r>
              <a:rPr lang="en-US" sz="1200" dirty="0"/>
              <a:t>Asuncion, J. V., Fichten, C. S., Ferraro, V., Barile, M., Nguyen, M. N., &amp; Wolforth, J. (2010). Multiple perspectives on the accessibility of eLearning in Canadian colleges and universities. Assistive Technology Journal, 22(4), 187-199. </a:t>
            </a:r>
            <a:endParaRPr lang="en-US" altLang="en-US" sz="1200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endParaRPr lang="en-US" sz="3400" dirty="0"/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endParaRPr lang="en-US" altLang="en-US" sz="3400" noProof="0" dirty="0">
              <a:latin typeface="Arial" charset="0"/>
              <a:cs typeface="Arial" charset="0"/>
            </a:endParaRPr>
          </a:p>
          <a:p>
            <a:pPr marL="274637" lvl="1" indent="0">
              <a:spcAft>
                <a:spcPts val="1200"/>
              </a:spcAft>
              <a:buNone/>
            </a:pPr>
            <a:endParaRPr lang="en-US" altLang="en-US" noProof="0" dirty="0">
              <a:latin typeface="Arial" charset="0"/>
              <a:cs typeface="Arial" charset="0"/>
            </a:endParaRPr>
          </a:p>
        </p:txBody>
      </p:sp>
      <p:pic>
        <p:nvPicPr>
          <p:cNvPr id="6" name="Picture 13" descr="Image of a computer technician working on a computer tower. Copyright is http://www.merchantcircle.com/king-computers-redding-ca" title="Computer repai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1412776"/>
            <a:ext cx="1872208" cy="2795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408EF413-0464-4DB6-845E-F8EA4CE4EE52}" type="slidenum">
              <a:rPr lang="fr-FR" altLang="fr-FR" sz="1400" smtClean="0">
                <a:solidFill>
                  <a:srgbClr val="0033CC"/>
                </a:solidFill>
                <a:latin typeface="Arial" charset="0"/>
              </a:rPr>
              <a:pPr/>
              <a:t>3</a:t>
            </a:fld>
            <a:endParaRPr lang="fr-FR" altLang="fr-FR" sz="1400" dirty="0">
              <a:solidFill>
                <a:srgbClr val="0033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559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752" y="512267"/>
            <a:ext cx="9036496" cy="684485"/>
          </a:xfrm>
        </p:spPr>
        <p:txBody>
          <a:bodyPr/>
          <a:lstStyle/>
          <a:p>
            <a:pPr>
              <a:tabLst>
                <a:tab pos="2111375" algn="l"/>
              </a:tabLst>
              <a:defRPr/>
            </a:pPr>
            <a:r>
              <a:rPr lang="en-US" dirty="0">
                <a:effectLst/>
              </a:rPr>
              <a:t>Desired, Reluctant &amp; Invisible Stakeholders</a:t>
            </a:r>
            <a:endParaRPr lang="fr-CA" dirty="0">
              <a:effectLst/>
            </a:endParaRPr>
          </a:p>
        </p:txBody>
      </p:sp>
      <p:sp>
        <p:nvSpPr>
          <p:cNvPr id="819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229600" cy="4608512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en-US" altLang="en-US" sz="2800" dirty="0">
                <a:latin typeface="Arial" charset="0"/>
                <a:cs typeface="Arial" charset="0"/>
              </a:rPr>
              <a:t>Senior management</a:t>
            </a: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en-US" altLang="en-US" sz="2800" dirty="0">
                <a:latin typeface="Arial" charset="0"/>
                <a:cs typeface="Arial" charset="0"/>
              </a:rPr>
              <a:t>IT specialists &amp; webmasters</a:t>
            </a: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en-US" altLang="en-US" sz="2800" dirty="0">
                <a:latin typeface="Arial" charset="0"/>
                <a:cs typeface="Arial" charset="0"/>
              </a:rPr>
              <a:t>Audiovisual specialists</a:t>
            </a: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en-US" altLang="en-US" sz="2800" dirty="0">
                <a:latin typeface="Arial" charset="0"/>
                <a:cs typeface="Arial" charset="0"/>
              </a:rPr>
              <a:t>Government</a:t>
            </a: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en-US" altLang="en-US" sz="2800" dirty="0">
                <a:latin typeface="Arial" charset="0"/>
                <a:cs typeface="Arial" charset="0"/>
              </a:rPr>
              <a:t>Librarians</a:t>
            </a: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en-US" altLang="en-US" sz="2800" dirty="0">
                <a:latin typeface="Arial" charset="0"/>
                <a:cs typeface="Arial" charset="0"/>
              </a:rPr>
              <a:t>Parents</a:t>
            </a: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en-US" altLang="en-US" sz="2800" dirty="0">
                <a:latin typeface="Arial" charset="0"/>
                <a:cs typeface="Arial" charset="0"/>
              </a:rPr>
              <a:t>Rehabilitation centers</a:t>
            </a: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en-US" altLang="en-US" sz="2800" dirty="0">
                <a:latin typeface="Arial" charset="0"/>
                <a:cs typeface="Arial" charset="0"/>
              </a:rPr>
              <a:t>Distance education specialists</a:t>
            </a: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en-US" altLang="en-US" sz="2800" dirty="0">
                <a:latin typeface="Arial" charset="0"/>
                <a:cs typeface="Arial" charset="0"/>
              </a:rPr>
              <a:t>Textbook publishers</a:t>
            </a: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en-US" altLang="en-US" sz="2800" dirty="0">
                <a:solidFill>
                  <a:srgbClr val="002060"/>
                </a:solidFill>
                <a:latin typeface="Arial" charset="0"/>
                <a:cs typeface="Arial" charset="0"/>
              </a:rPr>
              <a:t>Course/learning management specialists</a:t>
            </a: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en-US" altLang="en-US" sz="2800" dirty="0">
                <a:latin typeface="Arial" charset="0"/>
                <a:cs typeface="Arial" charset="0"/>
              </a:rPr>
              <a:t>Students not registered for disability services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200" dirty="0">
                <a:latin typeface="Arial" charset="0"/>
                <a:cs typeface="Arial" charset="0"/>
              </a:rPr>
              <a:t/>
            </a:r>
            <a:br>
              <a:rPr lang="en-US" altLang="en-US" sz="3200" dirty="0">
                <a:latin typeface="Arial" charset="0"/>
                <a:cs typeface="Arial" charset="0"/>
              </a:rPr>
            </a:br>
            <a:endParaRPr lang="en-US" altLang="en-US" sz="32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US" altLang="en-US" sz="3200" dirty="0">
              <a:latin typeface="Arial" charset="0"/>
              <a:cs typeface="Arial" charset="0"/>
            </a:endParaRPr>
          </a:p>
          <a:p>
            <a:endParaRPr lang="en-US" altLang="en-US" dirty="0">
              <a:latin typeface="Arial" charset="0"/>
              <a:cs typeface="Arial" charset="0"/>
            </a:endParaRPr>
          </a:p>
        </p:txBody>
      </p:sp>
      <p:pic>
        <p:nvPicPr>
          <p:cNvPr id="6" name="Picture 2" descr="Open laptop with a pile of books on the screen to symbolize electronic textbooks. Copyright is http://electronicproductnews.appspot.com/Electronic-Library.htm" title="Laptop and books used to symbolize electronic textbook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1700808"/>
            <a:ext cx="2671995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30B91B80-630E-4063-8E13-D5CAF8B5BBF9}" type="slidenum">
              <a:rPr lang="fr-FR" altLang="fr-FR" sz="1400" smtClean="0">
                <a:solidFill>
                  <a:srgbClr val="0033CC"/>
                </a:solidFill>
                <a:latin typeface="Arial" charset="0"/>
              </a:rPr>
              <a:pPr/>
              <a:t>4</a:t>
            </a:fld>
            <a:endParaRPr lang="fr-FR" altLang="fr-FR" sz="1400">
              <a:solidFill>
                <a:srgbClr val="0033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895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84213"/>
          </a:xfrm>
        </p:spPr>
        <p:txBody>
          <a:bodyPr/>
          <a:lstStyle/>
          <a:p>
            <a:r>
              <a:rPr lang="en-US" dirty="0">
                <a:effectLst/>
              </a:rPr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-41684" y="1394132"/>
            <a:ext cx="9582236" cy="4888200"/>
          </a:xfrm>
        </p:spPr>
        <p:txBody>
          <a:bodyPr/>
          <a:lstStyle/>
          <a:p>
            <a:r>
              <a:rPr lang="en-US" sz="3400" dirty="0"/>
              <a:t>Effective strategies</a:t>
            </a:r>
          </a:p>
          <a:p>
            <a:pPr marL="858838" lvl="1">
              <a:spcBef>
                <a:spcPts val="600"/>
              </a:spcBef>
            </a:pPr>
            <a:r>
              <a:rPr lang="en-US" sz="3000" dirty="0"/>
              <a:t>Adaptech Research Network</a:t>
            </a:r>
          </a:p>
          <a:p>
            <a:r>
              <a:rPr lang="en-US" sz="3400" dirty="0"/>
              <a:t>Buy-in at the top</a:t>
            </a:r>
          </a:p>
          <a:p>
            <a:pPr marL="914400" lvl="1" indent="-400050">
              <a:spcBef>
                <a:spcPts val="600"/>
              </a:spcBef>
            </a:pPr>
            <a:r>
              <a:rPr lang="en-US" sz="2900" dirty="0"/>
              <a:t>Digital accessibility not anyone's specific mandate</a:t>
            </a:r>
          </a:p>
          <a:p>
            <a:r>
              <a:rPr lang="en-US" sz="3400" dirty="0"/>
              <a:t>Information</a:t>
            </a:r>
          </a:p>
          <a:p>
            <a:pPr marL="914400" lvl="1" indent="-400050">
              <a:spcBef>
                <a:spcPts val="600"/>
              </a:spcBef>
            </a:pPr>
            <a:r>
              <a:rPr lang="en-US" sz="3000" dirty="0"/>
              <a:t>Learning re new initiatives after implementation</a:t>
            </a:r>
          </a:p>
          <a:p>
            <a:r>
              <a:rPr lang="en-US" sz="3400" dirty="0"/>
              <a:t>Being proactive, not retroactive</a:t>
            </a:r>
          </a:p>
          <a:p>
            <a:r>
              <a:rPr lang="en-US" sz="3400" dirty="0"/>
              <a:t>Money and time</a:t>
            </a:r>
          </a:p>
          <a:p>
            <a:pPr>
              <a:spcBef>
                <a:spcPts val="400"/>
              </a:spcBef>
            </a:pPr>
            <a:endParaRPr lang="en-US" sz="3400" dirty="0"/>
          </a:p>
          <a:p>
            <a:endParaRPr lang="en-US" dirty="0"/>
          </a:p>
        </p:txBody>
      </p:sp>
      <p:pic>
        <p:nvPicPr>
          <p:cNvPr id="6" name="Picture 19" descr="Image du symbole monétaire. Copyright is http://www.fresnocnaclassroom.com/contact-us/faqs/" title="Symbole monétai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0004" y="4815408"/>
            <a:ext cx="144016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C84F0D0-9B52-4DAC-9FAE-95A5440E5A6E}" type="slidenum">
              <a:rPr lang="fr-FR" altLang="fr-FR" smtClean="0"/>
              <a:pPr>
                <a:defRPr/>
              </a:pPr>
              <a:t>5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47867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213"/>
          </a:xfrm>
        </p:spPr>
        <p:txBody>
          <a:bodyPr/>
          <a:lstStyle/>
          <a:p>
            <a:r>
              <a:rPr lang="en-US" dirty="0">
                <a:effectLst/>
              </a:rPr>
              <a:t>Next</a:t>
            </a:r>
            <a:r>
              <a:rPr lang="en-US" dirty="0"/>
              <a:t> </a:t>
            </a:r>
            <a:r>
              <a:rPr lang="en-US" dirty="0">
                <a:effectLst/>
              </a:rPr>
              <a:t>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Learn more as the symposium progresses</a:t>
            </a:r>
          </a:p>
        </p:txBody>
      </p:sp>
      <p:pic>
        <p:nvPicPr>
          <p:cNvPr id="7" name="Picture 4" descr="Picture of a cartoon man with a computer for his head. Copyright is http://www.eduref.net/computer-science-careers-guide/" title="Cartoon man with a computer for his hea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066560"/>
            <a:ext cx="6408712" cy="2207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C84F0D0-9B52-4DAC-9FAE-95A5440E5A6E}" type="slidenum">
              <a:rPr lang="fr-FR" altLang="fr-FR" smtClean="0"/>
              <a:pPr>
                <a:defRPr/>
              </a:pPr>
              <a:t>6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882361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Custom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0000CC"/>
      </a:hlink>
      <a:folHlink>
        <a:srgbClr val="002060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rigine">
  <a:themeElements>
    <a:clrScheme name="Custom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0000CC"/>
      </a:hlink>
      <a:folHlink>
        <a:srgbClr val="002060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rigine">
  <a:themeElements>
    <a:clrScheme name="Custom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0000CC"/>
      </a:hlink>
      <a:folHlink>
        <a:srgbClr val="002060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</TotalTime>
  <Words>299</Words>
  <Application>Microsoft Office PowerPoint</Application>
  <PresentationFormat>On-screen Show (4:3)</PresentationFormat>
  <Paragraphs>66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Origine</vt:lpstr>
      <vt:lpstr>1_Origine</vt:lpstr>
      <vt:lpstr>3_Origine</vt:lpstr>
      <vt:lpstr>Stakeholder Perspectives: A Professor’s Canadian Experience </vt:lpstr>
      <vt:lpstr>Canada: Students with Disabilities </vt:lpstr>
      <vt:lpstr>Actual Stakeholders Involved:  A Professor’s Perspective</vt:lpstr>
      <vt:lpstr>Desired, Reluctant &amp; Invisible Stakeholders</vt:lpstr>
      <vt:lpstr>Challenges</vt:lpstr>
      <vt:lpstr>Next Steps</vt:lpstr>
    </vt:vector>
  </TitlesOfParts>
  <Company>TRADINTEK - Services linguistiques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TRA6053 - Méthodologie et outils de la localisation II</dc:title>
  <dc:creator>Christian Mayer</dc:creator>
  <cp:lastModifiedBy>Admin</cp:lastModifiedBy>
  <cp:revision>969</cp:revision>
  <cp:lastPrinted>2016-11-11T17:57:15Z</cp:lastPrinted>
  <dcterms:created xsi:type="dcterms:W3CDTF">2002-08-29T15:31:57Z</dcterms:created>
  <dcterms:modified xsi:type="dcterms:W3CDTF">2017-10-23T17:40:28Z</dcterms:modified>
</cp:coreProperties>
</file>