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0" r:id="rId6"/>
    <p:sldId id="264" r:id="rId7"/>
    <p:sldId id="265" r:id="rId8"/>
    <p:sldId id="261" r:id="rId9"/>
    <p:sldId id="268" r:id="rId10"/>
    <p:sldId id="259" r:id="rId11"/>
    <p:sldId id="266" r:id="rId12"/>
    <p:sldId id="285" r:id="rId13"/>
    <p:sldId id="289" r:id="rId14"/>
    <p:sldId id="281" r:id="rId15"/>
    <p:sldId id="290" r:id="rId16"/>
    <p:sldId id="283" r:id="rId17"/>
    <p:sldId id="291" r:id="rId18"/>
    <p:sldId id="292" r:id="rId1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5616" autoAdjust="0"/>
  </p:normalViewPr>
  <p:slideViewPr>
    <p:cSldViewPr snapToGrid="0">
      <p:cViewPr varScale="1">
        <p:scale>
          <a:sx n="85" d="100"/>
          <a:sy n="85" d="100"/>
        </p:scale>
        <p:origin x="-72" y="-162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D37605-8A8B-410B-B72B-0146D19A16CE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7D6BA3-3966-4CC8-AEBC-02EC32BD4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98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808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848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73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78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312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slide,</a:t>
            </a:r>
            <a:r>
              <a:rPr lang="en-US" baseline="0" dirty="0" smtClean="0"/>
              <a:t> we ask them to describe challenges and come up with suggestions (could break into groups).</a:t>
            </a:r>
          </a:p>
          <a:p>
            <a:r>
              <a:rPr lang="en-US" baseline="0" dirty="0" smtClean="0"/>
              <a:t>Spelling example separates the ‘how’ from the ‘what’</a:t>
            </a:r>
          </a:p>
          <a:p>
            <a:r>
              <a:rPr lang="en-US" baseline="0" dirty="0" smtClean="0"/>
              <a:t>If a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190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07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152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040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64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86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985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929642" y="3329940"/>
            <a:ext cx="7437119" cy="31546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 lang="en-U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xfrm>
            <a:off x="5265808" y="6658664"/>
            <a:ext cx="4028439" cy="3505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45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795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11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957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246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D6BA3-3966-4CC8-AEBC-02EC32BD4E5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1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61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2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31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00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8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37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47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53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0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43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10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C2A-8F07-41F7-BDBE-FC415BCD1768}" type="datetimeFigureOut">
              <a:rPr lang="en-CA" smtClean="0"/>
              <a:t>05/12/2017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E94D-66C5-4101-81CC-B0A23EEDCF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19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havel@dawsoncollege.qc.c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wileman@dawsoncollege.qc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101600"/>
            <a:ext cx="10337800" cy="3408363"/>
          </a:xfrm>
        </p:spPr>
        <p:txBody>
          <a:bodyPr>
            <a:normAutofit/>
          </a:bodyPr>
          <a:lstStyle/>
          <a:p>
            <a:r>
              <a:rPr lang="en-US" sz="2700" b="1" i="1" dirty="0" smtClean="0">
                <a:solidFill>
                  <a:schemeClr val="tx2"/>
                </a:solidFill>
              </a:rPr>
              <a:t>2015 </a:t>
            </a:r>
            <a:r>
              <a:rPr lang="en-US" sz="2700" b="1" i="1" dirty="0">
                <a:solidFill>
                  <a:schemeClr val="tx2"/>
                </a:solidFill>
              </a:rPr>
              <a:t>Joint Congress on Medical Imaging and Radiation </a:t>
            </a:r>
            <a:r>
              <a:rPr lang="en-US" sz="2700" b="1" i="1" dirty="0" smtClean="0">
                <a:solidFill>
                  <a:schemeClr val="tx2"/>
                </a:solidFill>
              </a:rPr>
              <a:t>Science</a:t>
            </a:r>
            <a:br>
              <a:rPr lang="en-US" sz="2700" b="1" i="1" dirty="0" smtClean="0">
                <a:solidFill>
                  <a:schemeClr val="tx2"/>
                </a:solidFill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6000" b="1" dirty="0" smtClean="0"/>
              <a:t>Clinical Integration of Students with Learning Disabilities</a:t>
            </a:r>
            <a:endParaRPr lang="en-CA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93" y="3759200"/>
            <a:ext cx="9511507" cy="25019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 smtClean="0"/>
              <a:t>Alice Havel, Ph.D.   	Susie Wileman, M.Ed.</a:t>
            </a:r>
          </a:p>
          <a:p>
            <a:pPr algn="l"/>
            <a:r>
              <a:rPr lang="en-US" sz="2000" dirty="0" smtClean="0"/>
              <a:t>Former </a:t>
            </a:r>
            <a:r>
              <a:rPr lang="en-US" sz="2000" dirty="0"/>
              <a:t>Coordinator,		</a:t>
            </a:r>
            <a:r>
              <a:rPr lang="en-US" sz="2000" dirty="0" smtClean="0"/>
              <a:t>	Coordinator</a:t>
            </a:r>
            <a:r>
              <a:rPr lang="en-US" sz="2000" dirty="0"/>
              <a:t>, Student </a:t>
            </a:r>
            <a:r>
              <a:rPr lang="en-US" sz="2000" dirty="0" err="1"/>
              <a:t>AccessAbility</a:t>
            </a:r>
            <a:r>
              <a:rPr lang="en-US" sz="2000" dirty="0"/>
              <a:t> Centre</a:t>
            </a:r>
            <a:endParaRPr lang="en-US" sz="2000" dirty="0" smtClean="0"/>
          </a:p>
          <a:p>
            <a:pPr algn="l"/>
            <a:r>
              <a:rPr lang="en-US" sz="2000" dirty="0" smtClean="0"/>
              <a:t>Student </a:t>
            </a:r>
            <a:r>
              <a:rPr lang="en-US" sz="2000" dirty="0" err="1" smtClean="0"/>
              <a:t>AccessAbility</a:t>
            </a:r>
            <a:r>
              <a:rPr lang="en-US" sz="2000" dirty="0" smtClean="0"/>
              <a:t> Centre,  		Dawson College</a:t>
            </a:r>
          </a:p>
          <a:p>
            <a:pPr algn="l"/>
            <a:r>
              <a:rPr lang="en-US" sz="2000" dirty="0"/>
              <a:t>Dawson </a:t>
            </a:r>
            <a:r>
              <a:rPr lang="en-US" sz="2000" dirty="0" smtClean="0"/>
              <a:t>College				Research Associate, CRISPESH</a:t>
            </a:r>
          </a:p>
          <a:p>
            <a:pPr algn="l"/>
            <a:r>
              <a:rPr lang="en-US" sz="2000" dirty="0" smtClean="0"/>
              <a:t>Research</a:t>
            </a:r>
            <a:r>
              <a:rPr lang="en-US" sz="2000" dirty="0"/>
              <a:t> </a:t>
            </a:r>
            <a:r>
              <a:rPr lang="en-US" sz="2000" dirty="0" smtClean="0"/>
              <a:t>Associate, </a:t>
            </a:r>
          </a:p>
          <a:p>
            <a:pPr algn="l"/>
            <a:r>
              <a:rPr lang="en-US" sz="2000" dirty="0" err="1" smtClean="0"/>
              <a:t>Adaptech</a:t>
            </a:r>
            <a:r>
              <a:rPr lang="en-US" sz="2000" dirty="0" smtClean="0"/>
              <a:t> Research Network			</a:t>
            </a:r>
          </a:p>
          <a:p>
            <a:pPr algn="l"/>
            <a:endParaRPr lang="en-US" sz="4000" dirty="0" smtClean="0"/>
          </a:p>
          <a:p>
            <a:endParaRPr lang="en-US" sz="20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sz="40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3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In other words…</a:t>
            </a:r>
            <a:endParaRPr lang="en-CA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This is the new ‘normal’</a:t>
            </a:r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4400" i="1" dirty="0" smtClean="0"/>
              <a:t>…along </a:t>
            </a:r>
            <a:r>
              <a:rPr lang="en-US" sz="4400" i="1" dirty="0"/>
              <a:t>with ADHD, Autism Spectrum </a:t>
            </a:r>
            <a:r>
              <a:rPr lang="en-US" sz="4400" i="1" dirty="0" smtClean="0"/>
              <a:t>Disorders </a:t>
            </a:r>
            <a:r>
              <a:rPr lang="en-US" sz="4400" i="1" dirty="0"/>
              <a:t>and Mental Health Disorders</a:t>
            </a:r>
            <a:endParaRPr lang="en-CA" sz="4400" i="1" dirty="0"/>
          </a:p>
          <a:p>
            <a:pPr marL="0" indent="0">
              <a:buNone/>
            </a:pP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1376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do we accommodate these students in the post-secondary milieu?</a:t>
            </a:r>
            <a:endParaRPr lang="en-C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Traditionally</a:t>
            </a:r>
            <a:r>
              <a:rPr lang="en-US" dirty="0" smtClean="0"/>
              <a:t>, individually targeted accommodations, such as: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 accommodations (e.g. extended time, distraction-free environment)</a:t>
            </a:r>
          </a:p>
          <a:p>
            <a:r>
              <a:rPr lang="en-US" dirty="0" smtClean="0"/>
              <a:t>Note-takers</a:t>
            </a:r>
          </a:p>
          <a:p>
            <a:r>
              <a:rPr lang="en-US" dirty="0" smtClean="0"/>
              <a:t>Use of adaptive technologies</a:t>
            </a:r>
          </a:p>
          <a:p>
            <a:r>
              <a:rPr lang="en-US" dirty="0" smtClean="0"/>
              <a:t>Reduced </a:t>
            </a:r>
            <a:r>
              <a:rPr lang="en-US" dirty="0"/>
              <a:t>course </a:t>
            </a:r>
            <a:r>
              <a:rPr lang="en-US" dirty="0" smtClean="0"/>
              <a:t>load</a:t>
            </a:r>
          </a:p>
          <a:p>
            <a:r>
              <a:rPr lang="en-US" dirty="0" smtClean="0"/>
              <a:t>Strategic learning interventions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4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>
              <a:spcBef>
                <a:spcPts val="480"/>
              </a:spcBef>
            </a:pPr>
            <a:r>
              <a:rPr lang="en-US" b="1" i="1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Universal Design for </a:t>
            </a:r>
            <a:r>
              <a:rPr lang="en-US" b="1" i="1" dirty="0" smtClean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Learning, the New Frontier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UDL </a:t>
            </a:r>
            <a:r>
              <a:rPr lang="en-US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Calibri"/>
                <a:sym typeface="Calibri"/>
              </a:rPr>
              <a:t>changes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learning environment </a:t>
            </a:r>
            <a:endParaRPr lang="en-US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Implemented in design phase</a:t>
            </a:r>
          </a:p>
          <a:p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Beneficial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all </a:t>
            </a:r>
            <a:endParaRPr lang="en-US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Multiple means of 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Representation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Action and Expression</a:t>
            </a:r>
          </a:p>
          <a:p>
            <a:pPr lvl="7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Engagement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/>
            </a:r>
            <a:b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937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Teaching Strategies – UDL Focus</a:t>
            </a:r>
            <a:endParaRPr lang="en-CA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Express openness to diversity</a:t>
            </a:r>
          </a:p>
          <a:p>
            <a:endParaRPr lang="en-US" sz="3600" dirty="0" smtClean="0"/>
          </a:p>
          <a:p>
            <a:r>
              <a:rPr lang="en-US" sz="3600" dirty="0" smtClean="0"/>
              <a:t>Great variety among learners (rate of learning)</a:t>
            </a:r>
          </a:p>
          <a:p>
            <a:endParaRPr lang="en-US" sz="3600" dirty="0" smtClean="0"/>
          </a:p>
          <a:p>
            <a:r>
              <a:rPr lang="en-US" sz="3600" dirty="0" smtClean="0"/>
              <a:t>Variety of presentation styles</a:t>
            </a:r>
          </a:p>
          <a:p>
            <a:endParaRPr lang="en-US" sz="3600" dirty="0"/>
          </a:p>
          <a:p>
            <a:r>
              <a:rPr lang="en-US" sz="3600" dirty="0" smtClean="0"/>
              <a:t>Separate </a:t>
            </a:r>
            <a:r>
              <a:rPr lang="en-US" sz="3600" dirty="0"/>
              <a:t>the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‘how’ </a:t>
            </a:r>
            <a:r>
              <a:rPr lang="en-US" sz="3600" dirty="0"/>
              <a:t>from the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‘what’ </a:t>
            </a:r>
            <a:endParaRPr lang="en-CA" sz="36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6513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557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Rx: UDL, Some Strategies</a:t>
            </a:r>
            <a:endParaRPr lang="en-CA" sz="6000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433513"/>
            <a:ext cx="5157787" cy="4238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Challenge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1857375"/>
            <a:ext cx="5157787" cy="4332288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Spelling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Expressive language (writing)</a:t>
            </a:r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/>
              <a:t>R</a:t>
            </a:r>
            <a:r>
              <a:rPr lang="en-US" sz="2600" dirty="0" smtClean="0"/>
              <a:t>eceptive language (reading)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33306" y="1357313"/>
            <a:ext cx="5086350" cy="5000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Response</a:t>
            </a:r>
            <a:endParaRPr lang="en-CA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33306" y="1857375"/>
            <a:ext cx="5222082" cy="4332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Lexicon of terms in a digital format (smart-phone)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U</a:t>
            </a:r>
            <a:r>
              <a:rPr lang="en-US" sz="2600" dirty="0" smtClean="0"/>
              <a:t>se of technology e.g. writing software, voice-to-text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Documents in e-format, text-to-speech software</a:t>
            </a:r>
          </a:p>
        </p:txBody>
      </p:sp>
    </p:spTree>
    <p:extLst>
      <p:ext uri="{BB962C8B-B14F-4D97-AF65-F5344CB8AC3E}">
        <p14:creationId xmlns:p14="http://schemas.microsoft.com/office/powerpoint/2010/main" val="1003474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Rx: UDL, Some Clinical </a:t>
            </a:r>
            <a:r>
              <a:rPr lang="en-US" b="1" i="1" dirty="0" smtClean="0"/>
              <a:t>Strategies  </a:t>
            </a:r>
            <a:r>
              <a:rPr lang="en-US" i="1" dirty="0" smtClean="0"/>
              <a:t>contd.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Challenge</a:t>
            </a:r>
            <a:endParaRPr lang="en-CA" sz="28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</a:t>
            </a:r>
            <a:r>
              <a:rPr lang="en-US" sz="2600" dirty="0" smtClean="0"/>
              <a:t>uditory processing</a:t>
            </a:r>
          </a:p>
          <a:p>
            <a:endParaRPr lang="en-US" sz="2600" dirty="0"/>
          </a:p>
          <a:p>
            <a:r>
              <a:rPr lang="en-US" sz="2600" dirty="0"/>
              <a:t>Processing </a:t>
            </a:r>
            <a:r>
              <a:rPr lang="en-US" sz="2600" dirty="0" smtClean="0"/>
              <a:t>speed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r>
              <a:rPr lang="en-US" sz="2600" dirty="0" smtClean="0"/>
              <a:t>Elevated anxiety</a:t>
            </a:r>
            <a:endParaRPr lang="en-CA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9512" y="1676401"/>
            <a:ext cx="5183188" cy="823912"/>
          </a:xfrm>
        </p:spPr>
        <p:txBody>
          <a:bodyPr/>
          <a:lstStyle/>
          <a:p>
            <a:r>
              <a:rPr lang="en-US" sz="2800" dirty="0" smtClean="0"/>
              <a:t>Response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Appropriate acoustics, face-to-face communication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 smtClean="0"/>
              <a:t>Gradually decrease extended time, provide materials in advance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Practice </a:t>
            </a:r>
            <a:r>
              <a:rPr lang="en-US" sz="2400" dirty="0" smtClean="0"/>
              <a:t>tests, metacognition, opportunities for clarification</a:t>
            </a:r>
            <a:endParaRPr lang="en-US" sz="2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363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of UDL in </a:t>
            </a:r>
            <a:r>
              <a:rPr lang="en-US" b="1" dirty="0"/>
              <a:t>Y</a:t>
            </a:r>
            <a:r>
              <a:rPr lang="en-US" b="1" dirty="0" smtClean="0"/>
              <a:t>our Setting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Challenges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113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Carey, B.M. et.al. (2014) </a:t>
            </a:r>
            <a:r>
              <a:rPr lang="en-US" sz="2400" b="1" dirty="0" smtClean="0"/>
              <a:t>Meeting </a:t>
            </a:r>
            <a:r>
              <a:rPr lang="en-US" sz="2400" b="1" dirty="0"/>
              <a:t>the Needs of Students with </a:t>
            </a:r>
            <a:r>
              <a:rPr lang="en-US" sz="2400" b="1" dirty="0" smtClean="0"/>
              <a:t>Disabilities </a:t>
            </a:r>
            <a:r>
              <a:rPr lang="en-US" sz="2400" b="1" dirty="0"/>
              <a:t>in </a:t>
            </a:r>
            <a:r>
              <a:rPr lang="en-US" sz="2400" b="1" dirty="0" smtClean="0"/>
              <a:t>	Health-Related </a:t>
            </a:r>
            <a:r>
              <a:rPr lang="en-US" sz="2400" b="1" dirty="0"/>
              <a:t>Education </a:t>
            </a:r>
            <a:r>
              <a:rPr lang="en-US" sz="2400" b="1" dirty="0" smtClean="0"/>
              <a:t>Programs.  </a:t>
            </a:r>
            <a:r>
              <a:rPr lang="en-US" sz="2400" dirty="0" smtClean="0"/>
              <a:t>The Association of Higher Education 	and Disability (AHEAD)</a:t>
            </a:r>
          </a:p>
          <a:p>
            <a:pPr marL="0" indent="0">
              <a:buNone/>
            </a:pPr>
            <a:r>
              <a:rPr lang="en-US" sz="2400" dirty="0" smtClean="0"/>
              <a:t>Marks, B. (2014) </a:t>
            </a:r>
            <a:r>
              <a:rPr lang="en-US" sz="2400" b="1" dirty="0"/>
              <a:t>White Paper on Inclusion of Students with </a:t>
            </a:r>
            <a:r>
              <a:rPr lang="en-US" sz="2400" b="1" dirty="0" smtClean="0"/>
              <a:t>Disabilities </a:t>
            </a:r>
            <a:r>
              <a:rPr lang="en-US" sz="2400" b="1" dirty="0"/>
              <a:t>in </a:t>
            </a:r>
            <a:r>
              <a:rPr lang="en-US" sz="2400" b="1" dirty="0" smtClean="0"/>
              <a:t>	Nursing </a:t>
            </a:r>
            <a:r>
              <a:rPr lang="en-US" sz="2400" b="1" dirty="0"/>
              <a:t>Educational Programs for the California </a:t>
            </a:r>
            <a:r>
              <a:rPr lang="en-US" sz="2400" b="1" dirty="0" smtClean="0"/>
              <a:t>Committee </a:t>
            </a:r>
            <a:r>
              <a:rPr lang="en-US" sz="2400" b="1" dirty="0"/>
              <a:t>on </a:t>
            </a:r>
            <a:r>
              <a:rPr lang="en-US" sz="2400" b="1" dirty="0" smtClean="0"/>
              <a:t>	Employment </a:t>
            </a:r>
            <a:r>
              <a:rPr lang="en-US" sz="2400" b="1" dirty="0"/>
              <a:t>of People with Disabilities (CCEPD</a:t>
            </a:r>
            <a:r>
              <a:rPr lang="en-US" sz="2400" b="1" dirty="0" smtClean="0"/>
              <a:t>)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fr-CA" sz="2400" b="1" dirty="0"/>
              <a:t>CAST (Center for </a:t>
            </a:r>
            <a:r>
              <a:rPr lang="fr-CA" sz="2400" b="1" dirty="0" err="1"/>
              <a:t>Applied</a:t>
            </a:r>
            <a:r>
              <a:rPr lang="fr-CA" sz="2400" b="1" dirty="0"/>
              <a:t> </a:t>
            </a:r>
            <a:r>
              <a:rPr lang="fr-CA" sz="2400" b="1" dirty="0" err="1"/>
              <a:t>Special</a:t>
            </a:r>
            <a:r>
              <a:rPr lang="fr-CA" sz="2400" b="1" dirty="0"/>
              <a:t> </a:t>
            </a:r>
            <a:r>
              <a:rPr lang="fr-CA" sz="2400" b="1" dirty="0" err="1"/>
              <a:t>Technology</a:t>
            </a:r>
            <a:r>
              <a:rPr lang="fr-CA" sz="2400" b="1" dirty="0" smtClean="0"/>
              <a:t>) </a:t>
            </a:r>
            <a:r>
              <a:rPr lang="fr-CA" sz="2400" dirty="0" smtClean="0">
                <a:hlinkClick r:id="rId3"/>
              </a:rPr>
              <a:t>www.cast.org</a:t>
            </a:r>
            <a:r>
              <a:rPr lang="fr-CA" sz="2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1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Thank-you!  </a:t>
            </a:r>
            <a:endParaRPr lang="en-C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Alice Havel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C</a:t>
            </a:r>
            <a:r>
              <a:rPr lang="en-US" dirty="0" smtClean="0"/>
              <a:t>onsultant, Dawson College,                                                                              	Research Associate, </a:t>
            </a:r>
            <a:r>
              <a:rPr lang="en-US" dirty="0" err="1" smtClean="0"/>
              <a:t>Adaptech</a:t>
            </a:r>
            <a:r>
              <a:rPr lang="en-US" dirty="0" smtClean="0"/>
              <a:t> Research Network  	</a:t>
            </a:r>
            <a:r>
              <a:rPr lang="en-US" dirty="0" smtClean="0">
                <a:hlinkClick r:id="rId3"/>
              </a:rPr>
              <a:t>ahavel@dawsoncollege.qc.ca</a:t>
            </a:r>
            <a:r>
              <a:rPr lang="en-US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i="1" dirty="0" smtClean="0"/>
              <a:t>Susie Wileman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i="1" dirty="0"/>
              <a:t>	</a:t>
            </a:r>
            <a:r>
              <a:rPr lang="en-US" dirty="0" smtClean="0"/>
              <a:t>Coordinator, Student </a:t>
            </a:r>
            <a:r>
              <a:rPr lang="en-US" dirty="0" err="1" smtClean="0"/>
              <a:t>AccessAbility</a:t>
            </a:r>
            <a:r>
              <a:rPr lang="en-US" dirty="0" smtClean="0"/>
              <a:t> Centre, Dawson College, 	Research Associate, CRISPESH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swileman@dawsoncollege.qc.ca</a:t>
            </a:r>
            <a:r>
              <a:rPr lang="en-US" dirty="0" smtClean="0"/>
              <a:t> </a:t>
            </a:r>
            <a:endParaRPr lang="en-US" b="1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99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i="1" dirty="0" smtClean="0"/>
              <a:t>Where are we?</a:t>
            </a:r>
            <a:endParaRPr lang="en-CA" sz="6600" b="1" i="1" dirty="0"/>
          </a:p>
        </p:txBody>
      </p:sp>
      <p:pic>
        <p:nvPicPr>
          <p:cNvPr id="1026" name="Picture 2" descr="http://upload.wikimedia.org/wikipedia/commons/d/d6/Montreal200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255" y="1933357"/>
            <a:ext cx="5600700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05600" y="5270500"/>
            <a:ext cx="240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←"/>
            </a:pPr>
            <a:r>
              <a:rPr lang="en-US" b="1" dirty="0" smtClean="0"/>
              <a:t>You are here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086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Why are we here?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</a:t>
            </a:r>
            <a:r>
              <a:rPr lang="en-US" sz="6000" dirty="0" smtClean="0"/>
              <a:t>nclusion </a:t>
            </a:r>
          </a:p>
          <a:p>
            <a:r>
              <a:rPr lang="en-US" sz="6000" dirty="0" smtClean="0"/>
              <a:t>Human Rights / legislation</a:t>
            </a:r>
          </a:p>
          <a:p>
            <a:r>
              <a:rPr lang="en-US" sz="6000" dirty="0" smtClean="0"/>
              <a:t>Social responsibility</a:t>
            </a:r>
          </a:p>
          <a:p>
            <a:r>
              <a:rPr lang="en-US" sz="6000" dirty="0" smtClean="0"/>
              <a:t>Under-exploited resource</a:t>
            </a:r>
          </a:p>
        </p:txBody>
      </p:sp>
    </p:spTree>
    <p:extLst>
      <p:ext uri="{BB962C8B-B14F-4D97-AF65-F5344CB8AC3E}">
        <p14:creationId xmlns:p14="http://schemas.microsoft.com/office/powerpoint/2010/main" val="19665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1881763" y="302962"/>
            <a:ext cx="7619999" cy="639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5400" b="1" i="1" dirty="0">
                <a:solidFill>
                  <a:schemeClr val="dk2"/>
                </a:solidFill>
                <a:rtl val="0"/>
              </a:rPr>
              <a:t>Why </a:t>
            </a:r>
            <a:r>
              <a:rPr lang="en-US" sz="5400" b="1" i="1" dirty="0" smtClean="0">
                <a:solidFill>
                  <a:schemeClr val="dk2"/>
                </a:solidFill>
                <a:rtl val="0"/>
              </a:rPr>
              <a:t>now</a:t>
            </a:r>
            <a:r>
              <a:rPr lang="en-US" sz="5400" b="1" i="1" dirty="0">
                <a:solidFill>
                  <a:schemeClr val="dk2"/>
                </a:solidFill>
                <a:rtl val="0"/>
              </a:rPr>
              <a:t>?</a:t>
            </a:r>
          </a:p>
        </p:txBody>
      </p:sp>
      <p:pic>
        <p:nvPicPr>
          <p:cNvPr id="345" name="Shape 3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7941" y="1915393"/>
            <a:ext cx="5607622" cy="4230312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 txBox="1"/>
          <p:nvPr/>
        </p:nvSpPr>
        <p:spPr>
          <a:xfrm>
            <a:off x="2752217" y="1147879"/>
            <a:ext cx="5879099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Evolution of students with disabilities in the post- secondary 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 Quebec 2007-2013 (Comité interordres, 2013)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235201" y="1917918"/>
            <a:ext cx="652743" cy="40370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8000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7000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6000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5000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4000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3000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2000</a:t>
            </a:r>
          </a:p>
          <a:p>
            <a:pPr>
              <a:lnSpc>
                <a:spcPct val="150000"/>
              </a:lnSpc>
              <a:spcBef>
                <a:spcPts val="20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1000</a:t>
            </a: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 0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3327164" y="6199853"/>
            <a:ext cx="4729180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2007-08  2008-09  2009-10  2010-11 2011-12 2012-13 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8498340" y="1922717"/>
            <a:ext cx="1639819" cy="204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AD(H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)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D,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Mental Health,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LD, ASD</a:t>
            </a:r>
          </a:p>
          <a:p>
            <a:pPr>
              <a:buClr>
                <a:srgbClr val="000000"/>
              </a:buClr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>
              <a:buClr>
                <a:schemeClr val="dk1"/>
              </a:buClr>
              <a:buSzPct val="25000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Sensory,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motor or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neurological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    impairments</a:t>
            </a:r>
          </a:p>
          <a:p>
            <a:pPr>
              <a:buClr>
                <a:srgbClr val="000000"/>
              </a:buClr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8615940" y="1999103"/>
            <a:ext cx="114941" cy="1281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8608764" y="2821900"/>
            <a:ext cx="103194" cy="1528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6339847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 smtClean="0"/>
              <a:t>As service providers and educators we’re concerned about the:</a:t>
            </a:r>
            <a:endParaRPr lang="en-CA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800" dirty="0" smtClean="0"/>
          </a:p>
          <a:p>
            <a:r>
              <a:rPr lang="en-US" sz="4800" dirty="0" smtClean="0"/>
              <a:t>Consumers </a:t>
            </a:r>
            <a:r>
              <a:rPr lang="en-US" sz="4800" dirty="0"/>
              <a:t>of health / medical </a:t>
            </a:r>
            <a:r>
              <a:rPr lang="en-US" sz="4800" dirty="0" smtClean="0"/>
              <a:t>services (including us)!</a:t>
            </a:r>
            <a:endParaRPr lang="en-US" sz="4800" dirty="0"/>
          </a:p>
          <a:p>
            <a:r>
              <a:rPr lang="en-US" sz="4800" dirty="0"/>
              <a:t>Professional </a:t>
            </a:r>
            <a:r>
              <a:rPr lang="en-US" sz="4800" dirty="0" smtClean="0"/>
              <a:t>Associations (certification)</a:t>
            </a:r>
            <a:endParaRPr lang="en-US" sz="4800" dirty="0"/>
          </a:p>
          <a:p>
            <a:r>
              <a:rPr lang="en-US" sz="4800" dirty="0"/>
              <a:t>E</a:t>
            </a:r>
            <a:r>
              <a:rPr lang="en-US" sz="4800" dirty="0" smtClean="0"/>
              <a:t>mployment sector </a:t>
            </a:r>
          </a:p>
          <a:p>
            <a:r>
              <a:rPr lang="en-US" sz="4800" dirty="0" smtClean="0"/>
              <a:t>Academic integrity of our institutions </a:t>
            </a:r>
          </a:p>
          <a:p>
            <a:r>
              <a:rPr lang="en-US" sz="4800" dirty="0" smtClean="0"/>
              <a:t>Students</a:t>
            </a:r>
          </a:p>
          <a:p>
            <a:pPr marL="0" indent="0">
              <a:buNone/>
            </a:pP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5224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127000"/>
            <a:ext cx="11287125" cy="2216150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en-US" sz="6000" b="1" i="1" dirty="0" smtClean="0"/>
              <a:t>Learning Disabilities  (LD)</a:t>
            </a:r>
            <a:br>
              <a:rPr lang="en-US" sz="6000" b="1" i="1" dirty="0" smtClean="0"/>
            </a:br>
            <a:r>
              <a:rPr lang="en-US" sz="4000" dirty="0" smtClean="0"/>
              <a:t>Diverse group of disorders</a:t>
            </a:r>
            <a:br>
              <a:rPr lang="en-US" sz="4000" dirty="0" smtClean="0"/>
            </a:br>
            <a:r>
              <a:rPr lang="en-US" sz="4000" dirty="0"/>
              <a:t>May include difficulties with underlying cognitive </a:t>
            </a:r>
            <a:r>
              <a:rPr lang="en-US" sz="4000" dirty="0" smtClean="0"/>
              <a:t>processes </a:t>
            </a:r>
            <a:r>
              <a:rPr lang="en-US" sz="4000" dirty="0"/>
              <a:t/>
            </a:r>
            <a:br>
              <a:rPr lang="en-US" sz="4000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1" y="25749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/>
              <a:t>Visual processing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/>
              <a:t>Auditory processing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/>
              <a:t>Speed of processing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2578100"/>
            <a:ext cx="5181600" cy="435133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Perceptual and quantitative reasoning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Expressive and receptive language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Executive functioning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3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err="1" smtClean="0"/>
              <a:t>i.o.w.</a:t>
            </a:r>
            <a:r>
              <a:rPr lang="en-US" sz="6600" b="1" i="1" dirty="0" smtClean="0"/>
              <a:t> Learning Disabilities </a:t>
            </a:r>
            <a:endParaRPr lang="en-CA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Effect the way in which an individual takes in, sorts, retrieves and expresses information</a:t>
            </a:r>
          </a:p>
          <a:p>
            <a:endParaRPr lang="en-CA" sz="4400" dirty="0" smtClean="0"/>
          </a:p>
          <a:p>
            <a:r>
              <a:rPr lang="en-US" sz="4400" dirty="0"/>
              <a:t>N</a:t>
            </a:r>
            <a:r>
              <a:rPr lang="en-US" sz="4400" dirty="0" smtClean="0"/>
              <a:t>eurologically based</a:t>
            </a:r>
          </a:p>
          <a:p>
            <a:endParaRPr lang="en-US" sz="4400" dirty="0" smtClean="0"/>
          </a:p>
          <a:p>
            <a:r>
              <a:rPr lang="en-US" sz="4400" dirty="0" smtClean="0"/>
              <a:t>Intrinsic to the individual</a:t>
            </a:r>
          </a:p>
          <a:p>
            <a:endParaRPr lang="en-US" sz="4400" dirty="0" smtClean="0"/>
          </a:p>
          <a:p>
            <a:r>
              <a:rPr lang="en-US" sz="4400" dirty="0" smtClean="0"/>
              <a:t>Don’t go away over time</a:t>
            </a:r>
          </a:p>
          <a:p>
            <a:endParaRPr lang="en-US" sz="4400" dirty="0" smtClean="0"/>
          </a:p>
          <a:p>
            <a:r>
              <a:rPr lang="en-US" sz="4400" dirty="0" smtClean="0"/>
              <a:t>Compensated by strategies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824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67" y="1"/>
            <a:ext cx="11530739" cy="1825624"/>
          </a:xfrm>
        </p:spPr>
        <p:txBody>
          <a:bodyPr>
            <a:noAutofit/>
          </a:bodyPr>
          <a:lstStyle/>
          <a:p>
            <a:r>
              <a:rPr lang="en-US" sz="6200" b="1" i="1" dirty="0" smtClean="0"/>
              <a:t>Learning Disabilities can look like…</a:t>
            </a:r>
            <a:endParaRPr lang="en-CA" sz="6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63250" cy="48609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Lower intelligence</a:t>
            </a:r>
          </a:p>
          <a:p>
            <a:endParaRPr lang="en-US" sz="3600" dirty="0" smtClean="0"/>
          </a:p>
          <a:p>
            <a:r>
              <a:rPr lang="en-US" sz="3600" dirty="0" smtClean="0"/>
              <a:t>Lack of motivation</a:t>
            </a:r>
          </a:p>
          <a:p>
            <a:endParaRPr lang="en-US" sz="3600" dirty="0" smtClean="0"/>
          </a:p>
          <a:p>
            <a:r>
              <a:rPr lang="en-US" sz="3600" dirty="0" smtClean="0"/>
              <a:t>Anxiety</a:t>
            </a:r>
          </a:p>
          <a:p>
            <a:endParaRPr lang="en-US" sz="3600" dirty="0" smtClean="0"/>
          </a:p>
          <a:p>
            <a:r>
              <a:rPr lang="en-US" sz="3600" dirty="0"/>
              <a:t>Fatigue (due to cognitive effort)</a:t>
            </a:r>
            <a:endParaRPr lang="en-US" sz="3600" dirty="0" smtClean="0"/>
          </a:p>
          <a:p>
            <a:pPr marL="0" indent="0">
              <a:buNone/>
            </a:pP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908" y="2867819"/>
            <a:ext cx="2913042" cy="313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However, students with LD</a:t>
            </a:r>
            <a:endParaRPr lang="en-CA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definition, have average to above average intelligence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Brinkerhoff &amp; Banerjee (2011)</a:t>
            </a:r>
          </a:p>
          <a:p>
            <a:endParaRPr lang="en-US" dirty="0" smtClean="0"/>
          </a:p>
          <a:p>
            <a:r>
              <a:rPr lang="en-US" dirty="0" smtClean="0"/>
              <a:t>Frequently good problem-solvers</a:t>
            </a:r>
          </a:p>
          <a:p>
            <a:endParaRPr lang="en-US" dirty="0" smtClean="0"/>
          </a:p>
          <a:p>
            <a:r>
              <a:rPr lang="en-US" dirty="0" smtClean="0"/>
              <a:t>Generally motivated</a:t>
            </a:r>
          </a:p>
          <a:p>
            <a:endParaRPr lang="en-US" dirty="0" smtClean="0"/>
          </a:p>
          <a:p>
            <a:r>
              <a:rPr lang="en-US" dirty="0" smtClean="0"/>
              <a:t>Can be gifted  (e.g. Major Award Winners)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31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505</Words>
  <Application>Microsoft Office PowerPoint</Application>
  <PresentationFormat>Custom</PresentationFormat>
  <Paragraphs>174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2015 Joint Congress on Medical Imaging and Radiation Science  Clinical Integration of Students with Learning Disabilities</vt:lpstr>
      <vt:lpstr>Where are we?</vt:lpstr>
      <vt:lpstr>Why are we here?</vt:lpstr>
      <vt:lpstr>Why now?</vt:lpstr>
      <vt:lpstr>As service providers and educators we’re concerned about the:</vt:lpstr>
      <vt:lpstr> Learning Disabilities  (LD) Diverse group of disorders May include difficulties with underlying cognitive processes  </vt:lpstr>
      <vt:lpstr>i.o.w. Learning Disabilities </vt:lpstr>
      <vt:lpstr>Learning Disabilities can look like…</vt:lpstr>
      <vt:lpstr>However, students with LD</vt:lpstr>
      <vt:lpstr>In other words…</vt:lpstr>
      <vt:lpstr>How do we accommodate these students in the post-secondary milieu?</vt:lpstr>
      <vt:lpstr>Universal Design for Learning, the New Frontier</vt:lpstr>
      <vt:lpstr>Teaching Strategies – UDL Focus</vt:lpstr>
      <vt:lpstr>Rx: UDL, Some Strategies</vt:lpstr>
      <vt:lpstr>Rx: UDL, Some Clinical Strategies  contd.</vt:lpstr>
      <vt:lpstr>Application of UDL in Your Setting</vt:lpstr>
      <vt:lpstr>References</vt:lpstr>
      <vt:lpstr>Thank-you!  </vt:lpstr>
    </vt:vector>
  </TitlesOfParts>
  <Company>Dawson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Joint Congress on Medical Imaging and Radiation Science</dc:title>
  <dc:creator>Susan Wileman</dc:creator>
  <cp:lastModifiedBy>Admin</cp:lastModifiedBy>
  <cp:revision>67</cp:revision>
  <cp:lastPrinted>2015-05-15T20:23:01Z</cp:lastPrinted>
  <dcterms:created xsi:type="dcterms:W3CDTF">2015-04-27T20:04:57Z</dcterms:created>
  <dcterms:modified xsi:type="dcterms:W3CDTF">2017-12-05T19:45:52Z</dcterms:modified>
</cp:coreProperties>
</file>