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3"/>
  </p:notesMasterIdLst>
  <p:handoutMasterIdLst>
    <p:handoutMasterId r:id="rId14"/>
  </p:handoutMasterIdLst>
  <p:sldIdLst>
    <p:sldId id="354" r:id="rId5"/>
    <p:sldId id="346" r:id="rId6"/>
    <p:sldId id="408" r:id="rId7"/>
    <p:sldId id="409" r:id="rId8"/>
    <p:sldId id="410" r:id="rId9"/>
    <p:sldId id="411" r:id="rId10"/>
    <p:sldId id="412" r:id="rId11"/>
    <p:sldId id="401" r:id="rId12"/>
  </p:sldIdLst>
  <p:sldSz cx="12192000" cy="6858000"/>
  <p:notesSz cx="70104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  <p:cmAuthor id="2" name="Adaptech Research Network" initials="ARN" lastIdx="4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  <p:cmAuthor id="3" name="Catherine S. Fichten, Dr." initials="CSFD" lastIdx="1" clrIdx="2">
    <p:extLst>
      <p:ext uri="{19B8F6BF-5375-455C-9EA6-DF929625EA0E}">
        <p15:presenceInfo xmlns:p15="http://schemas.microsoft.com/office/powerpoint/2012/main" userId="Catherine S. Fichten,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4" autoAdjust="0"/>
    <p:restoredTop sz="86461" autoAdjust="0"/>
  </p:normalViewPr>
  <p:slideViewPr>
    <p:cSldViewPr snapToGrid="0">
      <p:cViewPr varScale="1">
        <p:scale>
          <a:sx n="65" d="100"/>
          <a:sy n="65" d="100"/>
        </p:scale>
        <p:origin x="30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4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2" y="0"/>
            <a:ext cx="303859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584"/>
            <a:ext cx="3037401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2" y="8831584"/>
            <a:ext cx="303859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2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5" y="4415791"/>
            <a:ext cx="514159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2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6288" y="1200150"/>
            <a:ext cx="5762625" cy="3241675"/>
          </a:xfrm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47059" indent="-287331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49321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09049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68777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28506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2988235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47963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07691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B4DF015-394A-46E5-868F-5D363B8BD40C}" type="slidenum">
              <a:rPr lang="fr-CA" altLang="fr-FR" smtClean="0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32485" lvl="1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checker/corrector, immersive reader, magnification</a:t>
            </a:r>
          </a:p>
          <a:p>
            <a:pPr marL="832485" lvl="1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 Acrobat Pro</a:t>
            </a:r>
          </a:p>
          <a:p>
            <a:pPr marL="1289685" lvl="2" indent="-36322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OCR, keyboard alternative to a mouse, high contrast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5285" indent="-36322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832485" lvl="1" indent="-36322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Text-to-speech, dictation, word prediction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4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5285" marR="0" lvl="0" indent="-36322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≠ accessible</a:t>
            </a:r>
          </a:p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285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software, peer reviewed journal databases</a:t>
            </a:r>
          </a:p>
          <a:p>
            <a:pPr marL="832485" lvl="1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Incompatible with students’ AT</a:t>
            </a:r>
          </a:p>
          <a:p>
            <a:pPr marL="832485" lvl="1" indent="-363220"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for STEM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and augmented reality, the metaverse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chemistry labs 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glasses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Cameras, headphones, &amp; heads-up, text, sign language displays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8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42709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D1017-E43F-9E7F-D327-8D7223C7DCB5}"/>
              </a:ext>
            </a:extLst>
          </p:cNvPr>
          <p:cNvSpPr txBox="1"/>
          <p:nvPr userDrawn="1"/>
        </p:nvSpPr>
        <p:spPr>
          <a:xfrm>
            <a:off x="4062548" y="6262135"/>
            <a:ext cx="406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http://www.adaptech.org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644A5-9080-062A-4DA7-5B5E398749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03" y="6262135"/>
            <a:ext cx="460052" cy="5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23392" y="332111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9950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firmiers.com/etudiants-en-ifsi/la-formation-en-ifsi/le-diplome-etat-infirmier-de-validation-des-ue-rattrapages-resultats.html" TargetMode="External"/><Relationship Id="rId5" Type="http://schemas.openxmlformats.org/officeDocument/2006/relationships/image" Target="../media/image13.jpeg"/><Relationship Id="rId4" Type="http://schemas.openxmlformats.org/officeDocument/2006/relationships/hyperlink" Target="mailto:catherine.fichten@mcgill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218" y="476673"/>
            <a:ext cx="11425382" cy="2212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0033CC"/>
                </a:solidFill>
                <a:effectLst/>
              </a:rPr>
              <a:t>Influential Trends Related to Emerging Technologies and Digital Accessibility for </a:t>
            </a:r>
            <a:br>
              <a:rPr lang="en-US" sz="4000" b="0" dirty="0">
                <a:solidFill>
                  <a:srgbClr val="0033CC"/>
                </a:solidFill>
                <a:effectLst/>
              </a:rPr>
            </a:br>
            <a:r>
              <a:rPr lang="en-US" sz="4000" b="0" dirty="0">
                <a:solidFill>
                  <a:srgbClr val="0033CC"/>
                </a:solidFill>
                <a:effectLst/>
              </a:rPr>
              <a:t>Post-Secondary Students with Disabilities</a:t>
            </a:r>
          </a:p>
        </p:txBody>
      </p:sp>
      <p:sp>
        <p:nvSpPr>
          <p:cNvPr id="7" name="object 4" descr="Authors">
            <a:extLst>
              <a:ext uri="{FF2B5EF4-FFF2-40B4-BE49-F238E27FC236}">
                <a16:creationId xmlns:a16="http://schemas.microsoft.com/office/drawing/2014/main" id="{63B09A1F-0D22-99C1-D055-5328982A09F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60218" y="3257531"/>
            <a:ext cx="11923394" cy="292387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3600" spc="-5" dirty="0">
                <a:solidFill>
                  <a:srgbClr val="0033CC"/>
                </a:solidFill>
                <a:latin typeface="Arial"/>
                <a:cs typeface="Arial"/>
              </a:rPr>
              <a:t>Catherine Fichten and Members of the  </a:t>
            </a:r>
            <a:endParaRPr lang="en-CA" sz="3600" dirty="0">
              <a:solidFill>
                <a:srgbClr val="0033CC"/>
              </a:solidFill>
              <a:latin typeface="Arial"/>
              <a:cs typeface="Arial"/>
            </a:endParaRPr>
          </a:p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sz="3600" spc="-5" dirty="0">
                <a:solidFill>
                  <a:srgbClr val="0033C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Adaptech Research Network</a:t>
            </a:r>
            <a:endParaRPr sz="3600" spc="-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US" sz="2500" spc="35" dirty="0">
                <a:solidFill>
                  <a:srgbClr val="0033CC"/>
                </a:solidFill>
                <a:latin typeface="Arial"/>
                <a:cs typeface="Arial"/>
              </a:rPr>
              <a:t>National Dialogues and Action for Inclusive Higher Education and Communities </a:t>
            </a: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US" sz="2400" spc="35" dirty="0">
                <a:solidFill>
                  <a:srgbClr val="0033CC"/>
                </a:solidFill>
                <a:latin typeface="Arial"/>
                <a:cs typeface="Arial"/>
              </a:rPr>
              <a:t>December 2, 2022</a:t>
            </a:r>
            <a:endParaRPr lang="en-CA" sz="2400" spc="3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4101" name="Connecteur droit 2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708920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" descr="Attribution - Non Commercia l- No Derivatives 4.0 Internat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53" y="6115126"/>
            <a:ext cx="801064" cy="2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 of Dawson College">
            <a:extLst>
              <a:ext uri="{FF2B5EF4-FFF2-40B4-BE49-F238E27FC236}">
                <a16:creationId xmlns:a16="http://schemas.microsoft.com/office/drawing/2014/main" id="{32EDF248-DF6A-01D5-154F-6DCE0A509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" y="5797049"/>
            <a:ext cx="567559" cy="631477"/>
          </a:xfrm>
          <a:prstGeom prst="rect">
            <a:avLst/>
          </a:prstGeom>
        </p:spPr>
      </p:pic>
      <p:pic>
        <p:nvPicPr>
          <p:cNvPr id="16" name="Picture 15" descr="Logo of Dawson College">
            <a:extLst>
              <a:ext uri="{FF2B5EF4-FFF2-40B4-BE49-F238E27FC236}">
                <a16:creationId xmlns:a16="http://schemas.microsoft.com/office/drawing/2014/main" id="{AE702045-8CF7-4009-243E-8BA33BC91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745" y="5981491"/>
            <a:ext cx="1291776" cy="399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021" y="-71937"/>
            <a:ext cx="11503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Fichten, C. (2022, December 2). </a:t>
            </a:r>
            <a:r>
              <a:rPr lang="en-CA" sz="1600" i="1" dirty="0" smtClean="0"/>
              <a:t>Influential trends related to emerging technologies and digital accessibility for post-secondary students with disabilities </a:t>
            </a:r>
            <a:r>
              <a:rPr lang="en-CA" sz="1600" dirty="0" smtClean="0"/>
              <a:t>[Invited speaker]. National Dialogues and Action for Inclusive Higher Education and Communities, Montreal, QC, Canada.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2558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8DBC-6B3D-4841-9E11-396EFEA57B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A5FA5-84CB-4555-B0AE-FE5D7C12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3" y="299952"/>
            <a:ext cx="10932795" cy="615553"/>
          </a:xfrm>
        </p:spPr>
        <p:txBody>
          <a:bodyPr/>
          <a:lstStyle/>
          <a:p>
            <a:pPr algn="ctr"/>
            <a:r>
              <a:rPr lang="en-CA" dirty="0"/>
              <a:t>Who Are We?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2F79-5719-4C9C-9C18-70EB849FF2E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138" y="1335628"/>
            <a:ext cx="11432947" cy="4653692"/>
          </a:xfrm>
        </p:spPr>
        <p:txBody>
          <a:bodyPr/>
          <a:lstStyle/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bg2">
                    <a:lumMod val="25000"/>
                  </a:schemeClr>
                </a:solidFill>
              </a:rPr>
              <a:t>The Adaptech Research Network</a:t>
            </a:r>
          </a:p>
          <a:p>
            <a:pPr marL="812800" lvl="1" indent="-355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100" kern="1200" dirty="0">
                <a:solidFill>
                  <a:schemeClr val="bg2">
                    <a:lumMod val="25000"/>
                  </a:schemeClr>
                </a:solidFill>
              </a:rPr>
              <a:t>Team: faculty, students, researchers</a:t>
            </a:r>
            <a:r>
              <a:rPr lang="en-CA" sz="3100" dirty="0">
                <a:solidFill>
                  <a:schemeClr val="bg2">
                    <a:lumMod val="25000"/>
                  </a:schemeClr>
                </a:solidFill>
              </a:rPr>
              <a:t>, service providers </a:t>
            </a:r>
            <a:endParaRPr lang="en-CA" sz="3100" kern="1200" dirty="0">
              <a:solidFill>
                <a:schemeClr val="bg2">
                  <a:lumMod val="25000"/>
                </a:schemeClr>
              </a:solidFill>
            </a:endParaRP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2900" kern="1200" dirty="0">
                <a:solidFill>
                  <a:schemeClr val="bg2">
                    <a:lumMod val="25000"/>
                  </a:schemeClr>
                </a:solidFill>
              </a:rPr>
              <a:t>Research on post-secondary students with &amp; without disabilities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100" kern="1200" dirty="0">
                <a:solidFill>
                  <a:schemeClr val="bg2">
                    <a:lumMod val="25000"/>
                  </a:schemeClr>
                </a:solidFill>
              </a:rPr>
              <a:t>Focus on technologies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100" kern="1200" dirty="0">
                <a:solidFill>
                  <a:schemeClr val="bg2">
                    <a:lumMod val="25000"/>
                  </a:schemeClr>
                </a:solidFill>
              </a:rPr>
              <a:t>Based at Dawson College</a:t>
            </a:r>
          </a:p>
          <a:p>
            <a:pPr marL="546107" indent="-355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Goals today</a:t>
            </a:r>
          </a:p>
          <a:p>
            <a:pPr marL="812800" lvl="1" indent="-355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2">
                    <a:lumMod val="25000"/>
                  </a:schemeClr>
                </a:solidFill>
              </a:rPr>
              <a:t>Reflect on tech changes in the past decade 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623" y="3205480"/>
            <a:ext cx="3152775" cy="20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1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" y="321626"/>
            <a:ext cx="118059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-10" dirty="0"/>
              <a:t>Who are the Students with Disabilities in 2022?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86080" y="1210003"/>
            <a:ext cx="11805920" cy="466730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447675" lvl="1" indent="-35560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disability: 11%-25% of students </a:t>
            </a:r>
          </a:p>
          <a:p>
            <a:pPr marL="447675" lvl="1" indent="-35560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“non-visible” disabilities </a:t>
            </a:r>
          </a:p>
          <a:p>
            <a:pPr marL="904875" lvl="3" indent="-35560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deficit hyperactivity disorder 39%</a:t>
            </a:r>
          </a:p>
          <a:p>
            <a:pPr marL="904875" lvl="3" indent="-35560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related disabilities 16%</a:t>
            </a:r>
          </a:p>
          <a:p>
            <a:pPr marL="904875" lvl="3" indent="-35560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 12%</a:t>
            </a:r>
          </a:p>
          <a:p>
            <a:pPr marL="549275" lvl="3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tabLst>
                <a:tab pos="375920" algn="l"/>
              </a:tabLst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indent="-355600">
              <a:spcBef>
                <a:spcPts val="1200"/>
              </a:spcBef>
              <a:spcAft>
                <a:spcPts val="4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2/3 not registered with campus access services </a:t>
            </a:r>
          </a:p>
        </p:txBody>
      </p:sp>
      <p:pic>
        <p:nvPicPr>
          <p:cNvPr id="6" name="Picture 5" descr="From AQICESH 2021: Percentage of students with different types of disabilities. ">
            <a:extLst>
              <a:ext uri="{FF2B5EF4-FFF2-40B4-BE49-F238E27FC236}">
                <a16:creationId xmlns:a16="http://schemas.microsoft.com/office/drawing/2014/main" id="{E7810497-10E7-8465-B00D-34754149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939" y="1848669"/>
            <a:ext cx="3002656" cy="33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1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13" y="-107427"/>
            <a:ext cx="107219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-10" dirty="0"/>
              <a:t>Impact &amp; Evolution of the Accessibility of General Use Technologies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4959" y="1135862"/>
            <a:ext cx="12107499" cy="3959417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accessibility features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 potential of general use tech as AT for all students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 Acrobat Pro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 of audiobooks, EPUB 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technologies </a:t>
            </a:r>
            <a:endParaRPr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3622-1963-7DCB-3833-1E4E2F35B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702" y="2793226"/>
            <a:ext cx="3154211" cy="29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1" y="-33284"/>
            <a:ext cx="107219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-10" dirty="0"/>
              <a:t>Increasing Use of Artificial Intelligence (AI) in General Use Technologies </a:t>
            </a:r>
            <a:endParaRPr spc="-1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DCB909A-B486-CEE3-602E-E34CAB6B7365}"/>
              </a:ext>
            </a:extLst>
          </p:cNvPr>
          <p:cNvSpPr txBox="1"/>
          <p:nvPr/>
        </p:nvSpPr>
        <p:spPr>
          <a:xfrm>
            <a:off x="508000" y="1210005"/>
            <a:ext cx="11805920" cy="4205638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captioning (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craptions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Zoom, TEAMS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search for search engines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computer using voice commands (e.g., Siri)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Lens part of Google search on smartphone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based psychological support apps</a:t>
            </a:r>
            <a:endParaRPr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D9CB6F-8E90-A32F-CBE8-90BA11A29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720" y="1806941"/>
            <a:ext cx="2522855" cy="1683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9957E0-C76B-F8DA-F5F3-261309975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02" y="4655799"/>
            <a:ext cx="1096900" cy="11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-10" dirty="0"/>
              <a:t>Continuing Barriers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97210" y="1441596"/>
            <a:ext cx="11805920" cy="39748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software, peer reviewed journal databases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content difficult to access through audio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AT software &amp; hardware are still expensive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academic evaluations can create barriers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Inaccessible documents &amp; coursepacks produced by faculty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language software often not up-to-date</a:t>
            </a:r>
            <a:endParaRPr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89C4E7-3B1C-D8C7-98C9-1E65A04B9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75" y="2113155"/>
            <a:ext cx="1626220" cy="15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3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0033C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pPr marL="38100">
                <a:lnSpc>
                  <a:spcPts val="1650"/>
                </a:lnSpc>
              </a:pPr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-10" dirty="0"/>
              <a:t>Interesting Emerging Tech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6080" y="1120406"/>
            <a:ext cx="11805920" cy="49135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and augmented reality, the metaverse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Telecollaboration </a:t>
            </a:r>
          </a:p>
          <a:p>
            <a:pPr marL="832485" lvl="1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access to real-world field trips etc.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glasses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gloves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navigation</a:t>
            </a:r>
          </a:p>
          <a:p>
            <a:pPr marL="375285" indent="-363220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of robots in STEM</a:t>
            </a:r>
            <a:endParaRPr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E94148-C729-F526-C17B-C5A578A3C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22" y="3429000"/>
            <a:ext cx="4911863" cy="27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4EFA4-6303-5ECF-3174-D348AE1C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122CB4-A86D-0880-B978-C0990AE8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In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AE4641-4F73-1F93-436B-4E9A6076DD8E}"/>
              </a:ext>
            </a:extLst>
          </p:cNvPr>
          <p:cNvSpPr txBox="1">
            <a:spLocks/>
          </p:cNvSpPr>
          <p:nvPr/>
        </p:nvSpPr>
        <p:spPr>
          <a:xfrm>
            <a:off x="483976" y="1291062"/>
            <a:ext cx="11224047" cy="4888200"/>
          </a:xfrm>
          <a:prstGeom prst="rect">
            <a:avLst/>
          </a:prstGeom>
        </p:spPr>
        <p:txBody>
          <a:bodyPr/>
          <a:lstStyle>
            <a:lvl1pPr marL="357179" indent="-357179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2284" indent="-34765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1677" indent="-307967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6784" indent="-29844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1890" indent="-28891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600"/>
              </a:spcBef>
            </a:pPr>
            <a:r>
              <a:rPr lang="en-US" sz="3600" dirty="0"/>
              <a:t>Many beneficial tech related changes</a:t>
            </a:r>
          </a:p>
          <a:p>
            <a:pPr lvl="1">
              <a:spcBef>
                <a:spcPts val="1600"/>
              </a:spcBef>
            </a:pPr>
            <a:r>
              <a:rPr lang="en-US" sz="3600" dirty="0"/>
              <a:t>Many barriers remain</a:t>
            </a:r>
          </a:p>
          <a:p>
            <a:pPr lvl="1">
              <a:spcBef>
                <a:spcPts val="1600"/>
              </a:spcBef>
            </a:pPr>
            <a:r>
              <a:rPr lang="en-US" sz="3600" dirty="0"/>
              <a:t>The future is exciting!</a:t>
            </a:r>
          </a:p>
          <a:p>
            <a:pPr lvl="1">
              <a:spcBef>
                <a:spcPts val="1600"/>
              </a:spcBef>
            </a:pPr>
            <a:endParaRPr lang="en-US" sz="3600" dirty="0"/>
          </a:p>
          <a:p>
            <a:pPr lvl="1">
              <a:spcBef>
                <a:spcPts val="1600"/>
              </a:spcBef>
            </a:pPr>
            <a:endParaRPr lang="en-US" sz="3600" dirty="0"/>
          </a:p>
          <a:p>
            <a:r>
              <a:rPr lang="en-CA" sz="3600" dirty="0"/>
              <a:t>Adaptech Research Network: </a:t>
            </a:r>
            <a:r>
              <a:rPr lang="en-CA" sz="3600" dirty="0">
                <a:hlinkClick r:id="rId3"/>
              </a:rPr>
              <a:t>www.adaptech.org</a:t>
            </a:r>
            <a:endParaRPr lang="en-CA" sz="3600" dirty="0"/>
          </a:p>
          <a:p>
            <a:r>
              <a:rPr lang="en-CA" sz="3600" dirty="0"/>
              <a:t>Catherine Fichten: </a:t>
            </a:r>
            <a:r>
              <a:rPr lang="en-CA" sz="3600" dirty="0">
                <a:hlinkClick r:id="rId4"/>
              </a:rPr>
              <a:t>catherine.fichten@mcgill.ca</a:t>
            </a:r>
            <a:r>
              <a:rPr lang="en-CA" sz="3600" dirty="0"/>
              <a:t> </a:t>
            </a:r>
          </a:p>
          <a:p>
            <a:pPr lvl="1">
              <a:spcBef>
                <a:spcPts val="1600"/>
              </a:spcBef>
            </a:pP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95DFF-C883-795A-6FF8-9E442B75A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6826" y="3429000"/>
            <a:ext cx="2193003" cy="1452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3D241-437B-6F09-4862-54C872214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561" y="2111409"/>
            <a:ext cx="4538653" cy="21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4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EC438ED757447A57579AC5E5F1F0C" ma:contentTypeVersion="12" ma:contentTypeDescription="Create a new document." ma:contentTypeScope="" ma:versionID="ed44fe23b9abc7c5a786b7b835f2ba14">
  <xsd:schema xmlns:xsd="http://www.w3.org/2001/XMLSchema" xmlns:xs="http://www.w3.org/2001/XMLSchema" xmlns:p="http://schemas.microsoft.com/office/2006/metadata/properties" xmlns:ns3="fd79ccea-c56a-4b5a-a863-7af2507e7d95" xmlns:ns4="d1994694-7c99-4c82-a9b8-e1354ba12f8b" targetNamespace="http://schemas.microsoft.com/office/2006/metadata/properties" ma:root="true" ma:fieldsID="931a8fabbe48a0132cdf93644cb6d8f3" ns3:_="" ns4:_="">
    <xsd:import namespace="fd79ccea-c56a-4b5a-a863-7af2507e7d95"/>
    <xsd:import namespace="d1994694-7c99-4c82-a9b8-e1354ba12f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ccea-c56a-4b5a-a863-7af2507e7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4694-7c99-4c82-a9b8-e1354ba12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4F0BE6-9EFA-4D47-A572-453078308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9ccea-c56a-4b5a-a863-7af2507e7d95"/>
    <ds:schemaRef ds:uri="d1994694-7c99-4c82-a9b8-e1354ba12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5F0A80-8836-4D10-AF9F-F911C8865F3A}">
  <ds:schemaRefs>
    <ds:schemaRef ds:uri="d1994694-7c99-4c82-a9b8-e1354ba12f8b"/>
    <ds:schemaRef ds:uri="http://purl.org/dc/elements/1.1/"/>
    <ds:schemaRef ds:uri="http://schemas.microsoft.com/office/2006/metadata/properties"/>
    <ds:schemaRef ds:uri="fd79ccea-c56a-4b5a-a863-7af2507e7d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277AB8-3A45-4BDA-805B-04166E377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449</Words>
  <Application>Microsoft Office PowerPoint</Application>
  <PresentationFormat>Widescreen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Gill Sans MT</vt:lpstr>
      <vt:lpstr>Tahoma</vt:lpstr>
      <vt:lpstr>Times New Roman</vt:lpstr>
      <vt:lpstr>Wingdings 3</vt:lpstr>
      <vt:lpstr>Origine</vt:lpstr>
      <vt:lpstr>Influential Trends Related to Emerging Technologies and Digital Accessibility for  Post-Secondary Students with Disabilities</vt:lpstr>
      <vt:lpstr>Who Are We?</vt:lpstr>
      <vt:lpstr>Who are the Students with Disabilities in 2022?</vt:lpstr>
      <vt:lpstr>Impact &amp; Evolution of the Accessibility of General Use Technologies</vt:lpstr>
      <vt:lpstr>Increasing Use of Artificial Intelligence (AI) in General Use Technologies </vt:lpstr>
      <vt:lpstr>Continuing Barriers</vt:lpstr>
      <vt:lpstr>Interesting Emerging Tech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Catherine</dc:creator>
  <cp:lastModifiedBy>Adaptech Research Network</cp:lastModifiedBy>
  <cp:revision>892</cp:revision>
  <cp:lastPrinted>2021-03-18T20:01:37Z</cp:lastPrinted>
  <dcterms:created xsi:type="dcterms:W3CDTF">2020-11-13T18:45:37Z</dcterms:created>
  <dcterms:modified xsi:type="dcterms:W3CDTF">2022-12-05T02:04:08Z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0x010100A0BEC438ED757447A57579AC5E5F1F0C</vt:lpwstr>
  </property>
</Properties>
</file>