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62" r:id="rId3"/>
    <p:sldId id="257" r:id="rId4"/>
    <p:sldId id="258" r:id="rId5"/>
    <p:sldId id="260" r:id="rId6"/>
    <p:sldId id="259" r:id="rId7"/>
    <p:sldId id="269" r:id="rId8"/>
    <p:sldId id="270" r:id="rId9"/>
    <p:sldId id="265" r:id="rId10"/>
    <p:sldId id="261" r:id="rId11"/>
    <p:sldId id="263" r:id="rId12"/>
    <p:sldId id="264"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56" autoAdjust="0"/>
  </p:normalViewPr>
  <p:slideViewPr>
    <p:cSldViewPr snapToGrid="0">
      <p:cViewPr varScale="1">
        <p:scale>
          <a:sx n="60" d="100"/>
          <a:sy n="60" d="100"/>
        </p:scale>
        <p:origin x="880" y="-11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B5860-89E6-4B90-A031-955DE8BEEB23}"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22284-B0A1-49E7-8F34-A666EA8531F3}" type="slidenum">
              <a:rPr lang="en-CA" smtClean="0"/>
              <a:t>‹#›</a:t>
            </a:fld>
            <a:endParaRPr lang="en-CA"/>
          </a:p>
        </p:txBody>
      </p:sp>
    </p:spTree>
    <p:extLst>
      <p:ext uri="{BB962C8B-B14F-4D97-AF65-F5344CB8AC3E}">
        <p14:creationId xmlns:p14="http://schemas.microsoft.com/office/powerpoint/2010/main" val="33865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43ACF8-3F51-854F-91E9-AD86E324A5D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051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43ACF8-3F51-854F-91E9-AD86E324A5D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1562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BC63-9416-6900-7571-100664094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53168-D4DF-A006-D13D-E48BF4B56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7C085A-E4E9-184D-2A20-0A7E9573A879}"/>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5" name="Footer Placeholder 4">
            <a:extLst>
              <a:ext uri="{FF2B5EF4-FFF2-40B4-BE49-F238E27FC236}">
                <a16:creationId xmlns:a16="http://schemas.microsoft.com/office/drawing/2014/main" id="{891B8E5F-45B5-C0E1-BDE2-4D75145E4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5E1BD-AA5F-1477-D1B3-959EB9D34480}"/>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81648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33FA-8280-EBA2-381E-AB9E8F8459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4127F-8CD0-E1A9-E975-41900A2430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849BE-2461-6D10-3AF0-B2FD61651821}"/>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5" name="Footer Placeholder 4">
            <a:extLst>
              <a:ext uri="{FF2B5EF4-FFF2-40B4-BE49-F238E27FC236}">
                <a16:creationId xmlns:a16="http://schemas.microsoft.com/office/drawing/2014/main" id="{AB42D0DE-F482-F1C7-50A6-5DE0B42D9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76FB2-FC83-2F06-6529-75F0EE5DEF63}"/>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38716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080DB-7D64-23A4-66AA-766BCA9567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1AE2D5-16FD-7968-51BD-9990F3C83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AAC75-AEBA-96A4-8F83-DBAAED965155}"/>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5" name="Footer Placeholder 4">
            <a:extLst>
              <a:ext uri="{FF2B5EF4-FFF2-40B4-BE49-F238E27FC236}">
                <a16:creationId xmlns:a16="http://schemas.microsoft.com/office/drawing/2014/main" id="{583C39B1-EB4C-861A-3626-25F2A3573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21ACC-3279-B9D7-3ACB-A57F6A5455DF}"/>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21563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99456" y="2852936"/>
            <a:ext cx="9313035" cy="1224136"/>
          </a:xfrm>
        </p:spPr>
        <p:txBody>
          <a:bodyPr anchor="ctr"/>
          <a:lstStyle>
            <a:lvl1pPr algn="l">
              <a:defRPr sz="2800" b="1"/>
            </a:lvl1pPr>
          </a:lstStyle>
          <a:p>
            <a:r>
              <a:rPr lang="en-US"/>
              <a:t>Click to edit Master title style</a:t>
            </a:r>
          </a:p>
        </p:txBody>
      </p:sp>
      <p:sp>
        <p:nvSpPr>
          <p:cNvPr id="3075" name="Rectangle 3"/>
          <p:cNvSpPr>
            <a:spLocks noGrp="1" noChangeArrowheads="1"/>
          </p:cNvSpPr>
          <p:nvPr>
            <p:ph type="subTitle" idx="1"/>
          </p:nvPr>
        </p:nvSpPr>
        <p:spPr>
          <a:xfrm>
            <a:off x="1199456" y="4293096"/>
            <a:ext cx="9313035" cy="766936"/>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162683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877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page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76872"/>
            <a:ext cx="10363200" cy="1143000"/>
          </a:xfrm>
        </p:spPr>
        <p:txBody>
          <a:bodyPr/>
          <a:lstStyle>
            <a:lvl1pPr>
              <a:defRPr b="1">
                <a:solidFill>
                  <a:srgbClr val="92002C"/>
                </a:solidFill>
              </a:defRPr>
            </a:lvl1pPr>
          </a:lstStyle>
          <a:p>
            <a:r>
              <a:rPr lang="en-US"/>
              <a:t>Click to edit Master title style</a:t>
            </a:r>
          </a:p>
        </p:txBody>
      </p:sp>
    </p:spTree>
    <p:extLst>
      <p:ext uri="{BB962C8B-B14F-4D97-AF65-F5344CB8AC3E}">
        <p14:creationId xmlns:p14="http://schemas.microsoft.com/office/powerpoint/2010/main" val="65271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5F56-7318-0C85-9994-4CD615422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ABBF9-AA65-8767-F055-6ADF3998A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E9EED-8EFE-EF18-359D-F36066D2978A}"/>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5" name="Footer Placeholder 4">
            <a:extLst>
              <a:ext uri="{FF2B5EF4-FFF2-40B4-BE49-F238E27FC236}">
                <a16:creationId xmlns:a16="http://schemas.microsoft.com/office/drawing/2014/main" id="{2A3BBAB6-1F30-6733-07CF-CBD5EA1CB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144A3-3525-0D0B-CD8F-ACDC4B68489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29165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164B-66EB-A4E4-1DEE-AD4527F7DD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7D6ED-DCD5-E426-B255-4E8E3DD6B5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397D7-2493-7AA4-7888-ABB175040406}"/>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5" name="Footer Placeholder 4">
            <a:extLst>
              <a:ext uri="{FF2B5EF4-FFF2-40B4-BE49-F238E27FC236}">
                <a16:creationId xmlns:a16="http://schemas.microsoft.com/office/drawing/2014/main" id="{F60AAF16-4309-0964-EF5A-5AC4DC6AD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B6E44-77AD-A783-7552-ECA3D1C6C67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60310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6F2D-7500-8D51-0191-07F0533A9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49A7A-909C-E848-ECAE-E4646E62D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CC7C2-1981-FAF0-46F0-A4BE87FBF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C075C-E7FA-A382-C125-6A5B965A9E67}"/>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6" name="Footer Placeholder 5">
            <a:extLst>
              <a:ext uri="{FF2B5EF4-FFF2-40B4-BE49-F238E27FC236}">
                <a16:creationId xmlns:a16="http://schemas.microsoft.com/office/drawing/2014/main" id="{BE8967EB-D00B-7D33-5708-7167A3D87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78D46-DBA2-0AE6-5FAA-AF805692008D}"/>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326660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DD76-40F9-1128-404C-ABF9DC3A5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115ED-9611-B35E-8F5D-177E074EE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63E66-0BD8-D25C-437C-0A839F393F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84120-322A-66CA-BD4B-B256F1636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37212-4039-5121-0AF6-0DAE8774C0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09334-7FC7-BD1E-3695-AA16D41B155F}"/>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8" name="Footer Placeholder 7">
            <a:extLst>
              <a:ext uri="{FF2B5EF4-FFF2-40B4-BE49-F238E27FC236}">
                <a16:creationId xmlns:a16="http://schemas.microsoft.com/office/drawing/2014/main" id="{B55C4CE3-9394-7BF6-615C-38669D3059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112622-F708-58FF-BE73-0A07E1CBE52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94050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C0BC-9DF2-2F8E-ADA4-03AF3F73E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D8D4DE-906E-127F-1C45-C9A5C45D04CA}"/>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4" name="Footer Placeholder 3">
            <a:extLst>
              <a:ext uri="{FF2B5EF4-FFF2-40B4-BE49-F238E27FC236}">
                <a16:creationId xmlns:a16="http://schemas.microsoft.com/office/drawing/2014/main" id="{E0A91ED8-6BC9-9B7C-E486-4A17DDFF6C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C8225-8041-7AC6-8EB2-48F809B7F0A2}"/>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98635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27D9B-9920-B6FD-936B-D0909775B4AF}"/>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3" name="Footer Placeholder 2">
            <a:extLst>
              <a:ext uri="{FF2B5EF4-FFF2-40B4-BE49-F238E27FC236}">
                <a16:creationId xmlns:a16="http://schemas.microsoft.com/office/drawing/2014/main" id="{D5BD2C70-2500-6FF4-D028-B2E4FAD73F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8DB761-7654-3B19-A464-B03C27B1F2C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328084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5D48-7873-84AA-C8B6-F74B1A4F1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E789A-011C-AD81-C675-C2B3EF151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FF0FA-CA4B-A0B0-1A83-072509DF3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80624-6FD6-3551-7F19-AEB3410407E7}"/>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6" name="Footer Placeholder 5">
            <a:extLst>
              <a:ext uri="{FF2B5EF4-FFF2-40B4-BE49-F238E27FC236}">
                <a16:creationId xmlns:a16="http://schemas.microsoft.com/office/drawing/2014/main" id="{FB795724-1DEA-7112-49C5-F2FF89D7F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4EB2C-59E9-14FB-5757-1FDC8133F55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0044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DC4C-74EB-A1F1-97E1-C1333F22E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CE5B5-1191-F5A1-009E-7A0771528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5B87E-BF9D-0765-D18F-4EACB08EA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112C0-F369-A1CD-8009-E131E41CEF52}"/>
              </a:ext>
            </a:extLst>
          </p:cNvPr>
          <p:cNvSpPr>
            <a:spLocks noGrp="1"/>
          </p:cNvSpPr>
          <p:nvPr>
            <p:ph type="dt" sz="half" idx="10"/>
          </p:nvPr>
        </p:nvSpPr>
        <p:spPr/>
        <p:txBody>
          <a:bodyPr/>
          <a:lstStyle/>
          <a:p>
            <a:fld id="{75FAABE9-1560-3149-BF48-AA7E6F82B200}" type="datetimeFigureOut">
              <a:rPr lang="en-US" smtClean="0"/>
              <a:t>1/26/2024</a:t>
            </a:fld>
            <a:endParaRPr lang="en-US"/>
          </a:p>
        </p:txBody>
      </p:sp>
      <p:sp>
        <p:nvSpPr>
          <p:cNvPr id="6" name="Footer Placeholder 5">
            <a:extLst>
              <a:ext uri="{FF2B5EF4-FFF2-40B4-BE49-F238E27FC236}">
                <a16:creationId xmlns:a16="http://schemas.microsoft.com/office/drawing/2014/main" id="{1740173F-42F5-B9F0-ED29-EBADE2DB1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774AC-D880-85D5-75D3-8A859FB6C3F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57938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B5537-2DF3-E910-879F-0F35AF200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55EC7-20F1-3593-9BC7-F8862081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F7A41-4DF7-8666-0225-865674D11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AABE9-1560-3149-BF48-AA7E6F82B200}" type="datetimeFigureOut">
              <a:rPr lang="en-US" smtClean="0"/>
              <a:t>1/26/2024</a:t>
            </a:fld>
            <a:endParaRPr lang="en-US"/>
          </a:p>
        </p:txBody>
      </p:sp>
      <p:sp>
        <p:nvSpPr>
          <p:cNvPr id="5" name="Footer Placeholder 4">
            <a:extLst>
              <a:ext uri="{FF2B5EF4-FFF2-40B4-BE49-F238E27FC236}">
                <a16:creationId xmlns:a16="http://schemas.microsoft.com/office/drawing/2014/main" id="{C4E9F09B-F7E9-1FBE-65FA-D789CB2EA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F93490-C650-049A-33F4-04B03B5A1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FB89AE-D3FD-8544-BD99-8284213EE5CB}" type="slidenum">
              <a:rPr lang="en-US" smtClean="0"/>
              <a:t>‹#›</a:t>
            </a:fld>
            <a:endParaRPr lang="en-US"/>
          </a:p>
        </p:txBody>
      </p:sp>
    </p:spTree>
    <p:extLst>
      <p:ext uri="{BB962C8B-B14F-4D97-AF65-F5344CB8AC3E}">
        <p14:creationId xmlns:p14="http://schemas.microsoft.com/office/powerpoint/2010/main" val="20534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1000"/>
            <a:ext cx="103632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752600"/>
            <a:ext cx="103632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19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mailto:cfichten@dawsoncollege.qc.ca" TargetMode="External"/><Relationship Id="rId4" Type="http://schemas.openxmlformats.org/officeDocument/2006/relationships/hyperlink" Target="mailto:david.pickup@concordi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0796CE4-A10A-F788-C54F-F4848CF9D515}"/>
              </a:ext>
            </a:extLst>
          </p:cNvPr>
          <p:cNvSpPr>
            <a:spLocks noGrp="1"/>
          </p:cNvSpPr>
          <p:nvPr>
            <p:ph type="subTitle" idx="1"/>
          </p:nvPr>
        </p:nvSpPr>
        <p:spPr>
          <a:xfrm>
            <a:off x="-142240" y="1325170"/>
            <a:ext cx="8564880" cy="4212030"/>
          </a:xfrm>
        </p:spPr>
        <p:txBody>
          <a:bodyPr/>
          <a:lstStyle/>
          <a:p>
            <a:pPr algn="ctr">
              <a:spcBef>
                <a:spcPts val="400"/>
              </a:spcBef>
            </a:pPr>
            <a:r>
              <a:rPr lang="en-US" sz="2400" b="1" dirty="0">
                <a:solidFill>
                  <a:srgbClr val="92002C"/>
                </a:solidFill>
              </a:rPr>
              <a:t>SSHRC Knowledge Synthesis Grant</a:t>
            </a:r>
          </a:p>
          <a:p>
            <a:pPr algn="ctr">
              <a:spcBef>
                <a:spcPts val="1000"/>
              </a:spcBef>
            </a:pPr>
            <a:r>
              <a:rPr lang="en-CA" sz="2100" dirty="0">
                <a:effectLst/>
                <a:latin typeface="Arial" panose="020B0604020202020204" pitchFamily="34" charset="0"/>
                <a:cs typeface="Arial" panose="020B0604020202020204" pitchFamily="34" charset="0"/>
              </a:rPr>
              <a:t>Marginalization, Privilege, and Intersectionality in Post-Secondary Students with Disabilities: AI-Based Assistive Technology </a:t>
            </a:r>
          </a:p>
          <a:p>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800" kern="100" dirty="0">
                <a:effectLst/>
                <a:latin typeface="Arial" panose="020B0604020202020204" pitchFamily="34" charset="0"/>
                <a:ea typeface="Calibri" panose="020F0502020204030204" pitchFamily="34" charset="0"/>
                <a:cs typeface="Arial" panose="020B0604020202020204" pitchFamily="34" charset="0"/>
              </a:rPr>
              <a:t>David I. </a:t>
            </a:r>
            <a:r>
              <a:rPr lang="en-US" sz="1800" kern="100" dirty="0" err="1">
                <a:effectLst/>
                <a:latin typeface="Arial" panose="020B0604020202020204" pitchFamily="34" charset="0"/>
                <a:ea typeface="Calibri" panose="020F0502020204030204" pitchFamily="34" charset="0"/>
                <a:cs typeface="Arial" panose="020B0604020202020204" pitchFamily="34" charset="0"/>
              </a:rPr>
              <a:t>Pickup</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Eugene F. </a:t>
            </a:r>
            <a:r>
              <a:rPr lang="en-US" sz="1800" kern="100" dirty="0" err="1">
                <a:effectLst/>
                <a:latin typeface="Arial" panose="020B0604020202020204" pitchFamily="34" charset="0"/>
                <a:ea typeface="Calibri" panose="020F0502020204030204" pitchFamily="34" charset="0"/>
                <a:cs typeface="Arial" panose="020B0604020202020204" pitchFamily="34" charset="0"/>
              </a:rPr>
              <a:t>Borokhovski</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Christine </a:t>
            </a:r>
            <a:r>
              <a:rPr lang="en-US" sz="1800" kern="100" dirty="0" err="1">
                <a:effectLst/>
                <a:latin typeface="Arial" panose="020B0604020202020204" pitchFamily="34" charset="0"/>
                <a:ea typeface="Calibri" panose="020F0502020204030204" pitchFamily="34" charset="0"/>
                <a:cs typeface="Arial" panose="020B0604020202020204" pitchFamily="34" charset="0"/>
              </a:rPr>
              <a:t>Vo</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b</a:t>
            </a:r>
            <a:r>
              <a:rPr lang="en-US" sz="1800" kern="100" dirty="0">
                <a:effectLst/>
                <a:latin typeface="Arial" panose="020B0604020202020204" pitchFamily="34" charset="0"/>
                <a:ea typeface="Calibri" panose="020F0502020204030204" pitchFamily="34" charset="0"/>
                <a:cs typeface="Arial" panose="020B0604020202020204" pitchFamily="34" charset="0"/>
              </a:rPr>
              <a:t>, Richard F. </a:t>
            </a:r>
            <a:r>
              <a:rPr lang="en-US" sz="1800" kern="100" dirty="0" err="1">
                <a:effectLst/>
                <a:latin typeface="Arial" panose="020B0604020202020204" pitchFamily="34" charset="0"/>
                <a:ea typeface="Calibri" panose="020F0502020204030204" pitchFamily="34" charset="0"/>
                <a:cs typeface="Arial" panose="020B0604020202020204" pitchFamily="34" charset="0"/>
              </a:rPr>
              <a:t>Schmid</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pPr algn="ctr"/>
            <a:r>
              <a:rPr lang="en-US" sz="1800" kern="100" dirty="0">
                <a:effectLst/>
                <a:latin typeface="Arial" panose="020B0604020202020204" pitchFamily="34" charset="0"/>
                <a:ea typeface="Calibri" panose="020F0502020204030204" pitchFamily="34" charset="0"/>
                <a:cs typeface="Arial" panose="020B0604020202020204" pitchFamily="34" charset="0"/>
              </a:rPr>
              <a:t>&amp; Catherine S. </a:t>
            </a:r>
            <a:r>
              <a:rPr lang="en-US" sz="1800" kern="100" dirty="0" err="1">
                <a:effectLst/>
                <a:latin typeface="Arial" panose="020B0604020202020204" pitchFamily="34" charset="0"/>
                <a:ea typeface="Calibri" panose="020F0502020204030204" pitchFamily="34" charset="0"/>
                <a:cs typeface="Arial" panose="020B0604020202020204" pitchFamily="34" charset="0"/>
              </a:rPr>
              <a:t>Fichten</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b</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a:p>
            <a:endParaRPr lang="en-US" dirty="0"/>
          </a:p>
          <a:p>
            <a:pPr>
              <a:lnSpc>
                <a:spcPct val="107000"/>
              </a:lnSpc>
              <a:spcAft>
                <a:spcPts val="800"/>
              </a:spcAft>
            </a:pP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Center for the Study of Learning and Performance, Concordia University, 1455 De Maisonneuve Blvd. W.,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Montreal, Quebec, Canada, H3G 1M8</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Adaptech Research Network, Dawson College, 3040 Sherbrooke St W, Montreal, Quebec H3Z 1A4</a:t>
            </a:r>
          </a:p>
          <a:p>
            <a:pPr>
              <a:lnSpc>
                <a:spcPct val="107000"/>
              </a:lnSpc>
              <a:spcAft>
                <a:spcPts val="800"/>
              </a:spcAft>
            </a:pPr>
            <a:endParaRPr lang="en-US" sz="12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latin typeface="Times New Roman" panose="02020603050405020304" pitchFamily="18" charset="0"/>
                <a:cs typeface="Times New Roman" panose="02020603050405020304" pitchFamily="18" charset="0"/>
              </a:rPr>
              <a:t>	Presentation at the SSHRC </a:t>
            </a:r>
            <a:r>
              <a:rPr lang="en-US" sz="1200" kern="100" dirty="0" err="1">
                <a:latin typeface="Times New Roman" panose="02020603050405020304" pitchFamily="18" charset="0"/>
                <a:cs typeface="Times New Roman" panose="02020603050405020304" pitchFamily="18" charset="0"/>
              </a:rPr>
              <a:t>KSG</a:t>
            </a:r>
            <a:r>
              <a:rPr lang="en-US" sz="1200" kern="100" dirty="0">
                <a:latin typeface="Times New Roman" panose="02020603050405020304" pitchFamily="18" charset="0"/>
                <a:cs typeface="Times New Roman" panose="02020603050405020304" pitchFamily="18" charset="0"/>
              </a:rPr>
              <a:t> Knowledge Mobilization Forum: Shifting Dynamics of Privilege and Marginalization 				January 23, 2024</a:t>
            </a:r>
            <a:endParaRPr lang="en-CA" sz="1200" kern="100" dirty="0">
              <a:latin typeface="Times New Roman" panose="02020603050405020304" pitchFamily="18" charset="0"/>
              <a:cs typeface="Times New Roman" panose="02020603050405020304" pitchFamily="18" charset="0"/>
            </a:endParaRPr>
          </a:p>
          <a:p>
            <a:endParaRPr lang="en-US" dirty="0"/>
          </a:p>
        </p:txBody>
      </p:sp>
      <p:pic>
        <p:nvPicPr>
          <p:cNvPr id="3" name="Picture 2" descr="Adaptech Research Network logo">
            <a:extLst>
              <a:ext uri="{FF2B5EF4-FFF2-40B4-BE49-F238E27FC236}">
                <a16:creationId xmlns:a16="http://schemas.microsoft.com/office/drawing/2014/main" id="{F71B76D5-C27E-6767-1DC2-CDB4437FD11B}"/>
              </a:ext>
            </a:extLst>
          </p:cNvPr>
          <p:cNvPicPr>
            <a:picLocks noChangeAspect="1"/>
          </p:cNvPicPr>
          <p:nvPr/>
        </p:nvPicPr>
        <p:blipFill>
          <a:blip r:embed="rId4"/>
          <a:stretch>
            <a:fillRect/>
          </a:stretch>
        </p:blipFill>
        <p:spPr>
          <a:xfrm>
            <a:off x="9160405" y="121896"/>
            <a:ext cx="831281" cy="831281"/>
          </a:xfrm>
          <a:prstGeom prst="rect">
            <a:avLst/>
          </a:prstGeom>
        </p:spPr>
      </p:pic>
      <p:pic>
        <p:nvPicPr>
          <p:cNvPr id="9" name="Picture 8" descr="Dawson College logo">
            <a:extLst>
              <a:ext uri="{FF2B5EF4-FFF2-40B4-BE49-F238E27FC236}">
                <a16:creationId xmlns:a16="http://schemas.microsoft.com/office/drawing/2014/main" id="{85518070-E8ED-84C2-6E3D-41BE724EC73D}"/>
              </a:ext>
            </a:extLst>
          </p:cNvPr>
          <p:cNvPicPr>
            <a:picLocks noChangeAspect="1"/>
          </p:cNvPicPr>
          <p:nvPr/>
        </p:nvPicPr>
        <p:blipFill>
          <a:blip r:embed="rId5"/>
          <a:stretch>
            <a:fillRect/>
          </a:stretch>
        </p:blipFill>
        <p:spPr>
          <a:xfrm>
            <a:off x="4919634" y="248583"/>
            <a:ext cx="1276811" cy="434691"/>
          </a:xfrm>
          <a:prstGeom prst="rect">
            <a:avLst/>
          </a:prstGeom>
        </p:spPr>
      </p:pic>
      <p:sp>
        <p:nvSpPr>
          <p:cNvPr id="2" name="TextBox 1"/>
          <p:cNvSpPr txBox="1"/>
          <p:nvPr/>
        </p:nvSpPr>
        <p:spPr>
          <a:xfrm>
            <a:off x="606055" y="6018028"/>
            <a:ext cx="10792047" cy="1200329"/>
          </a:xfrm>
          <a:prstGeom prst="rect">
            <a:avLst/>
          </a:prstGeom>
          <a:noFill/>
        </p:spPr>
        <p:txBody>
          <a:bodyPr wrap="square" rtlCol="0">
            <a:spAutoFit/>
          </a:bodyPr>
          <a:lstStyle/>
          <a:p>
            <a:r>
              <a:rPr lang="en-CA" dirty="0" smtClean="0"/>
              <a:t>Pickup, D. I., </a:t>
            </a:r>
            <a:r>
              <a:rPr lang="en-CA" dirty="0" err="1" smtClean="0"/>
              <a:t>Borokhovski</a:t>
            </a:r>
            <a:r>
              <a:rPr lang="en-CA" dirty="0" smtClean="0"/>
              <a:t>, E. F., Vo, C., </a:t>
            </a:r>
            <a:r>
              <a:rPr lang="en-CA" dirty="0" err="1" smtClean="0"/>
              <a:t>Schmid</a:t>
            </a:r>
            <a:r>
              <a:rPr lang="en-CA" dirty="0" smtClean="0"/>
              <a:t>, R. F., &amp; Fichten, C. S. (2024, January 23). </a:t>
            </a:r>
            <a:r>
              <a:rPr lang="en-CA" i="1" dirty="0" smtClean="0"/>
              <a:t>SSHRC knowledge synthesis grant: Marginalization, privilege, and intersectionality in post-secondary students with disabilities: AI-based assistive technology </a:t>
            </a:r>
            <a:r>
              <a:rPr lang="en-CA" dirty="0" smtClean="0"/>
              <a:t>[Invited speakers]. SSHRC Knowledge Mobilization Forum – Shifting Dynamics of </a:t>
            </a:r>
            <a:r>
              <a:rPr lang="en-CA" dirty="0" err="1" smtClean="0"/>
              <a:t>Priviliege</a:t>
            </a:r>
            <a:r>
              <a:rPr lang="en-CA" dirty="0" smtClean="0"/>
              <a:t> and Marginalization, Montreal, QC, Canada. </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8BF-56A7-ECD7-BE80-4FCF5E1D149C}"/>
              </a:ext>
            </a:extLst>
          </p:cNvPr>
          <p:cNvSpPr>
            <a:spLocks noGrp="1"/>
          </p:cNvSpPr>
          <p:nvPr>
            <p:ph type="title"/>
          </p:nvPr>
        </p:nvSpPr>
        <p:spPr/>
        <p:txBody>
          <a:bodyPr>
            <a:norm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types within included studies</a:t>
            </a:r>
            <a: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r>
            <a:b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A9E4DD-69C1-3807-24A5-840E96001DA9}"/>
              </a:ext>
            </a:extLst>
          </p:cNvPr>
          <p:cNvGraphicFramePr>
            <a:graphicFrameLocks noGrp="1"/>
          </p:cNvGraphicFramePr>
          <p:nvPr>
            <p:extLst>
              <p:ext uri="{D42A27DB-BD31-4B8C-83A1-F6EECF244321}">
                <p14:modId xmlns:p14="http://schemas.microsoft.com/office/powerpoint/2010/main" val="4139433072"/>
              </p:ext>
            </p:extLst>
          </p:nvPr>
        </p:nvGraphicFramePr>
        <p:xfrm>
          <a:off x="838200" y="1168676"/>
          <a:ext cx="8128000" cy="556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64790369"/>
                    </a:ext>
                  </a:extLst>
                </a:gridCol>
                <a:gridCol w="4064000">
                  <a:extLst>
                    <a:ext uri="{9D8B030D-6E8A-4147-A177-3AD203B41FA5}">
                      <a16:colId xmlns:a16="http://schemas.microsoft.com/office/drawing/2014/main" val="722517749"/>
                    </a:ext>
                  </a:extLst>
                </a:gridCol>
              </a:tblGrid>
              <a:tr h="370840">
                <a:tc>
                  <a:txBody>
                    <a:bodyPr/>
                    <a:lstStyle/>
                    <a:p>
                      <a:r>
                        <a:rPr lang="en-CA" dirty="0"/>
                        <a:t>Assistive technology</a:t>
                      </a:r>
                    </a:p>
                  </a:txBody>
                  <a:tcPr/>
                </a:tc>
                <a:tc>
                  <a:txBody>
                    <a:bodyPr/>
                    <a:lstStyle/>
                    <a:p>
                      <a:r>
                        <a:rPr lang="en-CA" dirty="0"/>
                        <a:t>Frequency count</a:t>
                      </a:r>
                    </a:p>
                  </a:txBody>
                  <a:tcPr/>
                </a:tc>
                <a:extLst>
                  <a:ext uri="{0D108BD9-81ED-4DB2-BD59-A6C34878D82A}">
                    <a16:rowId xmlns:a16="http://schemas.microsoft.com/office/drawing/2014/main" val="3976814546"/>
                  </a:ext>
                </a:extLst>
              </a:tr>
              <a:tr h="370840">
                <a:tc>
                  <a:txBody>
                    <a:bodyPr/>
                    <a:lstStyle/>
                    <a:p>
                      <a:r>
                        <a:rPr lang="en-CA" dirty="0"/>
                        <a:t>Text-to-speech</a:t>
                      </a:r>
                    </a:p>
                  </a:txBody>
                  <a:tcPr/>
                </a:tc>
                <a:tc>
                  <a:txBody>
                    <a:bodyPr/>
                    <a:lstStyle/>
                    <a:p>
                      <a:r>
                        <a:rPr lang="en-CA" dirty="0"/>
                        <a:t>10</a:t>
                      </a:r>
                    </a:p>
                  </a:txBody>
                  <a:tcPr/>
                </a:tc>
                <a:extLst>
                  <a:ext uri="{0D108BD9-81ED-4DB2-BD59-A6C34878D82A}">
                    <a16:rowId xmlns:a16="http://schemas.microsoft.com/office/drawing/2014/main" val="3529162451"/>
                  </a:ext>
                </a:extLst>
              </a:tr>
              <a:tr h="370840">
                <a:tc>
                  <a:txBody>
                    <a:bodyPr/>
                    <a:lstStyle/>
                    <a:p>
                      <a:r>
                        <a:rPr lang="en-CA" dirty="0"/>
                        <a:t>Smartphone apps</a:t>
                      </a:r>
                    </a:p>
                  </a:txBody>
                  <a:tcPr/>
                </a:tc>
                <a:tc>
                  <a:txBody>
                    <a:bodyPr/>
                    <a:lstStyle/>
                    <a:p>
                      <a:r>
                        <a:rPr lang="en-CA" dirty="0"/>
                        <a:t>10</a:t>
                      </a:r>
                    </a:p>
                  </a:txBody>
                  <a:tcPr/>
                </a:tc>
                <a:extLst>
                  <a:ext uri="{0D108BD9-81ED-4DB2-BD59-A6C34878D82A}">
                    <a16:rowId xmlns:a16="http://schemas.microsoft.com/office/drawing/2014/main" val="3482933512"/>
                  </a:ext>
                </a:extLst>
              </a:tr>
              <a:tr h="370840">
                <a:tc>
                  <a:txBody>
                    <a:bodyPr/>
                    <a:lstStyle/>
                    <a:p>
                      <a:r>
                        <a:rPr lang="en-CA" dirty="0"/>
                        <a:t>Notetakers</a:t>
                      </a:r>
                    </a:p>
                  </a:txBody>
                  <a:tcPr/>
                </a:tc>
                <a:tc>
                  <a:txBody>
                    <a:bodyPr/>
                    <a:lstStyle/>
                    <a:p>
                      <a:r>
                        <a:rPr lang="en-CA" dirty="0"/>
                        <a:t>3</a:t>
                      </a:r>
                    </a:p>
                  </a:txBody>
                  <a:tcPr/>
                </a:tc>
                <a:extLst>
                  <a:ext uri="{0D108BD9-81ED-4DB2-BD59-A6C34878D82A}">
                    <a16:rowId xmlns:a16="http://schemas.microsoft.com/office/drawing/2014/main" val="4087037919"/>
                  </a:ext>
                </a:extLst>
              </a:tr>
              <a:tr h="370840">
                <a:tc>
                  <a:txBody>
                    <a:bodyPr/>
                    <a:lstStyle/>
                    <a:p>
                      <a:r>
                        <a:rPr lang="en-CA" dirty="0"/>
                        <a:t>Audio recording</a:t>
                      </a:r>
                    </a:p>
                  </a:txBody>
                  <a:tcPr/>
                </a:tc>
                <a:tc>
                  <a:txBody>
                    <a:bodyPr/>
                    <a:lstStyle/>
                    <a:p>
                      <a:r>
                        <a:rPr lang="en-CA" dirty="0"/>
                        <a:t>3</a:t>
                      </a:r>
                    </a:p>
                  </a:txBody>
                  <a:tcPr/>
                </a:tc>
                <a:extLst>
                  <a:ext uri="{0D108BD9-81ED-4DB2-BD59-A6C34878D82A}">
                    <a16:rowId xmlns:a16="http://schemas.microsoft.com/office/drawing/2014/main" val="2462571178"/>
                  </a:ext>
                </a:extLst>
              </a:tr>
              <a:tr h="370840">
                <a:tc>
                  <a:txBody>
                    <a:bodyPr/>
                    <a:lstStyle/>
                    <a:p>
                      <a:r>
                        <a:rPr lang="en-CA" dirty="0"/>
                        <a:t>Virtual assistants</a:t>
                      </a:r>
                    </a:p>
                  </a:txBody>
                  <a:tcPr/>
                </a:tc>
                <a:tc>
                  <a:txBody>
                    <a:bodyPr/>
                    <a:lstStyle/>
                    <a:p>
                      <a:r>
                        <a:rPr lang="en-CA" dirty="0"/>
                        <a:t>2</a:t>
                      </a:r>
                    </a:p>
                  </a:txBody>
                  <a:tcPr/>
                </a:tc>
                <a:extLst>
                  <a:ext uri="{0D108BD9-81ED-4DB2-BD59-A6C34878D82A}">
                    <a16:rowId xmlns:a16="http://schemas.microsoft.com/office/drawing/2014/main" val="636563591"/>
                  </a:ext>
                </a:extLst>
              </a:tr>
              <a:tr h="370840">
                <a:tc>
                  <a:txBody>
                    <a:bodyPr/>
                    <a:lstStyle/>
                    <a:p>
                      <a:r>
                        <a:rPr lang="en-CA" dirty="0"/>
                        <a:t>Captions</a:t>
                      </a:r>
                    </a:p>
                  </a:txBody>
                  <a:tcPr/>
                </a:tc>
                <a:tc>
                  <a:txBody>
                    <a:bodyPr/>
                    <a:lstStyle/>
                    <a:p>
                      <a:r>
                        <a:rPr lang="en-CA" dirty="0"/>
                        <a:t>2</a:t>
                      </a:r>
                    </a:p>
                  </a:txBody>
                  <a:tcPr/>
                </a:tc>
                <a:extLst>
                  <a:ext uri="{0D108BD9-81ED-4DB2-BD59-A6C34878D82A}">
                    <a16:rowId xmlns:a16="http://schemas.microsoft.com/office/drawing/2014/main" val="2786208422"/>
                  </a:ext>
                </a:extLst>
              </a:tr>
              <a:tr h="370840">
                <a:tc>
                  <a:txBody>
                    <a:bodyPr/>
                    <a:lstStyle/>
                    <a:p>
                      <a:r>
                        <a:rPr lang="en-CA" dirty="0"/>
                        <a:t>Sensory aids</a:t>
                      </a:r>
                    </a:p>
                  </a:txBody>
                  <a:tcPr/>
                </a:tc>
                <a:tc>
                  <a:txBody>
                    <a:bodyPr/>
                    <a:lstStyle/>
                    <a:p>
                      <a:r>
                        <a:rPr lang="en-CA" dirty="0"/>
                        <a:t>2</a:t>
                      </a:r>
                    </a:p>
                  </a:txBody>
                  <a:tcPr/>
                </a:tc>
                <a:extLst>
                  <a:ext uri="{0D108BD9-81ED-4DB2-BD59-A6C34878D82A}">
                    <a16:rowId xmlns:a16="http://schemas.microsoft.com/office/drawing/2014/main" val="3750982375"/>
                  </a:ext>
                </a:extLst>
              </a:tr>
              <a:tr h="370840">
                <a:tc>
                  <a:txBody>
                    <a:bodyPr/>
                    <a:lstStyle/>
                    <a:p>
                      <a:r>
                        <a:rPr lang="en-CA" dirty="0"/>
                        <a:t>Courseware</a:t>
                      </a:r>
                    </a:p>
                  </a:txBody>
                  <a:tcPr/>
                </a:tc>
                <a:tc>
                  <a:txBody>
                    <a:bodyPr/>
                    <a:lstStyle/>
                    <a:p>
                      <a:r>
                        <a:rPr lang="en-CA" dirty="0"/>
                        <a:t>2</a:t>
                      </a:r>
                    </a:p>
                  </a:txBody>
                  <a:tcPr/>
                </a:tc>
                <a:extLst>
                  <a:ext uri="{0D108BD9-81ED-4DB2-BD59-A6C34878D82A}">
                    <a16:rowId xmlns:a16="http://schemas.microsoft.com/office/drawing/2014/main" val="2817199412"/>
                  </a:ext>
                </a:extLst>
              </a:tr>
              <a:tr h="370840">
                <a:tc>
                  <a:txBody>
                    <a:bodyPr/>
                    <a:lstStyle/>
                    <a:p>
                      <a:r>
                        <a:rPr lang="en-CA" dirty="0"/>
                        <a:t>Alternative keyboards</a:t>
                      </a:r>
                    </a:p>
                  </a:txBody>
                  <a:tcPr/>
                </a:tc>
                <a:tc>
                  <a:txBody>
                    <a:bodyPr/>
                    <a:lstStyle/>
                    <a:p>
                      <a:r>
                        <a:rPr lang="en-CA" dirty="0"/>
                        <a:t>2</a:t>
                      </a:r>
                    </a:p>
                  </a:txBody>
                  <a:tcPr/>
                </a:tc>
                <a:extLst>
                  <a:ext uri="{0D108BD9-81ED-4DB2-BD59-A6C34878D82A}">
                    <a16:rowId xmlns:a16="http://schemas.microsoft.com/office/drawing/2014/main" val="1640350463"/>
                  </a:ext>
                </a:extLst>
              </a:tr>
              <a:tr h="370840">
                <a:tc>
                  <a:txBody>
                    <a:bodyPr/>
                    <a:lstStyle/>
                    <a:p>
                      <a:r>
                        <a:rPr lang="en-CA" dirty="0"/>
                        <a:t>Facial recognition</a:t>
                      </a:r>
                    </a:p>
                  </a:txBody>
                  <a:tcPr/>
                </a:tc>
                <a:tc>
                  <a:txBody>
                    <a:bodyPr/>
                    <a:lstStyle/>
                    <a:p>
                      <a:r>
                        <a:rPr lang="en-CA" dirty="0"/>
                        <a:t>1</a:t>
                      </a:r>
                    </a:p>
                  </a:txBody>
                  <a:tcPr/>
                </a:tc>
                <a:extLst>
                  <a:ext uri="{0D108BD9-81ED-4DB2-BD59-A6C34878D82A}">
                    <a16:rowId xmlns:a16="http://schemas.microsoft.com/office/drawing/2014/main" val="2987895123"/>
                  </a:ext>
                </a:extLst>
              </a:tr>
              <a:tr h="370840">
                <a:tc>
                  <a:txBody>
                    <a:bodyPr/>
                    <a:lstStyle/>
                    <a:p>
                      <a:r>
                        <a:rPr lang="en-CA" dirty="0"/>
                        <a:t>Eye tracking</a:t>
                      </a:r>
                    </a:p>
                  </a:txBody>
                  <a:tcPr/>
                </a:tc>
                <a:tc>
                  <a:txBody>
                    <a:bodyPr/>
                    <a:lstStyle/>
                    <a:p>
                      <a:r>
                        <a:rPr lang="en-CA" dirty="0"/>
                        <a:t>1</a:t>
                      </a:r>
                    </a:p>
                  </a:txBody>
                  <a:tcPr/>
                </a:tc>
                <a:extLst>
                  <a:ext uri="{0D108BD9-81ED-4DB2-BD59-A6C34878D82A}">
                    <a16:rowId xmlns:a16="http://schemas.microsoft.com/office/drawing/2014/main" val="1871355483"/>
                  </a:ext>
                </a:extLst>
              </a:tr>
              <a:tr h="370840">
                <a:tc>
                  <a:txBody>
                    <a:bodyPr/>
                    <a:lstStyle/>
                    <a:p>
                      <a:r>
                        <a:rPr lang="en-CA" dirty="0"/>
                        <a:t>Magnification</a:t>
                      </a:r>
                    </a:p>
                  </a:txBody>
                  <a:tcPr/>
                </a:tc>
                <a:tc>
                  <a:txBody>
                    <a:bodyPr/>
                    <a:lstStyle/>
                    <a:p>
                      <a:r>
                        <a:rPr lang="en-CA" dirty="0"/>
                        <a:t>1</a:t>
                      </a:r>
                    </a:p>
                  </a:txBody>
                  <a:tcPr/>
                </a:tc>
                <a:extLst>
                  <a:ext uri="{0D108BD9-81ED-4DB2-BD59-A6C34878D82A}">
                    <a16:rowId xmlns:a16="http://schemas.microsoft.com/office/drawing/2014/main" val="1742914952"/>
                  </a:ext>
                </a:extLst>
              </a:tr>
              <a:tr h="370840">
                <a:tc>
                  <a:txBody>
                    <a:bodyPr/>
                    <a:lstStyle/>
                    <a:p>
                      <a:r>
                        <a:rPr lang="en-CA" dirty="0"/>
                        <a:t>Tactile support</a:t>
                      </a:r>
                    </a:p>
                  </a:txBody>
                  <a:tcPr/>
                </a:tc>
                <a:tc>
                  <a:txBody>
                    <a:bodyPr/>
                    <a:lstStyle/>
                    <a:p>
                      <a:r>
                        <a:rPr lang="en-CA" dirty="0"/>
                        <a:t>1</a:t>
                      </a:r>
                    </a:p>
                  </a:txBody>
                  <a:tcPr/>
                </a:tc>
                <a:extLst>
                  <a:ext uri="{0D108BD9-81ED-4DB2-BD59-A6C34878D82A}">
                    <a16:rowId xmlns:a16="http://schemas.microsoft.com/office/drawing/2014/main" val="3691556220"/>
                  </a:ext>
                </a:extLst>
              </a:tr>
              <a:tr h="370840">
                <a:tc>
                  <a:txBody>
                    <a:bodyPr/>
                    <a:lstStyle/>
                    <a:p>
                      <a:r>
                        <a:rPr lang="en-CA" dirty="0"/>
                        <a:t>Scanners</a:t>
                      </a:r>
                    </a:p>
                  </a:txBody>
                  <a:tcPr/>
                </a:tc>
                <a:tc>
                  <a:txBody>
                    <a:bodyPr/>
                    <a:lstStyle/>
                    <a:p>
                      <a:r>
                        <a:rPr lang="en-CA" dirty="0"/>
                        <a:t>1</a:t>
                      </a:r>
                    </a:p>
                  </a:txBody>
                  <a:tcPr/>
                </a:tc>
                <a:extLst>
                  <a:ext uri="{0D108BD9-81ED-4DB2-BD59-A6C34878D82A}">
                    <a16:rowId xmlns:a16="http://schemas.microsoft.com/office/drawing/2014/main" val="444483938"/>
                  </a:ext>
                </a:extLst>
              </a:tr>
            </a:tbl>
          </a:graphicData>
        </a:graphic>
      </p:graphicFrame>
    </p:spTree>
    <p:extLst>
      <p:ext uri="{BB962C8B-B14F-4D97-AF65-F5344CB8AC3E}">
        <p14:creationId xmlns:p14="http://schemas.microsoft.com/office/powerpoint/2010/main" val="67623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findings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How the intersectionality of disability with other identity factors affects use of AT by post-secondary students is an under-researched topic.</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AT can reinforce and magnify feelings of marginalization. However, carefully implemented it can be liberating and provide more independence. </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The challenges posed by a disability can be specific, but other intersecting factors can create more challenging contexts for individual users</a:t>
            </a:r>
            <a:r>
              <a:rPr lang="en-CA" sz="1800" dirty="0">
                <a:latin typeface="Arial" panose="020B0604020202020204" pitchFamily="34" charset="0"/>
                <a:ea typeface="Calibri" panose="020F0502020204030204" pitchFamily="34" charset="0"/>
                <a:cs typeface="Arial" panose="020B0604020202020204" pitchFamily="34" charset="0"/>
              </a:rPr>
              <a:t>.</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Cultural acceptance of both disability and AT can vary, for example first generation immigrant populations reported challenges.</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Understanding the intersectionality of factors such as socioeconomic status, cultural background, and geographical location is pivotal in developing comprehensive support systems</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Trends in digital design emphasized that socially constructed features from the analog world are migrated to the digital environments; Universal Design for Learning suggested.</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550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Implications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CA" sz="1800" dirty="0">
                <a:effectLst/>
                <a:latin typeface="Arial" panose="020B0604020202020204" pitchFamily="34" charset="0"/>
                <a:ea typeface="Calibri" panose="020F0502020204030204" pitchFamily="34" charset="0"/>
                <a:cs typeface="Arial" panose="020B0604020202020204" pitchFamily="34" charset="0"/>
              </a:rPr>
              <a:t>Developers of AT tools, as well as university accessibility specialists should keep in mind that students from different cultural and socio-economic backgrounds may face additional and unique challenges and obstacles.</a:t>
            </a:r>
          </a:p>
          <a:p>
            <a:r>
              <a:rPr lang="en-CA" sz="1800" dirty="0">
                <a:effectLst/>
                <a:latin typeface="Arial" panose="020B0604020202020204" pitchFamily="34" charset="0"/>
                <a:ea typeface="Calibri" panose="020F0502020204030204" pitchFamily="34" charset="0"/>
                <a:cs typeface="Arial" panose="020B0604020202020204" pitchFamily="34" charset="0"/>
              </a:rPr>
              <a:t>A continued shift towards Universal Design for Learning in online education and AT development should be prioritized to ensure equitable access to higher education for all students is </a:t>
            </a:r>
            <a:r>
              <a:rPr lang="en-US" sz="1800" dirty="0">
                <a:effectLst/>
                <a:latin typeface="Arial" panose="020B0604020202020204" pitchFamily="34" charset="0"/>
                <a:ea typeface="Calibri" panose="020F0502020204030204" pitchFamily="34" charset="0"/>
                <a:cs typeface="Arial" panose="020B0604020202020204" pitchFamily="34" charset="0"/>
              </a:rPr>
              <a:t>“built in”</a:t>
            </a:r>
            <a:r>
              <a:rPr lang="en-CA" sz="1800" dirty="0">
                <a:effectLst/>
                <a:latin typeface="Arial" panose="020B0604020202020204" pitchFamily="34" charset="0"/>
                <a:ea typeface="Calibri" panose="020F0502020204030204" pitchFamily="34" charset="0"/>
                <a:cs typeface="Arial" panose="020B0604020202020204" pitchFamily="34" charset="0"/>
              </a:rPr>
              <a:t>.</a:t>
            </a:r>
          </a:p>
          <a:p>
            <a:r>
              <a:rPr lang="en-CA" sz="1800" dirty="0">
                <a:effectLst/>
                <a:latin typeface="Arial" panose="020B0604020202020204" pitchFamily="34" charset="0"/>
                <a:ea typeface="Calibri" panose="020F0502020204030204" pitchFamily="34" charset="0"/>
                <a:cs typeface="Arial" panose="020B0604020202020204" pitchFamily="34" charset="0"/>
              </a:rPr>
              <a:t>There is a lack of participatory action research in this area. Students with disabilities from a diversity of backgrounds should be consulted more regularly and included in the development team when AT is produced.</a:t>
            </a:r>
          </a:p>
          <a:p>
            <a:r>
              <a:rPr lang="en-CA" sz="1800" dirty="0">
                <a:effectLst/>
                <a:latin typeface="Arial" panose="020B0604020202020204" pitchFamily="34" charset="0"/>
                <a:ea typeface="Calibri" panose="020F0502020204030204" pitchFamily="34" charset="0"/>
                <a:cs typeface="Arial" panose="020B0604020202020204" pitchFamily="34" charset="0"/>
              </a:rPr>
              <a:t>There is a lack of research on the impact of the intersection of disability with other identity factors on the use of AT by students. </a:t>
            </a:r>
          </a:p>
          <a:p>
            <a:r>
              <a:rPr lang="en-CA" sz="1800" dirty="0">
                <a:latin typeface="Arial" panose="020B0604020202020204" pitchFamily="34" charset="0"/>
                <a:ea typeface="Calibri" panose="020F0502020204030204" pitchFamily="34" charset="0"/>
                <a:cs typeface="Arial" panose="020B0604020202020204" pitchFamily="34" charset="0"/>
              </a:rPr>
              <a:t>Research in this area continues to focus on university access services/offices; however, students increasingly use their own AT (e.g. through apps on their phone), so greater attention in the research should be paid to specific tools and applications.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62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Knowledge mobilization</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latin typeface="Arial" panose="020B0604020202020204" pitchFamily="34" charset="0"/>
                <a:ea typeface="Calibri" panose="020F0502020204030204" pitchFamily="34" charset="0"/>
                <a:cs typeface="Arial" panose="020B0604020202020204" pitchFamily="34" charset="0"/>
              </a:rPr>
              <a:t>A fact sheet and suggested guidelines are being prepared and will be shared through the </a:t>
            </a:r>
            <a:r>
              <a:rPr lang="en-US" sz="1800" dirty="0" err="1">
                <a:latin typeface="Arial" panose="020B0604020202020204" pitchFamily="34" charset="0"/>
                <a:ea typeface="Calibri" panose="020F0502020204030204" pitchFamily="34" charset="0"/>
                <a:cs typeface="Arial" panose="020B0604020202020204" pitchFamily="34" charset="0"/>
              </a:rPr>
              <a:t>Adaptech</a:t>
            </a:r>
            <a:r>
              <a:rPr lang="en-US" sz="1800" dirty="0">
                <a:latin typeface="Arial" panose="020B0604020202020204" pitchFamily="34" charset="0"/>
                <a:ea typeface="Calibri" panose="020F0502020204030204" pitchFamily="34" charset="0"/>
                <a:cs typeface="Arial" panose="020B0604020202020204" pitchFamily="34" charset="0"/>
              </a:rPr>
              <a:t> Research Network and Centre for the Study of Learning and Performance website</a:t>
            </a:r>
            <a:r>
              <a:rPr lang="en-CA" sz="1800" dirty="0">
                <a:latin typeface="Arial" panose="020B0604020202020204" pitchFamily="34" charset="0"/>
                <a:ea typeface="Calibri" panose="020F0502020204030204" pitchFamily="34" charset="0"/>
                <a:cs typeface="Arial" panose="020B0604020202020204" pitchFamily="34" charset="0"/>
              </a:rPr>
              <a:t>.</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The findings will be shared at the SALTISE 2024 conference, hopefully elsewhere.</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The research team intends to pursue a Connection grant to host a conference with stakeholders to further discuss this emerging and under-researched subject area.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89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0796CE4-A10A-F788-C54F-F4848CF9D515}"/>
              </a:ext>
            </a:extLst>
          </p:cNvPr>
          <p:cNvSpPr>
            <a:spLocks noGrp="1"/>
          </p:cNvSpPr>
          <p:nvPr>
            <p:ph type="subTitle" idx="1"/>
          </p:nvPr>
        </p:nvSpPr>
        <p:spPr>
          <a:xfrm>
            <a:off x="394669" y="1857831"/>
            <a:ext cx="8093186" cy="4238722"/>
          </a:xfrm>
        </p:spPr>
        <p:txBody>
          <a:bodyPr/>
          <a:lstStyle/>
          <a:p>
            <a:pPr algn="ctr">
              <a:spcBef>
                <a:spcPts val="400"/>
              </a:spcBef>
            </a:pPr>
            <a:r>
              <a:rPr lang="en-US" sz="2400" b="1" dirty="0">
                <a:solidFill>
                  <a:srgbClr val="92002C"/>
                </a:solidFill>
              </a:rPr>
              <a:t>Thank you.</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kern="1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effectLst/>
                <a:latin typeface="Arial" panose="020B0604020202020204" pitchFamily="34" charset="0"/>
                <a:ea typeface="Calibri" panose="020F0502020204030204" pitchFamily="34" charset="0"/>
                <a:cs typeface="Arial" panose="020B0604020202020204" pitchFamily="34" charset="0"/>
              </a:rPr>
              <a:t>Follow up questions may be sent to:</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David Pickup, MLIS, Information specialist, Concordia University: </a:t>
            </a:r>
            <a:r>
              <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david.pickup@concordia.ca</a:t>
            </a:r>
            <a:endPar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Catherine Fichten, PhD, Professor, Department of Psychology, Dawson College: </a:t>
            </a:r>
            <a:r>
              <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cfichten@dawsoncollege.qc.ca</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2" descr="Adaptech Research Network logo">
            <a:extLst>
              <a:ext uri="{FF2B5EF4-FFF2-40B4-BE49-F238E27FC236}">
                <a16:creationId xmlns:a16="http://schemas.microsoft.com/office/drawing/2014/main" id="{F71B76D5-C27E-6767-1DC2-CDB4437FD11B}"/>
              </a:ext>
            </a:extLst>
          </p:cNvPr>
          <p:cNvPicPr>
            <a:picLocks noChangeAspect="1"/>
          </p:cNvPicPr>
          <p:nvPr/>
        </p:nvPicPr>
        <p:blipFill>
          <a:blip r:embed="rId6"/>
          <a:stretch>
            <a:fillRect/>
          </a:stretch>
        </p:blipFill>
        <p:spPr>
          <a:xfrm>
            <a:off x="9160405" y="121896"/>
            <a:ext cx="831281" cy="831281"/>
          </a:xfrm>
          <a:prstGeom prst="rect">
            <a:avLst/>
          </a:prstGeom>
        </p:spPr>
      </p:pic>
      <p:pic>
        <p:nvPicPr>
          <p:cNvPr id="9" name="Picture 8" descr="Dawson College logo">
            <a:extLst>
              <a:ext uri="{FF2B5EF4-FFF2-40B4-BE49-F238E27FC236}">
                <a16:creationId xmlns:a16="http://schemas.microsoft.com/office/drawing/2014/main" id="{85518070-E8ED-84C2-6E3D-41BE724EC73D}"/>
              </a:ext>
            </a:extLst>
          </p:cNvPr>
          <p:cNvPicPr>
            <a:picLocks noChangeAspect="1"/>
          </p:cNvPicPr>
          <p:nvPr/>
        </p:nvPicPr>
        <p:blipFill>
          <a:blip r:embed="rId7"/>
          <a:stretch>
            <a:fillRect/>
          </a:stretch>
        </p:blipFill>
        <p:spPr>
          <a:xfrm>
            <a:off x="4919634" y="248583"/>
            <a:ext cx="1276811" cy="434691"/>
          </a:xfrm>
          <a:prstGeom prst="rect">
            <a:avLst/>
          </a:prstGeom>
        </p:spPr>
      </p:pic>
    </p:spTree>
    <p:extLst>
      <p:ext uri="{BB962C8B-B14F-4D97-AF65-F5344CB8AC3E}">
        <p14:creationId xmlns:p14="http://schemas.microsoft.com/office/powerpoint/2010/main" val="306195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9BF-199F-E056-4B9F-81BE4DE2B435}"/>
              </a:ext>
            </a:extLst>
          </p:cNvPr>
          <p:cNvSpPr>
            <a:spLocks noGrp="1"/>
          </p:cNvSpPr>
          <p:nvPr>
            <p:ph type="title"/>
          </p:nvPr>
        </p:nvSpPr>
        <p:spPr/>
        <p:txBody>
          <a:bodyPr>
            <a:normAutofit/>
          </a:bodyPr>
          <a:lstStyle/>
          <a:p>
            <a:r>
              <a:rPr lang="en-CA" kern="0" dirty="0">
                <a:effectLst/>
                <a:latin typeface="Arial" panose="020B0604020202020204" pitchFamily="34" charset="0"/>
                <a:ea typeface="Calibri" panose="020F0502020204030204" pitchFamily="34" charset="0"/>
                <a:cs typeface="Arial" panose="020B0604020202020204" pitchFamily="34" charset="0"/>
              </a:rPr>
              <a:t>Research Questions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E5D3FA-FCAB-F17B-5063-D4853C356983}"/>
              </a:ext>
            </a:extLst>
          </p:cNvPr>
          <p:cNvSpPr>
            <a:spLocks noGrp="1"/>
          </p:cNvSpPr>
          <p:nvPr>
            <p:ph idx="1"/>
          </p:nvPr>
        </p:nvSpPr>
        <p:spPr/>
        <p:txBody>
          <a:bodyPr/>
          <a:lstStyle/>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1. Are there intersections of marginalized identity among college students with disabilities that uniquely affect and/or are uniquely affected by using assistive technology (AT)?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2. To what extent do developers of technologies report engaging people with disabilities in design and development (i.e., participatory action research)?</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3.</a:t>
            </a:r>
            <a:r>
              <a:rPr lang="en-CA" sz="1800" kern="100" dirty="0">
                <a:effectLst/>
                <a:latin typeface="Arial" panose="020B0604020202020204" pitchFamily="34" charset="0"/>
                <a:ea typeface="Calibri" panose="020F0502020204030204" pitchFamily="34" charset="0"/>
                <a:cs typeface="Arial" panose="020B0604020202020204" pitchFamily="34" charset="0"/>
              </a:rPr>
              <a:t> What </a:t>
            </a:r>
            <a:r>
              <a:rPr lang="en-US" sz="1800" kern="100" dirty="0">
                <a:effectLst/>
                <a:latin typeface="Arial" panose="020B0604020202020204" pitchFamily="34" charset="0"/>
                <a:ea typeface="Calibri" panose="020F0502020204030204" pitchFamily="34" charset="0"/>
                <a:cs typeface="Arial" panose="020B0604020202020204" pitchFamily="34" charset="0"/>
              </a:rPr>
              <a:t>gaps or unaddressed issues exist in the literature on these themes?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4. Are there design features that could mitigate feelings of marginalization?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5. Do specific types of AT privilege certain classes of users more than others?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809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E74E-2E39-CF86-366E-435FF0750EF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Search Strategy</a:t>
            </a:r>
          </a:p>
        </p:txBody>
      </p:sp>
      <p:sp>
        <p:nvSpPr>
          <p:cNvPr id="3" name="Content Placeholder 2">
            <a:extLst>
              <a:ext uri="{FF2B5EF4-FFF2-40B4-BE49-F238E27FC236}">
                <a16:creationId xmlns:a16="http://schemas.microsoft.com/office/drawing/2014/main" id="{E2A2ADA7-2C6D-9C6E-4577-4B54CA053B71}"/>
              </a:ext>
            </a:extLst>
          </p:cNvPr>
          <p:cNvSpPr>
            <a:spLocks noGrp="1"/>
          </p:cNvSpPr>
          <p:nvPr>
            <p:ph idx="1"/>
          </p:nvPr>
        </p:nvSpPr>
        <p:spPr>
          <a:xfrm>
            <a:off x="838200" y="1530884"/>
            <a:ext cx="10515600" cy="5167311"/>
          </a:xfrm>
        </p:spPr>
        <p:txBody>
          <a:bodyPr>
            <a:normAutofit fontScale="92500" lnSpcReduction="10000"/>
          </a:bodyPr>
          <a:lstStyle/>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To identify relevant documents, searches were conducted across multiple bibliographic databases in the subject literature (i.e., ERIC, Education Source), related disciplines like Psychology (PsycINFO), Sociology (i.e., Sociological Abstracts, </a:t>
            </a:r>
            <a:r>
              <a:rPr lang="en-US" sz="1900" dirty="0" err="1">
                <a:effectLst/>
                <a:latin typeface="Arial" panose="020B0604020202020204" pitchFamily="34" charset="0"/>
                <a:ea typeface="Calibri" panose="020F0502020204030204" pitchFamily="34" charset="0"/>
                <a:cs typeface="Arial" panose="020B0604020202020204" pitchFamily="34" charset="0"/>
              </a:rPr>
              <a:t>SocINDEX</a:t>
            </a:r>
            <a:r>
              <a:rPr lang="en-US" sz="1900" dirty="0">
                <a:effectLst/>
                <a:latin typeface="Arial" panose="020B0604020202020204" pitchFamily="34" charset="0"/>
                <a:ea typeface="Calibri" panose="020F0502020204030204" pitchFamily="34" charset="0"/>
                <a:cs typeface="Arial" panose="020B0604020202020204" pitchFamily="34" charset="0"/>
              </a:rPr>
              <a:t>) and major interdisciplinary databases (i.e., Academic Search Complete, Web of Science, ProQuest Central), and </a:t>
            </a:r>
            <a:r>
              <a:rPr lang="en-US" sz="1900" dirty="0" err="1">
                <a:effectLst/>
                <a:latin typeface="Arial" panose="020B0604020202020204" pitchFamily="34" charset="0"/>
                <a:ea typeface="Calibri" panose="020F0502020204030204" pitchFamily="34" charset="0"/>
                <a:cs typeface="Arial" panose="020B0604020202020204" pitchFamily="34" charset="0"/>
              </a:rPr>
              <a:t>Érudit</a:t>
            </a:r>
            <a:r>
              <a:rPr lang="en-US" sz="1900" dirty="0">
                <a:effectLst/>
                <a:latin typeface="Arial" panose="020B0604020202020204" pitchFamily="34" charset="0"/>
                <a:ea typeface="Calibri" panose="020F0502020204030204" pitchFamily="34" charset="0"/>
                <a:cs typeface="Arial" panose="020B0604020202020204" pitchFamily="34" charset="0"/>
              </a:rPr>
              <a:t>.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Searches employed key terms, and where appropriate database-specific controlled vocabulary, to locate publications on the topic.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Searches were limited to English and French publications between 2010 and 2023 (to focus on current and topical technologies).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Database searches were supplemented by searches of Google Scholar for additional formal publications, and of regular Google for grey literature. We also scanned recent issues of the journals </a:t>
            </a:r>
            <a:r>
              <a:rPr lang="en-US" sz="1900" i="1" dirty="0">
                <a:effectLst/>
                <a:latin typeface="Arial" panose="020B0604020202020204" pitchFamily="34" charset="0"/>
                <a:ea typeface="Calibri" panose="020F0502020204030204" pitchFamily="34" charset="0"/>
                <a:cs typeface="Arial" panose="020B0604020202020204" pitchFamily="34" charset="0"/>
              </a:rPr>
              <a:t>Critical Disability Discourses</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i="1" dirty="0">
                <a:effectLst/>
                <a:latin typeface="Arial" panose="020B0604020202020204" pitchFamily="34" charset="0"/>
                <a:ea typeface="Calibri" panose="020F0502020204030204" pitchFamily="34" charset="0"/>
                <a:cs typeface="Arial" panose="020B0604020202020204" pitchFamily="34" charset="0"/>
              </a:rPr>
              <a:t>Disability Studies Quarterly</a:t>
            </a:r>
            <a:r>
              <a:rPr lang="en-US" sz="1900" dirty="0">
                <a:effectLst/>
                <a:latin typeface="Arial" panose="020B0604020202020204" pitchFamily="34" charset="0"/>
                <a:ea typeface="Calibri" panose="020F0502020204030204" pitchFamily="34" charset="0"/>
                <a:cs typeface="Arial" panose="020B0604020202020204" pitchFamily="34" charset="0"/>
              </a:rPr>
              <a:t> and the </a:t>
            </a:r>
            <a:r>
              <a:rPr lang="en-US" sz="1900" i="1" dirty="0">
                <a:effectLst/>
                <a:latin typeface="Arial" panose="020B0604020202020204" pitchFamily="34" charset="0"/>
                <a:ea typeface="Calibri" panose="020F0502020204030204" pitchFamily="34" charset="0"/>
                <a:cs typeface="Arial" panose="020B0604020202020204" pitchFamily="34" charset="0"/>
              </a:rPr>
              <a:t>Canadian Journal of Disability Studies</a:t>
            </a:r>
            <a:r>
              <a:rPr lang="en-US" sz="1900" dirty="0">
                <a:effectLst/>
                <a:latin typeface="Arial" panose="020B0604020202020204" pitchFamily="34" charset="0"/>
                <a:ea typeface="Calibri" panose="020F0502020204030204" pitchFamily="34" charset="0"/>
                <a:cs typeface="Arial" panose="020B0604020202020204" pitchFamily="34" charset="0"/>
              </a:rPr>
              <a:t> for relevant publications.</a:t>
            </a:r>
            <a:r>
              <a:rPr lang="en-CA" sz="13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437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57075-831F-AAFD-AC79-F4CEF07A3685}"/>
              </a:ext>
            </a:extLst>
          </p:cNvPr>
          <p:cNvSpPr txBox="1"/>
          <p:nvPr/>
        </p:nvSpPr>
        <p:spPr>
          <a:xfrm>
            <a:off x="1008993" y="1628195"/>
            <a:ext cx="9921766" cy="2862322"/>
          </a:xfrm>
          <a:prstGeom prst="rect">
            <a:avLst/>
          </a:prstGeom>
          <a:noFill/>
        </p:spPr>
        <p:txBody>
          <a:bodyPr wrap="square">
            <a:spAutoFit/>
          </a:bodyPr>
          <a:lstStyle/>
          <a:p>
            <a:pPr marL="0" indent="0">
              <a:buNone/>
            </a:pPr>
            <a:r>
              <a:rPr lang="en-US" sz="1800" dirty="0">
                <a:effectLst/>
                <a:latin typeface="Courier" pitchFamily="2" charset="0"/>
                <a:ea typeface="Calibri" panose="020F0502020204030204" pitchFamily="34" charset="0"/>
              </a:rPr>
              <a:t>(</a:t>
            </a:r>
            <a:r>
              <a:rPr lang="en-US" sz="1800" dirty="0" err="1">
                <a:effectLst/>
                <a:latin typeface="Courier" pitchFamily="2" charset="0"/>
                <a:ea typeface="Calibri" panose="020F0502020204030204" pitchFamily="34" charset="0"/>
              </a:rPr>
              <a:t>disabilit</a:t>
            </a:r>
            <a:r>
              <a:rPr lang="en-US" sz="1800" dirty="0">
                <a:effectLst/>
                <a:latin typeface="Courier" pitchFamily="2" charset="0"/>
                <a:ea typeface="Calibri" panose="020F0502020204030204" pitchFamily="34" charset="0"/>
              </a:rPr>
              <a:t>* OR </a:t>
            </a:r>
            <a:r>
              <a:rPr lang="en-US" sz="1800" dirty="0" err="1">
                <a:effectLst/>
                <a:latin typeface="Courier" pitchFamily="2" charset="0"/>
                <a:ea typeface="Calibri" panose="020F0502020204030204" pitchFamily="34" charset="0"/>
              </a:rPr>
              <a:t>disabl</a:t>
            </a:r>
            <a:r>
              <a:rPr lang="en-US" sz="1800" dirty="0">
                <a:effectLst/>
                <a:latin typeface="Courier" pitchFamily="2" charset="0"/>
                <a:ea typeface="Calibri" panose="020F0502020204030204" pitchFamily="34" charset="0"/>
              </a:rPr>
              <a:t>* OR "special need*” OR impair*)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(marginal* OR stigma* OR </a:t>
            </a:r>
            <a:r>
              <a:rPr lang="en-US" sz="1800" dirty="0" err="1">
                <a:effectLst/>
                <a:latin typeface="Courier" pitchFamily="2" charset="0"/>
                <a:ea typeface="Calibri" panose="020F0502020204030204" pitchFamily="34" charset="0"/>
              </a:rPr>
              <a:t>minorit</a:t>
            </a:r>
            <a:r>
              <a:rPr lang="en-US" sz="1800" dirty="0">
                <a:effectLst/>
                <a:latin typeface="Courier" pitchFamily="2" charset="0"/>
                <a:ea typeface="Calibri" panose="020F0502020204030204" pitchFamily="34" charset="0"/>
              </a:rPr>
              <a:t>* OR </a:t>
            </a:r>
            <a:r>
              <a:rPr lang="en-US" sz="1800" dirty="0" err="1">
                <a:effectLst/>
                <a:latin typeface="Courier" pitchFamily="2" charset="0"/>
                <a:ea typeface="Calibri" panose="020F0502020204030204" pitchFamily="34" charset="0"/>
              </a:rPr>
              <a:t>positionalit</a:t>
            </a:r>
            <a:r>
              <a:rPr lang="en-US" sz="1800" dirty="0">
                <a:effectLst/>
                <a:latin typeface="Courier" pitchFamily="2" charset="0"/>
                <a:ea typeface="Calibri" panose="020F0502020204030204" pitchFamily="34" charset="0"/>
              </a:rPr>
              <a:t>* OR identity OR intersection* OR othering OR exclusion OR inclusion OR isolation OR underclass OR stereotype OR discrimination OR LGBTQ+ OR Gender OR Race OR Black OR "African American" OR Ethnic*)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("assistive software" OR "assistive </a:t>
            </a:r>
            <a:r>
              <a:rPr lang="en-US" sz="1800" dirty="0" err="1">
                <a:effectLst/>
                <a:latin typeface="Courier" pitchFamily="2" charset="0"/>
                <a:ea typeface="Calibri" panose="020F0502020204030204" pitchFamily="34" charset="0"/>
              </a:rPr>
              <a:t>technolog</a:t>
            </a:r>
            <a:r>
              <a:rPr lang="en-US" sz="1800" dirty="0">
                <a:effectLst/>
                <a:latin typeface="Courier" pitchFamily="2" charset="0"/>
                <a:ea typeface="Calibri" panose="020F0502020204030204" pitchFamily="34" charset="0"/>
              </a:rPr>
              <a:t>*" OR "artificial intelligence" OR "machine learning" OR "intelligent tutor" OR "smart tutor" OR "virtual assistant" OR “smart assistant” OR "adaptive </a:t>
            </a:r>
            <a:r>
              <a:rPr lang="en-US" sz="1800" dirty="0" err="1">
                <a:effectLst/>
                <a:latin typeface="Courier" pitchFamily="2" charset="0"/>
                <a:ea typeface="Calibri" panose="020F0502020204030204" pitchFamily="34" charset="0"/>
              </a:rPr>
              <a:t>technolog</a:t>
            </a:r>
            <a:r>
              <a:rPr lang="en-US" sz="1800" dirty="0">
                <a:effectLst/>
                <a:latin typeface="Courier" pitchFamily="2" charset="0"/>
                <a:ea typeface="Calibri" panose="020F0502020204030204" pitchFamily="34" charset="0"/>
              </a:rPr>
              <a:t>*" OR "browser extension" OR "Google Assistant" OR Alexa)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("adult education" OR "higher education" OR Postsecondary OR University OR College OR Undergraduate OR Tertiary)</a:t>
            </a:r>
            <a:endParaRPr lang="en-US" sz="1800" dirty="0">
              <a:latin typeface="Courier" pitchFamily="2" charset="0"/>
              <a:cs typeface="Times New Roman" panose="02020603050405020304" pitchFamily="18" charset="0"/>
            </a:endParaRPr>
          </a:p>
        </p:txBody>
      </p:sp>
    </p:spTree>
    <p:extLst>
      <p:ext uri="{BB962C8B-B14F-4D97-AF65-F5344CB8AC3E}">
        <p14:creationId xmlns:p14="http://schemas.microsoft.com/office/powerpoint/2010/main" val="145231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Exclusion criteria</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normAutofit lnSpcReduction="10000"/>
          </a:bodyPr>
          <a:lstStyle/>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a disabled/impaired population.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population was not post-secondary students studying in a formal institution of higher education.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either a) intersectionality of identity characteristics, or b) a specific marginalized community.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was focused on intellectual disability.</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the use of AT (it did not need to be the primary focus but had to play a significant role, and outcomes could vary – whether it was impact on achievement, willingness to use technology, feelings of stigma, etc.);</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was not conducted in North America; we decided early on to limit ourselves geographically to focus on informing educational practice most relevant to the Canadian context, as the proposal and team resources were not designed to analyze the multitude of international contexts.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45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A total of 1,241 results were obtained by searches, which were added to an existing database of 305 records in a collection gathered for a prior review of AI-based virtual assistants for post-secondary students with disabilities (see </a:t>
            </a:r>
            <a:r>
              <a:rPr lang="en-US" sz="1800" dirty="0" err="1">
                <a:effectLst/>
                <a:latin typeface="Arial" panose="020B0604020202020204" pitchFamily="34" charset="0"/>
                <a:ea typeface="Calibri" panose="020F0502020204030204" pitchFamily="34" charset="0"/>
                <a:cs typeface="Arial" panose="020B0604020202020204" pitchFamily="34" charset="0"/>
              </a:rPr>
              <a:t>Fichten</a:t>
            </a:r>
            <a:r>
              <a:rPr lang="en-US" sz="1800" dirty="0">
                <a:effectLst/>
                <a:latin typeface="Arial" panose="020B0604020202020204" pitchFamily="34" charset="0"/>
                <a:ea typeface="Calibri" panose="020F0502020204030204" pitchFamily="34" charset="0"/>
                <a:cs typeface="Arial" panose="020B0604020202020204" pitchFamily="34" charset="0"/>
              </a:rPr>
              <a:t> et al., 2021), which brought the total to 1,546 records. </a:t>
            </a: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cs typeface="Arial" panose="020B0604020202020204" pitchFamily="34" charset="0"/>
              </a:rPr>
              <a:t>After removing duplicates, a collection of 1,136 records was left to undergo abstract screening</a:t>
            </a:r>
            <a:r>
              <a:rPr lang="en-CA" sz="1800" dirty="0">
                <a:latin typeface="Arial" panose="020B0604020202020204" pitchFamily="34" charset="0"/>
                <a:ea typeface="Calibri" panose="020F0502020204030204" pitchFamily="34" charset="0"/>
                <a:cs typeface="Arial" panose="020B0604020202020204" pitchFamily="34" charset="0"/>
              </a:rPr>
              <a:t>.</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151 results were coded for full-text review, of which 146 were obtained and reviewed</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12 publications were included in the final review (three dissertations, two book chapters, one conference paper, and five journal articles)</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32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8 studies addressed intersectionality</a:t>
            </a:r>
          </a:p>
          <a:p>
            <a:r>
              <a:rPr lang="en-US" sz="1800" dirty="0">
                <a:latin typeface="Arial" panose="020B0604020202020204" pitchFamily="34" charset="0"/>
                <a:ea typeface="Calibri" panose="020F0502020204030204" pitchFamily="34" charset="0"/>
                <a:cs typeface="Arial" panose="020B0604020202020204" pitchFamily="34" charset="0"/>
              </a:rPr>
              <a:t>3 discussed elements of marginalization and/or privilege</a:t>
            </a:r>
          </a:p>
          <a:p>
            <a:r>
              <a:rPr lang="en-US" sz="1800" dirty="0">
                <a:latin typeface="Arial" panose="020B0604020202020204" pitchFamily="34" charset="0"/>
                <a:ea typeface="Calibri" panose="020F0502020204030204" pitchFamily="34" charset="0"/>
                <a:cs typeface="Arial" panose="020B0604020202020204" pitchFamily="34" charset="0"/>
              </a:rPr>
              <a:t>6 studies had themes of stigma associated with disability</a:t>
            </a:r>
          </a:p>
          <a:p>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Calibri" panose="020F0502020204030204" pitchFamily="34" charset="0"/>
                <a:cs typeface="Arial" panose="020B0604020202020204" pitchFamily="34" charset="0"/>
              </a:rPr>
              <a:t>Gender was the most frequently considered identity factor (7 of 12 studies)</a:t>
            </a:r>
          </a:p>
          <a:p>
            <a:r>
              <a:rPr lang="en-US" sz="1800" dirty="0">
                <a:latin typeface="Arial" panose="020B0604020202020204" pitchFamily="34" charset="0"/>
                <a:ea typeface="Calibri" panose="020F0502020204030204" pitchFamily="34" charset="0"/>
                <a:cs typeface="Arial" panose="020B0604020202020204" pitchFamily="34" charset="0"/>
              </a:rPr>
              <a:t>Race or cultural background was considered in 5</a:t>
            </a:r>
          </a:p>
          <a:p>
            <a:r>
              <a:rPr lang="en-US" sz="1800" dirty="0">
                <a:latin typeface="Arial" panose="020B0604020202020204" pitchFamily="34" charset="0"/>
                <a:ea typeface="Calibri" panose="020F0502020204030204" pitchFamily="34" charset="0"/>
                <a:cs typeface="Arial" panose="020B0604020202020204" pitchFamily="34" charset="0"/>
              </a:rPr>
              <a:t>Other identity intersections that appeared were socio-economic status (1) and age (2)</a:t>
            </a:r>
          </a:p>
          <a:p>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25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findings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We found no studies where participatory action research was employed to engage students with disabilities in the design of tools.</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Few publications discussing the intersection of disability with other identity factors were focused on how it impacts use or choice of AT for post-secondary students, evincing a gap in the literature to be addressed.</a:t>
            </a:r>
          </a:p>
          <a:p>
            <a:pPr>
              <a:spcAft>
                <a:spcPts val="600"/>
              </a:spcAft>
            </a:pP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Most publications discussed AT broadly, and with various examples, without focusing on any specific technology.</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Most publications also treated disability broadly rather than focusing on students with specific issues. Visual disabilities appeared most frequently.</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47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8BF-56A7-ECD7-BE80-4FCF5E1D149C}"/>
              </a:ext>
            </a:extLst>
          </p:cNvPr>
          <p:cNvSpPr>
            <a:spLocks noGrp="1"/>
          </p:cNvSpPr>
          <p:nvPr>
            <p:ph type="title"/>
          </p:nvPr>
        </p:nvSpPr>
        <p:spPr/>
        <p:txBody>
          <a:bodyPr>
            <a:norm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Disabilities within the included studies</a:t>
            </a:r>
            <a: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r>
            <a:b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A9E4DD-69C1-3807-24A5-840E96001DA9}"/>
              </a:ext>
            </a:extLst>
          </p:cNvPr>
          <p:cNvGraphicFramePr>
            <a:graphicFrameLocks noGrp="1"/>
          </p:cNvGraphicFramePr>
          <p:nvPr>
            <p:extLst>
              <p:ext uri="{D42A27DB-BD31-4B8C-83A1-F6EECF244321}">
                <p14:modId xmlns:p14="http://schemas.microsoft.com/office/powerpoint/2010/main" val="555113567"/>
              </p:ext>
            </p:extLst>
          </p:nvPr>
        </p:nvGraphicFramePr>
        <p:xfrm>
          <a:off x="838200" y="1825625"/>
          <a:ext cx="8128000" cy="3708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64790369"/>
                    </a:ext>
                  </a:extLst>
                </a:gridCol>
                <a:gridCol w="4064000">
                  <a:extLst>
                    <a:ext uri="{9D8B030D-6E8A-4147-A177-3AD203B41FA5}">
                      <a16:colId xmlns:a16="http://schemas.microsoft.com/office/drawing/2014/main" val="722517749"/>
                    </a:ext>
                  </a:extLst>
                </a:gridCol>
              </a:tblGrid>
              <a:tr h="370840">
                <a:tc>
                  <a:txBody>
                    <a:bodyPr/>
                    <a:lstStyle/>
                    <a:p>
                      <a:r>
                        <a:rPr lang="en-CA" dirty="0"/>
                        <a:t>Disability</a:t>
                      </a:r>
                    </a:p>
                  </a:txBody>
                  <a:tcPr/>
                </a:tc>
                <a:tc>
                  <a:txBody>
                    <a:bodyPr/>
                    <a:lstStyle/>
                    <a:p>
                      <a:r>
                        <a:rPr lang="en-CA" dirty="0"/>
                        <a:t>Frequency count</a:t>
                      </a:r>
                    </a:p>
                  </a:txBody>
                  <a:tcPr/>
                </a:tc>
                <a:extLst>
                  <a:ext uri="{0D108BD9-81ED-4DB2-BD59-A6C34878D82A}">
                    <a16:rowId xmlns:a16="http://schemas.microsoft.com/office/drawing/2014/main" val="3976814546"/>
                  </a:ext>
                </a:extLst>
              </a:tr>
              <a:tr h="370840">
                <a:tc>
                  <a:txBody>
                    <a:bodyPr/>
                    <a:lstStyle/>
                    <a:p>
                      <a:r>
                        <a:rPr lang="en-CA" dirty="0"/>
                        <a:t>Visual impairment</a:t>
                      </a:r>
                    </a:p>
                  </a:txBody>
                  <a:tcPr/>
                </a:tc>
                <a:tc>
                  <a:txBody>
                    <a:bodyPr/>
                    <a:lstStyle/>
                    <a:p>
                      <a:r>
                        <a:rPr lang="en-CA" dirty="0"/>
                        <a:t>10</a:t>
                      </a:r>
                    </a:p>
                  </a:txBody>
                  <a:tcPr/>
                </a:tc>
                <a:extLst>
                  <a:ext uri="{0D108BD9-81ED-4DB2-BD59-A6C34878D82A}">
                    <a16:rowId xmlns:a16="http://schemas.microsoft.com/office/drawing/2014/main" val="3529162451"/>
                  </a:ext>
                </a:extLst>
              </a:tr>
              <a:tr h="370840">
                <a:tc>
                  <a:txBody>
                    <a:bodyPr/>
                    <a:lstStyle/>
                    <a:p>
                      <a:r>
                        <a:rPr lang="en-CA" dirty="0"/>
                        <a:t>Limited mobility</a:t>
                      </a:r>
                    </a:p>
                  </a:txBody>
                  <a:tcPr/>
                </a:tc>
                <a:tc>
                  <a:txBody>
                    <a:bodyPr/>
                    <a:lstStyle/>
                    <a:p>
                      <a:r>
                        <a:rPr lang="en-CA" dirty="0"/>
                        <a:t>10</a:t>
                      </a:r>
                    </a:p>
                  </a:txBody>
                  <a:tcPr/>
                </a:tc>
                <a:extLst>
                  <a:ext uri="{0D108BD9-81ED-4DB2-BD59-A6C34878D82A}">
                    <a16:rowId xmlns:a16="http://schemas.microsoft.com/office/drawing/2014/main" val="3482933512"/>
                  </a:ext>
                </a:extLst>
              </a:tr>
              <a:tr h="370840">
                <a:tc>
                  <a:txBody>
                    <a:bodyPr/>
                    <a:lstStyle/>
                    <a:p>
                      <a:r>
                        <a:rPr lang="en-CA" dirty="0"/>
                        <a:t>Learning disability</a:t>
                      </a:r>
                    </a:p>
                  </a:txBody>
                  <a:tcPr/>
                </a:tc>
                <a:tc>
                  <a:txBody>
                    <a:bodyPr/>
                    <a:lstStyle/>
                    <a:p>
                      <a:r>
                        <a:rPr lang="en-CA" dirty="0"/>
                        <a:t>6</a:t>
                      </a:r>
                    </a:p>
                  </a:txBody>
                  <a:tcPr/>
                </a:tc>
                <a:extLst>
                  <a:ext uri="{0D108BD9-81ED-4DB2-BD59-A6C34878D82A}">
                    <a16:rowId xmlns:a16="http://schemas.microsoft.com/office/drawing/2014/main" val="4087037919"/>
                  </a:ext>
                </a:extLst>
              </a:tr>
              <a:tr h="370840">
                <a:tc>
                  <a:txBody>
                    <a:bodyPr/>
                    <a:lstStyle/>
                    <a:p>
                      <a:r>
                        <a:rPr lang="en-CA" dirty="0"/>
                        <a:t>Hearing impairment</a:t>
                      </a:r>
                    </a:p>
                  </a:txBody>
                  <a:tcPr/>
                </a:tc>
                <a:tc>
                  <a:txBody>
                    <a:bodyPr/>
                    <a:lstStyle/>
                    <a:p>
                      <a:r>
                        <a:rPr lang="en-CA" dirty="0"/>
                        <a:t>4</a:t>
                      </a:r>
                    </a:p>
                  </a:txBody>
                  <a:tcPr/>
                </a:tc>
                <a:extLst>
                  <a:ext uri="{0D108BD9-81ED-4DB2-BD59-A6C34878D82A}">
                    <a16:rowId xmlns:a16="http://schemas.microsoft.com/office/drawing/2014/main" val="2462571178"/>
                  </a:ext>
                </a:extLst>
              </a:tr>
              <a:tr h="370840">
                <a:tc>
                  <a:txBody>
                    <a:bodyPr/>
                    <a:lstStyle/>
                    <a:p>
                      <a:r>
                        <a:rPr lang="en-CA" dirty="0"/>
                        <a:t>Autism</a:t>
                      </a:r>
                    </a:p>
                  </a:txBody>
                  <a:tcPr/>
                </a:tc>
                <a:tc>
                  <a:txBody>
                    <a:bodyPr/>
                    <a:lstStyle/>
                    <a:p>
                      <a:r>
                        <a:rPr lang="en-CA" dirty="0"/>
                        <a:t>3</a:t>
                      </a:r>
                    </a:p>
                  </a:txBody>
                  <a:tcPr/>
                </a:tc>
                <a:extLst>
                  <a:ext uri="{0D108BD9-81ED-4DB2-BD59-A6C34878D82A}">
                    <a16:rowId xmlns:a16="http://schemas.microsoft.com/office/drawing/2014/main" val="636563591"/>
                  </a:ext>
                </a:extLst>
              </a:tr>
              <a:tr h="370840">
                <a:tc>
                  <a:txBody>
                    <a:bodyPr/>
                    <a:lstStyle/>
                    <a:p>
                      <a:r>
                        <a:rPr lang="en-CA" dirty="0"/>
                        <a:t>ADHD</a:t>
                      </a:r>
                    </a:p>
                  </a:txBody>
                  <a:tcPr/>
                </a:tc>
                <a:tc>
                  <a:txBody>
                    <a:bodyPr/>
                    <a:lstStyle/>
                    <a:p>
                      <a:r>
                        <a:rPr lang="en-CA" dirty="0"/>
                        <a:t>2</a:t>
                      </a:r>
                    </a:p>
                  </a:txBody>
                  <a:tcPr/>
                </a:tc>
                <a:extLst>
                  <a:ext uri="{0D108BD9-81ED-4DB2-BD59-A6C34878D82A}">
                    <a16:rowId xmlns:a16="http://schemas.microsoft.com/office/drawing/2014/main" val="2786208422"/>
                  </a:ext>
                </a:extLst>
              </a:tr>
              <a:tr h="370840">
                <a:tc>
                  <a:txBody>
                    <a:bodyPr/>
                    <a:lstStyle/>
                    <a:p>
                      <a:r>
                        <a:rPr lang="en-CA" dirty="0"/>
                        <a:t>Mental health difficulty</a:t>
                      </a:r>
                    </a:p>
                  </a:txBody>
                  <a:tcPr/>
                </a:tc>
                <a:tc>
                  <a:txBody>
                    <a:bodyPr/>
                    <a:lstStyle/>
                    <a:p>
                      <a:r>
                        <a:rPr lang="en-CA" dirty="0"/>
                        <a:t>2</a:t>
                      </a:r>
                    </a:p>
                  </a:txBody>
                  <a:tcPr/>
                </a:tc>
                <a:extLst>
                  <a:ext uri="{0D108BD9-81ED-4DB2-BD59-A6C34878D82A}">
                    <a16:rowId xmlns:a16="http://schemas.microsoft.com/office/drawing/2014/main" val="3750982375"/>
                  </a:ext>
                </a:extLst>
              </a:tr>
              <a:tr h="370840">
                <a:tc>
                  <a:txBody>
                    <a:bodyPr/>
                    <a:lstStyle/>
                    <a:p>
                      <a:r>
                        <a:rPr lang="en-CA" dirty="0"/>
                        <a:t>Brain injury</a:t>
                      </a:r>
                    </a:p>
                  </a:txBody>
                  <a:tcPr/>
                </a:tc>
                <a:tc>
                  <a:txBody>
                    <a:bodyPr/>
                    <a:lstStyle/>
                    <a:p>
                      <a:r>
                        <a:rPr lang="en-CA" dirty="0"/>
                        <a:t>2</a:t>
                      </a:r>
                    </a:p>
                  </a:txBody>
                  <a:tcPr/>
                </a:tc>
                <a:extLst>
                  <a:ext uri="{0D108BD9-81ED-4DB2-BD59-A6C34878D82A}">
                    <a16:rowId xmlns:a16="http://schemas.microsoft.com/office/drawing/2014/main" val="2817199412"/>
                  </a:ext>
                </a:extLst>
              </a:tr>
              <a:tr h="370840">
                <a:tc>
                  <a:txBody>
                    <a:bodyPr/>
                    <a:lstStyle/>
                    <a:p>
                      <a:r>
                        <a:rPr lang="en-CA" dirty="0"/>
                        <a:t>Limited use of hands</a:t>
                      </a:r>
                    </a:p>
                  </a:txBody>
                  <a:tcPr/>
                </a:tc>
                <a:tc>
                  <a:txBody>
                    <a:bodyPr/>
                    <a:lstStyle/>
                    <a:p>
                      <a:r>
                        <a:rPr lang="en-CA" dirty="0"/>
                        <a:t>1</a:t>
                      </a:r>
                    </a:p>
                  </a:txBody>
                  <a:tcPr/>
                </a:tc>
                <a:extLst>
                  <a:ext uri="{0D108BD9-81ED-4DB2-BD59-A6C34878D82A}">
                    <a16:rowId xmlns:a16="http://schemas.microsoft.com/office/drawing/2014/main" val="1640350463"/>
                  </a:ext>
                </a:extLst>
              </a:tr>
            </a:tbl>
          </a:graphicData>
        </a:graphic>
      </p:graphicFrame>
    </p:spTree>
    <p:extLst>
      <p:ext uri="{BB962C8B-B14F-4D97-AF65-F5344CB8AC3E}">
        <p14:creationId xmlns:p14="http://schemas.microsoft.com/office/powerpoint/2010/main" val="362190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cordia-Powerpoint-template-2016-16x9">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ncordia-Powerpoint-template-2016-16x9.potx" id="{95A77CE9-C23F-9046-A6A7-CF6A07EEA86F}" vid="{FD24971B-1648-F24E-9EEA-12D63C4E0F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1505</Words>
  <Application>Microsoft Office PowerPoint</Application>
  <PresentationFormat>Widescreen</PresentationFormat>
  <Paragraphs>133</Paragraphs>
  <Slides>14</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ＭＳ Ｐゴシック</vt:lpstr>
      <vt:lpstr>Aptos</vt:lpstr>
      <vt:lpstr>Aptos Display</vt:lpstr>
      <vt:lpstr>Arial</vt:lpstr>
      <vt:lpstr>Arial Bold</vt:lpstr>
      <vt:lpstr>Calibri</vt:lpstr>
      <vt:lpstr>Cambria</vt:lpstr>
      <vt:lpstr>Courier</vt:lpstr>
      <vt:lpstr>Gill Sans</vt:lpstr>
      <vt:lpstr>GillSans Bold</vt:lpstr>
      <vt:lpstr>Symbol</vt:lpstr>
      <vt:lpstr>Times New Roman</vt:lpstr>
      <vt:lpstr>Wingdings</vt:lpstr>
      <vt:lpstr>Office Theme</vt:lpstr>
      <vt:lpstr>Concordia-Powerpoint-template-2016-16x9</vt:lpstr>
      <vt:lpstr>PowerPoint Presentation</vt:lpstr>
      <vt:lpstr>Research Questions</vt:lpstr>
      <vt:lpstr>Search Strategy</vt:lpstr>
      <vt:lpstr>PowerPoint Presentation</vt:lpstr>
      <vt:lpstr>Exclusion criteria</vt:lpstr>
      <vt:lpstr>Results</vt:lpstr>
      <vt:lpstr>Results</vt:lpstr>
      <vt:lpstr>Key findings</vt:lpstr>
      <vt:lpstr>Disabilities within the included studies </vt:lpstr>
      <vt:lpstr>AT types within included studies </vt:lpstr>
      <vt:lpstr>Key findings</vt:lpstr>
      <vt:lpstr>Implications</vt:lpstr>
      <vt:lpstr>Knowledge mobilization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Marginalization and Intersectionality on Post-Secondary Students with Disabilities’ Use of Assistive Technology: A Scoping Review of the Literature</dc:title>
  <dc:creator>David Pickup</dc:creator>
  <cp:lastModifiedBy>Adaptech Research Network</cp:lastModifiedBy>
  <cp:revision>4</cp:revision>
  <dcterms:created xsi:type="dcterms:W3CDTF">2024-01-22T16:53:19Z</dcterms:created>
  <dcterms:modified xsi:type="dcterms:W3CDTF">2024-01-27T01:56:37Z</dcterms:modified>
</cp:coreProperties>
</file>