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3" r:id="rId4"/>
    <p:sldId id="264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F54"/>
    <a:srgbClr val="079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238" autoAdjust="0"/>
  </p:normalViewPr>
  <p:slideViewPr>
    <p:cSldViewPr snapToGrid="0" snapToObjects="1">
      <p:cViewPr varScale="1">
        <p:scale>
          <a:sx n="56" d="100"/>
          <a:sy n="56" d="100"/>
        </p:scale>
        <p:origin x="-84" y="-1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79DCC-B2BC-4256-9BCC-065117CF4444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E2AC3-0B57-4A51-B7C1-A5732D5B2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1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E2AC3-0B57-4A51-B7C1-A5732D5B28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45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E2AC3-0B57-4A51-B7C1-A5732D5B28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59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E2AC3-0B57-4A51-B7C1-A5732D5B28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2ECDB3B-1F03-AF41-A9C9-743DE2E75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78CA9C7A-6107-8C4C-942C-48B7F0656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4978992-3167-8B40-9D38-B3D4F988F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F1FFEF9-49AE-6643-B288-BA418301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3D76DB5-5AAD-D141-99B8-1B4D1C9E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34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31B5CC1-9727-834D-A1A0-7A806CF88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65997B5-802E-EA40-A51A-D4D166290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89F9476-3400-6343-A178-B1CB808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5A09FF9-9B7C-034F-BD03-A88A5984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D69570B-3106-B74E-9367-2AF5BAB9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5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D85B1B92-ECDD-EE4E-BDAE-5AD01E2664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7C1ED4C-CB6D-3847-AF7B-DC6CF4C5C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0374A85-5C59-F842-87E5-5238DECF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EA20B5D-D079-D843-B8FF-DD60D0ABA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6C68B99-28DA-CB48-B296-301E4B83E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29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ECB28C-9C86-A84C-8315-987FBAA94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84B6CFE-08B3-2D46-87B3-42A5C31BA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AC913A-309C-6D46-8691-BBEF9257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5A03054-6B62-E34C-98FB-F4CCC43D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4639BC3-12C4-B941-B1A7-4DC5B8F65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97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9727254-2C84-8444-B379-72323B1DF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E21DED3-3012-2642-9752-B4177FB07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DD239E64-B1DE-C749-89BB-5C903D85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2F5ABB0-98E1-1D48-A4A2-FAE89934A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581F27-7B5B-4A4D-9217-DD436AFF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03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921A2B2-1EC4-9043-982E-DB113FCDE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09F2C27-F2BE-9849-9A6B-BEB7652B6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0F02D8E3-D0AD-D346-8E66-5FCED333A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67620E1-8886-3342-B9D0-71F7B3E0F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59B0B38-1F8E-6C46-9C68-0E1CDEFFF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AD90C21C-EDCD-1041-B7C7-DF28E042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64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9C8374A-E607-444C-B9F5-BE0CD4426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5BCB5038-DC21-BC47-A665-B955D10D0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E41487C-A402-D446-9F85-7BF944A90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3C87C658-4AC9-E84D-95C1-8F2BCB232B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1013FA7A-8319-FB41-877E-C945C20225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A442803E-92A3-5C43-8CA9-AA6EBA40A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D3FF5C44-B304-5B4D-A6B3-BD6EB0C0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E6929151-0424-DD4F-8F63-BE298E595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66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DD3F8C-3F23-4647-8B98-C1959840C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AC8075AA-C62A-8245-9357-F4D971264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644957C-3328-AD48-8B45-DCBABA66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F6CEA245-0CA4-CA43-8F86-FE7A8B3B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4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05062DFB-A07E-3B44-AB92-088F112A5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6716517A-6F95-7140-8D18-8D374A66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C27DFC5-AE0B-2C40-BA06-2A33C613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265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7C49103-EE06-454F-AD44-A486F5EAC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8E4795E-94D8-844A-840A-06FC98C69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EED504A-B386-F143-9B7E-436A517A4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C77DD70-0B0B-634D-9EBA-DBB9552B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8584EFE-E8BE-614B-BBAB-C6D4E0DAB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78D44D34-A16C-9044-9FC9-0F0E3D695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59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C3ABA8-A303-5447-AC5C-FE3F31DB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A5295DAA-CE20-E04F-AF0B-5178A3673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4E131C2-F52B-5A44-AEB9-015E57298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6AAD75DB-3448-5144-851A-4430EF2FC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1906454-9332-FB42-AD5C-0328067A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F566333-21B1-E246-ABA9-2FDF475F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06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57147FA9-F0BA-8743-8033-DD775161D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E82AFE7-1792-CC4C-A541-3DFFC030C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38B1A38-9128-3E4A-9065-1A9144BE37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B36F-3B33-604B-AE76-B291F8D94EF2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2C48B31-0808-8A40-AF2A-B12C82A7E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F5ACDCD-3B04-B344-8FA5-D764D557D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E151-F9E9-EA44-AA51-A8007AC894E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49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66B7B9D8-A19A-A943-B6A6-6A2C4595F7EE}"/>
              </a:ext>
            </a:extLst>
          </p:cNvPr>
          <p:cNvSpPr txBox="1"/>
          <p:nvPr/>
        </p:nvSpPr>
        <p:spPr>
          <a:xfrm>
            <a:off x="2486346" y="1225818"/>
            <a:ext cx="8640566" cy="4006427"/>
          </a:xfrm>
          <a:prstGeom prst="rect">
            <a:avLst/>
          </a:prstGeom>
          <a:solidFill>
            <a:schemeClr val="bg1"/>
          </a:solidFill>
        </p:spPr>
        <p:txBody>
          <a:bodyPr wrap="square" lIns="251999" tIns="144000" rIns="144000" bIns="288000" rtlCol="0">
            <a:spAutoFit/>
          </a:bodyPr>
          <a:lstStyle/>
          <a:p>
            <a:r>
              <a:rPr lang="fr-FR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Catherine Fichten, Ph. D.</a:t>
            </a:r>
          </a:p>
          <a:p>
            <a:r>
              <a:rPr lang="fr-FR" sz="28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Professeure</a:t>
            </a:r>
          </a:p>
          <a:p>
            <a:endParaRPr lang="fr-FR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Professeure, Département de psychologie, Collège Dawson</a:t>
            </a:r>
          </a:p>
          <a:p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Co-directrice, Réseau de recherche Adaptech, Collège Dawson</a:t>
            </a:r>
          </a:p>
          <a:p>
            <a:r>
              <a:rPr lang="fr-FR" sz="2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Membre, Équipe de recherche sur le sommeil, Hôpital général juif</a:t>
            </a:r>
          </a:p>
          <a:p>
            <a:endParaRPr lang="fr-FR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à la Vitrine sur la recherche collégiale, Montréal </a:t>
            </a:r>
          </a:p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14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</a:t>
            </a:r>
            <a:endParaRPr lang="fr-FR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87" y="1225818"/>
            <a:ext cx="1452475" cy="19723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2370668"/>
            <a:ext cx="11497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Fichten, C. (2019, November). Summary of research conducted by the Adaptech Research Network. Presentation at the  </a:t>
            </a:r>
            <a:r>
              <a:rPr lang="fr-FR" dirty="0"/>
              <a:t>Vitrine sur la recherche </a:t>
            </a:r>
            <a:r>
              <a:rPr lang="fr-FR" dirty="0" smtClean="0"/>
              <a:t>collégiale meeting, Montréal, Québec.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43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5C149F-47AD-2240-90C4-E0B0C7A02E11}"/>
              </a:ext>
            </a:extLst>
          </p:cNvPr>
          <p:cNvSpPr/>
          <p:nvPr/>
        </p:nvSpPr>
        <p:spPr>
          <a:xfrm>
            <a:off x="0" y="-328340"/>
            <a:ext cx="12192000" cy="6297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998CAB5C-26FF-D24E-9DE9-C5DC283005B5}"/>
              </a:ext>
            </a:extLst>
          </p:cNvPr>
          <p:cNvSpPr txBox="1"/>
          <p:nvPr/>
        </p:nvSpPr>
        <p:spPr>
          <a:xfrm>
            <a:off x="628612" y="254000"/>
            <a:ext cx="9048788" cy="5562274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72000" bIns="72000" rtlCol="0">
            <a:spAutoFit/>
          </a:bodyPr>
          <a:lstStyle/>
          <a:p>
            <a:r>
              <a:rPr lang="fr-FR" sz="3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Réseau de recherche Adaptech</a:t>
            </a:r>
          </a:p>
          <a:p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http://adaptech.org</a:t>
            </a:r>
          </a:p>
          <a:p>
            <a:endParaRPr 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Fondé en 1996</a:t>
            </a:r>
          </a:p>
          <a:p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Études concernant les étudiants post-</a:t>
            </a:r>
            <a:b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secondaires en situation de handicap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Équipe multidisciplinaire et bilingue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Chercheurs, professeurs, professionnels, étudiants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Subventions : organismes fédéraux et provinciaux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CRSH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FRQSC, Entente Canada-Québec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Collaborations internationales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/>
                <a:ea typeface="Arial"/>
                <a:cs typeface="Arial"/>
                <a:sym typeface="Arial"/>
              </a:rPr>
              <a:t>Allemagne, États-Unis, Israël, Royaume-Uni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A0CC75D0-E5D6-C84F-939F-434B9E4CA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758" y="-363230"/>
            <a:ext cx="4174181" cy="417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1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5C149F-47AD-2240-90C4-E0B0C7A02E11}"/>
              </a:ext>
            </a:extLst>
          </p:cNvPr>
          <p:cNvSpPr/>
          <p:nvPr/>
        </p:nvSpPr>
        <p:spPr>
          <a:xfrm>
            <a:off x="0" y="-328340"/>
            <a:ext cx="12192000" cy="6297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0BEBD86-034A-4BAB-BA56-E47A61F5F2BF}"/>
              </a:ext>
            </a:extLst>
          </p:cNvPr>
          <p:cNvSpPr txBox="1"/>
          <p:nvPr/>
        </p:nvSpPr>
        <p:spPr>
          <a:xfrm>
            <a:off x="540774" y="320511"/>
            <a:ext cx="9990066" cy="4438889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72000" bIns="72000" rtlCol="0">
            <a:spAutoFit/>
          </a:bodyPr>
          <a:lstStyle/>
          <a:p>
            <a:r>
              <a:rPr lang="fr-FR" sz="35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Équipe de recherche sur le sommeil </a:t>
            </a:r>
          </a:p>
          <a:p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Hôpital </a:t>
            </a:r>
            <a:r>
              <a:rPr lang="fr-CA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général </a:t>
            </a:r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juif </a:t>
            </a:r>
          </a:p>
          <a:p>
            <a:endParaRPr lang="fr-FR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Sommeil, insomnie, apnée du sommeil, </a:t>
            </a:r>
          </a:p>
          <a:p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sécurité au volant, attention</a:t>
            </a:r>
          </a:p>
          <a:p>
            <a:pPr marL="457200" indent="-457200">
              <a:buFont typeface="+mj-lt"/>
              <a:buAutoNum type="arabicPeriod"/>
            </a:pPr>
            <a:endParaRPr lang="fr-FR" sz="28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Subventions : organismes fédéraux et provinciaux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IRSC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FRQSC, FRQS, FRQNT, SAAQ, MTQ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8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Équipe multidisciplinaire et bilingue</a:t>
            </a:r>
          </a:p>
          <a:p>
            <a:pPr marL="914400" lvl="1" indent="-285750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Chercheurs, professeurs, médecins, étudiants</a:t>
            </a:r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A0CC75D0-E5D6-C84F-939F-434B9E4CA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758" y="-363230"/>
            <a:ext cx="4174181" cy="417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9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B5C149F-47AD-2240-90C4-E0B0C7A02E11}"/>
              </a:ext>
            </a:extLst>
          </p:cNvPr>
          <p:cNvSpPr/>
          <p:nvPr/>
        </p:nvSpPr>
        <p:spPr>
          <a:xfrm>
            <a:off x="0" y="-328340"/>
            <a:ext cx="12192000" cy="62973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09CC9803-3A76-4449-98D5-0D9E1083A432}"/>
              </a:ext>
            </a:extLst>
          </p:cNvPr>
          <p:cNvSpPr txBox="1"/>
          <p:nvPr/>
        </p:nvSpPr>
        <p:spPr>
          <a:xfrm>
            <a:off x="157018" y="183894"/>
            <a:ext cx="11277599" cy="5308358"/>
          </a:xfrm>
          <a:prstGeom prst="rect">
            <a:avLst/>
          </a:prstGeom>
          <a:solidFill>
            <a:schemeClr val="bg1"/>
          </a:solidFill>
        </p:spPr>
        <p:txBody>
          <a:bodyPr wrap="square" lIns="180000" tIns="72000" bIns="72000" rtlCol="0">
            <a:spAutoFit/>
          </a:bodyPr>
          <a:lstStyle/>
          <a:p>
            <a:r>
              <a:rPr lang="fr-FR" sz="36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Réalisations</a:t>
            </a:r>
          </a:p>
          <a:p>
            <a:endParaRPr lang="fr-FR" sz="15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les 5 dernières années</a:t>
            </a:r>
          </a:p>
          <a:p>
            <a:pPr marL="746125" lvl="1" indent="-2936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 </a:t>
            </a:r>
            <a:r>
              <a:rPr lang="fr-FR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 publiés : revues avec comité de lecture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6125" lvl="1" indent="-2936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fr-FR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 de </a:t>
            </a:r>
            <a:r>
              <a:rPr lang="fr-CA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vulgarisation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chapitres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6125" lvl="1" indent="-2936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prix (ex. : ACFAS), plus de 2 M$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subventions</a:t>
            </a:r>
          </a:p>
          <a:p>
            <a:pPr marL="746125" lvl="1" indent="-293688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</a:t>
            </a:r>
            <a:r>
              <a:rPr lang="fr-FR" sz="24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présentations : conférences avec comité de lecture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spcBef>
                <a:spcPts val="1500"/>
              </a:spcBef>
              <a:buFont typeface="+mj-lt"/>
              <a:buAutoNum type="arabicPeriod"/>
            </a:pPr>
            <a:r>
              <a:rPr lang="fr-FR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Suggestions pour les améliorations</a:t>
            </a:r>
          </a:p>
          <a:p>
            <a:pPr marL="746125" lvl="1" indent="-293688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Accorder la priorité à la qualité scientifique pour le financement</a:t>
            </a:r>
          </a:p>
          <a:p>
            <a:pPr marL="746125" lvl="1" indent="-293688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Permettre aux chercheurs collégiaux d’être chercheurs principaux</a:t>
            </a:r>
          </a:p>
          <a:p>
            <a:pPr marL="746125" lvl="1" indent="-293688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Modifier les conditions d’admissibilité afin d’inclure les candidats </a:t>
            </a:r>
            <a:b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la retraite ou sans doctorat</a:t>
            </a:r>
          </a:p>
          <a:p>
            <a:pPr marL="746125" lvl="1" indent="-293688">
              <a:buFont typeface="Arial" panose="020B0604020202020204" pitchFamily="34" charset="0"/>
              <a:buChar char="•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Laisser les dégagements refléter les salaires réels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A0CC75D0-E5D6-C84F-939F-434B9E4CA7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758" y="-363230"/>
            <a:ext cx="4174181" cy="417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5374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Vitrine sur la recherche collégiale">
      <a:dk1>
        <a:srgbClr val="000000"/>
      </a:dk1>
      <a:lt1>
        <a:srgbClr val="FFFFFF"/>
      </a:lt1>
      <a:dk2>
        <a:srgbClr val="3A458D"/>
      </a:dk2>
      <a:lt2>
        <a:srgbClr val="E7E6E6"/>
      </a:lt2>
      <a:accent1>
        <a:srgbClr val="09AEA3"/>
      </a:accent1>
      <a:accent2>
        <a:srgbClr val="DF2450"/>
      </a:accent2>
      <a:accent3>
        <a:srgbClr val="FFB332"/>
      </a:accent3>
      <a:accent4>
        <a:srgbClr val="424548"/>
      </a:accent4>
      <a:accent5>
        <a:srgbClr val="5B9BD5"/>
      </a:accent5>
      <a:accent6>
        <a:srgbClr val="70AD47"/>
      </a:accent6>
      <a:hlink>
        <a:srgbClr val="5C2B88"/>
      </a:hlink>
      <a:folHlink>
        <a:srgbClr val="00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152</Words>
  <Application>Microsoft Office PowerPoint</Application>
  <PresentationFormat>Custom</PresentationFormat>
  <Paragraphs>47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Admin</cp:lastModifiedBy>
  <cp:revision>69</cp:revision>
  <dcterms:created xsi:type="dcterms:W3CDTF">2019-09-03T15:14:31Z</dcterms:created>
  <dcterms:modified xsi:type="dcterms:W3CDTF">2019-11-21T14:55:57Z</dcterms:modified>
</cp:coreProperties>
</file>