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1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9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36"/>
  </p:notesMasterIdLst>
  <p:sldIdLst>
    <p:sldId id="256" r:id="rId4"/>
    <p:sldId id="346" r:id="rId5"/>
    <p:sldId id="271" r:id="rId6"/>
    <p:sldId id="319" r:id="rId7"/>
    <p:sldId id="257" r:id="rId8"/>
    <p:sldId id="320" r:id="rId9"/>
    <p:sldId id="341" r:id="rId10"/>
    <p:sldId id="273" r:id="rId11"/>
    <p:sldId id="300" r:id="rId12"/>
    <p:sldId id="302" r:id="rId13"/>
    <p:sldId id="324" r:id="rId14"/>
    <p:sldId id="343" r:id="rId15"/>
    <p:sldId id="334" r:id="rId16"/>
    <p:sldId id="301" r:id="rId17"/>
    <p:sldId id="329" r:id="rId18"/>
    <p:sldId id="330" r:id="rId19"/>
    <p:sldId id="305" r:id="rId20"/>
    <p:sldId id="345" r:id="rId21"/>
    <p:sldId id="344" r:id="rId22"/>
    <p:sldId id="331" r:id="rId23"/>
    <p:sldId id="342" r:id="rId24"/>
    <p:sldId id="308" r:id="rId25"/>
    <p:sldId id="309" r:id="rId26"/>
    <p:sldId id="347" r:id="rId27"/>
    <p:sldId id="349" r:id="rId28"/>
    <p:sldId id="348" r:id="rId29"/>
    <p:sldId id="350" r:id="rId30"/>
    <p:sldId id="351" r:id="rId31"/>
    <p:sldId id="352" r:id="rId32"/>
    <p:sldId id="339" r:id="rId33"/>
    <p:sldId id="318" r:id="rId34"/>
    <p:sldId id="317" r:id="rId35"/>
  </p:sldIdLst>
  <p:sldSz cx="12192000" cy="6858000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. Fichten, Dr." initials="CSFD" lastIdx="1" clrIdx="0">
    <p:extLst>
      <p:ext uri="{19B8F6BF-5375-455C-9EA6-DF929625EA0E}">
        <p15:presenceInfo xmlns:p15="http://schemas.microsoft.com/office/powerpoint/2012/main" userId="Catherine S. Fichten, Dr." providerId="None"/>
      </p:ext>
    </p:extLst>
  </p:cmAuthor>
  <p:cmAuthor id="2" name="Adaptech Research Network" initials="ARN" lastIdx="2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  <p:cmAuthor id="3" name="Guissou Iravani-Manesh" initials="GI" lastIdx="1" clrIdx="2">
    <p:extLst>
      <p:ext uri="{19B8F6BF-5375-455C-9EA6-DF929625EA0E}">
        <p15:presenceInfo xmlns:p15="http://schemas.microsoft.com/office/powerpoint/2012/main" userId="S-1-5-21-115292082-3525338427-4284405929-1219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5" autoAdjust="0"/>
    <p:restoredTop sz="96966" autoAdjust="0"/>
  </p:normalViewPr>
  <p:slideViewPr>
    <p:cSldViewPr>
      <p:cViewPr varScale="1">
        <p:scale>
          <a:sx n="114" d="100"/>
          <a:sy n="114" d="100"/>
        </p:scale>
        <p:origin x="708" y="-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3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96" y="-56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5FE8-DF97-4C1A-8C2E-6CBCC0EE000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9408-29BC-4338-B6E5-A4E428E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9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spc="-5" dirty="0"/>
              <a:t>Avoid images with text if possible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spc="-5" dirty="0"/>
              <a:t>A good text has no background image</a:t>
            </a:r>
            <a:endParaRPr lang="en-US" sz="2000" dirty="0"/>
          </a:p>
          <a:p>
            <a:r>
              <a:rPr lang="en-US" sz="2000" dirty="0"/>
              <a:t>Particularly for individuals with l</a:t>
            </a:r>
            <a:r>
              <a:rPr lang="en-CA" sz="2000" spc="-5" dirty="0"/>
              <a:t>ow color perception or no color perception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5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Particularly for individuals with color blindness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7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4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Optical Character Recognition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2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31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7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000" dirty="0"/>
              <a:t>To the audience, ask “show of hands, how many among you are…” teachers, administrators, professionals,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96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6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For individuals with low or no hearing, alternatives </a:t>
            </a: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audio outputs are very important, such as subtitles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Always ensure your lips are visible (clear masks)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7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Say you have a class on Zoom, and want to record the video to share with your students to watch at later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6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6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9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5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4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2000" dirty="0">
                <a:solidFill>
                  <a:schemeClr val="tx2"/>
                </a:solidFill>
                <a:latin typeface="Arial"/>
                <a:cs typeface="Arial"/>
              </a:rPr>
              <a:t>Share things that can help make a course accessible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2000" spc="-40" dirty="0">
                <a:solidFill>
                  <a:schemeClr val="tx2"/>
                </a:solidFill>
                <a:latin typeface="Arial"/>
                <a:cs typeface="Arial"/>
              </a:rPr>
              <a:t>Provide instructions on how to do these things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2000" spc="-40" dirty="0">
                <a:solidFill>
                  <a:schemeClr val="tx2"/>
                </a:solidFill>
                <a:latin typeface="Arial"/>
                <a:cs typeface="Arial"/>
              </a:rPr>
              <a:t>Encourage you to exchange information</a:t>
            </a:r>
          </a:p>
          <a:p>
            <a:pPr marL="1289685" lvl="2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lang="en-CA" sz="2000" spc="-40" dirty="0">
              <a:solidFill>
                <a:srgbClr val="001F5F"/>
              </a:solidFill>
              <a:latin typeface="Arial"/>
              <a:cs typeface="Arial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5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7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8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696994" y="5829025"/>
            <a:ext cx="3835240" cy="55222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74788" y="920750"/>
            <a:ext cx="8180388" cy="4602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90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3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Remnants of practices that came about during COVID online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Remnants of practices that came about during COVID online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Digital does </a:t>
            </a:r>
            <a:r>
              <a:rPr lang="en-US" sz="2000" b="1" i="1" dirty="0"/>
              <a:t>not</a:t>
            </a:r>
            <a:r>
              <a:rPr lang="en-US" sz="2000" dirty="0"/>
              <a:t> necessarily mean that the document is accessible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FF56-9A30-4320-8622-D265EFAD1981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715C-541A-4D4C-B97F-977DB3D2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F8D7-259D-4847-B1C8-D1243677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88D83-0CDE-4769-BC1C-D8E723CE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5F44B-6493-4358-9749-DB84D19C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1F87C-E3F3-44A3-90E6-56B0FC577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0BC3A-BC00-41B8-9B9F-C997C26F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27F3-902A-446A-995B-50EAD88003E0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DEE16-8EB1-46C1-B656-9CD938A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1449-0B35-47BA-A753-71118AA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A33E-6616-4FC1-B0F7-A8530D70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B44F1-9872-4BC6-B69A-2D362DDB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5442-9709-46B3-A607-18C75324D4E0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1D26D-FF0E-4EAA-8554-2B87A93E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6850-7F0A-41ED-93AE-52615E4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D73B-0317-47E0-8AAD-D53E2ED4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7B1E-7054-47D8-AD8E-5FA9AAB990C4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4CF3-CC13-4591-BC35-EEB6FB57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9AAA6-EB5A-4912-81A4-EE8190DA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6FFB-C699-4AAB-96DB-BBDE0DFB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96C3-35AD-4075-9920-F54A457C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28EA1-CC8A-4234-91EE-84D0C596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5270B-4581-4AF9-A835-678C5664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4FE-7DFD-40CE-8D9A-689F1CD3F626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60B1-F357-4DFC-A569-41629D0E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84D7E-CF8B-4E62-B383-8A8B0C89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E06B-2D46-463D-8E47-286601F6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B5A93-B37E-4E65-8F7A-F62A30BEA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6276B-3F15-4D10-ADC7-7ED5209A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4162-E26E-4E89-9834-8963915F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1B7-1DF1-479F-BBB5-B9D5AE3913CA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CF89-F50C-4549-8BB6-23B566E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59052-4173-482D-A2F4-66382120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23B6-59D4-4299-9263-12DE2E56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BD1F-676B-4A18-A43C-08BE1387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C5C5-CB8F-4A40-967A-660FC463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DAB1-0D18-4C07-8775-3C85D2E8DAF4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B3B1-7EA9-483F-B4B9-91135D54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F15D-A273-4939-96C7-EC203C9C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5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ECB97-5267-4CF6-95A5-44BEB0C16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5A97-89A6-4609-9C44-6B35BF65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5FF2-3CF9-4BB3-B3E4-A91C65E9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6BF1-8EDF-4D7F-836E-B8BD24D537B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1CF9-0115-4392-AC04-A806843A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C375-3C51-4EAC-935F-C9352DC9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70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620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434-35D3-4C85-B0E5-F64D0C95DE1B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CB17-EC9F-41B9-A3DB-204D3784F605}" type="datetime1">
              <a:rPr lang="en-US" smtClean="0"/>
              <a:t>11/3/2022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A9BC-BF36-47E2-A50E-78317F6CBEEF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FBF2-70DA-4DDD-87D8-975D4714AD6B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2DC6-2946-4A6C-8303-787748E48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E22C0-882E-4F9F-B1BC-3DCDF31D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7FEE-0428-4338-8629-28A9B460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D9B-F155-4560-BF24-054859F3B379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D51D-DA97-4638-842C-44C77FD0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EF9E-3E5B-4779-B7CC-C37E0AA3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BF0-B7F2-4E8E-9A95-241BCC51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219B-3B40-4B41-ACB7-7B109652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3951-9978-4CC6-ABA5-31AB555C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6DD-9B45-4F41-9003-5D9007D96D6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5EA7-6845-4B97-8A79-ECB5ED2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40E5-E4ED-4FFC-99A8-01542C32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A905-72CC-4E46-9A51-2DE57453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1FD9-160D-425D-AF13-BBCE1224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3651-ABAC-45EC-B462-18A2768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97F1-49C2-4439-A34C-5E72A420F9E6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54B3-1D31-45D8-AA32-D18932B6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DC81-3EE7-44B7-AE12-E7FE9B92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A941-F89D-43EF-8F92-2083361A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B9F95-6714-4BEC-AF76-D8679F7C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5B465-C37C-4283-A931-945B5E125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8319-8FC7-4D7A-859E-DCFA7B48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7692-DBE7-4E1F-AACB-6496386F0480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68E2-7243-417D-90B5-1BAAAEA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147C3-1FFF-4970-B193-49C86690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362" y="619887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4" y="6292596"/>
            <a:ext cx="440436" cy="44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924" y="190957"/>
            <a:ext cx="27401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853" y="1290065"/>
            <a:ext cx="951674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AF0E-7B36-49FB-8BAE-6E297094741C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0C918-4B2F-4749-8C4F-733915D3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AD4A-7E92-462F-B3EA-D3C1F7EC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1C48-CDFD-4D93-B155-549145161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B431-32EA-4DBB-8FBF-8E2ECD69A696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0C6A-DED7-4762-8A17-B37AE33D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57A5-9D4E-4CB4-AAA5-B47B5EB4A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ptech.org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shorturl.at/abeS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daptech.org/wp-content/uploads/AccessibleCaptioningForWebsite.doc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zD6v7OrZw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www.coursera.org/learn/inclusive-design" TargetMode="External"/><Relationship Id="rId7" Type="http://schemas.openxmlformats.org/officeDocument/2006/relationships/hyperlink" Target="mailto:ahavel@dawsoncollege.qc.c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cfichten@dawsoncollege.qc.ca" TargetMode="External"/><Relationship Id="rId5" Type="http://schemas.openxmlformats.org/officeDocument/2006/relationships/hyperlink" Target="http://www.adaptech.org/" TargetMode="External"/><Relationship Id="rId4" Type="http://schemas.openxmlformats.org/officeDocument/2006/relationships/hyperlink" Target="https://adaptech.org/research/e-access-concordia-proje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AAA5C7-6DCB-4432-8426-FB239A65EB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11582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n-CA" dirty="0"/>
              <a:t>Not Disabled, Just Differently-Abled: </a:t>
            </a:r>
            <a:br>
              <a:rPr lang="en-CA" dirty="0"/>
            </a:br>
            <a:r>
              <a:rPr lang="en-CA" dirty="0"/>
              <a:t>How to Ensure That ALL of Your Students Are Thriving in Your Class!</a:t>
            </a:r>
            <a:endParaRPr sz="4400" dirty="0">
              <a:latin typeface="+mn-lt"/>
            </a:endParaRPr>
          </a:p>
        </p:txBody>
      </p:sp>
      <p:sp>
        <p:nvSpPr>
          <p:cNvPr id="3" name="object 3" descr="Decorative."/>
          <p:cNvSpPr/>
          <p:nvPr/>
        </p:nvSpPr>
        <p:spPr>
          <a:xfrm>
            <a:off x="1981961" y="21374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2576679"/>
            <a:ext cx="11125200" cy="36061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</a:rPr>
              <a:t>Catherine Fichten, </a:t>
            </a:r>
            <a:r>
              <a:rPr lang="en-US" sz="3200" spc="-5" dirty="0" err="1">
                <a:solidFill>
                  <a:srgbClr val="0033CC"/>
                </a:solidFill>
                <a:latin typeface="Arial"/>
                <a:cs typeface="Arial"/>
              </a:rPr>
              <a:t>Giso</a:t>
            </a: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</a:rPr>
              <a:t> Iravani-Manesh, Alice Havel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lang="en-CA" sz="3200" dirty="0">
              <a:solidFill>
                <a:srgbClr val="0033CC"/>
              </a:solidFill>
              <a:latin typeface="Arial"/>
              <a:cs typeface="Arial"/>
            </a:endParaRP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Adaptech Research</a:t>
            </a:r>
            <a:r>
              <a:rPr sz="2800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3"/>
              </a:rPr>
              <a:t>Network</a:t>
            </a:r>
            <a:endParaRPr sz="2800" dirty="0"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-5" dirty="0">
                <a:solidFill>
                  <a:srgbClr val="0033CC"/>
                </a:solidFill>
                <a:latin typeface="Arial"/>
                <a:cs typeface="Arial"/>
              </a:rPr>
              <a:t>Vanier Ped Day, Montreal</a:t>
            </a:r>
            <a:endParaRPr lang="en-CA" sz="2600" spc="3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October 12</a:t>
            </a:r>
            <a:r>
              <a:rPr lang="en-CA" sz="2600" spc="35" baseline="30000" dirty="0">
                <a:solidFill>
                  <a:srgbClr val="0033CC"/>
                </a:solidFill>
                <a:latin typeface="Arial"/>
                <a:cs typeface="Arial"/>
              </a:rPr>
              <a:t>th</a:t>
            </a: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, 2022</a:t>
            </a:r>
          </a:p>
          <a:p>
            <a:pPr marR="381635" algn="ctr">
              <a:spcBef>
                <a:spcPts val="1585"/>
              </a:spcBef>
            </a:pPr>
            <a:r>
              <a:rPr lang="en-US" sz="2600" spc="-5" dirty="0">
                <a:solidFill>
                  <a:srgbClr val="0033CC"/>
                </a:solidFill>
                <a:latin typeface="Arial"/>
                <a:cs typeface="Arial"/>
              </a:rPr>
              <a:t>Digital copy of our presentation: </a:t>
            </a:r>
            <a:r>
              <a:rPr lang="en-CA" sz="2800" kern="1200" dirty="0">
                <a:solidFill>
                  <a:schemeClr val="tx2"/>
                </a:solidFill>
                <a:latin typeface="+mn-lt"/>
                <a:hlinkClick r:id="rId4" action="ppaction://hlinkfile"/>
              </a:rPr>
              <a:t>shorturl.at/</a:t>
            </a:r>
            <a:r>
              <a:rPr lang="en-CA" sz="2800" kern="1200" dirty="0" err="1">
                <a:solidFill>
                  <a:schemeClr val="tx2"/>
                </a:solidFill>
                <a:latin typeface="+mn-lt"/>
                <a:hlinkClick r:id="rId4" action="ppaction://hlinkfile"/>
              </a:rPr>
              <a:t>abeS4</a:t>
            </a:r>
            <a:endParaRPr lang="en-US" sz="2800" b="1" kern="1200" dirty="0">
              <a:solidFill>
                <a:schemeClr val="tx2"/>
              </a:solidFill>
              <a:latin typeface="+mn-lt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 descr="Decorative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7652" y="5869298"/>
            <a:ext cx="996696" cy="347472"/>
          </a:xfrm>
          <a:prstGeom prst="rect">
            <a:avLst/>
          </a:prstGeom>
        </p:spPr>
      </p:pic>
      <p:pic>
        <p:nvPicPr>
          <p:cNvPr id="6" name="object 6" descr="Adaptech logo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2749" y="5701658"/>
            <a:ext cx="630935" cy="632460"/>
          </a:xfrm>
          <a:prstGeom prst="rect">
            <a:avLst/>
          </a:prstGeom>
        </p:spPr>
      </p:pic>
      <p:pic>
        <p:nvPicPr>
          <p:cNvPr id="7" name="object 7" descr="Dawson College logo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7569" y="5819006"/>
            <a:ext cx="1281683" cy="397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CF0BC-B821-449F-A660-48DFE30B3649}"/>
              </a:ext>
            </a:extLst>
          </p:cNvPr>
          <p:cNvSpPr txBox="1"/>
          <p:nvPr/>
        </p:nvSpPr>
        <p:spPr>
          <a:xfrm>
            <a:off x="178423" y="6298896"/>
            <a:ext cx="1123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Fichten, C., </a:t>
            </a:r>
            <a:r>
              <a:rPr lang="en-US" dirty="0" err="1"/>
              <a:t>Iravani-Manesh</a:t>
            </a:r>
            <a:r>
              <a:rPr lang="en-US" dirty="0"/>
              <a:t>, G., &amp; Havel, A. (2022, October 12). Not disabled, just differently-abled: How to ensure that ALL of your students are thriving in class [Invited speakers]. Vanier Ped Day, Montreal, QC, Canada.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266705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CA" spc="-5" dirty="0"/>
              <a:t>Background</a:t>
            </a:r>
            <a:endParaRPr lang="en-CA"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112530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Be mindful of your use of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color</a:t>
            </a: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 &amp; 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</a:rPr>
              <a:t>contrast</a:t>
            </a:r>
            <a:endParaRPr kumimoji="0" lang="en-CA" sz="32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Avoid distracting background images</a:t>
            </a:r>
            <a:endParaRPr kumimoji="0" lang="en-CA" sz="3200" b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Picture 7" descr="Example of a bad background image, which is too busy, so that the text on it cannot be read">
            <a:extLst>
              <a:ext uri="{FF2B5EF4-FFF2-40B4-BE49-F238E27FC236}">
                <a16:creationId xmlns:a16="http://schemas.microsoft.com/office/drawing/2014/main" id="{75A09007-1B2F-CCC1-5FB7-B9219DCC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54" y="2743200"/>
            <a:ext cx="5390292" cy="3000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AB249D-6188-0075-8012-BDD29ED00F70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40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Use of Colors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5592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Avoid 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greens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,</a:t>
            </a: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reds/pinks</a:t>
            </a:r>
            <a:r>
              <a:rPr kumimoji="0" lang="en-CA" sz="320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 yellows</a:t>
            </a:r>
            <a:r>
              <a:rPr kumimoji="0" lang="en-CA" sz="320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en-CA" sz="3200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 blues</a:t>
            </a:r>
            <a:endParaRPr kumimoji="0" lang="en-CA" sz="3600" b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Example of bad use of color, with illegible text">
            <a:extLst>
              <a:ext uri="{FF2B5EF4-FFF2-40B4-BE49-F238E27FC236}">
                <a16:creationId xmlns:a16="http://schemas.microsoft.com/office/drawing/2014/main" id="{2CB5E31C-97DC-F78F-C997-9B44987AF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2251247"/>
            <a:ext cx="5321300" cy="3629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873890-1E2D-40BA-F000-5D7C6F250A37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0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8AEDD16-B699-D376-CE63-53E82081D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General Guidelines for PowerPoint Documents</a:t>
            </a:r>
            <a:endParaRPr spc="-55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6CCABE2-CFF9-87FF-EB64-436579536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1" y="1188963"/>
            <a:ext cx="10972800" cy="454162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sans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serif 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font, such as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Arial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or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Calibri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fr-FR" sz="3600" dirty="0">
                <a:solidFill>
                  <a:srgbClr val="1F497D"/>
                </a:solidFill>
                <a:latin typeface="Arial"/>
                <a:cs typeface="Arial"/>
              </a:rPr>
              <a:t>Use 40 point font for the </a:t>
            </a:r>
            <a:r>
              <a:rPr lang="fr-FR" sz="3600" b="1" dirty="0" err="1">
                <a:solidFill>
                  <a:srgbClr val="1F497D"/>
                </a:solidFill>
                <a:latin typeface="Arial"/>
                <a:cs typeface="Arial"/>
              </a:rPr>
              <a:t>titles</a:t>
            </a:r>
            <a:r>
              <a:rPr lang="fr-FR" sz="36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fr-FR" sz="3600" dirty="0">
                <a:solidFill>
                  <a:srgbClr val="1F497D"/>
                </a:solidFill>
                <a:latin typeface="Arial"/>
                <a:cs typeface="Arial"/>
              </a:rPr>
              <a:t>Use 36, 32, 30, 28 point font for the </a:t>
            </a:r>
            <a:r>
              <a:rPr lang="fr-FR" sz="3600" b="1" dirty="0">
                <a:solidFill>
                  <a:srgbClr val="1F497D"/>
                </a:solidFill>
                <a:latin typeface="Arial"/>
                <a:cs typeface="Arial"/>
              </a:rPr>
              <a:t>body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fr-FR" sz="3000" b="1" dirty="0">
                <a:solidFill>
                  <a:srgbClr val="1F497D"/>
                </a:solidFill>
                <a:latin typeface="Arial"/>
                <a:cs typeface="Arial"/>
              </a:rPr>
              <a:t>Minimum</a:t>
            </a:r>
            <a:r>
              <a:rPr lang="fr-FR" sz="3000" dirty="0">
                <a:solidFill>
                  <a:srgbClr val="1F497D"/>
                </a:solidFill>
                <a:latin typeface="Arial"/>
                <a:cs typeface="Arial"/>
              </a:rPr>
              <a:t> 24 point font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high contrast 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between text &amp; background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Avoid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distracting background images 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C2625-18FC-A0CC-2543-DD525D4952D2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16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5A3183D-960C-CB9A-D908-357B9D73B9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Course Packs: AVOID!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1" y="1188963"/>
            <a:ext cx="10972800" cy="283346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Italics &amp; underlining (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bold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is best)</a:t>
            </a:r>
          </a:p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Missing or light text</a:t>
            </a:r>
          </a:p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Handwriting!</a:t>
            </a:r>
          </a:p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Content cut off at edges</a:t>
            </a:r>
          </a:p>
          <a:p>
            <a:pPr marL="375285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Partial pages visible on side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 descr="Image of bad text, lacking visibility">
            <a:extLst>
              <a:ext uri="{FF2B5EF4-FFF2-40B4-BE49-F238E27FC236}">
                <a16:creationId xmlns:a16="http://schemas.microsoft.com/office/drawing/2014/main" id="{9AD08D2E-72AC-80A0-33B8-E28A33D96C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968" y="4343400"/>
            <a:ext cx="7308064" cy="1693972"/>
          </a:xfrm>
          <a:prstGeom prst="rect">
            <a:avLst/>
          </a:prstGeom>
        </p:spPr>
      </p:pic>
      <p:pic>
        <p:nvPicPr>
          <p:cNvPr id="7" name="Picture 6" descr="Image of bad, illegible handwriting">
            <a:extLst>
              <a:ext uri="{FF2B5EF4-FFF2-40B4-BE49-F238E27FC236}">
                <a16:creationId xmlns:a16="http://schemas.microsoft.com/office/drawing/2014/main" id="{F96059C4-38E8-4EF9-72AA-9D9250BE6C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41" y="1518908"/>
            <a:ext cx="3657600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9909F-8DFC-0CFB-DDF3-0DFEAAEBF410}"/>
              </a:ext>
            </a:extLst>
          </p:cNvPr>
          <p:cNvSpPr txBox="1"/>
          <p:nvPr/>
        </p:nvSpPr>
        <p:spPr>
          <a:xfrm>
            <a:off x="1143000" y="6345578"/>
            <a:ext cx="10058400" cy="38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</a:t>
            </a:r>
            <a:r>
              <a:rPr lang="en-CA" dirty="0" err="1"/>
              <a:t>www.uvic.ca</a:t>
            </a:r>
            <a:r>
              <a:rPr lang="en-CA" dirty="0"/>
              <a:t>/services/</a:t>
            </a:r>
            <a:r>
              <a:rPr lang="en-CA" dirty="0" err="1"/>
              <a:t>cal</a:t>
            </a:r>
            <a:r>
              <a:rPr lang="en-CA" dirty="0"/>
              <a:t>/courses/course-materials/</a:t>
            </a:r>
            <a:r>
              <a:rPr lang="en-CA" dirty="0" err="1"/>
              <a:t>coursespaces</a:t>
            </a:r>
            <a:r>
              <a:rPr lang="en-CA" dirty="0"/>
              <a:t>-material/</a:t>
            </a:r>
            <a:r>
              <a:rPr lang="en-CA" dirty="0" err="1"/>
              <a:t>index.php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76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B22376D-0F48-F5AB-692C-9F8222A4EB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General Guidelines for Word Documents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1" y="1188963"/>
            <a:ext cx="10972800" cy="411580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lnSpc>
                <a:spcPct val="150000"/>
              </a:lnSpc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Fonts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: Sans Serif, Arial, Calibri</a:t>
            </a:r>
          </a:p>
          <a:p>
            <a:pPr marL="375285" lvl="0" indent="-363220">
              <a:lnSpc>
                <a:spcPct val="150000"/>
              </a:lnSpc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Font size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: 12 - 14 points </a:t>
            </a:r>
          </a:p>
          <a:p>
            <a:pPr marL="375285" lvl="0" indent="-363220">
              <a:lnSpc>
                <a:spcPct val="150000"/>
              </a:lnSpc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Headings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: 20% bigger </a:t>
            </a:r>
          </a:p>
          <a:p>
            <a:pPr marL="832485" lvl="1" indent="-363220">
              <a:lnSpc>
                <a:spcPct val="150000"/>
              </a:lnSpc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Styles / Headings</a:t>
            </a:r>
          </a:p>
          <a:p>
            <a:pPr marL="375285" lvl="0" indent="-363220">
              <a:lnSpc>
                <a:spcPct val="150000"/>
              </a:lnSpc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Backgrounds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: single color </a:t>
            </a:r>
          </a:p>
        </p:txBody>
      </p:sp>
      <p:pic>
        <p:nvPicPr>
          <p:cNvPr id="4" name="Picture 3" descr="Decorative.">
            <a:extLst>
              <a:ext uri="{FF2B5EF4-FFF2-40B4-BE49-F238E27FC236}">
                <a16:creationId xmlns:a16="http://schemas.microsoft.com/office/drawing/2014/main" id="{3F7F2495-6394-787A-431E-E569445C8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71887"/>
            <a:ext cx="4155440" cy="2597150"/>
          </a:xfrm>
          <a:prstGeom prst="rect">
            <a:avLst/>
          </a:prstGeom>
        </p:spPr>
      </p:pic>
      <p:pic>
        <p:nvPicPr>
          <p:cNvPr id="26" name="Picture 25" descr="Image of Font settings in a Microsoft Word document">
            <a:extLst>
              <a:ext uri="{FF2B5EF4-FFF2-40B4-BE49-F238E27FC236}">
                <a16:creationId xmlns:a16="http://schemas.microsoft.com/office/drawing/2014/main" id="{5869938C-A62F-184F-4F53-08A0E83CA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188963"/>
            <a:ext cx="3810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6CDED-BD83-56F9-02DB-171C34170805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73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OCR Documents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11099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Adobe Acrobat Pro DC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: Scan &amp; OCR → Recognize Text → In This File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→ Recognize Text 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Image describing the appropriate steps to OCR documents">
            <a:extLst>
              <a:ext uri="{FF2B5EF4-FFF2-40B4-BE49-F238E27FC236}">
                <a16:creationId xmlns:a16="http://schemas.microsoft.com/office/drawing/2014/main" id="{F8E77A0C-CB0E-9D10-0D76-84854EF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8" y="2637858"/>
            <a:ext cx="6381558" cy="3426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17067-D4EE-AF24-AD07-D783AAD9361B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57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Accessible Tables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299459"/>
            <a:ext cx="11466195" cy="22640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Avoid tables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– Excel is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not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 always accessible!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Add </a:t>
            </a: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alt text 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tables or graphs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Label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 all cells in columns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Number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 all rows</a:t>
            </a:r>
          </a:p>
        </p:txBody>
      </p:sp>
      <p:graphicFrame>
        <p:nvGraphicFramePr>
          <p:cNvPr id="6" name="Table 5" descr="Example of an accessible table in Excel, with the first rows and columns labelled.">
            <a:extLst>
              <a:ext uri="{FF2B5EF4-FFF2-40B4-BE49-F238E27FC236}">
                <a16:creationId xmlns:a16="http://schemas.microsoft.com/office/drawing/2014/main" id="{0B1B14F8-15D2-F81D-6099-891EDA678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19415"/>
              </p:ext>
            </p:extLst>
          </p:nvPr>
        </p:nvGraphicFramePr>
        <p:xfrm>
          <a:off x="829309" y="3733800"/>
          <a:ext cx="10874375" cy="1576683"/>
        </p:xfrm>
        <a:graphic>
          <a:graphicData uri="http://schemas.openxmlformats.org/drawingml/2006/table">
            <a:tbl>
              <a:tblPr firstRow="1" firstCol="1" bandRow="1"/>
              <a:tblGrid>
                <a:gridCol w="2096925">
                  <a:extLst>
                    <a:ext uri="{9D8B030D-6E8A-4147-A177-3AD203B41FA5}">
                      <a16:colId xmlns:a16="http://schemas.microsoft.com/office/drawing/2014/main" val="668206623"/>
                    </a:ext>
                  </a:extLst>
                </a:gridCol>
                <a:gridCol w="2494655">
                  <a:extLst>
                    <a:ext uri="{9D8B030D-6E8A-4147-A177-3AD203B41FA5}">
                      <a16:colId xmlns:a16="http://schemas.microsoft.com/office/drawing/2014/main" val="78810041"/>
                    </a:ext>
                  </a:extLst>
                </a:gridCol>
                <a:gridCol w="2638250">
                  <a:extLst>
                    <a:ext uri="{9D8B030D-6E8A-4147-A177-3AD203B41FA5}">
                      <a16:colId xmlns:a16="http://schemas.microsoft.com/office/drawing/2014/main" val="4198957342"/>
                    </a:ext>
                  </a:extLst>
                </a:gridCol>
                <a:gridCol w="3644545">
                  <a:extLst>
                    <a:ext uri="{9D8B030D-6E8A-4147-A177-3AD203B41FA5}">
                      <a16:colId xmlns:a16="http://schemas.microsoft.com/office/drawing/2014/main" val="6247168"/>
                    </a:ext>
                  </a:extLst>
                </a:gridCol>
              </a:tblGrid>
              <a:tr h="348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Phone number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415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Doe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555-123-4567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Jane.Doe@gmail.com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20264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 Smith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555-456-7123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John.Smith@outlook.com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143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18DA45-1E37-6A2A-0F46-E88342CD83DB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982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Alt Text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1216736"/>
            <a:ext cx="11125200" cy="532645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Add alt text to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all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images, graphs, and tables 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PDF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Word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Excel 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PowerPoint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Google Docs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Image describing the appropriate steps to OCR documentsImage depicting the importance of alt text">
            <a:extLst>
              <a:ext uri="{FF2B5EF4-FFF2-40B4-BE49-F238E27FC236}">
                <a16:creationId xmlns:a16="http://schemas.microsoft.com/office/drawing/2014/main" id="{B79F3C6C-FFD0-F56C-2164-A2027FF20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05000"/>
            <a:ext cx="5173745" cy="4241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A7AE8-C5F1-8C33-94F7-7D12DAF85175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74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Alt Text – Word Documents</a:t>
            </a:r>
            <a:endParaRPr spc="-55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33B916-2D31-BEF2-B3B2-C3612B51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5592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Windows</a:t>
            </a: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: Right click on image → Edit Alt Text </a:t>
            </a:r>
          </a:p>
        </p:txBody>
      </p:sp>
      <p:pic>
        <p:nvPicPr>
          <p:cNvPr id="10" name="Picture 9" descr="Decorative.">
            <a:extLst>
              <a:ext uri="{FF2B5EF4-FFF2-40B4-BE49-F238E27FC236}">
                <a16:creationId xmlns:a16="http://schemas.microsoft.com/office/drawing/2014/main" id="{3FEADCED-A8F5-98BB-6E87-90DB277D3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76667"/>
            <a:ext cx="1795381" cy="2393842"/>
          </a:xfrm>
          <a:prstGeom prst="rect">
            <a:avLst/>
          </a:prstGeom>
        </p:spPr>
      </p:pic>
      <p:pic>
        <p:nvPicPr>
          <p:cNvPr id="13" name="Picture 12" descr="Image describing the appropriate steps to add alt text to Word documents on a Windows computer">
            <a:extLst>
              <a:ext uri="{FF2B5EF4-FFF2-40B4-BE49-F238E27FC236}">
                <a16:creationId xmlns:a16="http://schemas.microsoft.com/office/drawing/2014/main" id="{7716B15E-727E-A83C-0C3A-A5D4E73406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89" y="1888902"/>
            <a:ext cx="2514600" cy="4178300"/>
          </a:xfrm>
          <a:prstGeom prst="rect">
            <a:avLst/>
          </a:prstGeom>
        </p:spPr>
      </p:pic>
      <p:pic>
        <p:nvPicPr>
          <p:cNvPr id="15" name="Picture 14" descr="Alt-text box, with 'alt-text' saying Catherine's cat Missy.">
            <a:extLst>
              <a:ext uri="{FF2B5EF4-FFF2-40B4-BE49-F238E27FC236}">
                <a16:creationId xmlns:a16="http://schemas.microsoft.com/office/drawing/2014/main" id="{7F638043-E2AB-7B9A-E0AA-B3E50048C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897566"/>
            <a:ext cx="3810000" cy="4274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77509E-0D0D-39F9-81D4-0DD8B36F55C7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80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Alt Text – PowerPoints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5592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Apple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: </a:t>
            </a: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Right-hand click on image → View Alt Text </a:t>
            </a: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endParaRPr kumimoji="0" lang="en-CA" sz="3200" b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Picture 10" descr="Decorative.">
            <a:extLst>
              <a:ext uri="{FF2B5EF4-FFF2-40B4-BE49-F238E27FC236}">
                <a16:creationId xmlns:a16="http://schemas.microsoft.com/office/drawing/2014/main" id="{01B67B3E-2063-603E-165E-1081A8D4D7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42" y="2695343"/>
            <a:ext cx="1795381" cy="2393842"/>
          </a:xfrm>
          <a:prstGeom prst="rect">
            <a:avLst/>
          </a:prstGeom>
        </p:spPr>
      </p:pic>
      <p:pic>
        <p:nvPicPr>
          <p:cNvPr id="10" name="Picture 9" descr="Image describing the appropriate steps to add alt text to Word documents on a Mac computer">
            <a:extLst>
              <a:ext uri="{FF2B5EF4-FFF2-40B4-BE49-F238E27FC236}">
                <a16:creationId xmlns:a16="http://schemas.microsoft.com/office/drawing/2014/main" id="{9F58CBC5-CEB7-4FCF-74F1-1D2ACA83B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09" y="1869852"/>
            <a:ext cx="2808466" cy="4203400"/>
          </a:xfrm>
          <a:prstGeom prst="rect">
            <a:avLst/>
          </a:prstGeom>
        </p:spPr>
      </p:pic>
      <p:pic>
        <p:nvPicPr>
          <p:cNvPr id="13" name="Picture 12" descr="Alt-text box, with 'alt-text' saying Catherine's cat Missy.">
            <a:extLst>
              <a:ext uri="{FF2B5EF4-FFF2-40B4-BE49-F238E27FC236}">
                <a16:creationId xmlns:a16="http://schemas.microsoft.com/office/drawing/2014/main" id="{EED4CFA9-09DC-3C79-7917-68612C558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1" y="1888140"/>
            <a:ext cx="3968876" cy="420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C16DEF-2D02-01B5-76A3-9F8926B5BEE3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50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15553"/>
          </a:xfrm>
        </p:spPr>
        <p:txBody>
          <a:bodyPr/>
          <a:lstStyle/>
          <a:p>
            <a:pPr algn="ctr"/>
            <a:r>
              <a:rPr lang="en-CA" dirty="0"/>
              <a:t>Who Are We?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648" y="1346780"/>
            <a:ext cx="11432947" cy="3139321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chemeClr val="tx2"/>
                </a:solidFill>
                <a:latin typeface="+mn-lt"/>
              </a:rPr>
              <a:t>The Adaptech Research Network: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b="1" kern="1200" dirty="0">
                <a:solidFill>
                  <a:schemeClr val="tx2"/>
                </a:solidFill>
                <a:latin typeface="+mn-lt"/>
              </a:rPr>
              <a:t>Team</a:t>
            </a:r>
            <a:r>
              <a:rPr lang="en-CA" sz="3200" kern="1200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CA" sz="3200" kern="1200" dirty="0">
                <a:solidFill>
                  <a:schemeClr val="tx2"/>
                </a:solidFill>
              </a:rPr>
              <a:t>t</a:t>
            </a:r>
            <a:r>
              <a:rPr lang="en-CA" sz="3200" kern="1200" dirty="0">
                <a:solidFill>
                  <a:schemeClr val="tx2"/>
                </a:solidFill>
                <a:latin typeface="+mn-lt"/>
              </a:rPr>
              <a:t>eachers, service providers, students, researchers,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b="1" kern="1200" dirty="0">
                <a:solidFill>
                  <a:schemeClr val="tx2"/>
                </a:solidFill>
              </a:rPr>
              <a:t>R</a:t>
            </a:r>
            <a:r>
              <a:rPr lang="en-CA" sz="3200" b="1" kern="1200" dirty="0">
                <a:solidFill>
                  <a:schemeClr val="tx2"/>
                </a:solidFill>
                <a:latin typeface="+mn-lt"/>
              </a:rPr>
              <a:t>esearch</a:t>
            </a:r>
            <a:r>
              <a:rPr lang="en-CA" sz="3200" kern="1200" dirty="0">
                <a:solidFill>
                  <a:schemeClr val="tx2"/>
                </a:solidFill>
                <a:latin typeface="+mn-lt"/>
              </a:rPr>
              <a:t> on post-secondary students with &amp; without disabilities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+mn-lt"/>
              </a:rPr>
              <a:t>Focus on </a:t>
            </a:r>
            <a:r>
              <a:rPr lang="en-US" sz="3200" b="1" kern="1200" dirty="0">
                <a:solidFill>
                  <a:schemeClr val="tx2"/>
                </a:solidFill>
                <a:latin typeface="+mn-lt"/>
              </a:rPr>
              <a:t>technologies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2"/>
                </a:solidFill>
                <a:latin typeface="+mn-lt"/>
              </a:rPr>
              <a:t>Based at </a:t>
            </a:r>
            <a:r>
              <a:rPr lang="en-US" sz="3200" b="1" kern="1200" dirty="0">
                <a:solidFill>
                  <a:schemeClr val="tx2"/>
                </a:solidFill>
                <a:latin typeface="+mn-lt"/>
              </a:rPr>
              <a:t>Dawson College</a:t>
            </a:r>
          </a:p>
        </p:txBody>
      </p:sp>
      <p:pic>
        <p:nvPicPr>
          <p:cNvPr id="5" name="Picture 4" descr="Decorative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581400"/>
            <a:ext cx="3152775" cy="2098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D7182-5D76-97F2-E728-0C7CF64C4720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31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Alt Text - PDFs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5592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2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(More) Tools → Accessibility → Set Alternate Text </a:t>
            </a:r>
          </a:p>
        </p:txBody>
      </p:sp>
      <p:pic>
        <p:nvPicPr>
          <p:cNvPr id="8" name="Picture 7" descr="Image describing the appropriate steps to add alt text to PDF documents ">
            <a:extLst>
              <a:ext uri="{FF2B5EF4-FFF2-40B4-BE49-F238E27FC236}">
                <a16:creationId xmlns:a16="http://schemas.microsoft.com/office/drawing/2014/main" id="{600BA8BF-6180-D811-59DA-F181931E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50962"/>
            <a:ext cx="4953000" cy="3471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48352F-2C2D-AAEF-2440-9CB68DEBDE7B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90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Alt Text – Google Docs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3400" y="1313931"/>
            <a:ext cx="11466195" cy="52514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Right-hand click on image → Alt Text → add Description → Ok </a:t>
            </a:r>
          </a:p>
        </p:txBody>
      </p:sp>
      <p:pic>
        <p:nvPicPr>
          <p:cNvPr id="6" name="Picture 5" descr="Image describing the appropriate steps to add alt text to Google documents ">
            <a:extLst>
              <a:ext uri="{FF2B5EF4-FFF2-40B4-BE49-F238E27FC236}">
                <a16:creationId xmlns:a16="http://schemas.microsoft.com/office/drawing/2014/main" id="{BAFCC61D-0EA5-167F-B9F9-DEB62825D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5" y="2040301"/>
            <a:ext cx="4419600" cy="3894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FC186-359D-DCAC-22FF-AADF5118EA9F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7" descr="Alt-text box, with 'alt-text' saying a red apple">
            <a:extLst>
              <a:ext uri="{FF2B5EF4-FFF2-40B4-BE49-F238E27FC236}">
                <a16:creationId xmlns:a16="http://schemas.microsoft.com/office/drawing/2014/main" id="{4A34BE39-331B-C9A1-9F87-E972B7BE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92" y="2251247"/>
            <a:ext cx="6553754" cy="34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Captioning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998" y="1184526"/>
            <a:ext cx="11693167" cy="489557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Convert audio content into </a:t>
            </a: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subtitles</a:t>
            </a:r>
          </a:p>
          <a:p>
            <a:pPr marL="625475" lvl="1" indent="-268288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100" dirty="0">
                <a:solidFill>
                  <a:srgbClr val="1F497D"/>
                </a:solidFill>
                <a:latin typeface="Arial"/>
                <a:cs typeface="Arial"/>
              </a:rPr>
              <a:t>Automatic captions generated by AI </a:t>
            </a:r>
          </a:p>
          <a:p>
            <a:pPr marL="893763" lvl="2" indent="-268288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  <a:hlinkClick r:id="rId3" tooltip="https://adaptech.org/wp-content/uploads/AccessibleCaptioningForWebsite.docx"/>
              </a:rPr>
              <a:t>Available on Zoom and TEAMS 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(must be activated by teacher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Can be turned on and off by student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May require editing (</a:t>
            </a:r>
            <a:r>
              <a:rPr lang="en-CA" sz="3000" dirty="0" err="1">
                <a:solidFill>
                  <a:srgbClr val="1F497D"/>
                </a:solidFill>
                <a:latin typeface="Arial"/>
                <a:cs typeface="Arial"/>
              </a:rPr>
              <a:t>craptions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) </a:t>
            </a:r>
          </a:p>
          <a:p>
            <a:pPr marL="1746885" lvl="3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268288" algn="l"/>
              </a:tabLst>
            </a:pPr>
            <a:r>
              <a:rPr lang="en-CA" sz="3100" dirty="0">
                <a:solidFill>
                  <a:srgbClr val="1F497D"/>
                </a:solidFill>
                <a:latin typeface="Arial"/>
                <a:cs typeface="Arial"/>
              </a:rPr>
              <a:t>Unedited captions are better than nothing!</a:t>
            </a:r>
            <a:endParaRPr kumimoji="0" lang="en-CA" sz="3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Decorative. ">
            <a:extLst>
              <a:ext uri="{FF2B5EF4-FFF2-40B4-BE49-F238E27FC236}">
                <a16:creationId xmlns:a16="http://schemas.microsoft.com/office/drawing/2014/main" id="{36BA4ACF-35C2-5AA1-E9A1-5B0B8C93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75" y="4419600"/>
            <a:ext cx="2032000" cy="152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30FA7F-409A-94B1-F10E-87F6E0710DE4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029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60561"/>
            <a:ext cx="1169316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600" spc="-5" dirty="0"/>
              <a:t>Zoom Captions</a:t>
            </a:r>
            <a:endParaRPr sz="38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9728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Log into your Zoom account (</a:t>
            </a:r>
            <a:r>
              <a:rPr lang="en-US" sz="3000" dirty="0" err="1"/>
              <a:t>zoom.us</a:t>
            </a:r>
            <a:r>
              <a:rPr lang="en-US" sz="3000" dirty="0"/>
              <a:t>) </a:t>
            </a: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→ Settings → In Meeting (Advanced) → Manual captions OR automated captions</a:t>
            </a:r>
            <a:endParaRPr lang="en-US" sz="3000" dirty="0"/>
          </a:p>
        </p:txBody>
      </p:sp>
      <p:pic>
        <p:nvPicPr>
          <p:cNvPr id="7" name="Picture 6" descr="Zoom menu with 'settings' selected&#10;">
            <a:extLst>
              <a:ext uri="{FF2B5EF4-FFF2-40B4-BE49-F238E27FC236}">
                <a16:creationId xmlns:a16="http://schemas.microsoft.com/office/drawing/2014/main" id="{19E29B82-DB7E-4964-8675-3EE045C31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10" y="2743200"/>
            <a:ext cx="3666490" cy="3200987"/>
          </a:xfrm>
          <a:prstGeom prst="rect">
            <a:avLst/>
          </a:prstGeom>
        </p:spPr>
      </p:pic>
      <p:pic>
        <p:nvPicPr>
          <p:cNvPr id="10" name="Picture 9" descr="Image describing the appropriate steps to add captions to Zoom">
            <a:extLst>
              <a:ext uri="{FF2B5EF4-FFF2-40B4-BE49-F238E27FC236}">
                <a16:creationId xmlns:a16="http://schemas.microsoft.com/office/drawing/2014/main" id="{46FF3F6A-EF53-3EEE-F8EC-216EC57F3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575473"/>
            <a:ext cx="3511550" cy="35287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41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5" y="287841"/>
            <a:ext cx="11693168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Recording Zoom Videos 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9728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Zoom → Record </a:t>
            </a:r>
          </a:p>
        </p:txBody>
      </p:sp>
      <p:pic>
        <p:nvPicPr>
          <p:cNvPr id="11" name="Picture 10" descr="Image describing how to record a video on Zoom">
            <a:extLst>
              <a:ext uri="{FF2B5EF4-FFF2-40B4-BE49-F238E27FC236}">
                <a16:creationId xmlns:a16="http://schemas.microsoft.com/office/drawing/2014/main" id="{412E53D2-9609-9CE7-6DA0-A3CED0467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2971800"/>
            <a:ext cx="1102007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882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115155"/>
            <a:ext cx="1169316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Adding Captions to Recorded Zoom Videos and Movies </a:t>
            </a:r>
            <a:br>
              <a:rPr lang="en-CA" sz="3300" spc="-5" dirty="0"/>
            </a:br>
            <a:r>
              <a:rPr lang="en-CA" sz="3300" spc="-5" dirty="0"/>
              <a:t>with Microsoft Stream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9728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Stream → log in → Create → Upload Video</a:t>
            </a:r>
          </a:p>
        </p:txBody>
      </p:sp>
      <p:pic>
        <p:nvPicPr>
          <p:cNvPr id="9" name="Picture 8" descr="Image describing how to upload a video on Microsoft Stream">
            <a:extLst>
              <a:ext uri="{FF2B5EF4-FFF2-40B4-BE49-F238E27FC236}">
                <a16:creationId xmlns:a16="http://schemas.microsoft.com/office/drawing/2014/main" id="{4AD7655B-58AC-632F-59F3-3A1451F59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6" y="2514601"/>
            <a:ext cx="6942141" cy="2667000"/>
          </a:xfrm>
          <a:prstGeom prst="rect">
            <a:avLst/>
          </a:prstGeom>
        </p:spPr>
      </p:pic>
      <p:pic>
        <p:nvPicPr>
          <p:cNvPr id="7" name="Picture 6" descr="Image describing how to upload a video on Microsoft Stream">
            <a:extLst>
              <a:ext uri="{FF2B5EF4-FFF2-40B4-BE49-F238E27FC236}">
                <a16:creationId xmlns:a16="http://schemas.microsoft.com/office/drawing/2014/main" id="{C0BB5624-54AA-4880-6B8C-15C6857DB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514601"/>
            <a:ext cx="3301112" cy="266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0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115155"/>
            <a:ext cx="1169316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Adding Captions to Recorded Zoom Videos and Movies </a:t>
            </a:r>
            <a:br>
              <a:rPr lang="en-CA" sz="3300" spc="-5" dirty="0"/>
            </a:br>
            <a:r>
              <a:rPr lang="en-CA" sz="3300" spc="-5" dirty="0"/>
              <a:t>with Microsoft Stream (2)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599" y="2093897"/>
            <a:ext cx="5486400" cy="26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In the 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Details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section, fill in the necessary information</a:t>
            </a:r>
          </a:p>
          <a:p>
            <a:pPr lvl="1"/>
            <a:r>
              <a:rPr lang="en-CA" sz="2600" dirty="0">
                <a:solidFill>
                  <a:srgbClr val="1F497D"/>
                </a:solidFill>
                <a:latin typeface="Arial"/>
                <a:cs typeface="Arial"/>
              </a:rPr>
              <a:t>File name</a:t>
            </a:r>
          </a:p>
          <a:p>
            <a:pPr lvl="1"/>
            <a:r>
              <a:rPr lang="en-CA" sz="2600" dirty="0">
                <a:solidFill>
                  <a:srgbClr val="1F497D"/>
                </a:solidFill>
                <a:latin typeface="Arial"/>
                <a:cs typeface="Arial"/>
              </a:rPr>
              <a:t>Video language </a:t>
            </a:r>
          </a:p>
          <a:p>
            <a:pPr lvl="1"/>
            <a:r>
              <a:rPr lang="en-CA" sz="2600" dirty="0">
                <a:solidFill>
                  <a:srgbClr val="1F497D"/>
                </a:solidFill>
                <a:latin typeface="Arial"/>
                <a:cs typeface="Arial"/>
              </a:rPr>
              <a:t>Description of the video</a:t>
            </a:r>
          </a:p>
          <a:p>
            <a:endParaRPr kumimoji="0" lang="en-CA" sz="3000" b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Picture 10" descr="Image describing how to include video information">
            <a:extLst>
              <a:ext uri="{FF2B5EF4-FFF2-40B4-BE49-F238E27FC236}">
                <a16:creationId xmlns:a16="http://schemas.microsoft.com/office/drawing/2014/main" id="{E42C8D23-38CB-FF71-CA3E-836C0B1B9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68" y="1220918"/>
            <a:ext cx="3364947" cy="4883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469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115155"/>
            <a:ext cx="1169316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Adding Captions to Recorded Zoom Videos and Movies </a:t>
            </a:r>
            <a:br>
              <a:rPr lang="en-CA" sz="3300" spc="-5" dirty="0"/>
            </a:br>
            <a:r>
              <a:rPr lang="en-CA" sz="3300" spc="-5" dirty="0"/>
              <a:t>with Microsoft Stream (3)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8204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In the 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Permissions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section, make sure to click on “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Allow everyone in your company to view this video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”</a:t>
            </a:r>
            <a:endParaRPr lang="en-CA" sz="2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kumimoji="0" lang="en-CA" sz="3000" b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9" name="Picture 8" descr="Image describing how to allow all users to view the video">
            <a:extLst>
              <a:ext uri="{FF2B5EF4-FFF2-40B4-BE49-F238E27FC236}">
                <a16:creationId xmlns:a16="http://schemas.microsoft.com/office/drawing/2014/main" id="{37758CE0-3587-17EC-21ED-A0DB272B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08" y="2362200"/>
            <a:ext cx="6003783" cy="3633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87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115155"/>
            <a:ext cx="1169316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Adding Captions to Recorded Zoom Videos and Movies </a:t>
            </a:r>
            <a:br>
              <a:rPr lang="en-CA" sz="3300" spc="-5" dirty="0"/>
            </a:br>
            <a:r>
              <a:rPr lang="en-CA" sz="3300" spc="-5" dirty="0"/>
              <a:t>with Microsoft Stream (4)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2315868"/>
            <a:ext cx="4566138" cy="21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In the 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Options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section, make sure to click on “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Autogenerate captions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”</a:t>
            </a:r>
            <a:endParaRPr lang="en-CA" sz="26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kumimoji="0" lang="en-CA" sz="3000" b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6" descr="Image describing how to autogenerate captions">
            <a:extLst>
              <a:ext uri="{FF2B5EF4-FFF2-40B4-BE49-F238E27FC236}">
                <a16:creationId xmlns:a16="http://schemas.microsoft.com/office/drawing/2014/main" id="{3F296993-8C44-B84A-7E78-92DF5D0CE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6" y="1536019"/>
            <a:ext cx="4758699" cy="4248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714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115155"/>
            <a:ext cx="11693168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300" spc="-5" dirty="0"/>
              <a:t>Adding Captions to Recorded Zoom Videos or Movies </a:t>
            </a:r>
            <a:br>
              <a:rPr lang="en-CA" sz="3300" spc="-5" dirty="0"/>
            </a:br>
            <a:r>
              <a:rPr lang="en-CA" sz="3300" spc="-5" dirty="0"/>
              <a:t>with Microsoft Stream (5)</a:t>
            </a:r>
            <a:endParaRPr sz="33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249415" y="1349331"/>
            <a:ext cx="11463160" cy="210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Click on 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Publish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or </a:t>
            </a:r>
            <a:r>
              <a:rPr lang="en-CA" sz="3000" b="1" dirty="0">
                <a:solidFill>
                  <a:srgbClr val="1F497D"/>
                </a:solidFill>
                <a:latin typeface="Arial"/>
                <a:cs typeface="Arial"/>
              </a:rPr>
              <a:t>Share</a:t>
            </a: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 to complete the process</a:t>
            </a:r>
            <a:endParaRPr kumimoji="0" lang="en-CA" sz="3000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Picture 7" descr="Image describing how to publish the video">
            <a:extLst>
              <a:ext uri="{FF2B5EF4-FFF2-40B4-BE49-F238E27FC236}">
                <a16:creationId xmlns:a16="http://schemas.microsoft.com/office/drawing/2014/main" id="{BF08A6E8-5FDD-8365-0731-DA7A4BE96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5755" r="-165" b="1265"/>
          <a:stretch/>
        </p:blipFill>
        <p:spPr>
          <a:xfrm>
            <a:off x="249415" y="2111590"/>
            <a:ext cx="5904000" cy="1476000"/>
          </a:xfrm>
          <a:prstGeom prst="rect">
            <a:avLst/>
          </a:prstGeom>
        </p:spPr>
      </p:pic>
      <p:pic>
        <p:nvPicPr>
          <p:cNvPr id="10" name="Picture 9" descr="Image describing how to obtain a direct link to the video">
            <a:extLst>
              <a:ext uri="{FF2B5EF4-FFF2-40B4-BE49-F238E27FC236}">
                <a16:creationId xmlns:a16="http://schemas.microsoft.com/office/drawing/2014/main" id="{F92DA8BB-3341-70DE-D21E-DB9CDE8EE4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20138"/>
          <a:stretch/>
        </p:blipFill>
        <p:spPr>
          <a:xfrm>
            <a:off x="3733800" y="3768499"/>
            <a:ext cx="7772400" cy="21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F0C22-8681-05BA-5253-D40E678AE19D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2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Our Goals For the Session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20476" y="1210005"/>
            <a:ext cx="11560175" cy="238975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Help make your materials </a:t>
            </a:r>
            <a:r>
              <a:rPr lang="en-CA" sz="3600" b="1" dirty="0">
                <a:solidFill>
                  <a:schemeClr val="tx2"/>
                </a:solidFill>
                <a:latin typeface="Arial"/>
                <a:cs typeface="Arial"/>
              </a:rPr>
              <a:t>accessible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spc="-40" dirty="0">
                <a:solidFill>
                  <a:schemeClr val="tx2"/>
                </a:solidFill>
                <a:latin typeface="Arial"/>
                <a:cs typeface="Arial"/>
              </a:rPr>
              <a:t>Provide instructions on </a:t>
            </a:r>
            <a:r>
              <a:rPr lang="en-CA" sz="3600" b="1" spc="-40" dirty="0">
                <a:solidFill>
                  <a:schemeClr val="tx2"/>
                </a:solidFill>
                <a:latin typeface="Arial"/>
                <a:cs typeface="Arial"/>
              </a:rPr>
              <a:t>how</a:t>
            </a:r>
            <a:r>
              <a:rPr lang="en-CA" sz="3600" spc="-40" dirty="0">
                <a:solidFill>
                  <a:schemeClr val="tx2"/>
                </a:solidFill>
                <a:latin typeface="Arial"/>
                <a:cs typeface="Arial"/>
              </a:rPr>
              <a:t> to do these things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b="1" spc="-40" dirty="0">
                <a:solidFill>
                  <a:schemeClr val="tx2"/>
                </a:solidFill>
                <a:latin typeface="Arial"/>
                <a:cs typeface="Arial"/>
              </a:rPr>
              <a:t>Encourage</a:t>
            </a:r>
            <a:r>
              <a:rPr lang="en-US" sz="3600" spc="-40" dirty="0">
                <a:solidFill>
                  <a:schemeClr val="tx2"/>
                </a:solidFill>
                <a:latin typeface="Arial"/>
                <a:cs typeface="Arial"/>
              </a:rPr>
              <a:t> you to exchange information</a:t>
            </a:r>
            <a:endParaRPr sz="3100" spc="-4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6" name="Picture 5" descr="Decorative.">
            <a:extLst>
              <a:ext uri="{FF2B5EF4-FFF2-40B4-BE49-F238E27FC236}">
                <a16:creationId xmlns:a16="http://schemas.microsoft.com/office/drawing/2014/main" id="{B99D1295-9E24-88D7-8BA1-5F35CA216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810000"/>
            <a:ext cx="3886200" cy="218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ECE1B-4AF5-F3F5-7A24-C3633309D6BE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49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60561"/>
            <a:ext cx="1169316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600" spc="-5" dirty="0"/>
              <a:t>TEAMS Captions</a:t>
            </a:r>
            <a:endParaRPr sz="3800" spc="-55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2603C65-2E50-F433-CB54-83501D36902D}"/>
              </a:ext>
            </a:extLst>
          </p:cNvPr>
          <p:cNvSpPr txBox="1">
            <a:spLocks/>
          </p:cNvSpPr>
          <p:nvPr/>
        </p:nvSpPr>
        <p:spPr bwMode="auto">
          <a:xfrm>
            <a:off x="609600" y="1208150"/>
            <a:ext cx="9677400" cy="76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Use </a:t>
            </a:r>
            <a:r>
              <a:rPr lang="en-US" sz="3200" dirty="0">
                <a:hlinkClick r:id="rId3"/>
              </a:rPr>
              <a:t>captions on TEAMS </a:t>
            </a:r>
            <a:endParaRPr lang="en-US" sz="3200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B204F691-0343-DA0B-4003-15050E7FED15}"/>
              </a:ext>
            </a:extLst>
          </p:cNvPr>
          <p:cNvSpPr txBox="1">
            <a:spLocks/>
          </p:cNvSpPr>
          <p:nvPr/>
        </p:nvSpPr>
        <p:spPr bwMode="auto">
          <a:xfrm>
            <a:off x="597876" y="1828800"/>
            <a:ext cx="1098452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2"/>
                </a:solidFill>
              </a:rPr>
              <a:t>Start your TEAMS meeting </a:t>
            </a: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cs typeface="Arial"/>
              </a:rPr>
              <a:t>→ More → Turn on live captions </a:t>
            </a: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→ choose your language → Confirm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4" name="Picture 3" descr="Image describing the appropriate steps to add Captions to a Teams meeting">
            <a:extLst>
              <a:ext uri="{FF2B5EF4-FFF2-40B4-BE49-F238E27FC236}">
                <a16:creationId xmlns:a16="http://schemas.microsoft.com/office/drawing/2014/main" id="{907A84F9-E030-C535-34FB-E0CFA86D5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 t="2313" r="2031" b="12547"/>
          <a:stretch/>
        </p:blipFill>
        <p:spPr>
          <a:xfrm>
            <a:off x="2362200" y="2896173"/>
            <a:ext cx="3616800" cy="3164700"/>
          </a:xfrm>
          <a:prstGeom prst="rect">
            <a:avLst/>
          </a:prstGeom>
        </p:spPr>
      </p:pic>
      <p:pic>
        <p:nvPicPr>
          <p:cNvPr id="7" name="Picture 6" descr="Image describing how to choose the appropriate language for Teams captions">
            <a:extLst>
              <a:ext uri="{FF2B5EF4-FFF2-40B4-BE49-F238E27FC236}">
                <a16:creationId xmlns:a16="http://schemas.microsoft.com/office/drawing/2014/main" id="{612C5FE9-A786-97A3-5E32-8755AFAEA0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" b="44"/>
          <a:stretch/>
        </p:blipFill>
        <p:spPr>
          <a:xfrm>
            <a:off x="7108263" y="2846370"/>
            <a:ext cx="4495800" cy="3107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E9988-C151-8751-057B-DC9D9A87AF10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43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What Do You Think?</a:t>
            </a:r>
            <a:endParaRPr spc="-55" dirty="0"/>
          </a:p>
        </p:txBody>
      </p:sp>
      <p:sp>
        <p:nvSpPr>
          <p:cNvPr id="6" name="Oval Callout 5" descr="Image asking for the participants' opinions, experiences, and questions"/>
          <p:cNvSpPr/>
          <p:nvPr/>
        </p:nvSpPr>
        <p:spPr>
          <a:xfrm>
            <a:off x="3009900" y="1447800"/>
            <a:ext cx="6172200" cy="3886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hear you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Opinions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Experiences 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4B2FC-700A-8BE6-995F-16ED46F1FE23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9339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4294967295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Resources</a:t>
            </a:r>
          </a:p>
        </p:txBody>
      </p:sp>
      <p:sp>
        <p:nvSpPr>
          <p:cNvPr id="3" name="TextBox 2" descr="Massive Open Online Courses">
            <a:extLst>
              <a:ext uri="{FF2B5EF4-FFF2-40B4-BE49-F238E27FC236}">
                <a16:creationId xmlns:a16="http://schemas.microsoft.com/office/drawing/2014/main" id="{F8E06A12-30D7-4D63-8F15-3EA76A22B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2400" y="1233768"/>
            <a:ext cx="952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MOOC: Basics of Inclusive Design for Online Education 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3" tooltip="• MOOC: Basics of Inclusive Design for Online Education https://www.coursera.org/learn/inclusive-design "/>
              </a:rPr>
              <a:t>https://www.coursera.org/learn/inclusive-design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E-Access Concordia Project	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4" tooltip="https://adaptech.org/research/e-access-concordia-project/"/>
              </a:rPr>
              <a:t>https://adaptech.org/research/e-access-concordia-project/</a:t>
            </a:r>
            <a:endParaRPr lang="en-CA" sz="28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3810000"/>
            <a:ext cx="9837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Adaptech Research Network: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5" tooltip="www.adaptech.org"/>
              </a:rPr>
              <a:t>www.adaptech.org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Catherine Fichten: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6"/>
              </a:rPr>
              <a:t>cfichten@dawsoncollege.qc.ca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Alice Havel: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7"/>
              </a:rPr>
              <a:t>ahavel@dawsoncollege.qc.ca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Giso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Iravani-Manesh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: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giravanimanesh@dawsoncollege.qc.ca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8" name="Picture 4" descr="Decorative.">
            <a:extLst>
              <a:ext uri="{FF2B5EF4-FFF2-40B4-BE49-F238E27FC236}">
                <a16:creationId xmlns:a16="http://schemas.microsoft.com/office/drawing/2014/main" id="{AB092F84-1715-EE49-A043-112E50384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752600"/>
            <a:ext cx="3352800" cy="19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5A146-7D96-84A1-7B67-408A4FA02EF4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7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CA" smtClean="0"/>
              <a:t>4</a:t>
            </a:fld>
            <a:endParaRPr lang="en-CA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36CEA53-E5EA-7D89-2481-5F3D725438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Ensure Accessibility</a:t>
            </a:r>
            <a:endParaRPr spc="-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A7430B6-CDB5-6E93-C9AD-1EE782EB6FA7}"/>
              </a:ext>
            </a:extLst>
          </p:cNvPr>
          <p:cNvSpPr txBox="1"/>
          <p:nvPr/>
        </p:nvSpPr>
        <p:spPr>
          <a:xfrm>
            <a:off x="457200" y="1028073"/>
            <a:ext cx="11542395" cy="52982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5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d/Deaf, hard of hearing</a:t>
            </a: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Poor</a:t>
            </a:r>
            <a:r>
              <a:rPr lang="en-CA" sz="3600" dirty="0">
                <a:solidFill>
                  <a:schemeClr val="tx2"/>
                </a:solidFill>
                <a:latin typeface="Arial" panose="020B0604020202020204" pitchFamily="34" charset="0"/>
              </a:rPr>
              <a:t> color perception, </a:t>
            </a: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no color perception</a:t>
            </a: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Blind, low vision</a:t>
            </a: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Specific learning disorders</a:t>
            </a: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 panose="020B0604020202020204" pitchFamily="34" charset="0"/>
              </a:rPr>
              <a:t>Attention deficit hyperactivity disorder</a:t>
            </a: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 panose="020B0604020202020204" pitchFamily="34" charset="0"/>
              </a:rPr>
              <a:t>Mental health related disabilities </a:t>
            </a:r>
            <a:endParaRPr lang="en-CA" sz="3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375285" indent="-363220">
              <a:spcBef>
                <a:spcPts val="1200"/>
              </a:spcBef>
              <a:spcAft>
                <a:spcPts val="4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… essentially, </a:t>
            </a:r>
            <a:r>
              <a:rPr lang="en-CA" sz="36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EVERYONE</a:t>
            </a:r>
            <a:r>
              <a:rPr lang="en-CA" sz="3600" b="0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! </a:t>
            </a:r>
          </a:p>
        </p:txBody>
      </p:sp>
      <p:pic>
        <p:nvPicPr>
          <p:cNvPr id="8" name="Picture 7" descr="Decorative.">
            <a:extLst>
              <a:ext uri="{FF2B5EF4-FFF2-40B4-BE49-F238E27FC236}">
                <a16:creationId xmlns:a16="http://schemas.microsoft.com/office/drawing/2014/main" id="{4CAC1C8A-C8E8-37DA-5FC5-98011DB90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220" y="2743200"/>
            <a:ext cx="3388995" cy="21211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485C9-B342-A66B-9DB2-860D65D48886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4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281229"/>
            <a:ext cx="10591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Sources of Information - Research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5737" y="1140026"/>
            <a:ext cx="11615446" cy="328230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b="1" dirty="0">
                <a:solidFill>
                  <a:srgbClr val="001F5F"/>
                </a:solidFill>
                <a:latin typeface="Arial"/>
                <a:cs typeface="Arial"/>
              </a:rPr>
              <a:t>Research</a:t>
            </a: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CA" sz="3500" b="1" dirty="0">
                <a:solidFill>
                  <a:srgbClr val="001F5F"/>
                </a:solidFill>
                <a:latin typeface="Arial"/>
                <a:cs typeface="Arial"/>
              </a:rPr>
              <a:t>findings</a:t>
            </a: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 – ours &amp; other researchers’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Questionnaires, focus groups, interviews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Professionals</a:t>
            </a:r>
          </a:p>
        </p:txBody>
      </p:sp>
      <p:pic>
        <p:nvPicPr>
          <p:cNvPr id="7" name="Picture 6" descr="Decorative.">
            <a:extLst>
              <a:ext uri="{FF2B5EF4-FFF2-40B4-BE49-F238E27FC236}">
                <a16:creationId xmlns:a16="http://schemas.microsoft.com/office/drawing/2014/main" id="{C0069EE9-FD10-F80D-C652-AA2A066CA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52700"/>
            <a:ext cx="4445000" cy="331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9AC883-312E-C1FE-816F-94FC0DC9B848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281229"/>
            <a:ext cx="10591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Sources of Information – Practice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5737" y="1140026"/>
            <a:ext cx="11615446" cy="39748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Work with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Professionals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COVID-19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Good practices</a:t>
            </a:r>
          </a:p>
        </p:txBody>
      </p:sp>
      <p:pic>
        <p:nvPicPr>
          <p:cNvPr id="7" name="Picture 6" descr="Decorative.">
            <a:extLst>
              <a:ext uri="{FF2B5EF4-FFF2-40B4-BE49-F238E27FC236}">
                <a16:creationId xmlns:a16="http://schemas.microsoft.com/office/drawing/2014/main" id="{EC9FC4DA-5E53-CC19-7F75-B9B296A8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4931"/>
            <a:ext cx="5384800" cy="4384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A8FA4-83CB-65B5-6835-6A37B5434126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23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1252329-3A1F-1BB0-1453-4C3BA3B54F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100" y="281229"/>
            <a:ext cx="10591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Allow Use of Personal Tech In Class </a:t>
            </a:r>
            <a:endParaRPr spc="-5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4255359-97AB-3B70-A424-E2F415D8345B}"/>
              </a:ext>
            </a:extLst>
          </p:cNvPr>
          <p:cNvSpPr txBox="1"/>
          <p:nvPr/>
        </p:nvSpPr>
        <p:spPr>
          <a:xfrm>
            <a:off x="576554" y="1035204"/>
            <a:ext cx="11615446" cy="462370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like to use their personal tech in class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Set clear </a:t>
            </a:r>
            <a:r>
              <a:rPr lang="en-CA" sz="3200" b="1" dirty="0">
                <a:solidFill>
                  <a:srgbClr val="1F497D"/>
                </a:solidFill>
                <a:latin typeface="Arial"/>
                <a:cs typeface="Arial"/>
              </a:rPr>
              <a:t>guidelines</a:t>
            </a:r>
          </a:p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need personal tech to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Get help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Get organized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class notes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Read instructions or textbook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photos of board or screen</a:t>
            </a:r>
          </a:p>
        </p:txBody>
      </p:sp>
      <p:pic>
        <p:nvPicPr>
          <p:cNvPr id="13" name="Picture 12" descr="Decorative. ">
            <a:extLst>
              <a:ext uri="{FF2B5EF4-FFF2-40B4-BE49-F238E27FC236}">
                <a16:creationId xmlns:a16="http://schemas.microsoft.com/office/drawing/2014/main" id="{4AF0C9A4-D290-C8C3-4305-B5CEC9AC2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81" y="3124200"/>
            <a:ext cx="3824288" cy="272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61108-8CB9-B9D5-371D-3ABDD3F3CF82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5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5CF4-864D-4367-B60C-EEC93E4C0F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5463-D433-40D7-8C93-766BF52F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91547"/>
            <a:ext cx="9277350" cy="635000"/>
          </a:xfr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CA" sz="3800" dirty="0"/>
              <a:t>Who Are the Students In Our Research?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248A-E4B7-455B-91F0-837117B6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111" y="1371600"/>
            <a:ext cx="11503484" cy="4526280"/>
          </a:xfrm>
        </p:spPr>
        <p:txBody>
          <a:bodyPr wrap="square">
            <a:normAutofit lnSpcReduction="10000"/>
          </a:bodyPr>
          <a:lstStyle/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15% to 20% of students </a:t>
            </a:r>
            <a:r>
              <a:rPr lang="en-CA" b="1" kern="1200" dirty="0">
                <a:solidFill>
                  <a:srgbClr val="001F5F"/>
                </a:solidFill>
              </a:rPr>
              <a:t>self-reported </a:t>
            </a:r>
            <a:r>
              <a:rPr lang="en-CA" kern="1200" dirty="0">
                <a:solidFill>
                  <a:srgbClr val="001F5F"/>
                </a:solidFill>
              </a:rPr>
              <a:t>a disability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had </a:t>
            </a:r>
            <a:r>
              <a:rPr lang="en-CA" b="1" kern="1200" dirty="0">
                <a:solidFill>
                  <a:srgbClr val="001F5F"/>
                </a:solidFill>
              </a:rPr>
              <a:t>multiple</a:t>
            </a:r>
            <a:r>
              <a:rPr lang="en-CA" kern="1200" dirty="0">
                <a:solidFill>
                  <a:srgbClr val="001F5F"/>
                </a:solidFill>
              </a:rPr>
              <a:t> disabilities 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were </a:t>
            </a:r>
            <a:r>
              <a:rPr lang="en-CA" b="1" kern="1200" dirty="0">
                <a:solidFill>
                  <a:srgbClr val="001F5F"/>
                </a:solidFill>
              </a:rPr>
              <a:t>not</a:t>
            </a:r>
            <a:r>
              <a:rPr lang="en-CA" kern="1200" dirty="0">
                <a:solidFill>
                  <a:srgbClr val="001F5F"/>
                </a:solidFill>
              </a:rPr>
              <a:t> registered with accessibility services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Most frequent disabilities reported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3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3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deficit hyperactivity disorder (ADHD)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3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learning disorders</a:t>
            </a:r>
            <a:endParaRPr lang="en-US" sz="3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347CD-B7ED-8B12-9BDA-301C46B97F48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0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28600"/>
            <a:ext cx="12115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Make Sure Formats Are Accessible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6112" y="1103909"/>
            <a:ext cx="11199773" cy="508023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Digital      accessible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b="1" dirty="0">
                <a:solidFill>
                  <a:srgbClr val="1F497D"/>
                </a:solidFill>
                <a:latin typeface="Arial"/>
                <a:cs typeface="Arial"/>
              </a:rPr>
              <a:t>Format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 is important!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 screen readers, text-to-speech, apps</a:t>
            </a:r>
          </a:p>
          <a:p>
            <a:pPr marL="375285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Format includes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Font, text size, spacing, colour, contrast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000" dirty="0">
                <a:solidFill>
                  <a:srgbClr val="1F497D"/>
                </a:solidFill>
                <a:latin typeface="Arial"/>
                <a:cs typeface="Arial"/>
              </a:rPr>
              <a:t>Reading order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</a:rPr>
              <a:t>Headings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kumimoji="0" lang="en-CA" sz="3000" b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 text</a:t>
            </a:r>
          </a:p>
        </p:txBody>
      </p:sp>
      <p:pic>
        <p:nvPicPr>
          <p:cNvPr id="4" name="Picture 3" descr="Decorative.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089468"/>
            <a:ext cx="2619375" cy="1743075"/>
          </a:xfrm>
          <a:prstGeom prst="rect">
            <a:avLst/>
          </a:prstGeom>
        </p:spPr>
      </p:pic>
      <p:pic>
        <p:nvPicPr>
          <p:cNvPr id="8" name="Picture 7" descr="Symbol indicating does not equal.">
            <a:extLst>
              <a:ext uri="{FF2B5EF4-FFF2-40B4-BE49-F238E27FC236}">
                <a16:creationId xmlns:a16="http://schemas.microsoft.com/office/drawing/2014/main" id="{BD1A31EA-61B0-EC06-F45C-9F62F64E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622300" cy="434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9A3DE-4A8A-02A1-F392-5B9B5D2629AA}"/>
              </a:ext>
            </a:extLst>
          </p:cNvPr>
          <p:cNvSpPr txBox="1"/>
          <p:nvPr/>
        </p:nvSpPr>
        <p:spPr>
          <a:xfrm>
            <a:off x="5175738" y="6326318"/>
            <a:ext cx="18405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1200"/>
              </a:spcBef>
              <a:buClr>
                <a:srgbClr val="0033CC"/>
              </a:buClr>
            </a:pPr>
            <a:r>
              <a:rPr lang="en-CA" sz="1800" kern="1200" dirty="0" err="1">
                <a:solidFill>
                  <a:schemeClr val="tx2"/>
                </a:solidFill>
                <a:latin typeface="+mn-lt"/>
              </a:rPr>
              <a:t>shorturl.at</a:t>
            </a:r>
            <a:r>
              <a:rPr lang="en-CA" sz="1800" kern="1200" dirty="0">
                <a:solidFill>
                  <a:schemeClr val="tx2"/>
                </a:solidFill>
                <a:latin typeface="+mn-lt"/>
              </a:rPr>
              <a:t>/abeS4</a:t>
            </a:r>
            <a:endParaRPr lang="en-US" sz="1800" b="1" kern="1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02694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8870</TotalTime>
  <Words>1385</Words>
  <Application>Microsoft Office PowerPoint</Application>
  <PresentationFormat>Widescreen</PresentationFormat>
  <Paragraphs>271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Gill Sans MT</vt:lpstr>
      <vt:lpstr>Tahoma</vt:lpstr>
      <vt:lpstr>Wingdings 3</vt:lpstr>
      <vt:lpstr>Office Theme</vt:lpstr>
      <vt:lpstr>Custom Design</vt:lpstr>
      <vt:lpstr>Origine</vt:lpstr>
      <vt:lpstr>Not Disabled, Just Differently-Abled:  How to Ensure That ALL of Your Students Are Thriving in Your Class!</vt:lpstr>
      <vt:lpstr>Who Are We?</vt:lpstr>
      <vt:lpstr>Our Goals For the Session </vt:lpstr>
      <vt:lpstr>Ensure Accessibility</vt:lpstr>
      <vt:lpstr>Sources of Information - Research</vt:lpstr>
      <vt:lpstr>Sources of Information – Practice</vt:lpstr>
      <vt:lpstr>Allow Use of Personal Tech In Class </vt:lpstr>
      <vt:lpstr>Who Are the Students In Our Research?</vt:lpstr>
      <vt:lpstr>Make Sure Formats Are Accessible</vt:lpstr>
      <vt:lpstr>Background</vt:lpstr>
      <vt:lpstr>Use of Colors</vt:lpstr>
      <vt:lpstr>General Guidelines for PowerPoint Documents</vt:lpstr>
      <vt:lpstr>Course Packs: AVOID!</vt:lpstr>
      <vt:lpstr>General Guidelines for Word Documents</vt:lpstr>
      <vt:lpstr>OCR Documents</vt:lpstr>
      <vt:lpstr>Accessible Tables</vt:lpstr>
      <vt:lpstr>Alt Text</vt:lpstr>
      <vt:lpstr>Alt Text – Word Documents</vt:lpstr>
      <vt:lpstr>Alt Text – PowerPoints</vt:lpstr>
      <vt:lpstr>Alt Text - PDFs</vt:lpstr>
      <vt:lpstr>Alt Text – Google Docs</vt:lpstr>
      <vt:lpstr>Captioning</vt:lpstr>
      <vt:lpstr>Zoom Captions</vt:lpstr>
      <vt:lpstr>Recording Zoom Videos </vt:lpstr>
      <vt:lpstr>Adding Captions to Recorded Zoom Videos and Movies  with Microsoft Stream</vt:lpstr>
      <vt:lpstr>Adding Captions to Recorded Zoom Videos and Movies  with Microsoft Stream (2)</vt:lpstr>
      <vt:lpstr>Adding Captions to Recorded Zoom Videos and Movies  with Microsoft Stream (3)</vt:lpstr>
      <vt:lpstr>Adding Captions to Recorded Zoom Videos and Movies  with Microsoft Stream (4)</vt:lpstr>
      <vt:lpstr>Adding Captions to Recorded Zoom Videos or Movies  with Microsoft Stream (5)</vt:lpstr>
      <vt:lpstr>TEAMS Captions</vt:lpstr>
      <vt:lpstr>What Do You Think?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Mary Jorgensen</cp:lastModifiedBy>
  <cp:revision>375</cp:revision>
  <cp:lastPrinted>2022-10-12T15:26:30Z</cp:lastPrinted>
  <dcterms:created xsi:type="dcterms:W3CDTF">2021-06-16T13:57:00Z</dcterms:created>
  <dcterms:modified xsi:type="dcterms:W3CDTF">2022-11-03T14:12:42Z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2021-06-16T00:00:00Z</vt:filetime>
  </property>
</Properties>
</file>