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1"/>
  </p:notesMasterIdLst>
  <p:handoutMasterIdLst>
    <p:handoutMasterId r:id="rId12"/>
  </p:handoutMasterIdLst>
  <p:sldIdLst>
    <p:sldId id="319" r:id="rId2"/>
    <p:sldId id="316" r:id="rId3"/>
    <p:sldId id="343" r:id="rId4"/>
    <p:sldId id="354" r:id="rId5"/>
    <p:sldId id="355" r:id="rId6"/>
    <p:sldId id="358" r:id="rId7"/>
    <p:sldId id="357" r:id="rId8"/>
    <p:sldId id="360" r:id="rId9"/>
    <p:sldId id="361" r:id="rId10"/>
  </p:sldIdLst>
  <p:sldSz cx="9144000" cy="6858000" type="screen4x3"/>
  <p:notesSz cx="7315200" cy="9601200"/>
  <p:defaultTextStyle>
    <a:defPPr>
      <a:defRPr lang="fr-CA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3" clrIdx="0"/>
  <p:cmAuthor id="1" name="Service Informatique" initials="SI" lastIdx="1" clrIdx="1"/>
  <p:cmAuthor id="2" name="Alex" initials="AL" lastIdx="4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9900"/>
    <a:srgbClr val="CC9900"/>
    <a:srgbClr val="3333FF"/>
    <a:srgbClr val="FF3300"/>
    <a:srgbClr val="C91103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8" autoAdjust="0"/>
    <p:restoredTop sz="90588" autoAdjust="0"/>
  </p:normalViewPr>
  <p:slideViewPr>
    <p:cSldViewPr>
      <p:cViewPr>
        <p:scale>
          <a:sx n="80" d="100"/>
          <a:sy n="80" d="100"/>
        </p:scale>
        <p:origin x="-181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1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En situation de handicap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Sheet1!$B$2:$C$2</c:f>
              <c:strCache>
                <c:ptCount val="2"/>
                <c:pt idx="0">
                  <c:v>Pré-universitaire</c:v>
                </c:pt>
                <c:pt idx="1">
                  <c:v>Technique</c:v>
                </c:pt>
              </c:strCache>
            </c:strRef>
          </c:cat>
          <c:val>
            <c:numRef>
              <c:f>Sheet1!$B$3:$C$3</c:f>
              <c:numCache>
                <c:formatCode>0%</c:formatCode>
                <c:ptCount val="2"/>
                <c:pt idx="0">
                  <c:v>0.55000000000000004</c:v>
                </c:pt>
                <c:pt idx="1">
                  <c:v>0.53</c:v>
                </c:pt>
              </c:numCache>
            </c:numRef>
          </c:val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Sans situation de handicap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Sheet1!$B$2:$C$2</c:f>
              <c:strCache>
                <c:ptCount val="2"/>
                <c:pt idx="0">
                  <c:v>Pré-universitaire</c:v>
                </c:pt>
                <c:pt idx="1">
                  <c:v>Technique</c:v>
                </c:pt>
              </c:strCache>
            </c:strRef>
          </c:cat>
          <c:val>
            <c:numRef>
              <c:f>Sheet1!$B$4:$C$4</c:f>
              <c:numCache>
                <c:formatCode>0%</c:formatCode>
                <c:ptCount val="2"/>
                <c:pt idx="0">
                  <c:v>0.54</c:v>
                </c:pt>
                <c:pt idx="1">
                  <c:v>0.52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084992"/>
        <c:axId val="86090880"/>
      </c:barChart>
      <c:catAx>
        <c:axId val="860849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86090880"/>
        <c:crosses val="autoZero"/>
        <c:auto val="1"/>
        <c:lblAlgn val="ctr"/>
        <c:lblOffset val="100"/>
        <c:noMultiLvlLbl val="0"/>
      </c:catAx>
      <c:valAx>
        <c:axId val="8609088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86084992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800"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169463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75" tIns="48087" rIns="96175" bIns="4808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244" y="0"/>
            <a:ext cx="3170709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75" tIns="48087" rIns="96175" bIns="4808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83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21142"/>
            <a:ext cx="3169463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75" tIns="48087" rIns="96175" bIns="4808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83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244" y="9121142"/>
            <a:ext cx="3170709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75" tIns="48087" rIns="96175" bIns="4808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098D794-27F6-40F0-9C60-7F78BE284514}" type="slidenum">
              <a:rPr lang="fr-CA" altLang="fr-FR"/>
              <a:pPr>
                <a:defRPr/>
              </a:pPr>
              <a:t>‹#›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9901044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169463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75" tIns="48087" rIns="96175" bIns="4808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738" y="0"/>
            <a:ext cx="3169463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75" tIns="48087" rIns="96175" bIns="4808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0475" y="720725"/>
            <a:ext cx="4797425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029" y="4560571"/>
            <a:ext cx="5365145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75" tIns="48087" rIns="96175" bIns="480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noProof="0" smtClean="0"/>
              <a:t>Cliquez pour modifier les styles du texte du masque</a:t>
            </a:r>
          </a:p>
          <a:p>
            <a:pPr lvl="1"/>
            <a:r>
              <a:rPr lang="fr-CA" noProof="0" smtClean="0"/>
              <a:t>Deuxième niveau</a:t>
            </a:r>
          </a:p>
          <a:p>
            <a:pPr lvl="2"/>
            <a:r>
              <a:rPr lang="fr-CA" noProof="0" smtClean="0"/>
              <a:t>Troisième niveau</a:t>
            </a:r>
          </a:p>
          <a:p>
            <a:pPr lvl="3"/>
            <a:r>
              <a:rPr lang="fr-CA" noProof="0" smtClean="0"/>
              <a:t>Quatrième niveau</a:t>
            </a:r>
          </a:p>
          <a:p>
            <a:pPr lvl="4"/>
            <a:r>
              <a:rPr lang="fr-CA" noProof="0" smtClean="0"/>
              <a:t>Cinquième niveau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1140"/>
            <a:ext cx="3169463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75" tIns="48087" rIns="96175" bIns="4808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738" y="9121140"/>
            <a:ext cx="3169463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75" tIns="48087" rIns="96175" bIns="4808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1BFF0680-5299-4D04-92FC-C20F6A420067}" type="slidenum">
              <a:rPr lang="fr-CA" altLang="fr-FR"/>
              <a:pPr>
                <a:defRPr/>
              </a:pPr>
              <a:t>‹#›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21783852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97013" y="1200150"/>
            <a:ext cx="4321175" cy="3241675"/>
          </a:xfrm>
          <a:ln/>
        </p:spPr>
      </p:sp>
      <p:sp>
        <p:nvSpPr>
          <p:cNvPr id="921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922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47059" indent="-287331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49321" indent="-229865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09049" indent="-229865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068777" indent="-229865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528506" indent="-22986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2988235" indent="-22986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447963" indent="-22986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3907691" indent="-22986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4B4DF015-394A-46E5-868F-5D363B8BD40C}" type="slidenum">
              <a:rPr lang="fr-CA" altLang="fr-FR" smtClean="0">
                <a:latin typeface="Tahoma" pitchFamily="34" charset="0"/>
              </a:rPr>
              <a:pPr>
                <a:spcBef>
                  <a:spcPct val="0"/>
                </a:spcBef>
              </a:pPr>
              <a:t>1</a:t>
            </a:fld>
            <a:endParaRPr lang="fr-CA" altLang="fr-FR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Students with LD have better</a:t>
            </a:r>
            <a:r>
              <a:rPr lang="en-US" baseline="0" smtClean="0"/>
              <a:t> grades than students with ADHD and mental health related disabilities.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0D08F7-0A18-484A-AB15-A0B7FE19C275}" type="slidenum">
              <a:rPr lang="fr-CA" altLang="fr-FR" smtClean="0"/>
              <a:pPr>
                <a:defRPr/>
              </a:pPr>
              <a:t>2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21602548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FF0680-5299-4D04-92FC-C20F6A420067}" type="slidenum">
              <a:rPr lang="fr-CA" altLang="fr-FR" smtClean="0"/>
              <a:pPr>
                <a:defRPr/>
              </a:pPr>
              <a:t>3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13080364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en-US" sz="1200" kern="120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Students with mental health related disabilities knew little about disability related campus access services (32%) and were unlikely to use the services available to them (7%). campus-based services students reported using most frequently in their study were educational support services, financial aid, and counseling. Not all services</a:t>
            </a:r>
            <a:r>
              <a:rPr lang="en-US" sz="1200" kern="1200" baseline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provided by disability services may be perceived as helpful by students with </a:t>
            </a:r>
            <a:r>
              <a:rPr lang="en-US" sz="1200" kern="1200" baseline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mentla</a:t>
            </a:r>
            <a:r>
              <a:rPr lang="en-US" sz="1200" kern="1200" baseline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health related disabilities (e.g. note-takers and extra time on </a:t>
            </a:r>
            <a:r>
              <a:rPr lang="en-US" sz="1200" kern="1200" baseline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exame</a:t>
            </a:r>
            <a:r>
              <a:rPr lang="en-US" sz="1200" kern="1200" baseline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, instead they may need more flexible deadlines to take into account the fluctuating nature of their disabilities)</a:t>
            </a:r>
            <a:endParaRPr lang="en-CA" sz="1200" kern="120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endParaRPr lang="en-US" sz="1200" kern="120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CA" sz="1200" kern="120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FF0680-5299-4D04-92FC-C20F6A420067}" type="slidenum">
              <a:rPr lang="fr-CA" altLang="fr-FR" smtClean="0"/>
              <a:pPr>
                <a:defRPr/>
              </a:pPr>
              <a:t>4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39701381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err="1" smtClean="0"/>
              <a:t>Avoir</a:t>
            </a:r>
            <a:r>
              <a:rPr lang="en-US" smtClean="0"/>
              <a:t> les notes de </a:t>
            </a:r>
            <a:r>
              <a:rPr lang="en-US" err="1" smtClean="0"/>
              <a:t>cours</a:t>
            </a:r>
            <a:r>
              <a:rPr lang="en-US" smtClean="0"/>
              <a:t> </a:t>
            </a:r>
            <a:r>
              <a:rPr lang="en-US" err="1" smtClean="0"/>
              <a:t>disponible</a:t>
            </a:r>
            <a:r>
              <a:rPr lang="en-US" smtClean="0"/>
              <a:t> </a:t>
            </a:r>
            <a:r>
              <a:rPr lang="en-US" err="1" smtClean="0"/>
              <a:t>en</a:t>
            </a:r>
            <a:r>
              <a:rPr lang="en-US" smtClean="0"/>
              <a:t> </a:t>
            </a:r>
            <a:r>
              <a:rPr lang="en-US" err="1" smtClean="0"/>
              <a:t>ligne</a:t>
            </a:r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FF0680-5299-4D04-92FC-C20F6A420067}" type="slidenum">
              <a:rPr lang="fr-CA" altLang="fr-FR" smtClean="0"/>
              <a:pPr>
                <a:defRPr/>
              </a:pPr>
              <a:t>5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33511475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600" smtClean="0"/>
              <a:t>Simplifier le </a:t>
            </a:r>
            <a:r>
              <a:rPr lang="en-US" sz="2600" err="1" smtClean="0"/>
              <a:t>processus</a:t>
            </a:r>
            <a:r>
              <a:rPr lang="en-US" sz="2600" smtClean="0"/>
              <a:t> pour </a:t>
            </a:r>
            <a:r>
              <a:rPr lang="en-US" sz="2600" err="1" smtClean="0"/>
              <a:t>effectuer</a:t>
            </a:r>
            <a:r>
              <a:rPr lang="en-US" sz="2600" smtClean="0"/>
              <a:t> </a:t>
            </a:r>
            <a:r>
              <a:rPr lang="en-US" sz="2600" err="1" smtClean="0"/>
              <a:t>une</a:t>
            </a:r>
            <a:r>
              <a:rPr lang="en-US" sz="2600" smtClean="0"/>
              <a:t> </a:t>
            </a:r>
            <a:r>
              <a:rPr lang="en-US" sz="2600" err="1" smtClean="0"/>
              <a:t>demande</a:t>
            </a:r>
            <a:r>
              <a:rPr lang="en-US" sz="2600" smtClean="0"/>
              <a:t> </a:t>
            </a:r>
            <a:r>
              <a:rPr lang="en-US" sz="2600" err="1" smtClean="0"/>
              <a:t>d’aide</a:t>
            </a:r>
            <a:r>
              <a:rPr lang="en-US" sz="2600" smtClean="0"/>
              <a:t> </a:t>
            </a:r>
            <a:r>
              <a:rPr lang="en-US" sz="2600" err="1" smtClean="0"/>
              <a:t>financière</a:t>
            </a:r>
            <a:endParaRPr lang="en-US" sz="2600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FF0680-5299-4D04-92FC-C20F6A420067}" type="slidenum">
              <a:rPr lang="fr-CA" altLang="fr-FR" smtClean="0"/>
              <a:pPr>
                <a:defRPr/>
              </a:pPr>
              <a:t>7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13142211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using a needs based approach to address fatigue and significant lack of energy students with disabilities by suggesting strategies for the student and the campus based disability service provider, such as keeping a to-do list, ensuring long enough breaks between classes, giving students extended time for assignments, and a room to rest in if necessary, regardless</a:t>
            </a:r>
            <a:r>
              <a:rPr lang="en-US" baseline="0" smtClean="0"/>
              <a:t> of type of disability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FF0680-5299-4D04-92FC-C20F6A420067}" type="slidenum">
              <a:rPr lang="fr-CA" altLang="fr-FR" smtClean="0"/>
              <a:pPr>
                <a:defRPr/>
              </a:pPr>
              <a:t>8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4173842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839788" y="3648075"/>
            <a:ext cx="7835900" cy="1279525"/>
          </a:xfrm>
          <a:prstGeom prst="rect">
            <a:avLst/>
          </a:prstGeom>
          <a:noFill/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840161" y="3648074"/>
            <a:ext cx="7836294" cy="1228726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840160" y="5034508"/>
            <a:ext cx="7836295" cy="685800"/>
          </a:xfrm>
          <a:ln>
            <a:noFill/>
          </a:ln>
        </p:spPr>
        <p:txBody>
          <a:bodyPr/>
          <a:lstStyle>
            <a:lvl1pPr marL="0" indent="0" algn="r">
              <a:buNone/>
              <a:defRPr sz="20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dirty="0" smtClean="0"/>
              <a:t>Modifiez le style des sous-titres du masque</a:t>
            </a:r>
            <a:endParaRPr lang="en-US" dirty="0"/>
          </a:p>
        </p:txBody>
      </p:sp>
      <p:sp>
        <p:nvSpPr>
          <p:cNvPr id="5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5321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1">
                <a:effectLst/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4888200"/>
          </a:xfrm>
        </p:spPr>
        <p:txBody>
          <a:bodyPr/>
          <a:lstStyle>
            <a:lvl1pPr marL="361950" indent="-361950">
              <a:buSzPct val="110000"/>
              <a:defRPr/>
            </a:lvl1pPr>
            <a:lvl2pPr marL="628650" indent="-354013">
              <a:buSzPct val="110000"/>
              <a:defRPr sz="3200"/>
            </a:lvl2pPr>
            <a:lvl3pPr marL="895350" indent="-301625">
              <a:buSzPct val="110000"/>
              <a:defRPr sz="2800"/>
            </a:lvl3pPr>
            <a:lvl4pPr marL="1162050" indent="-293688">
              <a:buSzPct val="110000"/>
              <a:defRPr sz="2400"/>
            </a:lvl4pPr>
            <a:lvl5pPr marL="1438275" indent="-295275">
              <a:buSzPct val="110000"/>
              <a:defRPr sz="2000"/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22"/>
          <p:cNvSpPr>
            <a:spLocks noGrp="1"/>
          </p:cNvSpPr>
          <p:nvPr>
            <p:ph type="sldNum" sz="quarter" idx="11"/>
          </p:nvPr>
        </p:nvSpPr>
        <p:spPr>
          <a:xfrm>
            <a:off x="8629650" y="6353175"/>
            <a:ext cx="514350" cy="3857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4DA61-A799-491C-8E9E-DC789FEF6F2B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51289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 smtClean="0"/>
              <a:t>Modifiez le style du titre</a:t>
            </a:r>
            <a:endParaRPr lang="en-US" altLang="fr-FR" dirty="0" smtClean="0"/>
          </a:p>
        </p:txBody>
      </p:sp>
      <p:sp>
        <p:nvSpPr>
          <p:cNvPr id="1027" name="Espace réservé du texte 12"/>
          <p:cNvSpPr>
            <a:spLocks noGrp="1"/>
          </p:cNvSpPr>
          <p:nvPr>
            <p:ph type="body" idx="1"/>
          </p:nvPr>
        </p:nvSpPr>
        <p:spPr bwMode="auto">
          <a:xfrm>
            <a:off x="457200" y="1268413"/>
            <a:ext cx="822960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  <a:endParaRPr lang="en-US" altLang="fr-FR" smtClean="0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85788" y="6353175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629650" y="6469063"/>
            <a:ext cx="514350" cy="2698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33CC"/>
                </a:solidFill>
                <a:latin typeface="Arial" charset="0"/>
              </a:defRPr>
            </a:lvl1pPr>
          </a:lstStyle>
          <a:p>
            <a:pPr>
              <a:defRPr/>
            </a:pPr>
            <a:fld id="{1744951B-61B1-403F-9966-80B6ECCB098F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  <p:sp>
        <p:nvSpPr>
          <p:cNvPr id="1031" name="Connecteur droit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19050" algn="ctr">
            <a:solidFill>
              <a:srgbClr val="0033C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ln>
                <a:solidFill>
                  <a:schemeClr val="tx1"/>
                </a:solidFill>
                <a:prstDash val="solid"/>
              </a:ln>
            </a:endParaRPr>
          </a:p>
        </p:txBody>
      </p:sp>
      <p:sp>
        <p:nvSpPr>
          <p:cNvPr id="1032" name="Connecteur droit 28"/>
          <p:cNvSpPr>
            <a:spLocks noChangeShapeType="1"/>
          </p:cNvSpPr>
          <p:nvPr/>
        </p:nvSpPr>
        <p:spPr bwMode="auto">
          <a:xfrm>
            <a:off x="457200" y="1125538"/>
            <a:ext cx="8229600" cy="0"/>
          </a:xfrm>
          <a:prstGeom prst="line">
            <a:avLst/>
          </a:prstGeom>
          <a:noFill/>
          <a:ln w="19050" algn="ctr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3" name="Picture 25" descr="Adaptech logo blue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" y="6388100"/>
            <a:ext cx="30162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rgbClr val="0033CC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3CC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3CC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3CC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3CC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357188" indent="-357188" algn="l" rtl="0" eaLnBrk="0" fontAlgn="base" hangingPunct="0">
        <a:spcBef>
          <a:spcPts val="6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3600" kern="1200">
          <a:solidFill>
            <a:srgbClr val="072C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22300" indent="-347663" algn="l" rtl="0" eaLnBrk="0" fontAlgn="base" hangingPunct="0">
        <a:spcBef>
          <a:spcPts val="5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3400" kern="1200">
          <a:solidFill>
            <a:srgbClr val="072C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01700" indent="-307975" algn="l" rtl="0" eaLnBrk="0" fontAlgn="base" hangingPunct="0">
        <a:spcBef>
          <a:spcPts val="5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3200" kern="1200">
          <a:solidFill>
            <a:srgbClr val="072C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66813" indent="-298450" algn="l" rtl="0" eaLnBrk="0" fontAlgn="base" hangingPunct="0">
        <a:spcBef>
          <a:spcPts val="4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3000" kern="1200">
          <a:solidFill>
            <a:srgbClr val="072C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431925" indent="-288925" algn="l" rtl="0" eaLnBrk="0" fontAlgn="base" hangingPunct="0">
        <a:spcBef>
          <a:spcPts val="3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2800" kern="1200">
          <a:solidFill>
            <a:srgbClr val="072C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57200" y="116632"/>
            <a:ext cx="8112125" cy="221297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r-FR" sz="3600" smtClean="0">
                <a:solidFill>
                  <a:srgbClr val="0033CC"/>
                </a:solidFill>
                <a:effectLst/>
              </a:rPr>
              <a:t>Les </a:t>
            </a:r>
            <a:r>
              <a:rPr lang="fr-FR" sz="3600">
                <a:solidFill>
                  <a:srgbClr val="0033CC"/>
                </a:solidFill>
                <a:effectLst/>
              </a:rPr>
              <a:t>étudiants en situation de handicap au niveau </a:t>
            </a:r>
            <a:r>
              <a:rPr lang="fr-FR" sz="3600" smtClean="0">
                <a:solidFill>
                  <a:srgbClr val="0033CC"/>
                </a:solidFill>
                <a:effectLst/>
              </a:rPr>
              <a:t>postsecondaire: </a:t>
            </a:r>
            <a:r>
              <a:rPr lang="fr-FR" sz="3600">
                <a:solidFill>
                  <a:srgbClr val="0033CC"/>
                </a:solidFill>
                <a:effectLst/>
              </a:rPr>
              <a:t>quels sont leurs besoins, comment se situent-ils</a:t>
            </a:r>
            <a:r>
              <a:rPr lang="fr-FR" sz="3600">
                <a:solidFill>
                  <a:srgbClr val="FF0000"/>
                </a:solidFill>
                <a:effectLst/>
              </a:rPr>
              <a:t> </a:t>
            </a:r>
            <a:r>
              <a:rPr lang="fr-FR" sz="3600" smtClean="0">
                <a:solidFill>
                  <a:srgbClr val="0033CC"/>
                </a:solidFill>
                <a:effectLst/>
              </a:rPr>
              <a:t>au</a:t>
            </a:r>
            <a:r>
              <a:rPr lang="fr-FR" sz="3600" smtClean="0">
                <a:solidFill>
                  <a:srgbClr val="FF0000"/>
                </a:solidFill>
                <a:effectLst/>
              </a:rPr>
              <a:t> </a:t>
            </a:r>
            <a:r>
              <a:rPr lang="fr-FR" sz="3600" smtClean="0">
                <a:solidFill>
                  <a:srgbClr val="0033CC"/>
                </a:solidFill>
                <a:effectLst/>
              </a:rPr>
              <a:t>niveau </a:t>
            </a:r>
            <a:r>
              <a:rPr lang="fr-FR" sz="3600">
                <a:solidFill>
                  <a:srgbClr val="0033CC"/>
                </a:solidFill>
                <a:effectLst/>
              </a:rPr>
              <a:t>des études?</a:t>
            </a:r>
            <a:r>
              <a:rPr lang="en-US" sz="3600">
                <a:solidFill>
                  <a:srgbClr val="0033CC"/>
                </a:solidFill>
                <a:effectLst/>
              </a:rPr>
              <a:t/>
            </a:r>
            <a:br>
              <a:rPr lang="en-US" sz="3600">
                <a:solidFill>
                  <a:srgbClr val="0033CC"/>
                </a:solidFill>
                <a:effectLst/>
              </a:rPr>
            </a:br>
            <a:endParaRPr lang="en-US" sz="3600">
              <a:solidFill>
                <a:srgbClr val="0033CC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549" y="2996952"/>
            <a:ext cx="8785225" cy="1931987"/>
          </a:xfrm>
        </p:spPr>
        <p:txBody>
          <a:bodyPr>
            <a:normAutofit/>
          </a:bodyPr>
          <a:lstStyle/>
          <a:p>
            <a:pPr algn="ctr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Mary Jorgensen </a:t>
            </a:r>
            <a:endParaRPr lang="en-US" sz="280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200" baseline="3000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collaboration avec </a:t>
            </a:r>
          </a:p>
          <a:p>
            <a:pPr algn="ctr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Catherine Fichten, Alice Havel, Laura King, Jillian  Budd, Alex Lussier, Christine Vo, Cristina Vitouchanskaia, Mai Nhu Nguyen, Alexandre Chauvin, Jennison Asuncion et Gabrielle Lesage</a:t>
            </a:r>
            <a:endParaRPr lang="en-US" sz="2400" baseline="3000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400" smtClean="0">
              <a:solidFill>
                <a:srgbClr val="002060"/>
              </a:solidFill>
            </a:endParaRPr>
          </a:p>
        </p:txBody>
      </p:sp>
      <p:sp>
        <p:nvSpPr>
          <p:cNvPr id="4101" name="Connecteur droit 28"/>
          <p:cNvSpPr>
            <a:spLocks noChangeShapeType="1"/>
          </p:cNvSpPr>
          <p:nvPr/>
        </p:nvSpPr>
        <p:spPr bwMode="auto">
          <a:xfrm>
            <a:off x="457200" y="2924944"/>
            <a:ext cx="8229600" cy="0"/>
          </a:xfrm>
          <a:prstGeom prst="line">
            <a:avLst/>
          </a:prstGeom>
          <a:noFill/>
          <a:ln w="19050" algn="ctr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97168" y="4797152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600" smtClean="0"/>
              <a:t>84e </a:t>
            </a:r>
            <a:r>
              <a:rPr lang="fr-CA" sz="1600"/>
              <a:t>Congrès de l'Association francophone pour le savoir (</a:t>
            </a:r>
            <a:r>
              <a:rPr lang="fr-CA" sz="1600" err="1" smtClean="0"/>
              <a:t>Acfas</a:t>
            </a:r>
            <a:r>
              <a:rPr lang="fr-CA" sz="1600" smtClean="0"/>
              <a:t>)</a:t>
            </a:r>
            <a:endParaRPr lang="en-US" sz="16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10 </a:t>
            </a:r>
            <a:r>
              <a:rPr lang="en-US" sz="1600" err="1" smtClean="0">
                <a:latin typeface="Arial" panose="020B0604020202020204" pitchFamily="34" charset="0"/>
                <a:cs typeface="Arial" panose="020B0604020202020204" pitchFamily="34" charset="0"/>
              </a:rPr>
              <a:t>mai</a:t>
            </a:r>
            <a:r>
              <a:rPr 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 2016</a:t>
            </a:r>
          </a:p>
          <a:p>
            <a:pPr algn="ctr"/>
            <a:r>
              <a:rPr lang="fr-CA" sz="1600">
                <a:latin typeface="Arial" panose="020B0604020202020204" pitchFamily="34" charset="0"/>
                <a:cs typeface="Arial" panose="020B0604020202020204" pitchFamily="34" charset="0"/>
              </a:rPr>
              <a:t>Montréal, </a:t>
            </a:r>
            <a:r>
              <a:rPr lang="fr-CA" sz="1600" smtClean="0">
                <a:latin typeface="Arial" panose="020B0604020202020204" pitchFamily="34" charset="0"/>
                <a:cs typeface="Arial" panose="020B0604020202020204" pitchFamily="34" charset="0"/>
              </a:rPr>
              <a:t>Québec</a:t>
            </a:r>
            <a:endParaRPr 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14" descr="Logo for the Fonds de Recherche sur la Société et la Culture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436" y="6014141"/>
            <a:ext cx="2049463" cy="72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 descr="Dawson College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894" y="6188075"/>
            <a:ext cx="1181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16" descr="Adaptech 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6054725"/>
            <a:ext cx="565150" cy="63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 descr="Attribution - Non Commercia l- No Derivatives 4.0 International" title="Creative Commons Licens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338" y="5687737"/>
            <a:ext cx="801064" cy="278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Cégep André-Laurendeau Logo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6042428"/>
            <a:ext cx="1668298" cy="604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EESR Logo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2912" y="6021288"/>
            <a:ext cx="1800187" cy="681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822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052736"/>
            <a:ext cx="8820472" cy="5256584"/>
          </a:xfrm>
        </p:spPr>
        <p:txBody>
          <a:bodyPr/>
          <a:lstStyle/>
          <a:p>
            <a:pPr marL="274637" lvl="1" indent="0" algn="ctr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altLang="en-US" smtClean="0">
                <a:solidFill>
                  <a:srgbClr val="002060"/>
                </a:solidFill>
                <a:latin typeface="Arial" charset="0"/>
                <a:cs typeface="Arial" charset="0"/>
              </a:rPr>
              <a:t>Étude archivale de 6 </a:t>
            </a:r>
            <a:r>
              <a:rPr lang="en-US" altLang="en-US" err="1" smtClean="0">
                <a:solidFill>
                  <a:srgbClr val="002060"/>
                </a:solidFill>
                <a:latin typeface="Arial" charset="0"/>
                <a:cs typeface="Arial" charset="0"/>
              </a:rPr>
              <a:t>ans</a:t>
            </a:r>
            <a:r>
              <a:rPr lang="en-US" altLang="en-US" smtClean="0">
                <a:solidFill>
                  <a:srgbClr val="002060"/>
                </a:solidFill>
                <a:latin typeface="Arial" charset="0"/>
                <a:cs typeface="Arial" charset="0"/>
              </a:rPr>
              <a:t> du </a:t>
            </a:r>
            <a:r>
              <a:rPr lang="en-US" altLang="en-US" err="1" smtClean="0">
                <a:solidFill>
                  <a:srgbClr val="002060"/>
                </a:solidFill>
                <a:latin typeface="Arial" charset="0"/>
                <a:cs typeface="Arial" charset="0"/>
              </a:rPr>
              <a:t>Collège</a:t>
            </a:r>
            <a:r>
              <a:rPr lang="en-US" altLang="en-US" smtClean="0">
                <a:solidFill>
                  <a:srgbClr val="002060"/>
                </a:solidFill>
                <a:latin typeface="Arial" charset="0"/>
                <a:cs typeface="Arial" charset="0"/>
              </a:rPr>
              <a:t> Dawson</a:t>
            </a:r>
            <a:r>
              <a:rPr lang="en-US" altLang="en-US" baseline="30000" smtClean="0">
                <a:solidFill>
                  <a:srgbClr val="002060"/>
                </a:solidFill>
                <a:latin typeface="Arial" charset="0"/>
                <a:cs typeface="Arial" charset="0"/>
              </a:rPr>
              <a:t>1</a:t>
            </a:r>
          </a:p>
          <a:p>
            <a:pPr marL="0" indent="0">
              <a:buNone/>
            </a:pPr>
            <a:endParaRPr lang="en-US" altLang="en-US" sz="3200" noProof="0" smtClean="0">
              <a:latin typeface="Arial" charset="0"/>
              <a:cs typeface="Arial" charset="0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8F8F8B03-436C-4694-876F-0660F5DD90A0}" type="slidenum">
              <a:rPr lang="fr-FR" altLang="fr-FR" sz="1400" smtClean="0">
                <a:solidFill>
                  <a:srgbClr val="0033CC"/>
                </a:solidFill>
                <a:latin typeface="Arial" charset="0"/>
              </a:rPr>
              <a:pPr/>
              <a:t>2</a:t>
            </a:fld>
            <a:endParaRPr lang="fr-FR" altLang="fr-FR" sz="1400" smtClean="0">
              <a:solidFill>
                <a:srgbClr val="0033CC"/>
              </a:solidFill>
              <a:latin typeface="Arial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40143" y="188640"/>
            <a:ext cx="8302625" cy="1016869"/>
          </a:xfrm>
        </p:spPr>
        <p:txBody>
          <a:bodyPr/>
          <a:lstStyle/>
          <a:p>
            <a:pPr>
              <a:defRPr/>
            </a:pPr>
            <a:r>
              <a:rPr lang="en-US" altLang="en-US" smtClean="0">
                <a:effectLst/>
              </a:rPr>
              <a:t> </a:t>
            </a:r>
            <a:r>
              <a:rPr lang="en-US" altLang="en-US" err="1" smtClean="0">
                <a:effectLst/>
              </a:rPr>
              <a:t>Recherche</a:t>
            </a:r>
            <a:r>
              <a:rPr lang="en-US" altLang="en-US" smtClean="0">
                <a:effectLst/>
              </a:rPr>
              <a:t> formative </a:t>
            </a:r>
            <a:r>
              <a:rPr lang="en-US" altLang="en-US" err="1" smtClean="0">
                <a:effectLst/>
              </a:rPr>
              <a:t>passée</a:t>
            </a:r>
            <a:r>
              <a:rPr lang="en-US" altLang="en-US" smtClean="0">
                <a:effectLst/>
              </a:rPr>
              <a:t> </a:t>
            </a:r>
            <a:r>
              <a:rPr lang="en-US" altLang="en-US" smtClean="0"/>
              <a:t>: </a:t>
            </a:r>
            <a:r>
              <a:rPr lang="en-US" altLang="en-US" err="1"/>
              <a:t>r</a:t>
            </a:r>
            <a:r>
              <a:rPr lang="en-US" altLang="en-US" err="1" smtClean="0"/>
              <a:t>ésultats</a:t>
            </a:r>
            <a:r>
              <a:rPr lang="en-US" altLang="en-US" smtClean="0"/>
              <a:t> </a:t>
            </a:r>
            <a:r>
              <a:rPr lang="en-US" altLang="en-US" err="1" smtClean="0"/>
              <a:t>scolaires</a:t>
            </a:r>
            <a:r>
              <a:rPr lang="en-US" altLang="en-US" smtClean="0"/>
              <a:t> </a:t>
            </a:r>
            <a:endParaRPr lang="en-US" noProof="0">
              <a:effectLst/>
            </a:endParaRPr>
          </a:p>
        </p:txBody>
      </p:sp>
      <p:graphicFrame>
        <p:nvGraphicFramePr>
          <p:cNvPr id="6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2275194"/>
              </p:ext>
            </p:extLst>
          </p:nvPr>
        </p:nvGraphicFramePr>
        <p:xfrm>
          <a:off x="107503" y="1772817"/>
          <a:ext cx="8928993" cy="44604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44779"/>
                <a:gridCol w="1287453"/>
                <a:gridCol w="1060256"/>
                <a:gridCol w="115966"/>
                <a:gridCol w="1095755"/>
                <a:gridCol w="984523"/>
                <a:gridCol w="227198"/>
                <a:gridCol w="1135989"/>
                <a:gridCol w="977074"/>
              </a:tblGrid>
              <a:tr h="134060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err="1" smtClean="0">
                          <a:effectLst/>
                          <a:latin typeface="Arial Narrow" pitchFamily="34" charset="0"/>
                        </a:rPr>
                        <a:t>Programmes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i="0" u="none" strike="noStrike" smtClean="0">
                          <a:effectLst/>
                          <a:latin typeface="Arial Narrow" pitchFamily="34" charset="0"/>
                        </a:rPr>
                        <a:t>Troubles </a:t>
                      </a:r>
                      <a:r>
                        <a:rPr lang="en-US" sz="2400" i="0" u="none" strike="noStrike" err="1" smtClean="0">
                          <a:effectLst/>
                          <a:latin typeface="Arial Narrow" pitchFamily="34" charset="0"/>
                        </a:rPr>
                        <a:t>d’apprentissage</a:t>
                      </a:r>
                      <a:r>
                        <a:rPr lang="en-US" sz="2400" i="0" u="none" strike="noStrike" smtClean="0">
                          <a:effectLst/>
                          <a:latin typeface="Arial Narrow" pitchFamily="34" charset="0"/>
                        </a:rPr>
                        <a:t>/ TDAH</a:t>
                      </a:r>
                      <a:r>
                        <a:rPr lang="en-US" sz="2400" i="0" u="none" strike="noStrike">
                          <a:effectLst/>
                          <a:latin typeface="Arial Narrow" pitchFamily="34" charset="0"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7620" marR="7620" marT="762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7620" marR="7620" marT="762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i="0" u="none" strike="noStrike" err="1" smtClean="0">
                          <a:effectLst/>
                          <a:latin typeface="Arial Narrow" pitchFamily="34" charset="0"/>
                        </a:rPr>
                        <a:t>Autres</a:t>
                      </a:r>
                      <a:r>
                        <a:rPr lang="en-US" sz="2400" i="0" u="none" strike="noStrike" smtClean="0">
                          <a:effectLst/>
                          <a:latin typeface="Arial Narrow" pitchFamily="34" charset="0"/>
                        </a:rPr>
                        <a:t> situations de handicap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7620" marR="7620" marT="762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7620" marR="7620" marT="762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i="0" u="none" strike="noStrike" smtClean="0">
                          <a:effectLst/>
                          <a:latin typeface="Arial Narrow" pitchFamily="34" charset="0"/>
                        </a:rPr>
                        <a:t>Sans situation de</a:t>
                      </a:r>
                    </a:p>
                    <a:p>
                      <a:pPr algn="ctr" fontAlgn="b"/>
                      <a:r>
                        <a:rPr lang="en-US" sz="2400" i="0" u="none" strike="noStrike" smtClean="0">
                          <a:effectLst/>
                          <a:latin typeface="Arial Narrow" pitchFamily="34" charset="0"/>
                        </a:rPr>
                        <a:t>handicap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7620" marR="7620" marT="762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343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smtClean="0">
                          <a:effectLst/>
                          <a:latin typeface="Arial Narrow" pitchFamily="34" charset="0"/>
                        </a:rPr>
                        <a:t>n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err="1" smtClean="0">
                          <a:effectLst/>
                          <a:latin typeface="Arial Narrow" pitchFamily="34" charset="0"/>
                        </a:rPr>
                        <a:t>Résultat</a:t>
                      </a:r>
                      <a:r>
                        <a:rPr lang="en-US" sz="2400" u="none" strike="noStrike" smtClean="0"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en-US" sz="2400" u="none" strike="noStrike" err="1" smtClean="0">
                          <a:effectLst/>
                          <a:latin typeface="Arial Narrow" pitchFamily="34" charset="0"/>
                        </a:rPr>
                        <a:t>scolaire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smtClean="0">
                          <a:effectLst/>
                          <a:latin typeface="Arial Narrow" pitchFamily="34" charset="0"/>
                        </a:rPr>
                        <a:t>n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err="1" smtClean="0">
                          <a:effectLst/>
                          <a:latin typeface="Arial Narrow" pitchFamily="34" charset="0"/>
                        </a:rPr>
                        <a:t>Résultat</a:t>
                      </a:r>
                      <a:r>
                        <a:rPr lang="en-US" sz="2400" u="none" strike="noStrike" smtClean="0"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en-US" sz="2400" u="none" strike="noStrike" err="1" smtClean="0">
                          <a:effectLst/>
                          <a:latin typeface="Arial Narrow" pitchFamily="34" charset="0"/>
                        </a:rPr>
                        <a:t>scolaire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smtClean="0">
                          <a:effectLst/>
                          <a:latin typeface="Arial Narrow" pitchFamily="34" charset="0"/>
                        </a:rPr>
                        <a:t>n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err="1" smtClean="0">
                          <a:effectLst/>
                          <a:latin typeface="Arial Narrow" pitchFamily="34" charset="0"/>
                        </a:rPr>
                        <a:t>Résultat</a:t>
                      </a:r>
                      <a:r>
                        <a:rPr lang="en-US" sz="2400" u="none" strike="noStrike" smtClean="0"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en-US" sz="2400" u="none" strike="noStrike" err="1" smtClean="0">
                          <a:effectLst/>
                          <a:latin typeface="Arial Narrow" pitchFamily="34" charset="0"/>
                        </a:rPr>
                        <a:t>scolaire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9965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smtClean="0">
                          <a:effectLst/>
                          <a:latin typeface="Arial Narrow" pitchFamily="34" charset="0"/>
                        </a:rPr>
                        <a:t>Sciences </a:t>
                      </a:r>
                      <a:r>
                        <a:rPr lang="en-US" sz="2400" u="none" strike="noStrike" err="1" smtClean="0">
                          <a:effectLst/>
                          <a:latin typeface="Arial Narrow" pitchFamily="34" charset="0"/>
                        </a:rPr>
                        <a:t>humaines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  <a:latin typeface="Arial Narrow" pitchFamily="34" charset="0"/>
                        </a:rPr>
                        <a:t>166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  <a:latin typeface="Arial Narrow" pitchFamily="34" charset="0"/>
                        </a:rPr>
                        <a:t>64%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  <a:latin typeface="Arial Narrow" pitchFamily="34" charset="0"/>
                        </a:rPr>
                        <a:t>103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>
                          <a:effectLst/>
                          <a:latin typeface="Arial Narrow" pitchFamily="34" charset="0"/>
                        </a:rPr>
                        <a:t>70%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  <a:latin typeface="Arial Narrow" pitchFamily="34" charset="0"/>
                        </a:rPr>
                        <a:t>13,908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  <a:latin typeface="Arial Narrow" pitchFamily="34" charset="0"/>
                        </a:rPr>
                        <a:t>62%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9965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smtClean="0">
                          <a:effectLst/>
                          <a:latin typeface="Arial Narrow" pitchFamily="34" charset="0"/>
                        </a:rPr>
                        <a:t>Techniques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  <a:latin typeface="Arial Narrow" pitchFamily="34" charset="0"/>
                        </a:rPr>
                        <a:t>32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  <a:latin typeface="Arial Narrow" pitchFamily="34" charset="0"/>
                        </a:rPr>
                        <a:t>64%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  <a:latin typeface="Arial Narrow" pitchFamily="34" charset="0"/>
                        </a:rPr>
                        <a:t>40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>
                          <a:effectLst/>
                          <a:latin typeface="Arial Narrow" pitchFamily="34" charset="0"/>
                        </a:rPr>
                        <a:t>71%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  <a:latin typeface="Arial Narrow" pitchFamily="34" charset="0"/>
                        </a:rPr>
                        <a:t>4,634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  <a:latin typeface="Arial Narrow" pitchFamily="34" charset="0"/>
                        </a:rPr>
                        <a:t>67%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94193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err="1" smtClean="0">
                          <a:effectLst/>
                          <a:latin typeface="Arial Narrow" pitchFamily="34" charset="0"/>
                        </a:rPr>
                        <a:t>Tous</a:t>
                      </a:r>
                      <a:r>
                        <a:rPr lang="en-US" sz="2400" u="none" strike="noStrike" smtClean="0">
                          <a:effectLst/>
                          <a:latin typeface="Arial Narrow" pitchFamily="34" charset="0"/>
                        </a:rPr>
                        <a:t> les </a:t>
                      </a:r>
                      <a:r>
                        <a:rPr lang="en-US" sz="2400" u="none" strike="noStrike" err="1" smtClean="0">
                          <a:effectLst/>
                          <a:latin typeface="Arial Narrow" pitchFamily="34" charset="0"/>
                        </a:rPr>
                        <a:t>programmes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  <a:latin typeface="Arial Narrow" pitchFamily="34" charset="0"/>
                        </a:rPr>
                        <a:t>347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  <a:latin typeface="Arial Narrow" pitchFamily="34" charset="0"/>
                        </a:rPr>
                        <a:t>64%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  <a:latin typeface="Arial Narrow" pitchFamily="34" charset="0"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  <a:latin typeface="Arial Narrow" pitchFamily="34" charset="0"/>
                        </a:rPr>
                        <a:t>285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>
                          <a:effectLst/>
                          <a:latin typeface="Arial Narrow" pitchFamily="34" charset="0"/>
                        </a:rPr>
                        <a:t>70%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  <a:latin typeface="Arial Narrow" pitchFamily="34" charset="0"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  <a:latin typeface="Arial Narrow" pitchFamily="34" charset="0"/>
                        </a:rPr>
                        <a:t>40,262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  <a:latin typeface="Arial Narrow" pitchFamily="34" charset="0"/>
                        </a:rPr>
                        <a:t>66%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67544" y="6381328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aseline="3000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 Jorgensen, S., Fichten, C.S., Havel, A., Lamb, D., James, C., &amp; Barile, M. (2005). Academic performance of college students with and without disabilities: An archival study. Canadian Journal of Counselling, 39(2), 101-117.</a:t>
            </a:r>
          </a:p>
        </p:txBody>
      </p:sp>
    </p:spTree>
    <p:extLst>
      <p:ext uri="{BB962C8B-B14F-4D97-AF65-F5344CB8AC3E}">
        <p14:creationId xmlns:p14="http://schemas.microsoft.com/office/powerpoint/2010/main" val="377255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684213"/>
          </a:xfrm>
        </p:spPr>
        <p:txBody>
          <a:bodyPr/>
          <a:lstStyle/>
          <a:p>
            <a:r>
              <a:rPr lang="en-US" err="1" smtClean="0"/>
              <a:t>Recherche</a:t>
            </a:r>
            <a:r>
              <a:rPr lang="en-US" smtClean="0"/>
              <a:t> formative </a:t>
            </a:r>
            <a:r>
              <a:rPr lang="en-US" err="1" smtClean="0"/>
              <a:t>passée</a:t>
            </a:r>
            <a:r>
              <a:rPr lang="en-US" smtClean="0"/>
              <a:t> : </a:t>
            </a:r>
            <a:r>
              <a:rPr lang="en-US" err="1"/>
              <a:t>t</a:t>
            </a:r>
            <a:r>
              <a:rPr lang="en-US" err="1" smtClean="0"/>
              <a:t>aux</a:t>
            </a:r>
            <a:r>
              <a:rPr lang="en-US" smtClean="0"/>
              <a:t> de </a:t>
            </a:r>
            <a:r>
              <a:rPr lang="en-US" err="1" smtClean="0"/>
              <a:t>diplomation</a:t>
            </a:r>
            <a:r>
              <a:rPr lang="en-US" smtClean="0"/>
              <a:t>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002060"/>
                </a:solidFill>
              </a:rPr>
              <a:t>Les </a:t>
            </a:r>
            <a:r>
              <a:rPr lang="en-US" err="1" smtClean="0">
                <a:solidFill>
                  <a:srgbClr val="002060"/>
                </a:solidFill>
              </a:rPr>
              <a:t>étudiants</a:t>
            </a:r>
            <a:r>
              <a:rPr lang="en-US" smtClean="0">
                <a:solidFill>
                  <a:srgbClr val="002060"/>
                </a:solidFill>
              </a:rPr>
              <a:t> avec et sans handicap </a:t>
            </a:r>
            <a:r>
              <a:rPr lang="en-US" err="1" smtClean="0">
                <a:solidFill>
                  <a:srgbClr val="002060"/>
                </a:solidFill>
              </a:rPr>
              <a:t>ont</a:t>
            </a:r>
            <a:r>
              <a:rPr lang="en-US" smtClean="0">
                <a:solidFill>
                  <a:srgbClr val="002060"/>
                </a:solidFill>
              </a:rPr>
              <a:t> le </a:t>
            </a:r>
            <a:r>
              <a:rPr lang="en-US" err="1" smtClean="0">
                <a:solidFill>
                  <a:srgbClr val="002060"/>
                </a:solidFill>
              </a:rPr>
              <a:t>même</a:t>
            </a:r>
            <a:r>
              <a:rPr lang="en-US" smtClean="0">
                <a:solidFill>
                  <a:srgbClr val="002060"/>
                </a:solidFill>
              </a:rPr>
              <a:t> </a:t>
            </a:r>
            <a:r>
              <a:rPr lang="en-US" err="1" smtClean="0">
                <a:solidFill>
                  <a:srgbClr val="002060"/>
                </a:solidFill>
              </a:rPr>
              <a:t>taux</a:t>
            </a:r>
            <a:r>
              <a:rPr lang="en-US" smtClean="0">
                <a:solidFill>
                  <a:srgbClr val="002060"/>
                </a:solidFill>
              </a:rPr>
              <a:t> de diplomation</a:t>
            </a:r>
            <a:r>
              <a:rPr lang="en-US" baseline="30000" smtClean="0">
                <a:solidFill>
                  <a:srgbClr val="002060"/>
                </a:solidFill>
              </a:rPr>
              <a:t>1</a:t>
            </a:r>
          </a:p>
          <a:p>
            <a:pPr marL="0" indent="0">
              <a:buNone/>
            </a:pPr>
            <a:endParaRPr lang="en-US" sz="1200" smtClean="0">
              <a:solidFill>
                <a:srgbClr val="002060"/>
              </a:solidFill>
            </a:endParaRPr>
          </a:p>
          <a:p>
            <a:pPr marL="457200" lvl="1"/>
            <a:r>
              <a:rPr lang="en-US" sz="2600" smtClean="0">
                <a:solidFill>
                  <a:srgbClr val="002060"/>
                </a:solidFill>
              </a:rPr>
              <a:t>Le </a:t>
            </a:r>
            <a:r>
              <a:rPr lang="en-US" sz="2600" err="1" smtClean="0">
                <a:solidFill>
                  <a:srgbClr val="002060"/>
                </a:solidFill>
              </a:rPr>
              <a:t>taux</a:t>
            </a:r>
            <a:r>
              <a:rPr lang="en-US" sz="2600" smtClean="0">
                <a:solidFill>
                  <a:srgbClr val="002060"/>
                </a:solidFill>
              </a:rPr>
              <a:t> de </a:t>
            </a:r>
            <a:r>
              <a:rPr lang="en-US" sz="2600" err="1" smtClean="0">
                <a:solidFill>
                  <a:srgbClr val="002060"/>
                </a:solidFill>
              </a:rPr>
              <a:t>diplomation</a:t>
            </a:r>
            <a:endParaRPr lang="en-US" sz="2600" smtClean="0">
              <a:solidFill>
                <a:srgbClr val="002060"/>
              </a:solidFill>
            </a:endParaRPr>
          </a:p>
          <a:p>
            <a:pPr marL="457200" lvl="1" indent="0">
              <a:buNone/>
            </a:pPr>
            <a:r>
              <a:rPr lang="en-US" sz="2600" smtClean="0">
                <a:solidFill>
                  <a:srgbClr val="002060"/>
                </a:solidFill>
              </a:rPr>
              <a:t>est plus </a:t>
            </a:r>
            <a:r>
              <a:rPr lang="en-US" sz="2600" err="1" smtClean="0">
                <a:solidFill>
                  <a:srgbClr val="002060"/>
                </a:solidFill>
              </a:rPr>
              <a:t>élevé</a:t>
            </a:r>
            <a:r>
              <a:rPr lang="en-US" sz="2600" smtClean="0">
                <a:solidFill>
                  <a:srgbClr val="002060"/>
                </a:solidFill>
              </a:rPr>
              <a:t> chez les </a:t>
            </a:r>
          </a:p>
          <a:p>
            <a:pPr marL="457200" lvl="1" indent="0">
              <a:buNone/>
            </a:pPr>
            <a:r>
              <a:rPr lang="en-US" sz="2600">
                <a:solidFill>
                  <a:srgbClr val="002060"/>
                </a:solidFill>
              </a:rPr>
              <a:t>é</a:t>
            </a:r>
            <a:r>
              <a:rPr lang="en-US" sz="2600" smtClean="0">
                <a:solidFill>
                  <a:srgbClr val="002060"/>
                </a:solidFill>
              </a:rPr>
              <a:t>tudiants en situation de </a:t>
            </a:r>
          </a:p>
          <a:p>
            <a:pPr marL="457200" lvl="1" indent="0">
              <a:buNone/>
            </a:pPr>
            <a:r>
              <a:rPr lang="en-US" sz="2600" smtClean="0">
                <a:solidFill>
                  <a:srgbClr val="002060"/>
                </a:solidFill>
              </a:rPr>
              <a:t>handicap</a:t>
            </a:r>
          </a:p>
          <a:p>
            <a:pPr marL="457200" lvl="1"/>
            <a:r>
              <a:rPr lang="en-US" sz="2600" smtClean="0">
                <a:solidFill>
                  <a:srgbClr val="002060"/>
                </a:solidFill>
              </a:rPr>
              <a:t>Toutefois, la </a:t>
            </a:r>
            <a:r>
              <a:rPr lang="en-US" sz="2600" err="1" smtClean="0">
                <a:solidFill>
                  <a:srgbClr val="002060"/>
                </a:solidFill>
              </a:rPr>
              <a:t>différence</a:t>
            </a:r>
            <a:r>
              <a:rPr lang="en-US" sz="2600" smtClean="0">
                <a:solidFill>
                  <a:srgbClr val="002060"/>
                </a:solidFill>
              </a:rPr>
              <a:t> </a:t>
            </a:r>
          </a:p>
          <a:p>
            <a:pPr marL="457200" lvl="1" indent="0">
              <a:buNone/>
            </a:pPr>
            <a:r>
              <a:rPr lang="en-US" sz="2600" smtClean="0">
                <a:solidFill>
                  <a:srgbClr val="002060"/>
                </a:solidFill>
              </a:rPr>
              <a:t>n’est pas </a:t>
            </a:r>
            <a:r>
              <a:rPr lang="en-US" sz="2600" err="1" smtClean="0">
                <a:solidFill>
                  <a:srgbClr val="002060"/>
                </a:solidFill>
              </a:rPr>
              <a:t>significative</a:t>
            </a:r>
            <a:endParaRPr lang="en-US" sz="2600">
              <a:solidFill>
                <a:srgbClr val="002060"/>
              </a:solidFill>
            </a:endParaRPr>
          </a:p>
          <a:p>
            <a:pPr marL="457200" lvl="1"/>
            <a:r>
              <a:rPr lang="en-US" sz="2600" smtClean="0">
                <a:solidFill>
                  <a:srgbClr val="002060"/>
                </a:solidFill>
              </a:rPr>
              <a:t>Ils </a:t>
            </a:r>
            <a:r>
              <a:rPr lang="en-US" sz="2600" err="1" smtClean="0">
                <a:solidFill>
                  <a:srgbClr val="002060"/>
                </a:solidFill>
              </a:rPr>
              <a:t>ont</a:t>
            </a:r>
            <a:r>
              <a:rPr lang="en-US" sz="2600" smtClean="0">
                <a:solidFill>
                  <a:srgbClr val="002060"/>
                </a:solidFill>
              </a:rPr>
              <a:t> </a:t>
            </a:r>
            <a:r>
              <a:rPr lang="en-US" sz="2600" err="1" smtClean="0">
                <a:solidFill>
                  <a:srgbClr val="002060"/>
                </a:solidFill>
              </a:rPr>
              <a:t>besoin</a:t>
            </a:r>
            <a:r>
              <a:rPr lang="en-US" sz="2600" smtClean="0">
                <a:solidFill>
                  <a:srgbClr val="002060"/>
                </a:solidFill>
              </a:rPr>
              <a:t> </a:t>
            </a:r>
            <a:r>
              <a:rPr lang="en-US" sz="2600" err="1" smtClean="0">
                <a:solidFill>
                  <a:srgbClr val="002060"/>
                </a:solidFill>
              </a:rPr>
              <a:t>d’une</a:t>
            </a:r>
            <a:r>
              <a:rPr lang="en-US" sz="2600" smtClean="0">
                <a:solidFill>
                  <a:srgbClr val="002060"/>
                </a:solidFill>
              </a:rPr>
              <a:t>                                             session </a:t>
            </a:r>
            <a:r>
              <a:rPr lang="en-US" sz="2600" err="1" smtClean="0">
                <a:solidFill>
                  <a:srgbClr val="002060"/>
                </a:solidFill>
              </a:rPr>
              <a:t>supplémentaire</a:t>
            </a:r>
            <a:endParaRPr lang="en-US" sz="2600">
              <a:solidFill>
                <a:srgbClr val="002060"/>
              </a:solidFill>
            </a:endParaRPr>
          </a:p>
          <a:p>
            <a:pPr marL="274637" lvl="1" indent="0">
              <a:buNone/>
            </a:pPr>
            <a:endParaRPr lang="en-US">
              <a:solidFill>
                <a:srgbClr val="002060"/>
              </a:solidFill>
            </a:endParaRPr>
          </a:p>
          <a:p>
            <a:endParaRPr lang="en-US" smtClean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F4DA61-A799-491C-8E9E-DC789FEF6F2B}" type="slidenum">
              <a:rPr lang="fr-FR" altLang="fr-FR" smtClean="0"/>
              <a:pPr>
                <a:defRPr/>
              </a:pPr>
              <a:t>3</a:t>
            </a:fld>
            <a:endParaRPr lang="fr-FR" altLang="fr-FR"/>
          </a:p>
        </p:txBody>
      </p:sp>
      <p:sp>
        <p:nvSpPr>
          <p:cNvPr id="6" name="TextBox 5"/>
          <p:cNvSpPr txBox="1"/>
          <p:nvPr/>
        </p:nvSpPr>
        <p:spPr>
          <a:xfrm>
            <a:off x="323528" y="6373304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aseline="3000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t>Jorgensen</a:t>
            </a:r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, S., Fichten, C.S., Havel, A., Lamb, D., James, C., &amp; Barile, M. (2005). Academic performance of college </a:t>
            </a:r>
            <a:r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t>students </a:t>
            </a:r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with and without disabilities: An archival study. Canadian Journal of Counselling, 39(2), 101-117.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7725342"/>
              </p:ext>
            </p:extLst>
          </p:nvPr>
        </p:nvGraphicFramePr>
        <p:xfrm>
          <a:off x="4897657" y="2348880"/>
          <a:ext cx="4246343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60045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196752"/>
            <a:ext cx="8229600" cy="5760640"/>
          </a:xfrm>
        </p:spPr>
        <p:txBody>
          <a:bodyPr/>
          <a:lstStyle/>
          <a:p>
            <a:r>
              <a:rPr lang="en-US" sz="3200" smtClean="0"/>
              <a:t>Les étudiants avec des troubles </a:t>
            </a:r>
            <a:r>
              <a:rPr lang="en-US" sz="3200" err="1" smtClean="0"/>
              <a:t>d’apprentissage</a:t>
            </a:r>
            <a:r>
              <a:rPr lang="en-US" sz="3200" smtClean="0"/>
              <a:t> </a:t>
            </a:r>
            <a:r>
              <a:rPr lang="en-US" sz="3200" err="1" smtClean="0"/>
              <a:t>étaient</a:t>
            </a:r>
            <a:r>
              <a:rPr lang="en-US" sz="3200" smtClean="0"/>
              <a:t> plus </a:t>
            </a:r>
            <a:r>
              <a:rPr lang="en-US" sz="3200" err="1" smtClean="0"/>
              <a:t>susceptibles</a:t>
            </a:r>
            <a:r>
              <a:rPr lang="en-US" sz="3200" smtClean="0"/>
              <a:t> de </a:t>
            </a:r>
            <a:r>
              <a:rPr lang="en-US" sz="3200" err="1" smtClean="0"/>
              <a:t>s’inscrire</a:t>
            </a:r>
            <a:r>
              <a:rPr lang="en-US" sz="3200" smtClean="0"/>
              <a:t> aux </a:t>
            </a:r>
            <a:r>
              <a:rPr lang="en-US" sz="3200" smtClean="0">
                <a:solidFill>
                  <a:schemeClr val="bg2">
                    <a:lumMod val="25000"/>
                  </a:schemeClr>
                </a:solidFill>
              </a:rPr>
              <a:t>services </a:t>
            </a:r>
            <a:r>
              <a:rPr lang="en-US" sz="3200" err="1" smtClean="0">
                <a:solidFill>
                  <a:schemeClr val="bg2">
                    <a:lumMod val="25000"/>
                  </a:schemeClr>
                </a:solidFill>
              </a:rPr>
              <a:t>adaptés</a:t>
            </a:r>
            <a:endParaRPr lang="en-US" sz="320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endParaRPr lang="en-US" sz="320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3200" smtClean="0"/>
              <a:t>Les </a:t>
            </a:r>
            <a:r>
              <a:rPr lang="en-US" sz="3200" err="1" smtClean="0"/>
              <a:t>étudiants</a:t>
            </a:r>
            <a:r>
              <a:rPr lang="en-US" sz="3200" smtClean="0"/>
              <a:t> avec des troubles </a:t>
            </a:r>
            <a:r>
              <a:rPr lang="en-US" sz="3200" err="1" smtClean="0"/>
              <a:t>d’apprentissage</a:t>
            </a:r>
            <a:r>
              <a:rPr lang="en-US" sz="3200" smtClean="0"/>
              <a:t> </a:t>
            </a:r>
            <a:r>
              <a:rPr lang="en-US" sz="3200" err="1" smtClean="0"/>
              <a:t>avaient</a:t>
            </a:r>
            <a:r>
              <a:rPr lang="en-US" sz="3200" smtClean="0"/>
              <a:t> des </a:t>
            </a:r>
            <a:r>
              <a:rPr lang="en-US" sz="3200" err="1" smtClean="0"/>
              <a:t>besoins</a:t>
            </a:r>
            <a:r>
              <a:rPr lang="en-US" sz="3200" smtClean="0"/>
              <a:t> </a:t>
            </a:r>
            <a:r>
              <a:rPr lang="en-US" sz="3200" err="1" smtClean="0"/>
              <a:t>différents</a:t>
            </a:r>
            <a:r>
              <a:rPr lang="en-US" sz="3200" smtClean="0"/>
              <a:t> de </a:t>
            </a:r>
            <a:r>
              <a:rPr lang="en-US" sz="3200" err="1" smtClean="0"/>
              <a:t>ceux</a:t>
            </a:r>
            <a:r>
              <a:rPr lang="en-US" sz="3200" smtClean="0"/>
              <a:t> des </a:t>
            </a:r>
            <a:r>
              <a:rPr lang="en-US" sz="3200" err="1" smtClean="0"/>
              <a:t>étudiants</a:t>
            </a:r>
            <a:r>
              <a:rPr lang="en-US" sz="3200" smtClean="0"/>
              <a:t> </a:t>
            </a:r>
            <a:r>
              <a:rPr lang="en-US" sz="3200" err="1" smtClean="0"/>
              <a:t>ayant</a:t>
            </a:r>
            <a:r>
              <a:rPr lang="en-US" sz="3200" smtClean="0"/>
              <a:t> des troubles de santé </a:t>
            </a:r>
            <a:r>
              <a:rPr lang="en-US" sz="3200" err="1" smtClean="0"/>
              <a:t>mentale</a:t>
            </a:r>
            <a:endParaRPr lang="en-US" sz="32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F4DA61-A799-491C-8E9E-DC789FEF6F2B}" type="slidenum">
              <a:rPr lang="fr-FR" altLang="fr-FR" smtClean="0"/>
              <a:pPr>
                <a:defRPr/>
              </a:pPr>
              <a:t>4</a:t>
            </a:fld>
            <a:endParaRPr lang="fr-FR" altLang="fr-FR"/>
          </a:p>
        </p:txBody>
      </p:sp>
      <p:sp>
        <p:nvSpPr>
          <p:cNvPr id="5" name="TextBox 4"/>
          <p:cNvSpPr txBox="1"/>
          <p:nvPr/>
        </p:nvSpPr>
        <p:spPr>
          <a:xfrm>
            <a:off x="467544" y="6402882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637" lvl="1" indent="0">
              <a:buNone/>
            </a:pPr>
            <a:r>
              <a:rPr lang="en-US" sz="1200" baseline="3000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Jorgensen, M., Budd, J., Fichten, C.S., Nguyen, M.N. &amp; Havel, A. (2016). </a:t>
            </a:r>
            <a:r>
              <a:rPr lang="en-US" sz="1200" i="1">
                <a:latin typeface="Arial" panose="020B0604020202020204" pitchFamily="34" charset="0"/>
                <a:cs typeface="Arial" panose="020B0604020202020204" pitchFamily="34" charset="0"/>
              </a:rPr>
              <a:t>Graduation and grades of college students with learning or mental health related disabilities.</a:t>
            </a:r>
            <a:r>
              <a:rPr lang="en-US" sz="12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err="1">
                <a:latin typeface="Arial" panose="020B0604020202020204" pitchFamily="34" charset="0"/>
                <a:cs typeface="Arial" panose="020B0604020202020204" pitchFamily="34" charset="0"/>
              </a:rPr>
              <a:t>Manuscrit</a:t>
            </a:r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err="1">
                <a:latin typeface="Arial" panose="020B0604020202020204" pitchFamily="34" charset="0"/>
                <a:cs typeface="Arial" panose="020B0604020202020204" pitchFamily="34" charset="0"/>
              </a:rPr>
              <a:t>soumis</a:t>
            </a:r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 pour publication </a:t>
            </a:r>
            <a:r>
              <a:rPr lang="en-US" sz="1200" err="1">
                <a:latin typeface="Arial" panose="020B0604020202020204" pitchFamily="34" charset="0"/>
                <a:cs typeface="Arial" panose="020B0604020202020204" pitchFamily="34" charset="0"/>
              </a:rPr>
              <a:t>publication</a:t>
            </a:r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496944" cy="684213"/>
          </a:xfrm>
        </p:spPr>
        <p:txBody>
          <a:bodyPr/>
          <a:lstStyle/>
          <a:p>
            <a:r>
              <a:rPr lang="fr-FR" sz="3600"/>
              <a:t>T</a:t>
            </a:r>
            <a:r>
              <a:rPr lang="fr-FR" sz="3600" smtClean="0"/>
              <a:t>rouble </a:t>
            </a:r>
            <a:r>
              <a:rPr lang="fr-FR" sz="3600"/>
              <a:t>d’apprentissage </a:t>
            </a:r>
            <a:r>
              <a:rPr lang="fr-FR" sz="3600" smtClean="0"/>
              <a:t>c. trouble </a:t>
            </a:r>
            <a:r>
              <a:rPr lang="fr-FR" sz="3600"/>
              <a:t>de santé </a:t>
            </a:r>
            <a:r>
              <a:rPr lang="fr-FR" sz="3600" smtClean="0"/>
              <a:t>mentale</a:t>
            </a:r>
            <a:r>
              <a:rPr lang="en-US" sz="3600" baseline="30000" smtClean="0"/>
              <a:t>2</a:t>
            </a:r>
            <a:endParaRPr lang="en-US" sz="3600" baseline="30000"/>
          </a:p>
        </p:txBody>
      </p:sp>
    </p:spTree>
    <p:extLst>
      <p:ext uri="{BB962C8B-B14F-4D97-AF65-F5344CB8AC3E}">
        <p14:creationId xmlns:p14="http://schemas.microsoft.com/office/powerpoint/2010/main" val="1672679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684213"/>
          </a:xfrm>
        </p:spPr>
        <p:txBody>
          <a:bodyPr/>
          <a:lstStyle/>
          <a:p>
            <a:r>
              <a:rPr lang="en-US" sz="3200" smtClean="0"/>
              <a:t>Les </a:t>
            </a:r>
            <a:r>
              <a:rPr lang="en-US" sz="3200" err="1" smtClean="0"/>
              <a:t>besoins</a:t>
            </a:r>
            <a:r>
              <a:rPr lang="en-US" sz="3200" smtClean="0"/>
              <a:t> des étudiants </a:t>
            </a:r>
            <a:r>
              <a:rPr lang="en-US" sz="3200" err="1" smtClean="0"/>
              <a:t>en</a:t>
            </a:r>
            <a:r>
              <a:rPr lang="en-US" sz="3200" smtClean="0"/>
              <a:t> situation de handicap ne </a:t>
            </a:r>
            <a:r>
              <a:rPr lang="en-US" sz="3200" err="1" smtClean="0"/>
              <a:t>sont</a:t>
            </a:r>
            <a:r>
              <a:rPr lang="en-US" sz="3200" smtClean="0"/>
              <a:t> </a:t>
            </a:r>
            <a:r>
              <a:rPr lang="en-US" sz="3200"/>
              <a:t>pas</a:t>
            </a:r>
            <a:r>
              <a:rPr lang="en-US" sz="3200" smtClean="0"/>
              <a:t> </a:t>
            </a:r>
            <a:r>
              <a:rPr lang="en-US" sz="3200" err="1"/>
              <a:t>universels</a:t>
            </a:r>
            <a:endParaRPr 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Les </a:t>
            </a:r>
            <a:r>
              <a:rPr lang="en-US" err="1" smtClean="0"/>
              <a:t>besoins</a:t>
            </a:r>
            <a:r>
              <a:rPr lang="en-US" smtClean="0"/>
              <a:t> des étudiants </a:t>
            </a:r>
            <a:r>
              <a:rPr lang="en-US" err="1" smtClean="0"/>
              <a:t>ayant</a:t>
            </a:r>
            <a:r>
              <a:rPr lang="en-US" smtClean="0"/>
              <a:t> des troubles de santé mentale</a:t>
            </a:r>
            <a:r>
              <a:rPr lang="en-US" baseline="30000" smtClean="0"/>
              <a:t>2</a:t>
            </a:r>
            <a:r>
              <a:rPr lang="en-US" smtClean="0"/>
              <a:t>:</a:t>
            </a:r>
          </a:p>
          <a:p>
            <a:pPr lvl="1"/>
            <a:r>
              <a:rPr lang="en-US" err="1" smtClean="0"/>
              <a:t>Avoir</a:t>
            </a:r>
            <a:r>
              <a:rPr lang="en-US" smtClean="0"/>
              <a:t> </a:t>
            </a:r>
            <a:r>
              <a:rPr lang="en-US" err="1" smtClean="0"/>
              <a:t>accès</a:t>
            </a:r>
            <a:r>
              <a:rPr lang="en-US" smtClean="0"/>
              <a:t> à des </a:t>
            </a:r>
            <a:r>
              <a:rPr lang="en-US" err="1" smtClean="0"/>
              <a:t>cours</a:t>
            </a:r>
            <a:r>
              <a:rPr lang="en-US" smtClean="0"/>
              <a:t> en </a:t>
            </a:r>
            <a:r>
              <a:rPr lang="en-US" err="1" smtClean="0"/>
              <a:t>ligne</a:t>
            </a:r>
            <a:endParaRPr lang="en-US" smtClean="0"/>
          </a:p>
          <a:p>
            <a:pPr lvl="1"/>
            <a:r>
              <a:rPr lang="en-US" err="1" smtClean="0"/>
              <a:t>Avoir</a:t>
            </a:r>
            <a:r>
              <a:rPr lang="en-US" smtClean="0"/>
              <a:t> des dates </a:t>
            </a:r>
            <a:r>
              <a:rPr lang="fr-CA" smtClean="0"/>
              <a:t>de remise flexibles</a:t>
            </a:r>
            <a:endParaRPr lang="en-US" smtClean="0"/>
          </a:p>
          <a:p>
            <a:pPr lvl="1"/>
            <a:r>
              <a:rPr lang="en-US" err="1" smtClean="0"/>
              <a:t>Heures</a:t>
            </a:r>
            <a:r>
              <a:rPr lang="en-US" smtClean="0"/>
              <a:t> de </a:t>
            </a:r>
            <a:r>
              <a:rPr lang="en-US" err="1" smtClean="0"/>
              <a:t>disponibilité</a:t>
            </a:r>
            <a:r>
              <a:rPr lang="en-US" smtClean="0"/>
              <a:t> </a:t>
            </a:r>
            <a:r>
              <a:rPr lang="en-US" err="1" smtClean="0"/>
              <a:t>virtuelles</a:t>
            </a:r>
            <a:endParaRPr lang="en-US" smtClean="0"/>
          </a:p>
          <a:p>
            <a:pPr lvl="1"/>
            <a:r>
              <a:rPr lang="en-US" err="1" smtClean="0"/>
              <a:t>Remettre</a:t>
            </a:r>
            <a:r>
              <a:rPr lang="en-US" smtClean="0"/>
              <a:t> des quiz et / </a:t>
            </a:r>
            <a:r>
              <a:rPr lang="en-US" err="1" smtClean="0"/>
              <a:t>ou</a:t>
            </a:r>
            <a:r>
              <a:rPr lang="en-US" smtClean="0"/>
              <a:t> des </a:t>
            </a:r>
            <a:r>
              <a:rPr lang="en-US" err="1" smtClean="0"/>
              <a:t>examens</a:t>
            </a:r>
            <a:r>
              <a:rPr lang="en-US" smtClean="0"/>
              <a:t> à </a:t>
            </a:r>
            <a:r>
              <a:rPr lang="en-US" err="1" smtClean="0"/>
              <a:t>une</a:t>
            </a:r>
            <a:r>
              <a:rPr lang="en-US" smtClean="0"/>
              <a:t> date </a:t>
            </a:r>
            <a:r>
              <a:rPr lang="en-US" err="1" smtClean="0"/>
              <a:t>ultérieure</a:t>
            </a:r>
            <a:endParaRPr lang="en-US" smtClean="0"/>
          </a:p>
          <a:p>
            <a:pPr lvl="1"/>
            <a:r>
              <a:rPr lang="en-US" err="1" smtClean="0"/>
              <a:t>Pouvoir</a:t>
            </a:r>
            <a:r>
              <a:rPr lang="en-US" smtClean="0"/>
              <a:t> </a:t>
            </a:r>
            <a:r>
              <a:rPr lang="en-US" err="1" smtClean="0"/>
              <a:t>remettre</a:t>
            </a:r>
            <a:r>
              <a:rPr lang="en-US" smtClean="0"/>
              <a:t> des </a:t>
            </a:r>
            <a:r>
              <a:rPr lang="en-US" err="1" smtClean="0"/>
              <a:t>travaux</a:t>
            </a:r>
            <a:r>
              <a:rPr lang="en-US" smtClean="0"/>
              <a:t> en </a:t>
            </a:r>
            <a:r>
              <a:rPr lang="en-US" err="1" smtClean="0"/>
              <a:t>ligne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F4DA61-A799-491C-8E9E-DC789FEF6F2B}" type="slidenum">
              <a:rPr lang="fr-FR" altLang="fr-FR" smtClean="0"/>
              <a:pPr>
                <a:defRPr/>
              </a:pPr>
              <a:t>5</a:t>
            </a:fld>
            <a:endParaRPr lang="fr-FR" altLang="fr-FR"/>
          </a:p>
        </p:txBody>
      </p:sp>
      <p:sp>
        <p:nvSpPr>
          <p:cNvPr id="5" name="TextBox 4"/>
          <p:cNvSpPr txBox="1"/>
          <p:nvPr/>
        </p:nvSpPr>
        <p:spPr>
          <a:xfrm>
            <a:off x="467544" y="6402882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637" lvl="1" indent="0">
              <a:buNone/>
            </a:pPr>
            <a:r>
              <a:rPr lang="en-US" sz="1200" baseline="3000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Jorgensen, M., Budd, J., Fichten, C.S., Nguyen, M.N. &amp; Havel, A. (2016). </a:t>
            </a:r>
            <a:r>
              <a:rPr lang="en-US" sz="1200" i="1">
                <a:latin typeface="Arial" panose="020B0604020202020204" pitchFamily="34" charset="0"/>
                <a:cs typeface="Arial" panose="020B0604020202020204" pitchFamily="34" charset="0"/>
              </a:rPr>
              <a:t>Graduation and grades of college students with learning or mental health related disabilities.</a:t>
            </a:r>
            <a:r>
              <a:rPr lang="en-US" sz="12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err="1" smtClean="0">
                <a:latin typeface="Arial" panose="020B0604020202020204" pitchFamily="34" charset="0"/>
                <a:cs typeface="Arial" panose="020B0604020202020204" pitchFamily="34" charset="0"/>
              </a:rPr>
              <a:t>Manuscrit</a:t>
            </a:r>
            <a:r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err="1" smtClean="0">
                <a:latin typeface="Arial" panose="020B0604020202020204" pitchFamily="34" charset="0"/>
                <a:cs typeface="Arial" panose="020B0604020202020204" pitchFamily="34" charset="0"/>
              </a:rPr>
              <a:t>soumis</a:t>
            </a:r>
            <a:r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t> pour publication</a:t>
            </a:r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161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684213"/>
          </a:xfrm>
        </p:spPr>
        <p:txBody>
          <a:bodyPr/>
          <a:lstStyle/>
          <a:p>
            <a:r>
              <a:rPr lang="en-US" sz="3200"/>
              <a:t>Les </a:t>
            </a:r>
            <a:r>
              <a:rPr lang="en-US" sz="3200" err="1"/>
              <a:t>besoins</a:t>
            </a:r>
            <a:r>
              <a:rPr lang="en-US" sz="3200"/>
              <a:t> des </a:t>
            </a:r>
            <a:r>
              <a:rPr lang="en-US" sz="3200" err="1"/>
              <a:t>étudiants</a:t>
            </a:r>
            <a:r>
              <a:rPr lang="en-US" sz="3200"/>
              <a:t> en situation de handicap ne </a:t>
            </a:r>
            <a:r>
              <a:rPr lang="en-US" sz="3200" err="1"/>
              <a:t>sont</a:t>
            </a:r>
            <a:r>
              <a:rPr lang="en-US" sz="3200"/>
              <a:t> pas </a:t>
            </a:r>
            <a:r>
              <a:rPr lang="en-US" sz="3200" err="1"/>
              <a:t>universels</a:t>
            </a:r>
            <a:endParaRPr 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err="1" smtClean="0"/>
              <a:t>Quelle</a:t>
            </a:r>
            <a:r>
              <a:rPr lang="en-US" smtClean="0"/>
              <a:t> </a:t>
            </a:r>
            <a:r>
              <a:rPr lang="en-US" err="1" smtClean="0"/>
              <a:t>est</a:t>
            </a:r>
            <a:r>
              <a:rPr lang="en-US" smtClean="0"/>
              <a:t> la </a:t>
            </a:r>
            <a:r>
              <a:rPr lang="en-US" err="1" smtClean="0"/>
              <a:t>meilleure</a:t>
            </a:r>
            <a:r>
              <a:rPr lang="en-US" smtClean="0"/>
              <a:t> </a:t>
            </a:r>
            <a:r>
              <a:rPr lang="en-US" err="1" smtClean="0"/>
              <a:t>façon</a:t>
            </a:r>
            <a:r>
              <a:rPr lang="en-US" smtClean="0"/>
              <a:t> </a:t>
            </a:r>
            <a:r>
              <a:rPr lang="en-US" err="1" smtClean="0"/>
              <a:t>d’aider</a:t>
            </a:r>
            <a:r>
              <a:rPr lang="en-US" smtClean="0"/>
              <a:t> les étudiants qui </a:t>
            </a:r>
            <a:r>
              <a:rPr lang="en-US" err="1" smtClean="0"/>
              <a:t>ont</a:t>
            </a:r>
            <a:r>
              <a:rPr lang="en-US" smtClean="0"/>
              <a:t> un TDAH</a:t>
            </a:r>
            <a:r>
              <a:rPr lang="en-US" baseline="30000" smtClean="0"/>
              <a:t>3</a:t>
            </a:r>
            <a:r>
              <a:rPr lang="en-US" smtClean="0"/>
              <a:t> :</a:t>
            </a:r>
          </a:p>
          <a:p>
            <a:pPr marL="0" indent="0">
              <a:buNone/>
            </a:pPr>
            <a:endParaRPr lang="en-US" sz="600" smtClean="0"/>
          </a:p>
          <a:p>
            <a:pPr lvl="1"/>
            <a:r>
              <a:rPr lang="en-US" err="1" smtClean="0"/>
              <a:t>Offrir</a:t>
            </a:r>
            <a:r>
              <a:rPr lang="en-US" smtClean="0"/>
              <a:t> des ateliers </a:t>
            </a:r>
            <a:r>
              <a:rPr lang="en-US" err="1" smtClean="0"/>
              <a:t>visant</a:t>
            </a:r>
            <a:r>
              <a:rPr lang="en-US" smtClean="0"/>
              <a:t> </a:t>
            </a:r>
            <a:r>
              <a:rPr lang="en-US" err="1" smtClean="0"/>
              <a:t>l’amélioration</a:t>
            </a:r>
            <a:r>
              <a:rPr lang="en-US" smtClean="0"/>
              <a:t> des </a:t>
            </a:r>
            <a:r>
              <a:rPr lang="en-US" err="1" smtClean="0"/>
              <a:t>habilités</a:t>
            </a:r>
            <a:r>
              <a:rPr lang="en-US" smtClean="0"/>
              <a:t> </a:t>
            </a:r>
            <a:r>
              <a:rPr lang="en-US" err="1" smtClean="0"/>
              <a:t>reliées</a:t>
            </a:r>
            <a:r>
              <a:rPr lang="en-US" smtClean="0"/>
              <a:t> aux </a:t>
            </a:r>
            <a:r>
              <a:rPr lang="en-US" err="1" smtClean="0"/>
              <a:t>fonctions</a:t>
            </a:r>
            <a:r>
              <a:rPr lang="en-US" smtClean="0"/>
              <a:t> </a:t>
            </a:r>
            <a:r>
              <a:rPr lang="en-US" err="1" smtClean="0"/>
              <a:t>exécutives</a:t>
            </a:r>
            <a:r>
              <a:rPr lang="en-US" smtClean="0"/>
              <a:t> et à </a:t>
            </a:r>
            <a:r>
              <a:rPr lang="en-US" err="1" smtClean="0"/>
              <a:t>l’autorégulation</a:t>
            </a:r>
            <a:endParaRPr lang="en-US" smtClean="0"/>
          </a:p>
          <a:p>
            <a:pPr lvl="2"/>
            <a:r>
              <a:rPr lang="en-US" smtClean="0"/>
              <a:t>E.g. </a:t>
            </a:r>
            <a:r>
              <a:rPr lang="en-US" err="1" smtClean="0"/>
              <a:t>Gestion</a:t>
            </a:r>
            <a:r>
              <a:rPr lang="en-US" smtClean="0"/>
              <a:t> du temps, </a:t>
            </a:r>
            <a:r>
              <a:rPr lang="en-US" err="1" smtClean="0"/>
              <a:t>organisation</a:t>
            </a:r>
            <a:r>
              <a:rPr lang="en-US" smtClean="0"/>
              <a:t> et </a:t>
            </a:r>
            <a:r>
              <a:rPr lang="en-US" err="1" smtClean="0"/>
              <a:t>planification</a:t>
            </a:r>
            <a:r>
              <a:rPr lang="en-US" smtClean="0"/>
              <a:t> </a:t>
            </a:r>
          </a:p>
          <a:p>
            <a:pPr marL="593725" lvl="2" indent="0">
              <a:buNone/>
            </a:pPr>
            <a:endParaRPr lang="en-US" sz="600" smtClean="0"/>
          </a:p>
          <a:p>
            <a:pPr lvl="1"/>
            <a:r>
              <a:rPr lang="en-US" err="1" smtClean="0"/>
              <a:t>Programme</a:t>
            </a:r>
            <a:r>
              <a:rPr lang="en-US" smtClean="0"/>
              <a:t> de coaching TDAH</a:t>
            </a:r>
          </a:p>
          <a:p>
            <a:pPr lvl="1"/>
            <a:endParaRPr lang="en-US" smtClean="0"/>
          </a:p>
          <a:p>
            <a:pPr marL="274637" lvl="1" indent="0"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F4DA61-A799-491C-8E9E-DC789FEF6F2B}" type="slidenum">
              <a:rPr lang="fr-FR" altLang="fr-FR" smtClean="0"/>
              <a:pPr>
                <a:defRPr/>
              </a:pPr>
              <a:t>6</a:t>
            </a:fld>
            <a:endParaRPr lang="fr-FR" altLang="fr-FR"/>
          </a:p>
        </p:txBody>
      </p:sp>
      <p:sp>
        <p:nvSpPr>
          <p:cNvPr id="5" name="TextBox 4"/>
          <p:cNvSpPr txBox="1"/>
          <p:nvPr/>
        </p:nvSpPr>
        <p:spPr>
          <a:xfrm>
            <a:off x="464741" y="6381328"/>
            <a:ext cx="82809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aseline="3000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Budd</a:t>
            </a:r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, J., Fichten, C. S., Jorgensen, M., Havel, A., &amp; Flanagan, T. (2016). Postsecondary students with specific learning disabilities and with attention deficit hyperactivity disorder should not be considered as a unified group for research or practice. Journal of Education and Training Studies, 4(4), 206-216. doi:10.11114/jets.v4i4.1255.</a:t>
            </a:r>
          </a:p>
        </p:txBody>
      </p:sp>
    </p:spTree>
    <p:extLst>
      <p:ext uri="{BB962C8B-B14F-4D97-AF65-F5344CB8AC3E}">
        <p14:creationId xmlns:p14="http://schemas.microsoft.com/office/powerpoint/2010/main" val="1639821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684213"/>
          </a:xfrm>
        </p:spPr>
        <p:txBody>
          <a:bodyPr/>
          <a:lstStyle/>
          <a:p>
            <a:r>
              <a:rPr lang="en-US" sz="3200"/>
              <a:t>Les </a:t>
            </a:r>
            <a:r>
              <a:rPr lang="en-US" sz="3200" err="1"/>
              <a:t>besoins</a:t>
            </a:r>
            <a:r>
              <a:rPr lang="en-US" sz="3200"/>
              <a:t> des </a:t>
            </a:r>
            <a:r>
              <a:rPr lang="en-US" sz="3200" err="1"/>
              <a:t>étudiants</a:t>
            </a:r>
            <a:r>
              <a:rPr lang="en-US" sz="3200"/>
              <a:t> en situation de handicap ne </a:t>
            </a:r>
            <a:r>
              <a:rPr lang="en-US" sz="3200" err="1"/>
              <a:t>sont</a:t>
            </a:r>
            <a:r>
              <a:rPr lang="en-US" sz="3200"/>
              <a:t> pas </a:t>
            </a:r>
            <a:r>
              <a:rPr lang="en-US" sz="3200" err="1"/>
              <a:t>universels</a:t>
            </a:r>
            <a:endParaRPr 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smtClean="0"/>
              <a:t>Comment aider les étudiants qui </a:t>
            </a:r>
            <a:r>
              <a:rPr lang="en-US" sz="3200" err="1" smtClean="0"/>
              <a:t>sont</a:t>
            </a:r>
            <a:r>
              <a:rPr lang="en-US" sz="3200" smtClean="0"/>
              <a:t> </a:t>
            </a:r>
            <a:r>
              <a:rPr lang="en-US" sz="3200" err="1" smtClean="0"/>
              <a:t>aveugles</a:t>
            </a:r>
            <a:r>
              <a:rPr lang="en-US" sz="3200" smtClean="0"/>
              <a:t> ou qui </a:t>
            </a:r>
            <a:r>
              <a:rPr lang="en-US" sz="3200" err="1" smtClean="0"/>
              <a:t>ont</a:t>
            </a:r>
            <a:r>
              <a:rPr lang="en-US" sz="3200" smtClean="0"/>
              <a:t> des </a:t>
            </a:r>
            <a:r>
              <a:rPr lang="en-US" sz="3200" err="1" smtClean="0"/>
              <a:t>déficiences</a:t>
            </a:r>
            <a:r>
              <a:rPr lang="en-US" sz="3200" smtClean="0"/>
              <a:t> visuelles</a:t>
            </a:r>
            <a:r>
              <a:rPr lang="en-US" sz="3200" baseline="30000" smtClean="0"/>
              <a:t>4</a:t>
            </a:r>
            <a:r>
              <a:rPr lang="en-US" sz="3200" smtClean="0"/>
              <a:t>:</a:t>
            </a:r>
          </a:p>
          <a:p>
            <a:pPr lvl="1"/>
            <a:r>
              <a:rPr lang="en-US" sz="2800" err="1" smtClean="0"/>
              <a:t>Créer</a:t>
            </a:r>
            <a:r>
              <a:rPr lang="en-US" sz="2800" smtClean="0"/>
              <a:t> des </a:t>
            </a:r>
            <a:r>
              <a:rPr lang="en-US" sz="2800" err="1" smtClean="0"/>
              <a:t>mesures</a:t>
            </a:r>
            <a:r>
              <a:rPr lang="en-US" sz="2800" smtClean="0"/>
              <a:t> de </a:t>
            </a:r>
            <a:r>
              <a:rPr lang="en-US" sz="2800" err="1" smtClean="0"/>
              <a:t>soutien</a:t>
            </a:r>
            <a:r>
              <a:rPr lang="en-US" sz="2800" smtClean="0"/>
              <a:t> en lien avec </a:t>
            </a:r>
            <a:r>
              <a:rPr lang="en-US" sz="2800" err="1" smtClean="0"/>
              <a:t>d’autres</a:t>
            </a:r>
            <a:r>
              <a:rPr lang="en-US" sz="2800" smtClean="0"/>
              <a:t> troubles de santé</a:t>
            </a:r>
          </a:p>
          <a:p>
            <a:pPr lvl="1"/>
            <a:r>
              <a:rPr lang="en-US" sz="2800" err="1" smtClean="0"/>
              <a:t>Ajuster</a:t>
            </a:r>
            <a:r>
              <a:rPr lang="en-US" sz="2800" smtClean="0"/>
              <a:t> les </a:t>
            </a:r>
            <a:r>
              <a:rPr lang="en-US" sz="2800" err="1" smtClean="0"/>
              <a:t>horaires</a:t>
            </a:r>
            <a:r>
              <a:rPr lang="en-US" sz="2800" smtClean="0"/>
              <a:t> de </a:t>
            </a:r>
            <a:r>
              <a:rPr lang="en-US" sz="2800" err="1" smtClean="0"/>
              <a:t>cours</a:t>
            </a:r>
            <a:r>
              <a:rPr lang="en-US" sz="2800" smtClean="0"/>
              <a:t> et la charge de travail au </a:t>
            </a:r>
            <a:r>
              <a:rPr lang="en-US" sz="2800" err="1" smtClean="0"/>
              <a:t>besoin</a:t>
            </a:r>
            <a:endParaRPr lang="en-US" sz="2800" smtClean="0"/>
          </a:p>
          <a:p>
            <a:pPr lvl="1"/>
            <a:r>
              <a:rPr lang="en-US" sz="2800" err="1" smtClean="0"/>
              <a:t>S’assurer</a:t>
            </a:r>
            <a:r>
              <a:rPr lang="en-US" sz="2800" smtClean="0"/>
              <a:t> que des technologies </a:t>
            </a:r>
            <a:r>
              <a:rPr lang="en-US" sz="2800" err="1" smtClean="0"/>
              <a:t>informatiques</a:t>
            </a:r>
            <a:r>
              <a:rPr lang="en-US" sz="2800" smtClean="0"/>
              <a:t> </a:t>
            </a:r>
            <a:r>
              <a:rPr lang="en-US" sz="2800" err="1" smtClean="0"/>
              <a:t>adaptées</a:t>
            </a:r>
            <a:r>
              <a:rPr lang="en-US" sz="2800" smtClean="0"/>
              <a:t> </a:t>
            </a:r>
            <a:r>
              <a:rPr lang="en-US" sz="2800" err="1" smtClean="0"/>
              <a:t>appropriées</a:t>
            </a:r>
            <a:r>
              <a:rPr lang="en-US" sz="2800" smtClean="0"/>
              <a:t> </a:t>
            </a:r>
            <a:r>
              <a:rPr lang="en-US" sz="2800" err="1" smtClean="0"/>
              <a:t>soient</a:t>
            </a:r>
            <a:r>
              <a:rPr lang="en-US" sz="2800" smtClean="0"/>
              <a:t> </a:t>
            </a:r>
            <a:r>
              <a:rPr lang="en-US" sz="2800" err="1" smtClean="0"/>
              <a:t>disponibles</a:t>
            </a:r>
            <a:r>
              <a:rPr lang="en-US" sz="2800" smtClean="0"/>
              <a:t> </a:t>
            </a:r>
            <a:r>
              <a:rPr lang="en-US" sz="2800" err="1" smtClean="0"/>
              <a:t>sur</a:t>
            </a:r>
            <a:r>
              <a:rPr lang="en-US" sz="2800" smtClean="0"/>
              <a:t> le campus</a:t>
            </a:r>
            <a:endParaRPr lang="en-US" sz="2800"/>
          </a:p>
          <a:p>
            <a:pPr marL="274637" lvl="1" indent="0"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F4DA61-A799-491C-8E9E-DC789FEF6F2B}" type="slidenum">
              <a:rPr lang="fr-FR" altLang="fr-FR" smtClean="0"/>
              <a:pPr>
                <a:defRPr/>
              </a:pPr>
              <a:t>7</a:t>
            </a:fld>
            <a:endParaRPr lang="fr-FR" altLang="fr-FR"/>
          </a:p>
        </p:txBody>
      </p:sp>
      <p:sp>
        <p:nvSpPr>
          <p:cNvPr id="5" name="TextBox 4"/>
          <p:cNvSpPr txBox="1"/>
          <p:nvPr/>
        </p:nvSpPr>
        <p:spPr>
          <a:xfrm>
            <a:off x="467545" y="6381328"/>
            <a:ext cx="82089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aseline="30000" smtClean="0"/>
              <a:t>4</a:t>
            </a:r>
            <a:r>
              <a:rPr lang="en-US" sz="1000" smtClean="0"/>
              <a:t>Fichten</a:t>
            </a:r>
            <a:r>
              <a:rPr lang="en-US" sz="1000"/>
              <a:t>, C. S., Nguyen, M. N., Asuncion, J., Martiniello, N., Jorgensen, M., Budd, J., Amsel, R., &amp; </a:t>
            </a:r>
            <a:r>
              <a:rPr lang="en-US" sz="1000" err="1"/>
              <a:t>Libman</a:t>
            </a:r>
            <a:r>
              <a:rPr lang="en-US" sz="1000"/>
              <a:t>, E. (2016). An exploratory study of college and university students with visual impairment in Canada: Grades and graduation. British Journal of Visual Impairment, 34(1), 91– 100. doi:10.1177/0264619615616259.</a:t>
            </a:r>
          </a:p>
        </p:txBody>
      </p:sp>
    </p:spTree>
    <p:extLst>
      <p:ext uri="{BB962C8B-B14F-4D97-AF65-F5344CB8AC3E}">
        <p14:creationId xmlns:p14="http://schemas.microsoft.com/office/powerpoint/2010/main" val="785846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Retombées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smtClean="0"/>
              <a:t>Les </a:t>
            </a:r>
            <a:r>
              <a:rPr lang="en-US" sz="2800" err="1" smtClean="0"/>
              <a:t>étudiants</a:t>
            </a:r>
            <a:r>
              <a:rPr lang="en-US" sz="2800" smtClean="0"/>
              <a:t> qui </a:t>
            </a:r>
            <a:r>
              <a:rPr lang="en-US" sz="2800" err="1" smtClean="0"/>
              <a:t>sont</a:t>
            </a:r>
            <a:r>
              <a:rPr lang="en-US" sz="2800" smtClean="0"/>
              <a:t> </a:t>
            </a:r>
            <a:r>
              <a:rPr lang="en-US" sz="2800" err="1" smtClean="0"/>
              <a:t>dans</a:t>
            </a:r>
            <a:r>
              <a:rPr lang="en-US" sz="2800" smtClean="0"/>
              <a:t> la </a:t>
            </a:r>
            <a:r>
              <a:rPr lang="en-US" sz="2800" err="1" smtClean="0"/>
              <a:t>même</a:t>
            </a:r>
            <a:r>
              <a:rPr lang="en-US" sz="2800" smtClean="0"/>
              <a:t> situation de handicap </a:t>
            </a:r>
            <a:r>
              <a:rPr lang="en-US" sz="2800" err="1" smtClean="0"/>
              <a:t>n’ont</a:t>
            </a:r>
            <a:r>
              <a:rPr lang="en-US" sz="2800" smtClean="0"/>
              <a:t> pas </a:t>
            </a:r>
            <a:r>
              <a:rPr lang="en-US" sz="2800" err="1" smtClean="0"/>
              <a:t>nécessairement</a:t>
            </a:r>
            <a:r>
              <a:rPr lang="en-US" sz="2800" smtClean="0"/>
              <a:t> les </a:t>
            </a:r>
            <a:r>
              <a:rPr lang="en-US" sz="2800" err="1" smtClean="0"/>
              <a:t>mêmes</a:t>
            </a:r>
            <a:r>
              <a:rPr lang="en-US" sz="2800" smtClean="0"/>
              <a:t> </a:t>
            </a:r>
            <a:r>
              <a:rPr lang="en-US" sz="2800" err="1" smtClean="0"/>
              <a:t>besoins</a:t>
            </a:r>
            <a:r>
              <a:rPr lang="en-US" sz="2800" smtClean="0"/>
              <a:t> </a:t>
            </a:r>
          </a:p>
          <a:p>
            <a:r>
              <a:rPr lang="en-US" sz="2800" smtClean="0"/>
              <a:t>Par </a:t>
            </a:r>
            <a:r>
              <a:rPr lang="en-US" sz="2800" err="1" smtClean="0"/>
              <a:t>conséquent</a:t>
            </a:r>
            <a:r>
              <a:rPr lang="en-US" sz="2800" smtClean="0"/>
              <a:t>, </a:t>
            </a:r>
            <a:r>
              <a:rPr lang="en-US" sz="2800" err="1" smtClean="0"/>
              <a:t>une</a:t>
            </a:r>
            <a:r>
              <a:rPr lang="en-US" sz="2800" smtClean="0"/>
              <a:t> </a:t>
            </a:r>
            <a:r>
              <a:rPr lang="en-US" sz="2800" err="1" smtClean="0"/>
              <a:t>approche</a:t>
            </a:r>
            <a:r>
              <a:rPr lang="en-US" sz="2800" smtClean="0"/>
              <a:t> </a:t>
            </a:r>
            <a:r>
              <a:rPr lang="en-US" sz="2800" err="1" smtClean="0"/>
              <a:t>centrée</a:t>
            </a:r>
            <a:r>
              <a:rPr lang="en-US" sz="2800" smtClean="0"/>
              <a:t> </a:t>
            </a:r>
            <a:r>
              <a:rPr lang="en-US" sz="2800" err="1" smtClean="0"/>
              <a:t>sur</a:t>
            </a:r>
            <a:r>
              <a:rPr lang="en-US" sz="2800" smtClean="0"/>
              <a:t> les </a:t>
            </a:r>
            <a:r>
              <a:rPr lang="en-US" sz="2800" err="1" smtClean="0"/>
              <a:t>besoins</a:t>
            </a:r>
            <a:r>
              <a:rPr lang="en-US" sz="2800" smtClean="0"/>
              <a:t> </a:t>
            </a:r>
            <a:r>
              <a:rPr lang="en-US" sz="2800" err="1" smtClean="0"/>
              <a:t>doit</a:t>
            </a:r>
            <a:r>
              <a:rPr lang="en-US" sz="2800" smtClean="0"/>
              <a:t> </a:t>
            </a:r>
            <a:r>
              <a:rPr lang="en-US" sz="2800" err="1" smtClean="0"/>
              <a:t>être</a:t>
            </a:r>
            <a:r>
              <a:rPr lang="en-US" sz="2800" smtClean="0"/>
              <a:t> </a:t>
            </a:r>
            <a:r>
              <a:rPr lang="en-US" sz="2800" err="1" smtClean="0"/>
              <a:t>utilisée</a:t>
            </a:r>
            <a:r>
              <a:rPr lang="en-US" sz="2800" smtClean="0"/>
              <a:t> :</a:t>
            </a:r>
          </a:p>
          <a:p>
            <a:pPr lvl="2"/>
            <a:r>
              <a:rPr lang="en-US" sz="2400" smtClean="0"/>
              <a:t>Les </a:t>
            </a:r>
            <a:r>
              <a:rPr lang="en-US" sz="2400" err="1" smtClean="0"/>
              <a:t>enseignants</a:t>
            </a:r>
            <a:r>
              <a:rPr lang="en-US" sz="2400" smtClean="0"/>
              <a:t> ne </a:t>
            </a:r>
            <a:r>
              <a:rPr lang="en-US" sz="2400" err="1" smtClean="0"/>
              <a:t>requièrent</a:t>
            </a:r>
            <a:r>
              <a:rPr lang="en-US" sz="2400" smtClean="0"/>
              <a:t> pas le </a:t>
            </a:r>
            <a:r>
              <a:rPr lang="en-US" sz="2400" err="1" smtClean="0"/>
              <a:t>diagnostique</a:t>
            </a:r>
            <a:r>
              <a:rPr lang="en-US" sz="2400" smtClean="0"/>
              <a:t> des étudiants</a:t>
            </a:r>
          </a:p>
          <a:p>
            <a:pPr lvl="2"/>
            <a:r>
              <a:rPr lang="en-US" sz="2400" smtClean="0"/>
              <a:t>Les </a:t>
            </a:r>
            <a:r>
              <a:rPr lang="en-US" sz="2400" err="1" smtClean="0"/>
              <a:t>enseignants</a:t>
            </a:r>
            <a:r>
              <a:rPr lang="en-US" sz="2400" smtClean="0"/>
              <a:t> </a:t>
            </a:r>
            <a:r>
              <a:rPr lang="en-US" sz="2400" err="1" smtClean="0"/>
              <a:t>sont</a:t>
            </a:r>
            <a:r>
              <a:rPr lang="en-US" sz="2400" smtClean="0"/>
              <a:t> au courant des </a:t>
            </a:r>
            <a:r>
              <a:rPr lang="en-US" sz="2400" err="1" smtClean="0"/>
              <a:t>besoins</a:t>
            </a:r>
            <a:r>
              <a:rPr lang="en-US" sz="2400" smtClean="0"/>
              <a:t> des </a:t>
            </a:r>
            <a:r>
              <a:rPr lang="en-US" sz="2400" err="1" smtClean="0"/>
              <a:t>étudiants</a:t>
            </a:r>
            <a:endParaRPr lang="en-US" sz="2400" smtClean="0"/>
          </a:p>
          <a:p>
            <a:pPr lvl="2"/>
            <a:r>
              <a:rPr lang="en-US" sz="2400" smtClean="0"/>
              <a:t>Les </a:t>
            </a:r>
            <a:r>
              <a:rPr lang="en-US" sz="2400" err="1" smtClean="0"/>
              <a:t>mesures</a:t>
            </a:r>
            <a:r>
              <a:rPr lang="en-US" sz="2400" smtClean="0"/>
              <a:t> de </a:t>
            </a:r>
            <a:r>
              <a:rPr lang="en-US" sz="2400" err="1" smtClean="0"/>
              <a:t>soutien</a:t>
            </a:r>
            <a:r>
              <a:rPr lang="en-US" sz="2400" smtClean="0"/>
              <a:t> </a:t>
            </a:r>
            <a:r>
              <a:rPr lang="en-US" sz="2400" err="1" smtClean="0"/>
              <a:t>sont</a:t>
            </a:r>
            <a:r>
              <a:rPr lang="en-US" sz="2400" smtClean="0"/>
              <a:t> </a:t>
            </a:r>
            <a:r>
              <a:rPr lang="en-US" sz="2400" err="1" smtClean="0"/>
              <a:t>basées</a:t>
            </a:r>
            <a:r>
              <a:rPr lang="en-US" sz="2400" smtClean="0"/>
              <a:t> </a:t>
            </a:r>
            <a:r>
              <a:rPr lang="en-US" sz="2400" err="1" smtClean="0"/>
              <a:t>sur</a:t>
            </a:r>
            <a:r>
              <a:rPr lang="en-US" sz="2400" smtClean="0"/>
              <a:t> les </a:t>
            </a:r>
            <a:r>
              <a:rPr lang="en-US" sz="2400" err="1" smtClean="0"/>
              <a:t>besoins</a:t>
            </a:r>
            <a:r>
              <a:rPr lang="en-US" sz="2400" smtClean="0"/>
              <a:t> des </a:t>
            </a:r>
            <a:r>
              <a:rPr lang="en-US" sz="2400" err="1" smtClean="0"/>
              <a:t>étudiants</a:t>
            </a:r>
            <a:endParaRPr lang="en-US" sz="2400" smtClean="0"/>
          </a:p>
          <a:p>
            <a:pPr marL="593725" lvl="2" indent="0"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F4DA61-A799-491C-8E9E-DC789FEF6F2B}" type="slidenum">
              <a:rPr lang="fr-FR" altLang="fr-FR" smtClean="0"/>
              <a:pPr>
                <a:defRPr/>
              </a:pPr>
              <a:t>8</a:t>
            </a:fld>
            <a:endParaRPr lang="fr-FR" alt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188640"/>
            <a:ext cx="808436" cy="808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61342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Plus </a:t>
            </a:r>
            <a:r>
              <a:rPr lang="en-US" err="1" smtClean="0"/>
              <a:t>d’Information</a:t>
            </a:r>
            <a:r>
              <a:rPr lang="en-US" smtClean="0"/>
              <a:t>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051720" y="1340768"/>
            <a:ext cx="5040560" cy="1800200"/>
          </a:xfrm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fr-CA" sz="5400" b="1" smtClean="0">
                <a:ln w="18000">
                  <a:solidFill>
                    <a:srgbClr val="0033CC"/>
                  </a:solidFill>
                  <a:prstDash val="solid"/>
                  <a:miter lim="800000"/>
                </a:ln>
                <a:solidFill>
                  <a:srgbClr val="0033CC"/>
                </a:solidFill>
              </a:rPr>
              <a:t>Merci et à la prochaine!</a:t>
            </a:r>
            <a:endParaRPr lang="en-US" sz="5400" b="1">
              <a:ln w="18000">
                <a:solidFill>
                  <a:srgbClr val="0033CC"/>
                </a:solidFill>
                <a:prstDash val="solid"/>
                <a:miter lim="800000"/>
              </a:ln>
              <a:solidFill>
                <a:srgbClr val="0033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F4DA61-A799-491C-8E9E-DC789FEF6F2B}" type="slidenum">
              <a:rPr lang="fr-FR" altLang="fr-FR" smtClean="0"/>
              <a:pPr>
                <a:defRPr/>
              </a:pPr>
              <a:t>9</a:t>
            </a:fld>
            <a:endParaRPr lang="fr-FR" altLang="fr-FR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60298" y="3140968"/>
            <a:ext cx="8640960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1950" indent="-3619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36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28650" indent="-354013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32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95350" indent="-301625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62050" indent="-2936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4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438275" indent="-295275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0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en-CA" sz="3600"/>
              <a:t>Pour plus </a:t>
            </a:r>
            <a:r>
              <a:rPr lang="en-CA" sz="3600" err="1" smtClean="0"/>
              <a:t>d’information</a:t>
            </a:r>
            <a:endParaRPr lang="en-CA" sz="3600" u="sng" smtClean="0">
              <a:solidFill>
                <a:srgbClr val="3333FF"/>
              </a:solidFill>
            </a:endParaRPr>
          </a:p>
          <a:p>
            <a:pPr marL="0" lvl="1" indent="0">
              <a:spcBef>
                <a:spcPts val="60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CA" sz="3600" u="sng" smtClean="0">
                <a:solidFill>
                  <a:srgbClr val="3333FF"/>
                </a:solidFill>
              </a:rPr>
              <a:t>mjorgensen07@ubishops.ca</a:t>
            </a:r>
          </a:p>
          <a:p>
            <a:pPr marL="0" lvl="1" indent="0">
              <a:spcBef>
                <a:spcPts val="6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CA" sz="1800" smtClean="0"/>
          </a:p>
          <a:p>
            <a:pPr marL="0" lvl="1" indent="0">
              <a:spcBef>
                <a:spcPts val="60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CA" sz="3600" smtClean="0"/>
              <a:t>PowerPoint	</a:t>
            </a:r>
          </a:p>
          <a:p>
            <a:pPr marL="0" lvl="1" indent="0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en-CA" sz="3600" smtClean="0">
                <a:solidFill>
                  <a:srgbClr val="3333FF"/>
                </a:solidFill>
              </a:rPr>
              <a:t>http</a:t>
            </a:r>
            <a:r>
              <a:rPr lang="en-CA" sz="3600">
                <a:solidFill>
                  <a:srgbClr val="3333FF"/>
                </a:solidFill>
              </a:rPr>
              <a:t>://bit.ly/1YikQax</a:t>
            </a:r>
            <a:endParaRPr lang="en-CA" sz="3600">
              <a:solidFill>
                <a:srgbClr val="3333FF"/>
              </a:solidFill>
            </a:endParaRPr>
          </a:p>
          <a:p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9660830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e">
  <a:themeElements>
    <a:clrScheme name="Custom 1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0000CC"/>
      </a:hlink>
      <a:folHlink>
        <a:srgbClr val="002060"/>
      </a:folHlink>
    </a:clrScheme>
    <a:fontScheme name="Origine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8944</TotalTime>
  <Words>1019</Words>
  <Application>Microsoft Office PowerPoint</Application>
  <PresentationFormat>On-screen Show (4:3)</PresentationFormat>
  <Paragraphs>118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Origine</vt:lpstr>
      <vt:lpstr>Les étudiants en situation de handicap au niveau postsecondaire: quels sont leurs besoins, comment se situent-ils au niveau des études? </vt:lpstr>
      <vt:lpstr> Recherche formative passée : résultats scolaires </vt:lpstr>
      <vt:lpstr>Recherche formative passée : taux de diplomation </vt:lpstr>
      <vt:lpstr>Trouble d’apprentissage c. trouble de santé mentale2</vt:lpstr>
      <vt:lpstr>Les besoins des étudiants en situation de handicap ne sont pas universels</vt:lpstr>
      <vt:lpstr>Les besoins des étudiants en situation de handicap ne sont pas universels</vt:lpstr>
      <vt:lpstr>Les besoins des étudiants en situation de handicap ne sont pas universels</vt:lpstr>
      <vt:lpstr>Retombées</vt:lpstr>
      <vt:lpstr>Plus d’Information </vt:lpstr>
    </vt:vector>
  </TitlesOfParts>
  <Company>TRADINTEK - Services linguistiques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TRA6053 - Méthodologie et outils de la localisation II</dc:title>
  <dc:creator>Christian Mayer</dc:creator>
  <cp:lastModifiedBy>Admin</cp:lastModifiedBy>
  <cp:revision>789</cp:revision>
  <cp:lastPrinted>2015-10-13T20:22:21Z</cp:lastPrinted>
  <dcterms:created xsi:type="dcterms:W3CDTF">2002-08-29T15:31:57Z</dcterms:created>
  <dcterms:modified xsi:type="dcterms:W3CDTF">2016-05-09T19:45:57Z</dcterms:modified>
</cp:coreProperties>
</file>