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embeddedFontLst>
    <p:embeddedFont>
      <p:font typeface="DNHLSO+ArialMT" panose="020B0604020202020204"/>
      <p:regular r:id="rId23"/>
    </p:embeddedFont>
    <p:embeddedFont>
      <p:font typeface="Tahoma" panose="020B0604030504040204" pitchFamily="34" charset="0"/>
      <p:regular r:id="rId24"/>
      <p:bold r:id="rId25"/>
    </p:embeddedFont>
    <p:embeddedFont>
      <p:font typeface="ISGIQJ+Arial-ItalicMT" panose="020B0604020202020204"/>
      <p:regular r:id="rId26"/>
    </p:embeddedFont>
    <p:embeddedFont>
      <p:font typeface="LLSHPK+TimesNewRomanPSMT" panose="020B0604020202020204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HNIHI+Arial-BoldMT" panose="020B0604020202020204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60" y="7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fichten@mcgill.c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fichten@mcgill.c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fichten@mcgill.c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fichten@mcgill.c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fichten@mcgill.c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1218249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atherine.fichten@mcgill.ca" TargetMode="External"/><Relationship Id="rId4" Type="http://schemas.openxmlformats.org/officeDocument/2006/relationships/hyperlink" Target="https://www.theglobeandmail.com/life/can-night-owls-become-early-birds/article26113963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y.clevelandclinic.org/health/diseases/14295-delayed-sleep-phase-syndrome-dsp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therine.fichten@mcgill.c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ottomlineinc.com/health/sleep/transform-nightmares-sweet-dreams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therine.fichten@mcgill.c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fichten@mcgill.ca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leepfoundation.org/sleep-disorders-problems/abnormal-sleep-behaviors/sleepwalkin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therine.fichten@mcgill.c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.org/diseases-conditions/sleep-terrors/symptoms-causes/syc-2035352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fichten@mcgill.c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webmd.com/sleep-disorders/guide/sleep-paralysis#1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therine.fichten@mcgill.c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fichten@mcgill.c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fichten@mcgill.c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fichten@mcgill.c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fichten@mcgill.c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fichten@mcgill.c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fichten@mcgill.c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fichten@mcgill.c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atherine.fichten@mcgill.c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" y="-23934"/>
            <a:ext cx="10988830" cy="104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5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Tahoma"/>
                <a:cs typeface="Tahoma"/>
              </a:rPr>
              <a:t>Fichten, C. (2023, February 8). </a:t>
            </a:r>
            <a:r>
              <a:rPr sz="2200" i="1" dirty="0">
                <a:solidFill>
                  <a:srgbClr val="000000"/>
                </a:solidFill>
                <a:latin typeface="Tahoma"/>
                <a:cs typeface="Tahoma"/>
              </a:rPr>
              <a:t>Sleep, insomnia, ghoulies and ghosties, and things that</a:t>
            </a:r>
          </a:p>
          <a:p>
            <a:pPr marL="0" marR="0">
              <a:lnSpc>
                <a:spcPts val="2640"/>
              </a:lnSpc>
              <a:spcBef>
                <a:spcPts val="0"/>
              </a:spcBef>
              <a:spcAft>
                <a:spcPts val="0"/>
              </a:spcAft>
            </a:pPr>
            <a:r>
              <a:rPr sz="2200" i="1" dirty="0">
                <a:solidFill>
                  <a:srgbClr val="000000"/>
                </a:solidFill>
                <a:latin typeface="Tahoma"/>
                <a:cs typeface="Tahoma"/>
              </a:rPr>
              <a:t>go bump in the night</a:t>
            </a:r>
            <a:r>
              <a:rPr sz="2200" i="1" spc="14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200" dirty="0">
                <a:solidFill>
                  <a:srgbClr val="000000"/>
                </a:solidFill>
                <a:latin typeface="Tahoma"/>
                <a:cs typeface="Tahoma"/>
              </a:rPr>
              <a:t>[Invited speaker]. Dawson College Social Science Week, Montreal,</a:t>
            </a:r>
          </a:p>
          <a:p>
            <a:pPr marL="0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Tahoma"/>
                <a:cs typeface="Tahoma"/>
              </a:rPr>
              <a:t>QC, Canada.</a:t>
            </a:r>
          </a:p>
        </p:txBody>
      </p:sp>
      <p:sp>
        <p:nvSpPr>
          <p:cNvPr id="3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65884" y="880629"/>
            <a:ext cx="10944968" cy="1332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sz="44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Sleep, Insomnia, Ghoulies and Ghosties,</a:t>
            </a:r>
          </a:p>
          <a:p>
            <a:pPr marL="377030" marR="0">
              <a:lnSpc>
                <a:spcPts val="4915"/>
              </a:lnSpc>
              <a:spcBef>
                <a:spcPts val="364"/>
              </a:spcBef>
              <a:spcAft>
                <a:spcPts val="0"/>
              </a:spcAft>
            </a:pPr>
            <a:r>
              <a:rPr sz="44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and Things that Go Bump in the Night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3138" y="3143601"/>
            <a:ext cx="10700067" cy="2015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4845" marR="0">
              <a:lnSpc>
                <a:spcPts val="4915"/>
              </a:lnSpc>
              <a:spcBef>
                <a:spcPts val="0"/>
              </a:spcBef>
              <a:spcAft>
                <a:spcPts val="0"/>
              </a:spcAft>
            </a:pPr>
            <a:r>
              <a:rPr sz="4400" dirty="0">
                <a:solidFill>
                  <a:srgbClr val="0033CC"/>
                </a:solidFill>
                <a:latin typeface="DNHLSO+ArialMT"/>
                <a:cs typeface="DNHLSO+ArialMT"/>
              </a:rPr>
              <a:t>Catherine Fichten</a:t>
            </a:r>
          </a:p>
          <a:p>
            <a:pPr marL="0" marR="0">
              <a:lnSpc>
                <a:spcPts val="3575"/>
              </a:lnSpc>
              <a:spcBef>
                <a:spcPts val="1641"/>
              </a:spcBef>
              <a:spcAft>
                <a:spcPts val="0"/>
              </a:spcAft>
            </a:pPr>
            <a:r>
              <a:rPr sz="3200" spc="34" dirty="0">
                <a:solidFill>
                  <a:srgbClr val="0033CC"/>
                </a:solidFill>
                <a:latin typeface="DNHLSO+ArialMT"/>
                <a:cs typeface="DNHLSO+ArialMT"/>
              </a:rPr>
              <a:t>Dawson</a:t>
            </a:r>
            <a:r>
              <a:rPr sz="3200" spc="31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spc="34" dirty="0">
                <a:solidFill>
                  <a:srgbClr val="0033CC"/>
                </a:solidFill>
                <a:latin typeface="DNHLSO+ArialMT"/>
                <a:cs typeface="DNHLSO+ArialMT"/>
              </a:rPr>
              <a:t>College</a:t>
            </a:r>
            <a:r>
              <a:rPr sz="3200" spc="31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spc="34" dirty="0">
                <a:solidFill>
                  <a:srgbClr val="0033CC"/>
                </a:solidFill>
                <a:latin typeface="DNHLSO+ArialMT"/>
                <a:cs typeface="DNHLSO+ArialMT"/>
              </a:rPr>
              <a:t>Social</a:t>
            </a:r>
            <a:r>
              <a:rPr sz="3200" spc="33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spc="34" dirty="0">
                <a:solidFill>
                  <a:srgbClr val="0033CC"/>
                </a:solidFill>
                <a:latin typeface="DNHLSO+ArialMT"/>
                <a:cs typeface="DNHLSO+ArialMT"/>
              </a:rPr>
              <a:t>Science</a:t>
            </a:r>
            <a:r>
              <a:rPr sz="3200" spc="33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spc="34" dirty="0">
                <a:solidFill>
                  <a:srgbClr val="0033CC"/>
                </a:solidFill>
                <a:latin typeface="DNHLSO+ArialMT"/>
                <a:cs typeface="DNHLSO+ArialMT"/>
              </a:rPr>
              <a:t>Week,</a:t>
            </a:r>
            <a:r>
              <a:rPr sz="3200" spc="31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spc="34" dirty="0">
                <a:solidFill>
                  <a:srgbClr val="0033CC"/>
                </a:solidFill>
                <a:latin typeface="DNHLSO+ArialMT"/>
                <a:cs typeface="DNHLSO+ArialMT"/>
              </a:rPr>
              <a:t>February,</a:t>
            </a:r>
            <a:r>
              <a:rPr sz="3200" spc="30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spc="34" dirty="0">
                <a:solidFill>
                  <a:srgbClr val="0033CC"/>
                </a:solidFill>
                <a:latin typeface="DNHLSO+ArialMT"/>
                <a:cs typeface="DNHLSO+ArialMT"/>
              </a:rPr>
              <a:t>8,</a:t>
            </a:r>
            <a:r>
              <a:rPr sz="3200" spc="30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spc="34" dirty="0">
                <a:solidFill>
                  <a:srgbClr val="0033CC"/>
                </a:solidFill>
                <a:latin typeface="DNHLSO+ArialMT"/>
                <a:cs typeface="DNHLSO+ArialMT"/>
              </a:rPr>
              <a:t>2023</a:t>
            </a:r>
          </a:p>
          <a:p>
            <a:pPr marL="4446885" marR="0">
              <a:lnSpc>
                <a:spcPts val="3575"/>
              </a:lnSpc>
              <a:spcBef>
                <a:spcPts val="1864"/>
              </a:spcBef>
              <a:spcAft>
                <a:spcPts val="0"/>
              </a:spcAft>
            </a:pPr>
            <a:r>
              <a:rPr sz="3200" spc="34" dirty="0">
                <a:solidFill>
                  <a:srgbClr val="0033CC"/>
                </a:solidFill>
                <a:latin typeface="DNHLSO+ArialMT"/>
                <a:cs typeface="DNHLSO+ArialMT"/>
              </a:rPr>
              <a:t>Montreal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47333" y="6322445"/>
            <a:ext cx="388396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24932" y="323729"/>
            <a:ext cx="7090233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Sleep Maintenance Insomnia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7512" y="1257679"/>
            <a:ext cx="11364213" cy="1304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57"/>
              </a:lnSpc>
              <a:spcBef>
                <a:spcPts val="0"/>
              </a:spcBef>
              <a:spcAft>
                <a:spcPts val="0"/>
              </a:spcAft>
            </a:pPr>
            <a:r>
              <a:rPr sz="39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900" spc="401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500" dirty="0">
                <a:solidFill>
                  <a:srgbClr val="072C62"/>
                </a:solidFill>
                <a:latin typeface="DNHLSO+ArialMT"/>
                <a:cs typeface="DNHLSO+ArialMT"/>
              </a:rPr>
              <a:t>Wake after sleep onset + difficulty getting back to sleep</a:t>
            </a:r>
          </a:p>
          <a:p>
            <a:pPr marL="0" marR="0">
              <a:lnSpc>
                <a:spcPts val="4479"/>
              </a:lnSpc>
              <a:spcBef>
                <a:spcPts val="1136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338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Try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2143" y="2651508"/>
            <a:ext cx="8222453" cy="544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Move arising time</a:t>
            </a:r>
            <a:r>
              <a:rPr sz="3200" spc="-25" dirty="0">
                <a:solidFill>
                  <a:srgbClr val="072C62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ISGIQJ+Arial-ItalicMT"/>
                <a:cs typeface="ISGIQJ+Arial-ItalicMT"/>
              </a:rPr>
              <a:t>earlier,</a:t>
            </a:r>
            <a:r>
              <a:rPr sz="3200" spc="-104" dirty="0">
                <a:solidFill>
                  <a:srgbClr val="072C62"/>
                </a:solidFill>
                <a:latin typeface="ISGIQJ+Arial-ItalicMT"/>
                <a:cs typeface="ISGIQJ+Arial-Italic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bedtime constant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2143" y="3285492"/>
            <a:ext cx="8294309" cy="1733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If awake and agitated in bed, get out of bed</a:t>
            </a:r>
          </a:p>
          <a:p>
            <a:pPr marL="319078" marR="0">
              <a:lnSpc>
                <a:spcPts val="3496"/>
              </a:lnSpc>
              <a:spcBef>
                <a:spcPts val="869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Go back to bed ONLY when sleepy</a:t>
            </a:r>
          </a:p>
          <a:p>
            <a:pPr marL="0" marR="0">
              <a:lnSpc>
                <a:spcPts val="3988"/>
              </a:lnSpc>
              <a:spcBef>
                <a:spcPts val="955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If comfortable in bed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81222" y="5091098"/>
            <a:ext cx="7229262" cy="482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Relaxation exercises, imagery, reading, TV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19263" y="6332604"/>
            <a:ext cx="388396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750675" y="6410831"/>
            <a:ext cx="35016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3CC"/>
                </a:solidFill>
                <a:latin typeface="DNHLSO+ArialMT"/>
                <a:cs typeface="DNHLSO+ArialMT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32433" y="340457"/>
            <a:ext cx="7202341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For Broken or Irregular Sleep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3731" y="1090982"/>
            <a:ext cx="3885507" cy="60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1088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Sleep restriction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08418" y="1794402"/>
            <a:ext cx="8306501" cy="482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810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Establish average nightly SLEEP time (e.g., 6 hr.)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08418" y="2373522"/>
            <a:ext cx="10342660" cy="9000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810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Choose consistent bedtime and arising time to yield EXACTLY</a:t>
            </a:r>
          </a:p>
          <a:p>
            <a:pPr marL="354012" marR="0">
              <a:lnSpc>
                <a:spcPts val="3128"/>
              </a:lnSpc>
              <a:spcBef>
                <a:spcPts val="161"/>
              </a:spcBef>
              <a:spcAft>
                <a:spcPts val="0"/>
              </a:spcAft>
            </a:pP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this amount in bed (e.g., 6 hr.)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65618" y="3379362"/>
            <a:ext cx="3785340" cy="482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810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Never less than 5 hr.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08418" y="3958482"/>
            <a:ext cx="7202006" cy="1640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810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Alter both bedtime and rising time</a:t>
            </a:r>
          </a:p>
          <a:p>
            <a:pPr marL="0" marR="0">
              <a:lnSpc>
                <a:spcPts val="3496"/>
              </a:lnSpc>
              <a:spcBef>
                <a:spcPts val="1063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810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When sleeping the allotted time for 1 week</a:t>
            </a:r>
          </a:p>
          <a:p>
            <a:pPr marL="457200" marR="0">
              <a:lnSpc>
                <a:spcPts val="3496"/>
              </a:lnSpc>
              <a:spcBef>
                <a:spcPts val="1013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810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Add 15 min. to bedtime and repeat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8368" y="5693462"/>
            <a:ext cx="3402844" cy="60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275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Avoid napping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108063" y="6332604"/>
            <a:ext cx="388396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757273" y="6526718"/>
            <a:ext cx="35016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3CC"/>
                </a:solidFill>
                <a:latin typeface="DNHLSO+ArialMT"/>
                <a:cs typeface="DNHLSO+ArialMT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55106" y="215382"/>
            <a:ext cx="6832995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For Longstanding Insomnia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0080" y="1650735"/>
            <a:ext cx="3460919" cy="60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338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A psychologist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0080" y="2351775"/>
            <a:ext cx="3919258" cy="1935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338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Bibliotherapy</a:t>
            </a:r>
          </a:p>
          <a:p>
            <a:pPr marL="274631" marR="0">
              <a:lnSpc>
                <a:spcPts val="3988"/>
              </a:lnSpc>
              <a:spcBef>
                <a:spcPts val="949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“Goodnight mind”</a:t>
            </a:r>
          </a:p>
          <a:p>
            <a:pPr marL="0" marR="0">
              <a:lnSpc>
                <a:spcPts val="4479"/>
              </a:lnSpc>
              <a:spcBef>
                <a:spcPts val="1042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338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Online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711" y="4382425"/>
            <a:ext cx="1861403" cy="544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Sleepio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4711" y="5022505"/>
            <a:ext cx="6826798" cy="1184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Go! To Sleep Program – Cleveland</a:t>
            </a:r>
          </a:p>
          <a:p>
            <a:pPr marL="0" marR="0">
              <a:lnSpc>
                <a:spcPts val="3988"/>
              </a:lnSpc>
              <a:spcBef>
                <a:spcPts val="1001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SHUT</a:t>
            </a:r>
            <a:r>
              <a:rPr sz="3200" dirty="0">
                <a:solidFill>
                  <a:srgbClr val="072C62"/>
                </a:solidFill>
                <a:latin typeface="ISGIQJ+Arial-ItalicMT"/>
                <a:cs typeface="ISGIQJ+Arial-ItalicMT"/>
              </a:rPr>
              <a:t>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19263" y="6332604"/>
            <a:ext cx="388396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750675" y="6410831"/>
            <a:ext cx="35016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3CC"/>
                </a:solidFill>
                <a:latin typeface="DNHLSO+ArialMT"/>
                <a:cs typeface="DNHLSO+ArialMT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4819" y="268449"/>
            <a:ext cx="3813950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Owls</a:t>
            </a:r>
            <a:r>
              <a:rPr sz="4000" b="1" spc="-344" dirty="0">
                <a:solidFill>
                  <a:srgbClr val="0033CC"/>
                </a:solidFill>
                <a:latin typeface="AHNIHI+Arial-BoldMT"/>
                <a:cs typeface="AHNIHI+Arial-BoldMT"/>
              </a:rPr>
              <a:t> </a:t>
            </a: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and</a:t>
            </a:r>
            <a:r>
              <a:rPr sz="4000" b="1" spc="-367" dirty="0">
                <a:solidFill>
                  <a:srgbClr val="0033CC"/>
                </a:solidFill>
                <a:latin typeface="AHNIHI+Arial-BoldMT"/>
                <a:cs typeface="AHNIHI+Arial-BoldMT"/>
              </a:rPr>
              <a:t> </a:t>
            </a: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Larks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86940" y="1299213"/>
            <a:ext cx="7902001" cy="1159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471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Morningness Eveningness Questionnaire</a:t>
            </a:r>
          </a:p>
          <a:p>
            <a:pPr marL="0" marR="0">
              <a:lnSpc>
                <a:spcPts val="3988"/>
              </a:lnSpc>
              <a:spcBef>
                <a:spcPts val="801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471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Large hereditary component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86940" y="2528573"/>
            <a:ext cx="1488947" cy="544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471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Larks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44140" y="3144443"/>
            <a:ext cx="2332739" cy="482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721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Up-at-dawn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86940" y="3698163"/>
            <a:ext cx="4488639" cy="109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721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Raring-to-go early bird</a:t>
            </a:r>
          </a:p>
          <a:p>
            <a:pPr marL="0" marR="0">
              <a:lnSpc>
                <a:spcPts val="3988"/>
              </a:lnSpc>
              <a:spcBef>
                <a:spcPts val="803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471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Owls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144140" y="4866563"/>
            <a:ext cx="5750055" cy="1035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721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Enjoy staying up late</a:t>
            </a:r>
          </a:p>
          <a:p>
            <a:pPr marL="0" marR="0">
              <a:lnSpc>
                <a:spcPts val="3496"/>
              </a:lnSpc>
              <a:spcBef>
                <a:spcPts val="863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721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Trouble waking up in the morning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08063" y="6332604"/>
            <a:ext cx="388396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50675" y="6526718"/>
            <a:ext cx="35016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3CC"/>
                </a:solidFill>
                <a:latin typeface="DNHLSO+ArialMT"/>
                <a:cs typeface="DNHLSO+ArialMT"/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64819" y="268449"/>
            <a:ext cx="3813950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Owls</a:t>
            </a:r>
            <a:r>
              <a:rPr sz="4000" b="1" spc="-344" dirty="0">
                <a:solidFill>
                  <a:srgbClr val="0033CC"/>
                </a:solidFill>
                <a:latin typeface="AHNIHI+Arial-BoldMT"/>
                <a:cs typeface="AHNIHI+Arial-BoldMT"/>
              </a:rPr>
              <a:t> </a:t>
            </a: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and</a:t>
            </a:r>
            <a:r>
              <a:rPr sz="4000" b="1" spc="-367" dirty="0">
                <a:solidFill>
                  <a:srgbClr val="0033CC"/>
                </a:solidFill>
                <a:latin typeface="AHNIHI+Arial-BoldMT"/>
                <a:cs typeface="AHNIHI+Arial-BoldMT"/>
              </a:rPr>
              <a:t> </a:t>
            </a: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Larks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1500" y="1298022"/>
            <a:ext cx="2426512" cy="60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18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Readings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5512" y="2000549"/>
            <a:ext cx="11145525" cy="1153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65"/>
              </a:lnSpc>
              <a:spcBef>
                <a:spcPts val="0"/>
              </a:spcBef>
              <a:spcAft>
                <a:spcPts val="0"/>
              </a:spcAft>
            </a:pPr>
            <a:r>
              <a:rPr sz="3450" dirty="0">
                <a:solidFill>
                  <a:srgbClr val="0033CC"/>
                </a:solidFill>
                <a:latin typeface="DNHLSO+ArialMT"/>
                <a:cs typeface="DNHLSO+ArialMT"/>
              </a:rPr>
              <a:t>• </a:t>
            </a:r>
            <a:r>
              <a:rPr sz="3100" dirty="0">
                <a:solidFill>
                  <a:srgbClr val="072C62"/>
                </a:solidFill>
                <a:latin typeface="DNHLSO+ArialMT"/>
                <a:cs typeface="DNHLSO+ArialMT"/>
              </a:rPr>
              <a:t>“Gender differences in morningness-eveningness preference”</a:t>
            </a:r>
          </a:p>
          <a:p>
            <a:pPr marL="0" marR="0">
              <a:lnSpc>
                <a:spcPts val="3865"/>
              </a:lnSpc>
              <a:spcBef>
                <a:spcPts val="1004"/>
              </a:spcBef>
              <a:spcAft>
                <a:spcPts val="0"/>
              </a:spcAft>
            </a:pPr>
            <a:r>
              <a:rPr sz="3450" dirty="0">
                <a:solidFill>
                  <a:srgbClr val="0033CC"/>
                </a:solidFill>
                <a:latin typeface="DNHLSO+ArialMT"/>
                <a:cs typeface="DNHLSO+ArialMT"/>
              </a:rPr>
              <a:t>• </a:t>
            </a:r>
            <a:r>
              <a:rPr sz="3100" dirty="0">
                <a:solidFill>
                  <a:srgbClr val="072C62"/>
                </a:solidFill>
                <a:latin typeface="DNHLSO+ArialMT"/>
                <a:cs typeface="DNHLSO+ArialMT"/>
              </a:rPr>
              <a:t>“Can night owls become early birds?”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11208" y="3262579"/>
            <a:ext cx="7149965" cy="529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65"/>
              </a:lnSpc>
              <a:spcBef>
                <a:spcPts val="0"/>
              </a:spcBef>
              <a:spcAft>
                <a:spcPts val="0"/>
              </a:spcAft>
            </a:pPr>
            <a:r>
              <a:rPr sz="3700" spc="41" baseline="28703" dirty="0">
                <a:solidFill>
                  <a:srgbClr val="000000"/>
                </a:solidFill>
                <a:latin typeface="DNHLSO+ArialMT"/>
                <a:cs typeface="DNHLSO+ArialMT"/>
              </a:rPr>
              <a:t>•</a:t>
            </a:r>
            <a:r>
              <a:rPr sz="34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450" spc="-366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u="sng" baseline="20162" dirty="0">
                <a:solidFill>
                  <a:srgbClr val="0000CC"/>
                </a:solid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https://www.ncbi.nlm.nih.gov/pubmed/12182498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11208" y="3998604"/>
            <a:ext cx="7859962" cy="40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6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DNHLSO+ArialMT"/>
                <a:cs typeface="DNHLSO+ArialMT"/>
              </a:rPr>
              <a:t>•</a:t>
            </a:r>
            <a:r>
              <a:rPr sz="2450" spc="1161" dirty="0">
                <a:solidFill>
                  <a:srgbClr val="000000"/>
                </a:solidFill>
                <a:latin typeface="DNHLSO+ArialMT"/>
                <a:cs typeface="DNHLSO+ArialMT"/>
              </a:rPr>
              <a:t> </a:t>
            </a:r>
            <a:r>
              <a:rPr sz="2400" u="sng" dirty="0">
                <a:solidFill>
                  <a:srgbClr val="0000CC"/>
                </a:solidFill>
                <a:latin typeface="Tahoma"/>
                <a:cs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https://www.theglobeandmail.com/life/can-night-owls-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4108" y="4364364"/>
            <a:ext cx="5105846" cy="40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6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Tahoma"/>
                <a:cs typeface="Tahoma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become-early-birds/article26113963/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04863" y="6343451"/>
            <a:ext cx="388396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50675" y="6526718"/>
            <a:ext cx="35016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3CC"/>
                </a:solidFill>
                <a:latin typeface="DNHLSO+ArialMT"/>
                <a:cs typeface="DNHLSO+ArialMT"/>
              </a:rPr>
              <a:t>14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47862" y="323729"/>
            <a:ext cx="8445577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Delayed or Advanced Sleep Phase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7530" y="1014162"/>
            <a:ext cx="2216043" cy="60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338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Problem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2161" y="1665592"/>
            <a:ext cx="3012734" cy="544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Falling asleep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2161" y="2256062"/>
            <a:ext cx="9967135" cy="160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078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Very late = delayed sleep phase (students, ADHD, autism)</a:t>
            </a:r>
          </a:p>
          <a:p>
            <a:pPr marL="319078" marR="0">
              <a:lnSpc>
                <a:spcPts val="3496"/>
              </a:lnSpc>
              <a:spcBef>
                <a:spcPts val="663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Very early = advanced sleep phase (older adults)</a:t>
            </a:r>
          </a:p>
          <a:p>
            <a:pPr marL="0" marR="0">
              <a:lnSpc>
                <a:spcPts val="3988"/>
              </a:lnSpc>
              <a:spcBef>
                <a:spcPts val="603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Waking late (or early) – 7-8 hours later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7530" y="3899603"/>
            <a:ext cx="4881129" cy="60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338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This is NOT insomnia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32161" y="4551032"/>
            <a:ext cx="2019899" cy="544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Reading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51240" y="5141502"/>
            <a:ext cx="8133697" cy="482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“</a:t>
            </a:r>
            <a:r>
              <a:rPr sz="2600" dirty="0">
                <a:solidFill>
                  <a:srgbClr val="072C62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Delayed</a:t>
            </a:r>
            <a:r>
              <a:rPr sz="2600" dirty="0">
                <a:solidFill>
                  <a:srgbClr val="072C62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600" dirty="0">
                <a:solidFill>
                  <a:srgbClr val="072C62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Sleep</a:t>
            </a:r>
            <a:r>
              <a:rPr sz="2600" dirty="0">
                <a:solidFill>
                  <a:srgbClr val="072C62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600" dirty="0">
                <a:solidFill>
                  <a:srgbClr val="072C62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Phase</a:t>
            </a:r>
            <a:r>
              <a:rPr sz="2600" dirty="0">
                <a:solidFill>
                  <a:srgbClr val="072C62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600" dirty="0">
                <a:solidFill>
                  <a:srgbClr val="072C62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Syndrome</a:t>
            </a:r>
            <a:r>
              <a:rPr sz="2600" dirty="0">
                <a:solidFill>
                  <a:srgbClr val="072C62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600" dirty="0">
                <a:solidFill>
                  <a:srgbClr val="072C62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sz="2600" spc="85" dirty="0">
                <a:solidFill>
                  <a:srgbClr val="072C62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600" dirty="0">
                <a:solidFill>
                  <a:srgbClr val="072C62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Cleveland</a:t>
            </a:r>
            <a:r>
              <a:rPr sz="2600" dirty="0">
                <a:solidFill>
                  <a:srgbClr val="072C62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600" dirty="0">
                <a:solidFill>
                  <a:srgbClr val="072C62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Clinic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”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65156" y="5501544"/>
            <a:ext cx="10231635" cy="40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6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https://my.clevelandclinic.org/health/diseases/14295-delayed-sleep-phase-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65156" y="5867304"/>
            <a:ext cx="2190154" cy="4060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96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syndrome-dsps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616063" y="6343451"/>
            <a:ext cx="388396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750675" y="6410831"/>
            <a:ext cx="35016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3CC"/>
                </a:solidFill>
                <a:latin typeface="DNHLSO+ArialMT"/>
                <a:cs typeface="DNHLSO+ArialMT"/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0982" y="-42027"/>
            <a:ext cx="9346758" cy="60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Nightmares: Imagery Rehearsal Therapy</a:t>
            </a:r>
          </a:p>
        </p:txBody>
      </p:sp>
      <p:sp>
        <p:nvSpPr>
          <p:cNvPr id="3" name="object 2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3271" y="569096"/>
            <a:ext cx="8521486" cy="472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53174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Barry Krakow</a:t>
            </a:r>
          </a:p>
          <a:p>
            <a:pPr marL="0" marR="0">
              <a:lnSpc>
                <a:spcPts val="3850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Choose a recent nightmare</a:t>
            </a:r>
          </a:p>
          <a:p>
            <a:pPr marL="319078" marR="0">
              <a:lnSpc>
                <a:spcPts val="3496"/>
              </a:lnSpc>
              <a:spcBef>
                <a:spcPts val="361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Unrelated to a real life traumatic event</a:t>
            </a:r>
          </a:p>
          <a:p>
            <a:pPr marL="0" marR="0">
              <a:lnSpc>
                <a:spcPts val="3988"/>
              </a:lnSpc>
              <a:spcBef>
                <a:spcPts val="303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Replay nightmare but change story &amp; ending</a:t>
            </a:r>
          </a:p>
          <a:p>
            <a:pPr marL="277818" marR="0">
              <a:lnSpc>
                <a:spcPts val="3496"/>
              </a:lnSpc>
              <a:spcBef>
                <a:spcPts val="361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1172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In thoughts or in writing</a:t>
            </a:r>
          </a:p>
          <a:p>
            <a:pPr marL="68268" marR="0">
              <a:lnSpc>
                <a:spcPts val="3988"/>
              </a:lnSpc>
              <a:spcBef>
                <a:spcPts val="403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20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Rehearse the revised dream</a:t>
            </a:r>
          </a:p>
          <a:p>
            <a:pPr marL="334968" marR="0">
              <a:lnSpc>
                <a:spcPts val="3496"/>
              </a:lnSpc>
              <a:spcBef>
                <a:spcPts val="361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272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Re-write it or play again in your mind</a:t>
            </a:r>
          </a:p>
          <a:p>
            <a:pPr marL="334968" marR="0">
              <a:lnSpc>
                <a:spcPts val="3496"/>
              </a:lnSpc>
              <a:spcBef>
                <a:spcPts val="313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272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5 to 10 minutes before bedtime</a:t>
            </a:r>
          </a:p>
          <a:p>
            <a:pPr marL="68268" marR="0">
              <a:lnSpc>
                <a:spcPts val="3988"/>
              </a:lnSpc>
              <a:spcBef>
                <a:spcPts val="453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20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Reading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6959" y="5300850"/>
            <a:ext cx="10702375" cy="850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093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234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“Transform Nightmares into Sweet Dreams:</a:t>
            </a:r>
          </a:p>
          <a:p>
            <a:pPr marL="0" marR="0">
              <a:lnSpc>
                <a:spcPts val="2896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000000"/>
                </a:solidFill>
                <a:latin typeface="DNHLSO+ArialMT"/>
                <a:cs typeface="DNHLSO+ArialMT"/>
              </a:rPr>
              <a:t>•</a:t>
            </a:r>
            <a:r>
              <a:rPr sz="2450" spc="711" dirty="0">
                <a:solidFill>
                  <a:srgbClr val="000000"/>
                </a:solidFill>
                <a:latin typeface="DNHLSO+ArialMT"/>
                <a:cs typeface="DNHLSO+ArialMT"/>
              </a:rPr>
              <a:t> </a:t>
            </a:r>
            <a:r>
              <a:rPr sz="2400" u="sng" dirty="0">
                <a:solidFill>
                  <a:srgbClr val="0000CC"/>
                </a:solidFill>
                <a:latin typeface="Tahoma"/>
                <a:cs typeface="Tahoma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https://bottomlineinc.com/health/sleep/transform-nightmares-sweet-dreams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16063" y="6343451"/>
            <a:ext cx="388396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750675" y="6410831"/>
            <a:ext cx="35016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3CC"/>
                </a:solidFill>
                <a:latin typeface="DNHLSO+ArialMT"/>
                <a:cs typeface="DNHLSO+ArialMT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12095" y="215383"/>
            <a:ext cx="6525685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Chronic Nightmares Video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08063" y="6332604"/>
            <a:ext cx="388396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50675" y="6410831"/>
            <a:ext cx="35016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3CC"/>
                </a:solidFill>
                <a:latin typeface="DNHLSO+ArialMT"/>
                <a:cs typeface="DNHLSO+ArialMT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53506" y="215382"/>
            <a:ext cx="7034353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Understanding Parasomnias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0871" y="1143784"/>
            <a:ext cx="3199381" cy="60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275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Sleepwalking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89950" y="1757114"/>
            <a:ext cx="4269769" cy="1095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146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Occurs in deep sleep</a:t>
            </a:r>
          </a:p>
          <a:p>
            <a:pPr marL="0" marR="0">
              <a:lnSpc>
                <a:spcPts val="3988"/>
              </a:lnSpc>
              <a:spcBef>
                <a:spcPts val="301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146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Not just walking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64581" y="2860664"/>
            <a:ext cx="3488949" cy="482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33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Complex behaviors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89950" y="3349694"/>
            <a:ext cx="7633541" cy="1646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146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Not associated with dreams</a:t>
            </a:r>
          </a:p>
          <a:p>
            <a:pPr marL="0" marR="0">
              <a:lnSpc>
                <a:spcPts val="3988"/>
              </a:lnSpc>
              <a:spcBef>
                <a:spcPts val="301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146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Can be dangerous NOT to wake person</a:t>
            </a:r>
          </a:p>
          <a:p>
            <a:pPr marL="0" marR="0">
              <a:lnSpc>
                <a:spcPts val="3988"/>
              </a:lnSpc>
              <a:spcBef>
                <a:spcPts val="351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146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Reading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64581" y="5004424"/>
            <a:ext cx="9844590" cy="1205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33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“National Sleep Foundation – Sleepwalking”</a:t>
            </a:r>
          </a:p>
          <a:p>
            <a:pPr marL="293681" marR="0">
              <a:lnSpc>
                <a:spcPts val="2681"/>
              </a:lnSpc>
              <a:spcBef>
                <a:spcPts val="135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https://sleepfoundation.org/sleep-disorders-problems/abnormal-sleep-</a:t>
            </a:r>
          </a:p>
          <a:p>
            <a:pPr marL="293681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behaviors/sleepwalking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14375" y="6343451"/>
            <a:ext cx="388396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750675" y="6410831"/>
            <a:ext cx="35016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3CC"/>
                </a:solidFill>
                <a:latin typeface="DNHLSO+ArialMT"/>
                <a:cs typeface="DNHLSO+ArialMT"/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53506" y="215382"/>
            <a:ext cx="7034353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Understanding Parasomnias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9916" y="1103206"/>
            <a:ext cx="3020090" cy="60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275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Night terrors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8995" y="1806329"/>
            <a:ext cx="10785626" cy="1092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19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250" spc="333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900" dirty="0">
                <a:solidFill>
                  <a:srgbClr val="072C62"/>
                </a:solidFill>
                <a:latin typeface="DNHLSO+ArialMT"/>
                <a:cs typeface="DNHLSO+ArialMT"/>
              </a:rPr>
              <a:t>Episodes of screaming, intense arousal flailing while still asleep</a:t>
            </a:r>
          </a:p>
          <a:p>
            <a:pPr marL="0" marR="0">
              <a:lnSpc>
                <a:spcPts val="3619"/>
              </a:lnSpc>
              <a:spcBef>
                <a:spcPts val="1060"/>
              </a:spcBef>
              <a:spcAft>
                <a:spcPts val="0"/>
              </a:spcAft>
            </a:pPr>
            <a:r>
              <a:rPr sz="32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250" spc="333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900" dirty="0">
                <a:solidFill>
                  <a:srgbClr val="072C62"/>
                </a:solidFill>
                <a:latin typeface="DNHLSO+ArialMT"/>
                <a:cs typeface="DNHLSO+ArialMT"/>
              </a:rPr>
              <a:t>Terrifying for observer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8995" y="2995049"/>
            <a:ext cx="6633357" cy="1092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19"/>
              </a:lnSpc>
              <a:spcBef>
                <a:spcPts val="0"/>
              </a:spcBef>
              <a:spcAft>
                <a:spcPts val="0"/>
              </a:spcAft>
            </a:pPr>
            <a:r>
              <a:rPr sz="32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250" spc="333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900" dirty="0">
                <a:solidFill>
                  <a:srgbClr val="072C62"/>
                </a:solidFill>
                <a:latin typeface="DNHLSO+ArialMT"/>
                <a:cs typeface="DNHLSO+ArialMT"/>
              </a:rPr>
              <a:t>Generally not remembered by sleeper</a:t>
            </a:r>
          </a:p>
          <a:p>
            <a:pPr marL="0" marR="0">
              <a:lnSpc>
                <a:spcPts val="3619"/>
              </a:lnSpc>
              <a:spcBef>
                <a:spcPts val="1060"/>
              </a:spcBef>
              <a:spcAft>
                <a:spcPts val="0"/>
              </a:spcAft>
            </a:pPr>
            <a:r>
              <a:rPr sz="32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250" spc="333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900" dirty="0">
                <a:solidFill>
                  <a:srgbClr val="072C62"/>
                </a:solidFill>
                <a:latin typeface="DNHLSO+ArialMT"/>
                <a:cs typeface="DNHLSO+ArialMT"/>
              </a:rPr>
              <a:t>Hard to wake the sleeper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9916" y="4181686"/>
            <a:ext cx="2209086" cy="60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275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Reading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68995" y="4883916"/>
            <a:ext cx="10105896" cy="1357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146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“</a:t>
            </a:r>
            <a:r>
              <a:rPr sz="2900" dirty="0">
                <a:solidFill>
                  <a:srgbClr val="072C62"/>
                </a:solidFill>
                <a:latin typeface="DNHLSO+ArialMT"/>
                <a:cs typeface="DNHLSO+ArialMT"/>
              </a:rPr>
              <a:t>Sleep terrors (night terrors) – Mayo Clinic”</a:t>
            </a:r>
          </a:p>
          <a:p>
            <a:pPr marL="118124" marR="0">
              <a:lnSpc>
                <a:spcPts val="2896"/>
              </a:lnSpc>
              <a:spcBef>
                <a:spcPts val="621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https://www.mayoclinic.org/diseases-conditions/sleep-terrors/symptoms-</a:t>
            </a:r>
          </a:p>
          <a:p>
            <a:pPr marL="118124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causes/syc-20353524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750675" y="6410831"/>
            <a:ext cx="35016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3CC"/>
                </a:solidFill>
                <a:latin typeface="DNHLSO+ArialMT"/>
                <a:cs typeface="DNHLSO+ArialMT"/>
              </a:rPr>
              <a:t>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38786" y="395639"/>
            <a:ext cx="5003368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Learning 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9920" y="1164590"/>
            <a:ext cx="3487134" cy="60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338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Understanding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4557" y="1777920"/>
            <a:ext cx="6175347" cy="2198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Sleep</a:t>
            </a:r>
          </a:p>
          <a:p>
            <a:pPr marL="0" marR="0">
              <a:lnSpc>
                <a:spcPts val="3988"/>
              </a:lnSpc>
              <a:spcBef>
                <a:spcPts val="301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Insomnia</a:t>
            </a:r>
          </a:p>
          <a:p>
            <a:pPr marL="0" marR="0">
              <a:lnSpc>
                <a:spcPts val="3988"/>
              </a:lnSpc>
              <a:spcBef>
                <a:spcPts val="351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Delayed/advanced sleep phase</a:t>
            </a:r>
          </a:p>
          <a:p>
            <a:pPr marL="0" marR="0">
              <a:lnSpc>
                <a:spcPts val="3988"/>
              </a:lnSpc>
              <a:spcBef>
                <a:spcPts val="301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Nightmares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9920" y="3994150"/>
            <a:ext cx="6230721" cy="1157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338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Understanding parasomnias</a:t>
            </a:r>
          </a:p>
          <a:p>
            <a:pPr marL="274637" marR="0">
              <a:lnSpc>
                <a:spcPts val="3988"/>
              </a:lnSpc>
              <a:spcBef>
                <a:spcPts val="349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Sleepwalking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4557" y="5158660"/>
            <a:ext cx="3260992" cy="1095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Sleep paralysis</a:t>
            </a:r>
          </a:p>
          <a:p>
            <a:pPr marL="0" marR="0">
              <a:lnSpc>
                <a:spcPts val="3988"/>
              </a:lnSpc>
              <a:spcBef>
                <a:spcPts val="301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Night terrors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01920" y="6291627"/>
            <a:ext cx="2951075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dirty="0">
                <a:solidFill>
                  <a:srgbClr val="0000CC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799887" y="6410831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3CC"/>
                </a:solidFill>
                <a:latin typeface="DNHLSO+ArialMT"/>
                <a:cs typeface="DNHLSO+ArialMT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53506" y="215382"/>
            <a:ext cx="7034353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Understanding Parasomnias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4350" y="1108881"/>
            <a:ext cx="3812855" cy="575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234"/>
              </a:lnSpc>
              <a:spcBef>
                <a:spcPts val="0"/>
              </a:spcBef>
              <a:spcAft>
                <a:spcPts val="0"/>
              </a:spcAft>
            </a:pPr>
            <a:r>
              <a:rPr sz="38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800" spc="463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400" dirty="0">
                <a:solidFill>
                  <a:srgbClr val="072C62"/>
                </a:solidFill>
                <a:latin typeface="DNHLSO+ArialMT"/>
                <a:cs typeface="DNHLSO+ArialMT"/>
              </a:rPr>
              <a:t>Sleep paralysis +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8981" y="1691731"/>
            <a:ext cx="8402685" cy="2504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42"/>
              </a:lnSpc>
              <a:spcBef>
                <a:spcPts val="0"/>
              </a:spcBef>
              <a:spcAft>
                <a:spcPts val="0"/>
              </a:spcAft>
            </a:pPr>
            <a:r>
              <a:rPr sz="33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350" spc="684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000" dirty="0">
                <a:solidFill>
                  <a:srgbClr val="072C62"/>
                </a:solidFill>
                <a:latin typeface="DNHLSO+ArialMT"/>
                <a:cs typeface="DNHLSO+ArialMT"/>
              </a:rPr>
              <a:t>Hypnagogic hallucination – when falling asleep</a:t>
            </a:r>
          </a:p>
          <a:p>
            <a:pPr marL="0" marR="0">
              <a:lnSpc>
                <a:spcPts val="3742"/>
              </a:lnSpc>
              <a:spcBef>
                <a:spcPts val="357"/>
              </a:spcBef>
              <a:spcAft>
                <a:spcPts val="0"/>
              </a:spcAft>
            </a:pPr>
            <a:r>
              <a:rPr sz="33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350" spc="684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000" dirty="0">
                <a:solidFill>
                  <a:srgbClr val="072C62"/>
                </a:solidFill>
                <a:latin typeface="DNHLSO+ArialMT"/>
                <a:cs typeface="DNHLSO+ArialMT"/>
              </a:rPr>
              <a:t>Hypnopompic hallucination - when waking up</a:t>
            </a:r>
          </a:p>
          <a:p>
            <a:pPr marL="319078" marR="0">
              <a:lnSpc>
                <a:spcPts val="3496"/>
              </a:lnSpc>
              <a:spcBef>
                <a:spcPts val="362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Waking &amp; conscious but unable to move</a:t>
            </a:r>
          </a:p>
          <a:p>
            <a:pPr marL="319078" marR="0">
              <a:lnSpc>
                <a:spcPts val="3496"/>
              </a:lnSpc>
              <a:spcBef>
                <a:spcPts val="363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Feeling of choking or pressure on chest</a:t>
            </a:r>
          </a:p>
          <a:p>
            <a:pPr marL="319078" marR="0">
              <a:lnSpc>
                <a:spcPts val="3496"/>
              </a:lnSpc>
              <a:spcBef>
                <a:spcPts val="313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Incubus / succubus attack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8059" y="4204386"/>
            <a:ext cx="2646647" cy="972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Lasts minutes</a:t>
            </a:r>
          </a:p>
          <a:p>
            <a:pPr marL="0" marR="0">
              <a:lnSpc>
                <a:spcPts val="3496"/>
              </a:lnSpc>
              <a:spcBef>
                <a:spcPts val="363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Reading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2690" y="5186016"/>
            <a:ext cx="9200288" cy="849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05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2700" spc="61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400" dirty="0">
                <a:solidFill>
                  <a:srgbClr val="072C62"/>
                </a:solidFill>
                <a:latin typeface="DNHLSO+ArialMT"/>
                <a:cs typeface="DNHLSO+ArialMT"/>
              </a:rPr>
              <a:t>“Sleep Paralysis – WebMD”</a:t>
            </a:r>
          </a:p>
          <a:p>
            <a:pPr marL="0" marR="0">
              <a:lnSpc>
                <a:spcPts val="3005"/>
              </a:lnSpc>
              <a:spcBef>
                <a:spcPts val="374"/>
              </a:spcBef>
              <a:spcAft>
                <a:spcPts val="0"/>
              </a:spcAft>
            </a:pPr>
            <a:r>
              <a:rPr sz="27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2700" spc="61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https://www.webmd.com/sleep-disorders/guide/sleep-paralysis#1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77900" y="6343451"/>
            <a:ext cx="388396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750675" y="6410831"/>
            <a:ext cx="35016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3CC"/>
                </a:solidFill>
                <a:latin typeface="DNHLSO+ArialMT"/>
                <a:cs typeface="DNHLSO+ArialMT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54575" y="340457"/>
            <a:ext cx="2636341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Questions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72385" y="1401497"/>
            <a:ext cx="8340984" cy="1687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45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Tahoma"/>
                <a:cs typeface="Tahoma"/>
              </a:rPr>
              <a:t>We are doing research on sleep patterns</a:t>
            </a:r>
          </a:p>
          <a:p>
            <a:pPr marL="0" marR="0">
              <a:lnSpc>
                <a:spcPts val="4319"/>
              </a:lnSpc>
              <a:spcBef>
                <a:spcPts val="5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Tahoma"/>
                <a:cs typeface="Tahoma"/>
              </a:rPr>
              <a:t>and experiences. For more info or if you</a:t>
            </a: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Tahoma"/>
                <a:cs typeface="Tahoma"/>
              </a:rPr>
              <a:t>are interested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72385" y="3047417"/>
            <a:ext cx="7484434" cy="593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45"/>
              </a:lnSpc>
              <a:spcBef>
                <a:spcPts val="0"/>
              </a:spcBef>
              <a:spcAft>
                <a:spcPts val="0"/>
              </a:spcAft>
            </a:pPr>
            <a:r>
              <a:rPr sz="3650" dirty="0">
                <a:solidFill>
                  <a:srgbClr val="000000"/>
                </a:solidFill>
                <a:latin typeface="DNHLSO+ArialMT"/>
                <a:cs typeface="DNHLSO+ArialMT"/>
              </a:rPr>
              <a:t>•</a:t>
            </a:r>
            <a:r>
              <a:rPr sz="3650" spc="2207" dirty="0">
                <a:solidFill>
                  <a:srgbClr val="000000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00000"/>
                </a:solidFill>
                <a:latin typeface="Tahoma"/>
                <a:cs typeface="Tahoma"/>
              </a:rPr>
              <a:t>Email</a:t>
            </a:r>
            <a:r>
              <a:rPr sz="3600" spc="2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3600" u="sng" dirty="0">
                <a:solidFill>
                  <a:srgbClr val="0000CC"/>
                </a:solidFill>
                <a:latin typeface="Tahoma"/>
                <a:cs typeface="Tahoma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72385" y="4144697"/>
            <a:ext cx="4915268" cy="1687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45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Tahoma"/>
                <a:cs typeface="Tahoma"/>
              </a:rPr>
              <a:t>Dr. Catherine Fichten</a:t>
            </a:r>
          </a:p>
          <a:p>
            <a:pPr marL="0" marR="0">
              <a:lnSpc>
                <a:spcPts val="4320"/>
              </a:lnSpc>
              <a:spcBef>
                <a:spcPts val="5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Tahoma"/>
                <a:cs typeface="Tahoma"/>
              </a:rPr>
              <a:t>Psychology Department</a:t>
            </a: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sz="3600" dirty="0">
                <a:solidFill>
                  <a:srgbClr val="000000"/>
                </a:solidFill>
                <a:latin typeface="Tahoma"/>
                <a:cs typeface="Tahoma"/>
              </a:rPr>
              <a:t>Dawson College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750675" y="6526718"/>
            <a:ext cx="350167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3CC"/>
                </a:solidFill>
                <a:latin typeface="DNHLSO+ArialMT"/>
                <a:cs typeface="DNHLSO+ArialMT"/>
              </a:rPr>
              <a:t>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616063" y="6343451"/>
            <a:ext cx="388396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804650" y="6528032"/>
            <a:ext cx="241300" cy="234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LLSHPK+TimesNewRomanPSMT"/>
                <a:cs typeface="LLSHPK+TimesNewRomanPSMT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57589" y="268449"/>
            <a:ext cx="5228254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Understanding Sleep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0616" y="1381936"/>
            <a:ext cx="9478059" cy="4676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288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Regulated by 2 opposing systems</a:t>
            </a:r>
          </a:p>
          <a:p>
            <a:pPr marL="457200" marR="0">
              <a:lnSpc>
                <a:spcPts val="3988"/>
              </a:lnSpc>
              <a:spcBef>
                <a:spcPts val="449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71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Homeostasis (sleep drive)</a:t>
            </a:r>
          </a:p>
          <a:p>
            <a:pPr marL="457200" marR="0">
              <a:lnSpc>
                <a:spcPts val="3988"/>
              </a:lnSpc>
              <a:spcBef>
                <a:spcPts val="451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71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Longer time since sleep, the sleepier</a:t>
            </a:r>
          </a:p>
          <a:p>
            <a:pPr marL="0" marR="0">
              <a:lnSpc>
                <a:spcPts val="3988"/>
              </a:lnSpc>
              <a:spcBef>
                <a:spcPts val="401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71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Circadian rhythm (alerting force)</a:t>
            </a:r>
          </a:p>
          <a:p>
            <a:pPr marL="457200" marR="0">
              <a:lnSpc>
                <a:spcPts val="3988"/>
              </a:lnSpc>
              <a:spcBef>
                <a:spcPts val="401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71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Daily behavioral and physiological cycle</a:t>
            </a:r>
          </a:p>
          <a:p>
            <a:pPr marL="457200" marR="0">
              <a:lnSpc>
                <a:spcPts val="3988"/>
              </a:lnSpc>
              <a:spcBef>
                <a:spcPts val="451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71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Independent of preceding sleep or wakefulness</a:t>
            </a:r>
          </a:p>
          <a:p>
            <a:pPr marL="0" marR="0">
              <a:lnSpc>
                <a:spcPts val="4479"/>
              </a:lnSpc>
              <a:spcBef>
                <a:spcPts val="442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288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Coordinated with day-night / light-dark</a:t>
            </a:r>
          </a:p>
          <a:p>
            <a:pPr marL="0" marR="0">
              <a:lnSpc>
                <a:spcPts val="4479"/>
              </a:lnSpc>
              <a:spcBef>
                <a:spcPts val="440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288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Melatonin, cortisol, temperature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19263" y="6332604"/>
            <a:ext cx="388396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310302" y="6399713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3333FF"/>
                </a:solidFill>
                <a:latin typeface="DNHLSO+ArialMT"/>
                <a:cs typeface="DNHLSO+ArialMT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2411" y="340457"/>
            <a:ext cx="3425013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Sleep Phases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63663" y="6332604"/>
            <a:ext cx="388396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38902" y="6370400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3CC"/>
                </a:solidFill>
                <a:latin typeface="DNHLSO+ArialMT"/>
                <a:cs typeface="DNHLSO+ArialMT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20231" y="323631"/>
            <a:ext cx="6101664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Understanding Insomnia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99915" y="6316198"/>
            <a:ext cx="388396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99887" y="6410831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3CC"/>
                </a:solidFill>
                <a:latin typeface="DNHLSO+ArialMT"/>
                <a:cs typeface="DNHLSO+ArialMT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20231" y="323631"/>
            <a:ext cx="6101664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Understanding Insomnia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7512" y="1155782"/>
            <a:ext cx="2419106" cy="60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338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Definition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2143" y="1769112"/>
            <a:ext cx="8182080" cy="1646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At least 31 minutes unwanted wakefulness</a:t>
            </a:r>
          </a:p>
          <a:p>
            <a:pPr marL="0" marR="0">
              <a:lnSpc>
                <a:spcPts val="3988"/>
              </a:lnSpc>
              <a:spcBef>
                <a:spcPts val="301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At least 3 times per week</a:t>
            </a:r>
          </a:p>
          <a:p>
            <a:pPr marL="0" marR="0">
              <a:lnSpc>
                <a:spcPts val="3988"/>
              </a:lnSpc>
              <a:spcBef>
                <a:spcPts val="351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At least 3 months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81222" y="3423842"/>
            <a:ext cx="5587818" cy="14626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Difficulty falling asleep (SOL)</a:t>
            </a:r>
          </a:p>
          <a:p>
            <a:pPr marL="0" marR="0">
              <a:lnSpc>
                <a:spcPts val="3496"/>
              </a:lnSpc>
              <a:spcBef>
                <a:spcPts val="363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Difficulty staying asleep (WASO)</a:t>
            </a:r>
          </a:p>
          <a:p>
            <a:pPr marL="0" marR="0">
              <a:lnSpc>
                <a:spcPts val="3496"/>
              </a:lnSpc>
              <a:spcBef>
                <a:spcPts val="313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Terminal insomnia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2143" y="4894502"/>
            <a:ext cx="6466666" cy="1033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9078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Broken or irregular sleep</a:t>
            </a:r>
          </a:p>
          <a:p>
            <a:pPr marL="0" marR="0">
              <a:lnSpc>
                <a:spcPts val="3988"/>
              </a:lnSpc>
              <a:spcBef>
                <a:spcPts val="303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Daytime consequences / distress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19263" y="6332604"/>
            <a:ext cx="388396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799887" y="6410831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3CC"/>
                </a:solidFill>
                <a:latin typeface="DNHLSO+ArialMT"/>
                <a:cs typeface="DNHLSO+ArialMT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20231" y="215383"/>
            <a:ext cx="6101664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Understanding Insomnia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5000" y="1277702"/>
            <a:ext cx="2064249" cy="60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338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Causes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9631" y="1891032"/>
            <a:ext cx="6957395" cy="3607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Predisposing factors</a:t>
            </a:r>
          </a:p>
          <a:p>
            <a:pPr marL="319078" marR="0">
              <a:lnSpc>
                <a:spcPts val="3496"/>
              </a:lnSpc>
              <a:spcBef>
                <a:spcPts val="311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Heredity</a:t>
            </a:r>
          </a:p>
          <a:p>
            <a:pPr marL="319078" marR="0">
              <a:lnSpc>
                <a:spcPts val="3496"/>
              </a:lnSpc>
              <a:spcBef>
                <a:spcPts val="363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Cognitive or physiological hyperarousal</a:t>
            </a:r>
          </a:p>
          <a:p>
            <a:pPr marL="0" marR="0">
              <a:lnSpc>
                <a:spcPts val="3988"/>
              </a:lnSpc>
              <a:spcBef>
                <a:spcPts val="303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Precipitating factors</a:t>
            </a:r>
          </a:p>
          <a:p>
            <a:pPr marL="319078" marR="0">
              <a:lnSpc>
                <a:spcPts val="3496"/>
              </a:lnSpc>
              <a:spcBef>
                <a:spcPts val="361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Triggers – the “cause” of insomnia</a:t>
            </a:r>
          </a:p>
          <a:p>
            <a:pPr marL="0" marR="0">
              <a:lnSpc>
                <a:spcPts val="3988"/>
              </a:lnSpc>
              <a:spcBef>
                <a:spcPts val="303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Perpetuating factors</a:t>
            </a:r>
          </a:p>
          <a:p>
            <a:pPr marL="319078" marR="0">
              <a:lnSpc>
                <a:spcPts val="3496"/>
              </a:lnSpc>
              <a:spcBef>
                <a:spcPts val="361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E.g., longer bedtimes, naps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19263" y="6332604"/>
            <a:ext cx="388396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799887" y="6410831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3CC"/>
                </a:solidFill>
                <a:latin typeface="DNHLSO+ArialMT"/>
                <a:cs typeface="DNHLSO+ArialMT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43287" y="323729"/>
            <a:ext cx="5453964" cy="60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dirty="0">
                <a:solidFill>
                  <a:srgbClr val="0033CC"/>
                </a:solidFill>
                <a:latin typeface="AHNIHI+Arial-BoldMT"/>
                <a:cs typeface="AHNIHI+Arial-BoldMT"/>
              </a:rPr>
              <a:t>Sleep Onset Insomnia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5960" y="1226902"/>
            <a:ext cx="3840541" cy="60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4000" spc="338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600" dirty="0">
                <a:solidFill>
                  <a:srgbClr val="072C62"/>
                </a:solidFill>
                <a:latin typeface="DNHLSO+ArialMT"/>
                <a:cs typeface="DNHLSO+ArialMT"/>
              </a:rPr>
              <a:t>Try the following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70591" y="1802132"/>
            <a:ext cx="4455802" cy="544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Set aside “worry time”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70591" y="2462532"/>
            <a:ext cx="5043863" cy="544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Maintain a “buffer period”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70591" y="3122932"/>
            <a:ext cx="8019973" cy="544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Move bedtime</a:t>
            </a:r>
            <a:r>
              <a:rPr sz="3200" spc="-28" dirty="0">
                <a:solidFill>
                  <a:srgbClr val="072C62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ISGIQJ+Arial-ItalicMT"/>
                <a:cs typeface="ISGIQJ+Arial-ItalicMT"/>
              </a:rPr>
              <a:t>later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, keep arising constant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0591" y="3783333"/>
            <a:ext cx="6533784" cy="544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Interrupt intrusive thoughts in bed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289670" y="4297602"/>
            <a:ext cx="5814228" cy="482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Read, listen to</a:t>
            </a:r>
            <a:r>
              <a:rPr sz="2800" spc="40" dirty="0">
                <a:solidFill>
                  <a:srgbClr val="072C62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ISGIQJ+Arial-ItalicMT"/>
                <a:cs typeface="ISGIQJ+Arial-ItalicMT"/>
              </a:rPr>
              <a:t>verbal</a:t>
            </a:r>
            <a:r>
              <a:rPr sz="2800" spc="100" dirty="0">
                <a:solidFill>
                  <a:srgbClr val="072C62"/>
                </a:solidFill>
                <a:latin typeface="ISGIQJ+Arial-ItalicMT"/>
                <a:cs typeface="ISGIQJ+Arial-Italic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material, TV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70591" y="4895852"/>
            <a:ext cx="2786646" cy="544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8"/>
              </a:lnSpc>
              <a:spcBef>
                <a:spcPts val="0"/>
              </a:spcBef>
              <a:spcAft>
                <a:spcPts val="0"/>
              </a:spcAft>
            </a:pPr>
            <a:r>
              <a:rPr sz="35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550" spc="55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3200" dirty="0">
                <a:solidFill>
                  <a:srgbClr val="072C62"/>
                </a:solidFill>
                <a:latin typeface="DNHLSO+ArialMT"/>
                <a:cs typeface="DNHLSO+ArialMT"/>
              </a:rPr>
              <a:t>Learn to rest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89670" y="5410122"/>
            <a:ext cx="4761044" cy="482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96"/>
              </a:lnSpc>
              <a:spcBef>
                <a:spcPts val="0"/>
              </a:spcBef>
              <a:spcAft>
                <a:spcPts val="0"/>
              </a:spcAft>
            </a:pPr>
            <a:r>
              <a:rPr sz="3150" dirty="0">
                <a:solidFill>
                  <a:srgbClr val="0033CC"/>
                </a:solidFill>
                <a:latin typeface="DNHLSO+ArialMT"/>
                <a:cs typeface="DNHLSO+ArialMT"/>
              </a:rPr>
              <a:t>•</a:t>
            </a:r>
            <a:r>
              <a:rPr sz="3150" spc="397" dirty="0">
                <a:solidFill>
                  <a:srgbClr val="0033CC"/>
                </a:solidFill>
                <a:latin typeface="DNHLSO+ArialMT"/>
                <a:cs typeface="DNHLSO+ArialMT"/>
              </a:rPr>
              <a:t> </a:t>
            </a:r>
            <a:r>
              <a:rPr sz="2800" dirty="0">
                <a:solidFill>
                  <a:srgbClr val="072C62"/>
                </a:solidFill>
                <a:latin typeface="DNHLSO+ArialMT"/>
                <a:cs typeface="DNHLSO+ArialMT"/>
              </a:rPr>
              <a:t>Relaxation, guided imagery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1101" y="6332604"/>
            <a:ext cx="3883967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00CC"/>
                </a:solidFill>
                <a:latin typeface="DNHLSO+ArialMT"/>
                <a:cs typeface="DNHLSO+ArialM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catherine.fichten@mcgill.ca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799887" y="6410831"/>
            <a:ext cx="251283" cy="236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33CC"/>
                </a:solidFill>
                <a:latin typeface="DNHLSO+ArialMT"/>
                <a:cs typeface="DNHLSO+ArialMT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877</Words>
  <Application>Microsoft Office PowerPoint</Application>
  <PresentationFormat>Widescreen</PresentationFormat>
  <Paragraphs>202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DNHLSO+ArialMT</vt:lpstr>
      <vt:lpstr>Tahoma</vt:lpstr>
      <vt:lpstr>ISGIQJ+Arial-ItalicMT</vt:lpstr>
      <vt:lpstr>LLSHPK+TimesNewRomanPSMT</vt:lpstr>
      <vt:lpstr>Calibri</vt:lpstr>
      <vt:lpstr>AHNIHI+Arial-BoldMT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Adaptech Research Network</dc:creator>
  <cp:lastModifiedBy>Adaptech Research Network</cp:lastModifiedBy>
  <cp:revision>2</cp:revision>
  <dcterms:modified xsi:type="dcterms:W3CDTF">2023-02-21T04:28:21Z</dcterms:modified>
</cp:coreProperties>
</file>