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6"/>
  </p:notesMasterIdLst>
  <p:handoutMasterIdLst>
    <p:handoutMasterId r:id="rId17"/>
  </p:handoutMasterIdLst>
  <p:sldIdLst>
    <p:sldId id="416" r:id="rId2"/>
    <p:sldId id="283" r:id="rId3"/>
    <p:sldId id="417" r:id="rId4"/>
    <p:sldId id="419" r:id="rId5"/>
    <p:sldId id="401" r:id="rId6"/>
    <p:sldId id="402" r:id="rId7"/>
    <p:sldId id="421" r:id="rId8"/>
    <p:sldId id="423" r:id="rId9"/>
    <p:sldId id="412" r:id="rId10"/>
    <p:sldId id="415" r:id="rId11"/>
    <p:sldId id="411" r:id="rId12"/>
    <p:sldId id="422" r:id="rId13"/>
    <p:sldId id="413" r:id="rId14"/>
    <p:sldId id="275" r:id="rId15"/>
  </p:sldIdLst>
  <p:sldSz cx="12192000" cy="6858000"/>
  <p:notesSz cx="7010400" cy="9296400"/>
  <p:defaultTextStyle>
    <a:defPPr>
      <a:defRPr lang="fr-CA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ick C. Legault" initials="ACL" lastIdx="1" clrIdx="0">
    <p:extLst>
      <p:ext uri="{19B8F6BF-5375-455C-9EA6-DF929625EA0E}">
        <p15:presenceInfo xmlns:p15="http://schemas.microsoft.com/office/powerpoint/2012/main" userId="S::aclegault@dawsoncollege.qc.ca::416d2180-729d-4e77-9aba-a16c56ca89a9" providerId="AD"/>
      </p:ext>
    </p:extLst>
  </p:cmAuthor>
  <p:cmAuthor id="2" name="Adaptech Research Network" initials="ARN" lastIdx="4" clrIdx="1">
    <p:extLst>
      <p:ext uri="{19B8F6BF-5375-455C-9EA6-DF929625EA0E}">
        <p15:presenceInfo xmlns:p15="http://schemas.microsoft.com/office/powerpoint/2012/main" userId="1d07d7e648b1b8db" providerId="Windows Live"/>
      </p:ext>
    </p:extLst>
  </p:cmAuthor>
  <p:cmAuthor id="3" name="Catherine S. Fichten, Dr." initials="CSFD" lastIdx="1" clrIdx="2">
    <p:extLst>
      <p:ext uri="{19B8F6BF-5375-455C-9EA6-DF929625EA0E}">
        <p15:presenceInfo xmlns:p15="http://schemas.microsoft.com/office/powerpoint/2012/main" userId="Catherine S. Fichten, Dr.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C91103"/>
    <a:srgbClr val="CC6600"/>
    <a:srgbClr val="CC9900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40AA56-C820-717D-7160-CCAF6A6707C4}" v="10" dt="2022-10-26T04:23:05.766"/>
    <p1510:client id="{B6EFFE2E-1135-526F-F89F-DD74E90AAE84}" v="32" dt="2022-10-26T01:59:12.131"/>
    <p1510:client id="{C72C288E-49AB-B5EC-7785-87AF44BA894A}" v="3" dt="2022-10-26T14:25:34.449"/>
    <p1510:client id="{FC6BD7B5-8D03-31E4-FDFA-AC21336C3E37}" v="33" dt="2022-10-26T01:27:14.8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3037401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5" rIns="92291" bIns="4614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612" y="0"/>
            <a:ext cx="3038595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5" rIns="92291" bIns="4614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83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8831584"/>
            <a:ext cx="3037401" cy="462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5" rIns="92291" bIns="4614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83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612" y="8831584"/>
            <a:ext cx="3038595" cy="462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5" rIns="92291" bIns="4614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94164601-6281-47D0-921F-0F42C8F89E2C}" type="slidenum">
              <a:rPr lang="fr-CA" altLang="fr-FR"/>
              <a:pPr>
                <a:defRPr/>
              </a:pPr>
              <a:t>‹#›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25011298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3037401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5" rIns="92291" bIns="4614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002" y="0"/>
            <a:ext cx="3037401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5" rIns="92291" bIns="4614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405" y="4415791"/>
            <a:ext cx="5141597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5" rIns="92291" bIns="461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noProof="0"/>
              <a:t>Cliquez pour modifier les styles du texte du masque</a:t>
            </a:r>
          </a:p>
          <a:p>
            <a:pPr lvl="1"/>
            <a:r>
              <a:rPr lang="fr-CA" noProof="0"/>
              <a:t>Deuxième niveau</a:t>
            </a:r>
          </a:p>
          <a:p>
            <a:pPr lvl="2"/>
            <a:r>
              <a:rPr lang="fr-CA" noProof="0"/>
              <a:t>Troisième niveau</a:t>
            </a:r>
          </a:p>
          <a:p>
            <a:pPr lvl="3"/>
            <a:r>
              <a:rPr lang="fr-CA" noProof="0"/>
              <a:t>Quatrième niveau</a:t>
            </a:r>
          </a:p>
          <a:p>
            <a:pPr lvl="4"/>
            <a:r>
              <a:rPr lang="fr-CA" noProof="0"/>
              <a:t>Cinquième niveau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8831580"/>
            <a:ext cx="3037401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5" rIns="92291" bIns="4614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002" y="8831580"/>
            <a:ext cx="3037401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5" rIns="92291" bIns="4614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 smtClean="0"/>
            </a:lvl1pPr>
          </a:lstStyle>
          <a:p>
            <a:pPr>
              <a:defRPr/>
            </a:pPr>
            <a:fld id="{DAE4E70F-697E-4098-ACB2-62C4FAF0F957}" type="slidenum">
              <a:rPr lang="fr-CA" altLang="fr-FR"/>
              <a:pPr>
                <a:defRPr/>
              </a:pPr>
              <a:t>‹#›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18445531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17550" y="1162050"/>
            <a:ext cx="5575300" cy="3136900"/>
          </a:xfrm>
          <a:ln/>
        </p:spPr>
      </p:sp>
      <p:sp>
        <p:nvSpPr>
          <p:cNvPr id="3891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3891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49859" indent="-288408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53629" indent="-230726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15081" indent="-230726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076534" indent="-230726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537985" indent="-23072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2999437" indent="-23072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460889" indent="-23072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3922340" indent="-23072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91861CFD-ECC4-4857-B9A2-9B12CBA1AF94}" type="slidenum">
              <a:rPr lang="fr-CA" altLang="fr-FR">
                <a:latin typeface="Tahoma" pitchFamily="34" charset="0"/>
              </a:rPr>
              <a:pPr>
                <a:spcBef>
                  <a:spcPct val="0"/>
                </a:spcBef>
              </a:pPr>
              <a:t>1</a:t>
            </a:fld>
            <a:endParaRPr lang="fr-CA" altLang="fr-FR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432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17550" y="1162050"/>
            <a:ext cx="5575300" cy="3136900"/>
          </a:xfrm>
          <a:ln/>
        </p:spPr>
      </p:sp>
      <p:sp>
        <p:nvSpPr>
          <p:cNvPr id="3891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3891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49859" indent="-288408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53629" indent="-230726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15081" indent="-230726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076534" indent="-230726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537985" indent="-23072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2999437" indent="-23072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460889" indent="-23072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3922340" indent="-23072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91861CFD-ECC4-4857-B9A2-9B12CBA1AF94}" type="slidenum">
              <a:rPr lang="fr-CA" altLang="fr-FR">
                <a:latin typeface="Tahoma" pitchFamily="34" charset="0"/>
              </a:rPr>
              <a:pPr>
                <a:spcBef>
                  <a:spcPct val="0"/>
                </a:spcBef>
              </a:pPr>
              <a:t>2</a:t>
            </a:fld>
            <a:endParaRPr lang="fr-CA" altLang="fr-FR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287"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0D08F7-0A18-484A-AB15-A0B7FE19C275}" type="slidenum">
              <a:rPr lang="fr-CA" altLang="fr-FR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fr-CA" alt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7854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E4E70F-697E-4098-ACB2-62C4FAF0F957}" type="slidenum">
              <a:rPr lang="fr-CA" altLang="fr-FR" smtClean="0"/>
              <a:pPr>
                <a:defRPr/>
              </a:pPr>
              <a:t>4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3680600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E4E70F-697E-4098-ACB2-62C4FAF0F957}" type="slidenum">
              <a:rPr lang="fr-CA" altLang="fr-FR" smtClean="0"/>
              <a:pPr>
                <a:defRPr/>
              </a:pPr>
              <a:t>5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31376262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E4E70F-697E-4098-ACB2-62C4FAF0F957}" type="slidenum">
              <a:rPr lang="fr-CA" altLang="fr-FR" smtClean="0"/>
              <a:pPr>
                <a:defRPr/>
              </a:pPr>
              <a:t>6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6671640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E4E70F-697E-4098-ACB2-62C4FAF0F957}" type="slidenum">
              <a:rPr lang="fr-CA" altLang="fr-FR" smtClean="0"/>
              <a:pPr>
                <a:defRPr/>
              </a:pPr>
              <a:t>9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24954014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04165" marR="0">
              <a:spcBef>
                <a:spcPts val="0"/>
              </a:spcBef>
              <a:spcAft>
                <a:spcPts val="0"/>
              </a:spcAft>
            </a:pPr>
            <a:r>
              <a:rPr lang="en-US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We</a:t>
            </a:r>
            <a:r>
              <a:rPr lang="en-US" sz="1800" spc="-1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will</a:t>
            </a:r>
            <a:r>
              <a:rPr lang="en-US" sz="1800" spc="-5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ask</a:t>
            </a:r>
            <a:r>
              <a:rPr lang="en-US" sz="1800" spc="-1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you</a:t>
            </a:r>
            <a:r>
              <a:rPr lang="en-US" sz="1800" spc="-5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en-US" sz="1800" spc="-5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following</a:t>
            </a:r>
            <a:r>
              <a:rPr lang="en-US" sz="1800" spc="-1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questions.</a:t>
            </a:r>
          </a:p>
          <a:p>
            <a:pPr marL="342900" marR="251460" lvl="0" indent="-342900">
              <a:spcBef>
                <a:spcPts val="0"/>
              </a:spcBef>
              <a:spcAft>
                <a:spcPts val="0"/>
              </a:spcAft>
              <a:buSzPts val="1200"/>
              <a:buFont typeface="Times New Roman" panose="02020603050405020304" pitchFamily="18" charset="0"/>
              <a:buAutoNum type="arabicParenR"/>
              <a:tabLst>
                <a:tab pos="469900" algn="l"/>
              </a:tabLst>
            </a:pPr>
            <a:r>
              <a:rPr lang="en-US" sz="180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What were  positive and negative contributors to sleep and well-being during the COVID-19 era? </a:t>
            </a:r>
            <a:endParaRPr lang="en-US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251460" lvl="0" indent="-342900">
              <a:spcBef>
                <a:spcPts val="0"/>
              </a:spcBef>
              <a:spcAft>
                <a:spcPts val="0"/>
              </a:spcAft>
              <a:buSzPts val="1200"/>
              <a:buFont typeface="Times New Roman" panose="02020603050405020304" pitchFamily="18" charset="0"/>
              <a:buAutoNum type="arabicParenR"/>
              <a:tabLst>
                <a:tab pos="469900" algn="l"/>
              </a:tabLst>
            </a:pPr>
            <a:r>
              <a:rPr lang="en-US" sz="180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What were  positive and negative contributors to sleep and well-being during the return to face-to-face teaching, learning, and working? </a:t>
            </a:r>
            <a:endParaRPr lang="en-US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251460" lvl="0" indent="-342900">
              <a:spcBef>
                <a:spcPts val="0"/>
              </a:spcBef>
              <a:spcAft>
                <a:spcPts val="0"/>
              </a:spcAft>
              <a:buSzPts val="1200"/>
              <a:buFont typeface="Times New Roman" panose="02020603050405020304" pitchFamily="18" charset="0"/>
              <a:buAutoNum type="arabicParenR"/>
              <a:tabLst>
                <a:tab pos="469900" algn="l"/>
              </a:tabLst>
            </a:pPr>
            <a:r>
              <a:rPr lang="en-US" sz="180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What were  positive and negative impacts of the remote learning period on the current face-to-face experience</a:t>
            </a:r>
            <a:r>
              <a:rPr lang="en-US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E4E70F-697E-4098-ACB2-62C4FAF0F957}" type="slidenum">
              <a:rPr lang="fr-CA" altLang="fr-FR" smtClean="0"/>
              <a:pPr>
                <a:defRPr/>
              </a:pPr>
              <a:t>10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29653006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3:notes"/>
          <p:cNvSpPr txBox="1">
            <a:spLocks noGrp="1"/>
          </p:cNvSpPr>
          <p:nvPr>
            <p:ph type="body" idx="1"/>
          </p:nvPr>
        </p:nvSpPr>
        <p:spPr>
          <a:xfrm>
            <a:off x="1239099" y="3278826"/>
            <a:ext cx="6818205" cy="310625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47913" y="517525"/>
            <a:ext cx="4602162" cy="2589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1119717" y="3648080"/>
            <a:ext cx="10447867" cy="1279525"/>
          </a:xfrm>
          <a:prstGeom prst="rect">
            <a:avLst/>
          </a:prstGeom>
          <a:noFill/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1120215" y="3648074"/>
            <a:ext cx="10448392" cy="1228726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120217" y="5034508"/>
            <a:ext cx="10448393" cy="685800"/>
          </a:xfrm>
          <a:ln>
            <a:noFill/>
          </a:ln>
        </p:spPr>
        <p:txBody>
          <a:bodyPr/>
          <a:lstStyle>
            <a:lvl1pPr marL="0" indent="0" algn="r">
              <a:buNone/>
              <a:defRPr sz="20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189" indent="0" algn="ctr">
              <a:buNone/>
            </a:lvl2pPr>
            <a:lvl3pPr marL="914377" indent="0" algn="ctr">
              <a:buNone/>
            </a:lvl3pPr>
            <a:lvl4pPr marL="1371566" indent="0" algn="ctr">
              <a:buNone/>
            </a:lvl4pPr>
            <a:lvl5pPr marL="1828754" indent="0" algn="ctr">
              <a:buNone/>
            </a:lvl5pPr>
            <a:lvl6pPr marL="2285943" indent="0" algn="ctr">
              <a:buNone/>
            </a:lvl6pPr>
            <a:lvl7pPr marL="2743131" indent="0" algn="ctr">
              <a:buNone/>
            </a:lvl7pPr>
            <a:lvl8pPr marL="3200320" indent="0" algn="ctr">
              <a:buNone/>
            </a:lvl8pPr>
            <a:lvl9pPr marL="3657509" indent="0" algn="ctr">
              <a:buNone/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5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8534400" y="6354763"/>
            <a:ext cx="3048000" cy="366712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0372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1"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09600" y="1268760"/>
            <a:ext cx="10972800" cy="4888200"/>
          </a:xfrm>
        </p:spPr>
        <p:txBody>
          <a:bodyPr/>
          <a:lstStyle>
            <a:lvl1pPr marL="361942" indent="-361942">
              <a:buSzPct val="110000"/>
              <a:defRPr/>
            </a:lvl1pPr>
            <a:lvl2pPr marL="628635" indent="-354004">
              <a:buSzPct val="110000"/>
              <a:defRPr sz="3200"/>
            </a:lvl2pPr>
            <a:lvl3pPr marL="895328" indent="-301618">
              <a:buSzPct val="110000"/>
              <a:defRPr sz="2800"/>
            </a:lvl3pPr>
            <a:lvl4pPr marL="1162022" indent="-293681">
              <a:buSzPct val="110000"/>
              <a:defRPr sz="2400"/>
            </a:lvl4pPr>
            <a:lvl5pPr marL="1438239" indent="-295267">
              <a:buSzPct val="110000"/>
              <a:defRPr sz="20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>
          <a:xfrm>
            <a:off x="781054" y="6353180"/>
            <a:ext cx="1054955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22"/>
          <p:cNvSpPr>
            <a:spLocks noGrp="1"/>
          </p:cNvSpPr>
          <p:nvPr>
            <p:ph type="sldNum" sz="quarter" idx="11"/>
          </p:nvPr>
        </p:nvSpPr>
        <p:spPr>
          <a:xfrm>
            <a:off x="11506200" y="6353180"/>
            <a:ext cx="685800" cy="385763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6281582-CF13-4328-AE52-164E8406DB8F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40175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21"/>
          <p:cNvSpPr>
            <a:spLocks noGrp="1"/>
          </p:cNvSpPr>
          <p:nvPr>
            <p:ph type="title"/>
          </p:nvPr>
        </p:nvSpPr>
        <p:spPr bwMode="auto">
          <a:xfrm>
            <a:off x="609600" y="152402"/>
            <a:ext cx="109728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style du titre</a:t>
            </a:r>
            <a:endParaRPr lang="en-US" altLang="fr-FR"/>
          </a:p>
        </p:txBody>
      </p:sp>
      <p:sp>
        <p:nvSpPr>
          <p:cNvPr id="1027" name="Espace réservé du texte 12"/>
          <p:cNvSpPr>
            <a:spLocks noGrp="1"/>
          </p:cNvSpPr>
          <p:nvPr>
            <p:ph type="body" idx="1"/>
          </p:nvPr>
        </p:nvSpPr>
        <p:spPr bwMode="auto">
          <a:xfrm>
            <a:off x="533400" y="1177863"/>
            <a:ext cx="10972800" cy="4789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  <a:endParaRPr lang="en-US" alt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864704" y="6356355"/>
            <a:ext cx="10546241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1506200" y="6469068"/>
            <a:ext cx="685800" cy="2698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solidFill>
                  <a:srgbClr val="0033CC"/>
                </a:solidFill>
                <a:latin typeface="Arial" charset="0"/>
              </a:defRPr>
            </a:lvl1pPr>
          </a:lstStyle>
          <a:p>
            <a:pPr>
              <a:defRPr/>
            </a:pPr>
            <a:fld id="{72234017-407F-42B7-9DEE-7B59F45BBA7E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  <p:sp>
        <p:nvSpPr>
          <p:cNvPr id="1031" name="Connecteur droit 27"/>
          <p:cNvSpPr>
            <a:spLocks noChangeShapeType="1"/>
          </p:cNvSpPr>
          <p:nvPr/>
        </p:nvSpPr>
        <p:spPr bwMode="auto">
          <a:xfrm>
            <a:off x="609600" y="6198503"/>
            <a:ext cx="10972800" cy="0"/>
          </a:xfrm>
          <a:prstGeom prst="line">
            <a:avLst/>
          </a:prstGeom>
          <a:noFill/>
          <a:ln w="19050" algn="ctr">
            <a:solidFill>
              <a:srgbClr val="0033C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endParaRPr lang="en-US" sz="2400">
              <a:ln>
                <a:solidFill>
                  <a:schemeClr val="tx1"/>
                </a:solidFill>
                <a:prstDash val="solid"/>
              </a:ln>
            </a:endParaRPr>
          </a:p>
        </p:txBody>
      </p:sp>
      <p:sp>
        <p:nvSpPr>
          <p:cNvPr id="1032" name="Connecteur droit 28"/>
          <p:cNvSpPr>
            <a:spLocks noChangeShapeType="1"/>
          </p:cNvSpPr>
          <p:nvPr userDrawn="1"/>
        </p:nvSpPr>
        <p:spPr bwMode="auto">
          <a:xfrm>
            <a:off x="609600" y="1125538"/>
            <a:ext cx="10972800" cy="0"/>
          </a:xfrm>
          <a:prstGeom prst="line">
            <a:avLst/>
          </a:prstGeom>
          <a:noFill/>
          <a:ln w="19050" algn="ctr">
            <a:solidFill>
              <a:srgbClr val="00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 sz="2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rgbClr val="0033CC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3CC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3CC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3CC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3CC"/>
          </a:solidFill>
          <a:latin typeface="Arial" charset="0"/>
          <a:cs typeface="Arial" charset="0"/>
        </a:defRPr>
      </a:lvl5pPr>
      <a:lvl6pPr marL="457189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377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566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754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357179" indent="-357179" algn="l" rtl="0" eaLnBrk="0" fontAlgn="base" hangingPunct="0">
        <a:spcBef>
          <a:spcPts val="6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3600" kern="1200">
          <a:solidFill>
            <a:srgbClr val="072C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22284" indent="-347654" algn="l" rtl="0" eaLnBrk="0" fontAlgn="base" hangingPunct="0">
        <a:spcBef>
          <a:spcPts val="5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3400" kern="1200">
          <a:solidFill>
            <a:srgbClr val="072C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01677" indent="-307967" algn="l" rtl="0" eaLnBrk="0" fontAlgn="base" hangingPunct="0">
        <a:spcBef>
          <a:spcPts val="5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3200" kern="1200">
          <a:solidFill>
            <a:srgbClr val="072C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66784" indent="-298443" algn="l" rtl="0" eaLnBrk="0" fontAlgn="base" hangingPunct="0">
        <a:spcBef>
          <a:spcPts val="4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3000" kern="1200">
          <a:solidFill>
            <a:srgbClr val="072C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431890" indent="-288918" algn="l" rtl="0" eaLnBrk="0" fontAlgn="base" hangingPunct="0">
        <a:spcBef>
          <a:spcPts val="3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2800" kern="1200">
          <a:solidFill>
            <a:srgbClr val="072C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45879" indent="-182875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754" indent="-182875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30" indent="-182875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05" indent="-182875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ctrTitle"/>
          </p:nvPr>
        </p:nvSpPr>
        <p:spPr>
          <a:xfrm>
            <a:off x="230910" y="-4458"/>
            <a:ext cx="11410214" cy="2212975"/>
          </a:xfrm>
        </p:spPr>
        <p:txBody>
          <a:bodyPr anchor="ctr"/>
          <a:lstStyle/>
          <a:p>
            <a:pPr algn="ctr"/>
            <a:r>
              <a:rPr lang="en-US" sz="3400" dirty="0">
                <a:solidFill>
                  <a:srgbClr val="0033CC"/>
                </a:solidFill>
                <a:effectLst/>
                <a:latin typeface="Arial"/>
                <a:cs typeface="Arial"/>
              </a:rPr>
              <a:t>Sleep Quality in Post-Secondary Populations with and Without Disabilities</a:t>
            </a:r>
            <a:endParaRPr lang="en-US" altLang="en-US" noProof="0" dirty="0">
              <a:solidFill>
                <a:srgbClr val="0033CC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100" name="Connecteur droit 28" descr="blue separator line" title="blue separator line"/>
          <p:cNvSpPr>
            <a:spLocks noChangeShapeType="1"/>
          </p:cNvSpPr>
          <p:nvPr/>
        </p:nvSpPr>
        <p:spPr bwMode="auto">
          <a:xfrm>
            <a:off x="1981200" y="2137182"/>
            <a:ext cx="8229600" cy="0"/>
          </a:xfrm>
          <a:prstGeom prst="line">
            <a:avLst/>
          </a:prstGeom>
          <a:noFill/>
          <a:ln w="19050" algn="ctr">
            <a:solidFill>
              <a:srgbClr val="00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pic>
        <p:nvPicPr>
          <p:cNvPr id="4101" name="Picture 25" descr="Adaptech Research Network logo. Copyright is http://www.adaptech.org/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607" y="5595369"/>
            <a:ext cx="631825" cy="704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6F6D4B5F-D210-2854-F0DF-FE56B6189208}"/>
              </a:ext>
            </a:extLst>
          </p:cNvPr>
          <p:cNvSpPr txBox="1"/>
          <p:nvPr/>
        </p:nvSpPr>
        <p:spPr>
          <a:xfrm>
            <a:off x="530352" y="2591513"/>
            <a:ext cx="11410213" cy="212365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800" spc="-5" dirty="0">
                <a:solidFill>
                  <a:srgbClr val="0033CC"/>
                </a:solidFill>
                <a:latin typeface="Arial"/>
                <a:cs typeface="Arial"/>
              </a:rPr>
              <a:t>Samantha Wing &amp; Georgiana Costin</a:t>
            </a:r>
            <a:endParaRPr lang="en-US" dirty="0">
              <a:ea typeface="Tahoma" pitchFamily="34" charset="0"/>
            </a:endParaRPr>
          </a:p>
          <a:p>
            <a:pPr algn="ctr"/>
            <a:endParaRPr lang="en-US" sz="3200" spc="-5" dirty="0">
              <a:solidFill>
                <a:srgbClr val="0033CC"/>
              </a:solidFill>
              <a:latin typeface="Arial"/>
              <a:cs typeface="Arial"/>
            </a:endParaRPr>
          </a:p>
          <a:p>
            <a:r>
              <a:rPr lang="en-US" sz="3000" spc="-5" dirty="0">
                <a:solidFill>
                  <a:srgbClr val="0033CC"/>
                </a:solidFill>
                <a:latin typeface="Arial"/>
                <a:cs typeface="Arial"/>
              </a:rPr>
              <a:t>Presentation to the Adaptech and the Sleep and Aging Lab Groups</a:t>
            </a:r>
          </a:p>
          <a:p>
            <a:pPr algn="ctr"/>
            <a:r>
              <a:rPr lang="en-US" sz="3200" spc="-5" dirty="0">
                <a:solidFill>
                  <a:srgbClr val="0033CC"/>
                </a:solidFill>
                <a:latin typeface="Arial"/>
                <a:cs typeface="Arial"/>
              </a:rPr>
              <a:t>October, 26, 2022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F14A634-1747-8583-308E-9C712CB012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18036" y="5645577"/>
            <a:ext cx="1810669" cy="56697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7292E7E2-6046-367B-6CE4-CA104921104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14466" y="5511946"/>
            <a:ext cx="3648536" cy="1051273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AB925731-FFE0-2857-4A0A-0DF0AA4A160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83738" y="5473350"/>
            <a:ext cx="1752752" cy="73920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8187486-9A15-4330-B55D-5984D0EDE3B0}"/>
              </a:ext>
            </a:extLst>
          </p:cNvPr>
          <p:cNvSpPr txBox="1"/>
          <p:nvPr/>
        </p:nvSpPr>
        <p:spPr>
          <a:xfrm>
            <a:off x="54561" y="0"/>
            <a:ext cx="11762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Wing, S., &amp; Costin, G. (2022, October 26). Sleep quality in post-secondary populations with and without disabilities [Invited speakers]. </a:t>
            </a:r>
            <a:r>
              <a:rPr lang="en-US" sz="1800" dirty="0" err="1"/>
              <a:t>Adaptech</a:t>
            </a:r>
            <a:r>
              <a:rPr lang="en-US" sz="1800" dirty="0"/>
              <a:t> and the Sleep and Aging Lab Groups, Montreal, QC, Canada. </a:t>
            </a:r>
          </a:p>
        </p:txBody>
      </p:sp>
    </p:spTree>
    <p:extLst>
      <p:ext uri="{BB962C8B-B14F-4D97-AF65-F5344CB8AC3E}">
        <p14:creationId xmlns:p14="http://schemas.microsoft.com/office/powerpoint/2010/main" val="229302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37CB6B-58DB-4BF9-AF62-21B6CB34FB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 smtClean="0"/>
              <a:pPr>
                <a:defRPr/>
              </a:pPr>
              <a:t>10</a:t>
            </a:fld>
            <a:endParaRPr lang="fr-FR" altLang="fr-FR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F83C94-3801-48A9-BF6A-AD85A44FE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367" y="197827"/>
            <a:ext cx="10972800" cy="684213"/>
          </a:xfrm>
        </p:spPr>
        <p:txBody>
          <a:bodyPr/>
          <a:lstStyle/>
          <a:p>
            <a:r>
              <a:rPr lang="en-US">
                <a:latin typeface="Arial"/>
                <a:cs typeface="Arial"/>
              </a:rPr>
              <a:t>Phase 1: Focus Groups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F06814-A241-40A3-AA20-AB50AFF4BDB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48366" y="1192475"/>
            <a:ext cx="11440433" cy="4888200"/>
          </a:xfrm>
        </p:spPr>
        <p:txBody>
          <a:bodyPr/>
          <a:lstStyle/>
          <a:p>
            <a:pPr marL="361315" indent="-361315"/>
            <a:r>
              <a:rPr lang="en-US">
                <a:solidFill>
                  <a:srgbClr val="234F77"/>
                </a:solidFill>
              </a:rPr>
              <a:t>Questions</a:t>
            </a:r>
          </a:p>
          <a:p>
            <a:pPr marL="628008" lvl="1" indent="-361315"/>
            <a:r>
              <a:rPr lang="en-US">
                <a:solidFill>
                  <a:srgbClr val="234F77"/>
                </a:solidFill>
              </a:rPr>
              <a:t>Positive &amp; negative contributors to sleep &amp; well-being</a:t>
            </a:r>
          </a:p>
          <a:p>
            <a:pPr marL="894701" lvl="2" indent="-361315"/>
            <a:r>
              <a:rPr lang="en-US">
                <a:solidFill>
                  <a:srgbClr val="234F77"/>
                </a:solidFill>
              </a:rPr>
              <a:t>During the Covid-19 era </a:t>
            </a:r>
          </a:p>
          <a:p>
            <a:pPr marL="894701" lvl="2" indent="-361315"/>
            <a:r>
              <a:rPr lang="en-US">
                <a:solidFill>
                  <a:srgbClr val="234F77"/>
                </a:solidFill>
              </a:rPr>
              <a:t>During the return to face-to-face teaching, learning and working,</a:t>
            </a:r>
          </a:p>
          <a:p>
            <a:pPr marL="894701" lvl="2" indent="-361315"/>
            <a:r>
              <a:rPr lang="en-US">
                <a:solidFill>
                  <a:srgbClr val="234F77"/>
                </a:solidFill>
              </a:rPr>
              <a:t>Impact of the remote learning period on face-to-face experiences </a:t>
            </a:r>
          </a:p>
          <a:p>
            <a:pPr marL="628008" lvl="1" indent="-361315"/>
            <a:r>
              <a:rPr lang="en-US">
                <a:solidFill>
                  <a:srgbClr val="234F77"/>
                </a:solidFill>
              </a:rPr>
              <a:t>Responses will be coded </a:t>
            </a:r>
          </a:p>
          <a:p>
            <a:pPr marL="894701" lvl="2" indent="-361315"/>
            <a:r>
              <a:rPr lang="en-US">
                <a:solidFill>
                  <a:srgbClr val="234F77"/>
                </a:solidFill>
              </a:rPr>
              <a:t>Used to formulate Phase 2 open-ended LimeSurvey questions </a:t>
            </a:r>
          </a:p>
          <a:p>
            <a:pPr marL="628008" lvl="1" indent="-361315"/>
            <a:endParaRPr lang="en-US" sz="2400">
              <a:solidFill>
                <a:srgbClr val="234F77"/>
              </a:solidFill>
            </a:endParaRPr>
          </a:p>
          <a:p>
            <a:pPr marL="361315" indent="-361315"/>
            <a:endParaRPr lang="en-US" baseline="3000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9E797B-B683-E5AD-6686-72D60B2093CD}"/>
              </a:ext>
            </a:extLst>
          </p:cNvPr>
          <p:cNvSpPr txBox="1"/>
          <p:nvPr/>
        </p:nvSpPr>
        <p:spPr>
          <a:xfrm>
            <a:off x="628073" y="6419273"/>
            <a:ext cx="10893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pic>
        <p:nvPicPr>
          <p:cNvPr id="7" name="Picture 5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8EB7E543-DDE9-4199-89B4-BFD1F72EDC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5732" y="4913303"/>
            <a:ext cx="2051757" cy="115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727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EE38C-A05E-4652-9210-7F78E583C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50074"/>
            <a:ext cx="10972800" cy="684213"/>
          </a:xfrm>
        </p:spPr>
        <p:txBody>
          <a:bodyPr/>
          <a:lstStyle/>
          <a:p>
            <a:r>
              <a:rPr lang="en-US">
                <a:latin typeface="Arial"/>
                <a:cs typeface="Arial"/>
              </a:rPr>
              <a:t>Phase 2: </a:t>
            </a:r>
            <a:r>
              <a:rPr lang="en-US" err="1">
                <a:latin typeface="Arial"/>
                <a:cs typeface="Arial"/>
              </a:rPr>
              <a:t>LimeSurvey</a:t>
            </a:r>
            <a:r>
              <a:rPr lang="en-US">
                <a:latin typeface="Arial"/>
                <a:cs typeface="Arial"/>
              </a:rPr>
              <a:t> 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D1D5A7-E25D-41A6-AFA0-D7126E1A878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1135548"/>
            <a:ext cx="11286836" cy="4888200"/>
          </a:xfrm>
        </p:spPr>
        <p:txBody>
          <a:bodyPr/>
          <a:lstStyle/>
          <a:p>
            <a:pPr marL="361315" indent="-361315">
              <a:spcBef>
                <a:spcPts val="200"/>
              </a:spcBef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Self-report: listing of participants' disabilities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361315" indent="-361315">
              <a:spcBef>
                <a:spcPts val="200"/>
              </a:spcBef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Questionnaires &amp; questions that inquire about</a:t>
            </a:r>
          </a:p>
          <a:p>
            <a:pPr marL="627380" lvl="1" indent="-361315">
              <a:spcBef>
                <a:spcPts val="200"/>
              </a:spcBef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Present: trait measures </a:t>
            </a: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  <a:p>
            <a:pPr marL="895350" lvl="1" indent="-266700">
              <a:spcBef>
                <a:spcPts val="200"/>
              </a:spcBef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Gender, disability, personality, anxiety, distance from school</a:t>
            </a: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  <a:p>
            <a:pPr marL="628650" indent="-360045">
              <a:spcBef>
                <a:spcPts val="200"/>
              </a:spcBef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Past &amp; present evaluations</a:t>
            </a:r>
          </a:p>
          <a:p>
            <a:pPr marL="895350" lvl="1" indent="-266700">
              <a:spcBef>
                <a:spcPts val="200"/>
              </a:spcBef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Sleep-related</a:t>
            </a:r>
          </a:p>
          <a:p>
            <a:pPr marL="895350" lvl="1" indent="-266700">
              <a:spcBef>
                <a:spcPts val="200"/>
              </a:spcBef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Well-being</a:t>
            </a:r>
          </a:p>
          <a:p>
            <a:pPr marL="895350" lvl="1" indent="-266700">
              <a:spcBef>
                <a:spcPts val="200"/>
              </a:spcBef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Chronobiology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895350" lvl="1" indent="-266700">
              <a:spcBef>
                <a:spcPts val="200"/>
              </a:spcBef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Computer-related comfort</a:t>
            </a:r>
          </a:p>
          <a:p>
            <a:pPr marL="895350" lvl="1" indent="-266700">
              <a:spcBef>
                <a:spcPts val="200"/>
              </a:spcBef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Open-ended questions</a:t>
            </a:r>
          </a:p>
          <a:p>
            <a:pPr marL="1161415" lvl="2" indent="-266700">
              <a:spcBef>
                <a:spcPts val="200"/>
              </a:spcBef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Family, work circumstances, health, topics from phase 1 focus groups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628015" lvl="1" indent="-514350"/>
            <a:endParaRPr lang="en-US">
              <a:solidFill>
                <a:srgbClr val="234F77"/>
              </a:solidFill>
            </a:endParaRPr>
          </a:p>
          <a:p>
            <a:pPr marL="361315" indent="-361315"/>
            <a:endParaRPr lang="en-US">
              <a:solidFill>
                <a:srgbClr val="234F77"/>
              </a:solidFill>
            </a:endParaRPr>
          </a:p>
          <a:p>
            <a:pPr marL="361315" indent="-361315"/>
            <a:endParaRPr lang="en-US">
              <a:solidFill>
                <a:srgbClr val="234F77"/>
              </a:solidFill>
            </a:endParaRPr>
          </a:p>
          <a:p>
            <a:pPr marL="361315" indent="-361315"/>
            <a:endParaRPr lang="en-US">
              <a:solidFill>
                <a:srgbClr val="234F77"/>
              </a:solidFill>
            </a:endParaRPr>
          </a:p>
          <a:p>
            <a:pPr marL="361315" indent="-361315"/>
            <a:endParaRPr lang="en-US">
              <a:solidFill>
                <a:srgbClr val="234F77"/>
              </a:solidFill>
            </a:endParaRPr>
          </a:p>
          <a:p>
            <a:pPr marL="361315" indent="-361315"/>
            <a:endParaRPr lang="en-US">
              <a:solidFill>
                <a:srgbClr val="234F77"/>
              </a:solidFill>
            </a:endParaRPr>
          </a:p>
          <a:p>
            <a:pPr marL="0" indent="0">
              <a:buNone/>
            </a:pPr>
            <a:endParaRPr lang="en-US">
              <a:solidFill>
                <a:srgbClr val="234F77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3DB756-D108-4771-ADD3-59086580A5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 smtClean="0"/>
              <a:pPr>
                <a:defRPr/>
              </a:pPr>
              <a:t>11</a:t>
            </a:fld>
            <a:endParaRPr lang="fr-FR" altLang="fr-FR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D6E142-F141-41E3-94DB-E6762AB91797}"/>
              </a:ext>
            </a:extLst>
          </p:cNvPr>
          <p:cNvSpPr txBox="1"/>
          <p:nvPr/>
        </p:nvSpPr>
        <p:spPr>
          <a:xfrm>
            <a:off x="609600" y="6225009"/>
            <a:ext cx="10972800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>
                <a:latin typeface="Tahoma"/>
                <a:ea typeface="Tahoma"/>
                <a:cs typeface="Tahoma"/>
              </a:rPr>
              <a:t>Banerjee, M., Lalor, A. R., Madaus, J. W., &amp; Brinckerhoff, L. C. (2020). A survey of postsecondary disability service websites post ADA AA: Recommendations for practitioners. Journal of Postsecondary Education and Disability, 33(3), 301-310.</a:t>
            </a:r>
            <a:endParaRPr lang="en-US"/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0E5A3A7A-DBD3-FA96-9D4E-9AA9991008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4289" y="3860858"/>
            <a:ext cx="2743200" cy="1252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5486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572FE-29FA-7EB6-3268-4CB9DF4A8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Quantitative Email Study: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63A98E-2C00-5B1F-7C20-930BAC815F5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61315" indent="-361315"/>
            <a:r>
              <a:rPr lang="en-US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Examine </a:t>
            </a:r>
          </a:p>
          <a:p>
            <a:pPr marL="628015" lvl="1" indent="-353695"/>
            <a:r>
              <a:rPr lang="en-US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The "past" (remote learning/working) </a:t>
            </a:r>
          </a:p>
          <a:p>
            <a:pPr marL="628015" lvl="1" indent="-353695"/>
            <a:r>
              <a:rPr lang="en-US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The "present" (in-person learning/working) </a:t>
            </a:r>
          </a:p>
          <a:p>
            <a:pPr marL="361315" indent="-361315">
              <a:buFont typeface="Arial"/>
              <a:buChar char="•"/>
            </a:pPr>
            <a:r>
              <a:rPr lang="en-US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Identify</a:t>
            </a:r>
          </a:p>
          <a:p>
            <a:pPr marL="628015" lvl="1" indent="-353695">
              <a:buFont typeface="Arial"/>
              <a:buChar char="•"/>
            </a:pPr>
            <a:r>
              <a:rPr lang="en-US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"Early birds" (</a:t>
            </a:r>
            <a:r>
              <a:rPr lang="en-US" err="1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Morningness</a:t>
            </a:r>
            <a:r>
              <a:rPr lang="en-US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)</a:t>
            </a:r>
          </a:p>
          <a:p>
            <a:pPr marL="628015" lvl="1" indent="-353695">
              <a:buFont typeface="Arial"/>
              <a:buChar char="•"/>
            </a:pPr>
            <a:r>
              <a:rPr lang="en-US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"Night owls" (</a:t>
            </a:r>
            <a:r>
              <a:rPr lang="en-US" err="1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Eveningness</a:t>
            </a:r>
            <a:r>
              <a:rPr lang="en-US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)</a:t>
            </a:r>
            <a:endParaRPr lang="en-US">
              <a:solidFill>
                <a:schemeClr val="accent1">
                  <a:lumMod val="50000"/>
                </a:schemeClr>
              </a:solidFill>
            </a:endParaRPr>
          </a:p>
          <a:p>
            <a:pPr marL="361315" indent="-361315"/>
            <a:r>
              <a:rPr lang="en-US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Analyze how </a:t>
            </a:r>
            <a:r>
              <a:rPr lang="en-US" err="1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morningness</a:t>
            </a:r>
            <a:r>
              <a:rPr lang="en-US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/</a:t>
            </a:r>
            <a:r>
              <a:rPr lang="en-US" err="1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eveningness</a:t>
            </a:r>
            <a:r>
              <a:rPr lang="en-US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 chronotypes impact individuals in different contexts</a:t>
            </a:r>
            <a:endParaRPr lang="en-US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28C134-6FCC-AF54-6F61-C723BA3274D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/>
              <a:pPr>
                <a:defRPr/>
              </a:pPr>
              <a:t>12</a:t>
            </a:fld>
            <a:endParaRPr lang="fr-FR" altLang="fr-FR"/>
          </a:p>
        </p:txBody>
      </p:sp>
      <p:pic>
        <p:nvPicPr>
          <p:cNvPr id="5" name="Picture 5" descr="Diagram&#10;&#10;Description automatically generated">
            <a:extLst>
              <a:ext uri="{FF2B5EF4-FFF2-40B4-BE49-F238E27FC236}">
                <a16:creationId xmlns:a16="http://schemas.microsoft.com/office/drawing/2014/main" id="{CB4EABF7-0BAC-D9DF-92BB-0144529DBC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6401" y="2657166"/>
            <a:ext cx="2221088" cy="1741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6502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B8A395-DF66-47F8-A4CA-6DA5B6FCBC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 smtClean="0"/>
              <a:pPr>
                <a:defRPr/>
              </a:pPr>
              <a:t>13</a:t>
            </a:fld>
            <a:endParaRPr lang="fr-FR" altLang="fr-FR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598FAC-0888-4E07-9FD9-4D9CB0017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844" y="273737"/>
            <a:ext cx="11216640" cy="684213"/>
          </a:xfrm>
        </p:spPr>
        <p:txBody>
          <a:bodyPr/>
          <a:lstStyle/>
          <a:p>
            <a:r>
              <a:rPr lang="en-US" dirty="0">
                <a:latin typeface="Arial"/>
                <a:cs typeface="Arial"/>
              </a:rPr>
              <a:t>Qualitative Study: Hypotheses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6FA37-555A-4680-B2D7-B05603A23B0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96092" y="1126960"/>
            <a:ext cx="11757363" cy="4888200"/>
          </a:xfrm>
        </p:spPr>
        <p:txBody>
          <a:bodyPr/>
          <a:lstStyle/>
          <a:p>
            <a:pPr marL="361315" indent="-361315">
              <a:spcBef>
                <a:spcPts val="800"/>
              </a:spcBef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Research is primarily descriptive</a:t>
            </a:r>
          </a:p>
          <a:p>
            <a:pPr marL="361315" indent="-361315">
              <a:spcBef>
                <a:spcPts val="800"/>
              </a:spcBef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Phase 2: we predict that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Arial"/>
                <a:ea typeface="Times New Roman" panose="02020603050405020304" pitchFamily="18" charset="0"/>
                <a:cs typeface="Arial"/>
              </a:rPr>
              <a:t>individuals with</a:t>
            </a:r>
            <a:endParaRPr lang="en-US" sz="3200">
              <a:solidFill>
                <a:schemeClr val="accent1">
                  <a:lumMod val="50000"/>
                </a:schemeClr>
              </a:solidFill>
            </a:endParaRPr>
          </a:p>
          <a:p>
            <a:pPr marL="626745" lvl="1" indent="-266700">
              <a:spcBef>
                <a:spcPts val="800"/>
              </a:spcBef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/>
                <a:ea typeface="Times New Roman" panose="02020603050405020304" pitchFamily="18" charset="0"/>
                <a:cs typeface="Arial"/>
              </a:rPr>
              <a:t>Those who score high on Neuroticism and Trait Anxiety </a:t>
            </a:r>
          </a:p>
          <a:p>
            <a:pPr marL="893445" lvl="2" indent="-264795">
              <a:spcBef>
                <a:spcPts val="800"/>
              </a:spcBef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/>
                <a:ea typeface="Times New Roman" panose="02020603050405020304" pitchFamily="18" charset="0"/>
                <a:cs typeface="Arial"/>
              </a:rPr>
              <a:t>More sleep &amp; well-being problems both past &amp; present</a:t>
            </a:r>
          </a:p>
          <a:p>
            <a:pPr marL="626745" lvl="1" indent="-266700">
              <a:spcBef>
                <a:spcPts val="800"/>
              </a:spcBef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Problem family situations (e.g., young children, elderly parents) </a:t>
            </a:r>
          </a:p>
          <a:p>
            <a:pPr marL="893445" lvl="2" indent="-266700">
              <a:spcBef>
                <a:spcPts val="800"/>
              </a:spcBef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Better sleep and well-being during the present than the past</a:t>
            </a:r>
          </a:p>
          <a:p>
            <a:pPr marL="628015" lvl="1" indent="-514350">
              <a:spcBef>
                <a:spcPts val="800"/>
              </a:spcBef>
            </a:pPr>
            <a:r>
              <a:rPr lang="en-US" sz="26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High Extraversion will have worse scores during the past than the present</a:t>
            </a:r>
          </a:p>
          <a:p>
            <a:pPr marL="893445" lvl="2" indent="-264795">
              <a:spcBef>
                <a:spcPts val="800"/>
              </a:spcBef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On sleep, depression, anxiety, quality of life</a:t>
            </a:r>
          </a:p>
          <a:p>
            <a:pPr marL="628015" lvl="1" indent="-514350"/>
            <a:endParaRPr lang="en-US" sz="2400">
              <a:latin typeface="Arial"/>
              <a:ea typeface="Times New Roman" panose="02020603050405020304" pitchFamily="18" charset="0"/>
              <a:cs typeface="Arial"/>
            </a:endParaRPr>
          </a:p>
          <a:p>
            <a:pPr marL="0" indent="0">
              <a:buNone/>
            </a:pPr>
            <a:endParaRPr lang="en-US" sz="1800" dirty="0">
              <a:effectLst/>
              <a:ea typeface="Times New Roman" panose="02020603050405020304" pitchFamily="18" charset="0"/>
            </a:endParaRPr>
          </a:p>
          <a:p>
            <a:pPr marL="361315" indent="-361315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7352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4"/>
          <p:cNvSpPr txBox="1">
            <a:spLocks noGrp="1"/>
          </p:cNvSpPr>
          <p:nvPr>
            <p:ph type="sldNum" idx="12"/>
          </p:nvPr>
        </p:nvSpPr>
        <p:spPr>
          <a:xfrm>
            <a:off x="11037908" y="6333080"/>
            <a:ext cx="514351" cy="385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14</a:t>
            </a:fld>
            <a:endParaRPr/>
          </a:p>
        </p:txBody>
      </p:sp>
      <p:sp>
        <p:nvSpPr>
          <p:cNvPr id="192" name="Google Shape;192;p24"/>
          <p:cNvSpPr txBox="1">
            <a:spLocks noGrp="1"/>
          </p:cNvSpPr>
          <p:nvPr>
            <p:ph type="title"/>
          </p:nvPr>
        </p:nvSpPr>
        <p:spPr>
          <a:xfrm>
            <a:off x="1981200" y="188642"/>
            <a:ext cx="8229600" cy="68421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b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noProof="0"/>
              <a:t>Thank You! Questions?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E858F63-B5F7-4F95-8D4C-3919C5C18C69}"/>
              </a:ext>
            </a:extLst>
          </p:cNvPr>
          <p:cNvSpPr txBox="1"/>
          <p:nvPr/>
        </p:nvSpPr>
        <p:spPr>
          <a:xfrm>
            <a:off x="5940742" y="1245551"/>
            <a:ext cx="5809298" cy="70788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endParaRPr lang="en-IN" sz="4000" u="sng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063A16DD-EFAC-9B3C-3EC0-D8FD93EEF2E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1268760"/>
            <a:ext cx="10972800" cy="4888200"/>
          </a:xfrm>
        </p:spPr>
        <p:txBody>
          <a:bodyPr/>
          <a:lstStyle/>
          <a:p>
            <a:pPr marL="0" indent="0" algn="ctr">
              <a:buNone/>
            </a:pPr>
            <a:endParaRPr lang="en-US" sz="7500"/>
          </a:p>
          <a:p>
            <a:pPr marL="0" indent="0" algn="ctr">
              <a:buNone/>
            </a:pPr>
            <a:r>
              <a:rPr lang="en-US" sz="15000">
                <a:solidFill>
                  <a:srgbClr val="0033CC"/>
                </a:solidFill>
              </a:rPr>
              <a:t>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288"/>
    </mc:Choice>
    <mc:Fallback xmlns="">
      <p:transition spd="slow" advTm="6288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ctrTitle"/>
          </p:nvPr>
        </p:nvSpPr>
        <p:spPr>
          <a:xfrm>
            <a:off x="230910" y="-4458"/>
            <a:ext cx="11410214" cy="2212975"/>
          </a:xfrm>
        </p:spPr>
        <p:txBody>
          <a:bodyPr anchor="ctr"/>
          <a:lstStyle/>
          <a:p>
            <a:pPr algn="ctr"/>
            <a:r>
              <a:rPr lang="en-US" sz="4000">
                <a:solidFill>
                  <a:srgbClr val="0033CC"/>
                </a:solidFill>
                <a:effectLst/>
                <a:latin typeface="Arial"/>
                <a:cs typeface="Arial"/>
              </a:rPr>
              <a:t>Research Team</a:t>
            </a:r>
            <a:endParaRPr lang="en-US" altLang="en-US" sz="4000" noProof="0">
              <a:solidFill>
                <a:srgbClr val="0033CC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100" name="Connecteur droit 28" descr="blue separator line" title="blue separator line"/>
          <p:cNvSpPr>
            <a:spLocks noChangeShapeType="1"/>
          </p:cNvSpPr>
          <p:nvPr/>
        </p:nvSpPr>
        <p:spPr bwMode="auto">
          <a:xfrm>
            <a:off x="1981200" y="1619022"/>
            <a:ext cx="8229600" cy="0"/>
          </a:xfrm>
          <a:prstGeom prst="line">
            <a:avLst/>
          </a:prstGeom>
          <a:noFill/>
          <a:ln w="19050" algn="ctr">
            <a:solidFill>
              <a:srgbClr val="00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pic>
        <p:nvPicPr>
          <p:cNvPr id="4101" name="Picture 25" descr="Adaptech Research Network logo. Copyright is http://www.adaptech.org/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607" y="5595369"/>
            <a:ext cx="631825" cy="704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85050071-0D2D-02FE-CD97-012A7352042B}"/>
              </a:ext>
            </a:extLst>
          </p:cNvPr>
          <p:cNvSpPr txBox="1"/>
          <p:nvPr/>
        </p:nvSpPr>
        <p:spPr>
          <a:xfrm>
            <a:off x="1981200" y="2208517"/>
            <a:ext cx="3218873" cy="289310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2600">
                <a:solidFill>
                  <a:srgbClr val="0033CC"/>
                </a:solidFill>
              </a:rPr>
              <a:t>Fichten, Catherine</a:t>
            </a:r>
          </a:p>
          <a:p>
            <a:r>
              <a:rPr lang="en-US" sz="2600">
                <a:solidFill>
                  <a:srgbClr val="0033CC"/>
                </a:solidFill>
              </a:rPr>
              <a:t>Asuncion, Jennison</a:t>
            </a:r>
          </a:p>
          <a:p>
            <a:r>
              <a:rPr lang="en-US" sz="2600">
                <a:solidFill>
                  <a:srgbClr val="0033CC"/>
                </a:solidFill>
              </a:rPr>
              <a:t>Bailes, Sally</a:t>
            </a:r>
          </a:p>
          <a:p>
            <a:r>
              <a:rPr lang="en-US" sz="2600">
                <a:solidFill>
                  <a:srgbClr val="0033CC"/>
                </a:solidFill>
                <a:latin typeface="Tahoma"/>
                <a:ea typeface="Tahoma"/>
                <a:cs typeface="Arial"/>
              </a:rPr>
              <a:t>Costin, Georgiana</a:t>
            </a:r>
          </a:p>
          <a:p>
            <a:r>
              <a:rPr lang="en-US" sz="2600">
                <a:solidFill>
                  <a:srgbClr val="0033CC"/>
                </a:solidFill>
              </a:rPr>
              <a:t>Creti, Laura</a:t>
            </a:r>
          </a:p>
          <a:p>
            <a:r>
              <a:rPr lang="en-US" sz="2600">
                <a:solidFill>
                  <a:srgbClr val="0033CC"/>
                </a:solidFill>
              </a:rPr>
              <a:t>De Saedeleer, Sylvie</a:t>
            </a:r>
          </a:p>
          <a:p>
            <a:r>
              <a:rPr lang="en-US" sz="2600">
                <a:solidFill>
                  <a:srgbClr val="0033CC"/>
                </a:solidFill>
              </a:rPr>
              <a:t>Havel, Alice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F6D4B5F-D210-2854-F0DF-FE56B6189208}"/>
              </a:ext>
            </a:extLst>
          </p:cNvPr>
          <p:cNvSpPr txBox="1"/>
          <p:nvPr/>
        </p:nvSpPr>
        <p:spPr>
          <a:xfrm>
            <a:off x="6950363" y="2323659"/>
            <a:ext cx="351905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>
                <a:solidFill>
                  <a:srgbClr val="0033CC"/>
                </a:solidFill>
              </a:rPr>
              <a:t>Jorgensen, Mary</a:t>
            </a:r>
          </a:p>
          <a:p>
            <a:r>
              <a:rPr lang="en-US" sz="2600">
                <a:solidFill>
                  <a:srgbClr val="0033CC"/>
                </a:solidFill>
              </a:rPr>
              <a:t>Libman, Eva</a:t>
            </a:r>
          </a:p>
          <a:p>
            <a:r>
              <a:rPr lang="en-US" sz="2600">
                <a:solidFill>
                  <a:srgbClr val="0033CC"/>
                </a:solidFill>
              </a:rPr>
              <a:t>Paul, Louise</a:t>
            </a:r>
          </a:p>
          <a:p>
            <a:r>
              <a:rPr lang="en-US" sz="2600">
                <a:solidFill>
                  <a:srgbClr val="0033CC"/>
                </a:solidFill>
              </a:rPr>
              <a:t>Rizzo, Dorrie</a:t>
            </a:r>
          </a:p>
          <a:p>
            <a:r>
              <a:rPr lang="en-US" sz="2600">
                <a:solidFill>
                  <a:srgbClr val="0033CC"/>
                </a:solidFill>
              </a:rPr>
              <a:t>Wileman, Susie</a:t>
            </a:r>
          </a:p>
          <a:p>
            <a:r>
              <a:rPr lang="en-US" sz="2600">
                <a:solidFill>
                  <a:srgbClr val="0033CC"/>
                </a:solidFill>
              </a:rPr>
              <a:t>Wing, Sam</a:t>
            </a:r>
          </a:p>
          <a:p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F14A634-1747-8583-308E-9C712CB012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18036" y="5645577"/>
            <a:ext cx="1810669" cy="56697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7292E7E2-6046-367B-6CE4-CA104921104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14466" y="5511946"/>
            <a:ext cx="3648536" cy="1051273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AB925731-FFE0-2857-4A0A-0DF0AA4A160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83738" y="5473350"/>
            <a:ext cx="1752752" cy="73920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32" indent="-285744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2971" indent="-228594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160" indent="-228594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349" indent="-228594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537" indent="-22859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726" indent="-22859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8914" indent="-22859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103" indent="-22859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8F8F8B03-436C-4694-876F-0660F5DD90A0}" type="slidenum">
              <a:rPr lang="fr-FR" altLang="fr-FR" sz="1400">
                <a:solidFill>
                  <a:srgbClr val="0033CC"/>
                </a:solidFill>
                <a:latin typeface="Arial" charset="0"/>
              </a:rPr>
              <a:pPr/>
              <a:t>3</a:t>
            </a:fld>
            <a:endParaRPr lang="fr-FR" altLang="fr-FR" sz="1400">
              <a:solidFill>
                <a:srgbClr val="0033CC"/>
              </a:solidFill>
              <a:latin typeface="Arial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944688" y="332658"/>
            <a:ext cx="8302625" cy="684213"/>
          </a:xfrm>
        </p:spPr>
        <p:txBody>
          <a:bodyPr/>
          <a:lstStyle/>
          <a:p>
            <a:pPr>
              <a:defRPr/>
            </a:pPr>
            <a:r>
              <a:rPr lang="en-US" altLang="en-US" noProof="0"/>
              <a:t> Presentation Objectives</a:t>
            </a:r>
            <a:endParaRPr lang="en-US" noProof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72791" y="1183279"/>
            <a:ext cx="11896165" cy="457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1950" indent="-3619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36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28650" indent="-354013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32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95350" indent="-301625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62050" indent="-2936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4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438275" indent="-295275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0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Questions to address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Goals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Methods </a:t>
            </a:r>
          </a:p>
          <a:p>
            <a:pPr lvl="1" indent="-353695">
              <a:spcAft>
                <a:spcPts val="600"/>
              </a:spcAft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Qualitative study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lvl="2">
              <a:spcAft>
                <a:spcPts val="600"/>
              </a:spcAft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Phase 1 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lvl="2">
              <a:spcAft>
                <a:spcPts val="600"/>
              </a:spcAft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Phase 2</a:t>
            </a:r>
          </a:p>
          <a:p>
            <a:pPr lvl="2">
              <a:spcAft>
                <a:spcPts val="600"/>
              </a:spcAft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Hypotheses</a:t>
            </a:r>
          </a:p>
          <a:p>
            <a:pPr lvl="1" indent="-353695">
              <a:spcAft>
                <a:spcPts val="600"/>
              </a:spcAft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Quantitative study</a:t>
            </a:r>
          </a:p>
        </p:txBody>
      </p:sp>
      <p:pic>
        <p:nvPicPr>
          <p:cNvPr id="6" name="Picture 2" descr="Decorative." title="Cartoon man checking off items on a checklis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27571" y="3610644"/>
            <a:ext cx="2882508" cy="2003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94236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F653D1-3B2B-459C-B7B1-4B9D3269845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 smtClean="0"/>
              <a:pPr>
                <a:defRPr/>
              </a:pPr>
              <a:t>4</a:t>
            </a:fld>
            <a:endParaRPr lang="fr-FR" altLang="fr-FR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93343D-525D-41BE-A144-2E423303D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48496"/>
            <a:ext cx="10972800" cy="684213"/>
          </a:xfrm>
        </p:spPr>
        <p:txBody>
          <a:bodyPr/>
          <a:lstStyle/>
          <a:p>
            <a:r>
              <a:rPr lang="en-US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 </a:t>
            </a:r>
            <a:br>
              <a:rPr lang="en-US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</a:br>
            <a:r>
              <a:rPr lang="en-US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Questions to Address</a:t>
            </a:r>
            <a:endParaRPr lang="en-US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43D8DA-678D-4C17-8A9B-6F7F40F918E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30908" y="1148844"/>
            <a:ext cx="11961092" cy="4888200"/>
          </a:xfrm>
        </p:spPr>
        <p:txBody>
          <a:bodyPr/>
          <a:lstStyle/>
          <a:p>
            <a:pPr marL="628650" lvl="1" indent="-355600">
              <a:spcBef>
                <a:spcPts val="800"/>
              </a:spcBef>
            </a:pPr>
            <a:r>
              <a:rPr lang="en-US" sz="30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What has been the impact of Covid-19 sleep related experiences</a:t>
            </a:r>
          </a:p>
          <a:p>
            <a:pPr marL="894715" lvl="2" indent="-355600">
              <a:spcBef>
                <a:spcPts val="800"/>
              </a:spcBef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On "back to face-to-face teaching, learning and working"</a:t>
            </a:r>
          </a:p>
          <a:p>
            <a:pPr marL="628650" lvl="1" indent="-355600">
              <a:spcBef>
                <a:spcPts val="800"/>
              </a:spcBef>
            </a:pPr>
            <a:r>
              <a:rPr lang="en-US" sz="30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What are the positive and negative outcomes</a:t>
            </a:r>
          </a:p>
          <a:p>
            <a:pPr marL="882015" lvl="3" indent="-342900">
              <a:spcBef>
                <a:spcPts val="800"/>
              </a:spcBef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For whom (gender, age, disability, group) </a:t>
            </a:r>
          </a:p>
          <a:p>
            <a:pPr marL="1158240" lvl="4" indent="-342900">
              <a:spcBef>
                <a:spcPts val="800"/>
              </a:spcBef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Student, faculty, other staff</a:t>
            </a:r>
          </a:p>
          <a:p>
            <a:pPr marL="628650" lvl="1" indent="-355600" defTabSz="909638">
              <a:spcBef>
                <a:spcPts val="800"/>
              </a:spcBef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Given "back to face-to-face" how can</a:t>
            </a:r>
          </a:p>
          <a:p>
            <a:pPr marL="894715" lvl="2" indent="-355600">
              <a:spcBef>
                <a:spcPts val="800"/>
              </a:spcBef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Positive outcomes be maximized </a:t>
            </a:r>
          </a:p>
          <a:p>
            <a:pPr marL="895350" lvl="2" indent="-356870">
              <a:spcBef>
                <a:spcPts val="800"/>
              </a:spcBef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Negative outcomes be mitigated </a:t>
            </a:r>
          </a:p>
          <a:p>
            <a:pPr marL="1828165" lvl="6" indent="-182245">
              <a:spcBef>
                <a:spcPts val="800"/>
              </a:spcBef>
              <a:buFont typeface="Wingdings 3"/>
              <a:buAutoNum type="arabicPeriod"/>
            </a:pPr>
            <a:endParaRPr lang="en-US" sz="150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6" name="Picture 6" descr="Icon&#10;&#10;Description automatically generated">
            <a:extLst>
              <a:ext uri="{FF2B5EF4-FFF2-40B4-BE49-F238E27FC236}">
                <a16:creationId xmlns:a16="http://schemas.microsoft.com/office/drawing/2014/main" id="{E837E5B5-AA4A-6C6B-20DB-7C3A11C5E5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50740" y="4790194"/>
            <a:ext cx="2406297" cy="1398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735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37CB6B-58DB-4BF9-AF62-21B6CB34FB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 smtClean="0"/>
              <a:pPr>
                <a:defRPr/>
              </a:pPr>
              <a:t>5</a:t>
            </a:fld>
            <a:endParaRPr lang="fr-FR" altLang="fr-FR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F83C94-3801-48A9-BF6A-AD85A44FE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68" y="197827"/>
            <a:ext cx="12122331" cy="684213"/>
          </a:xfrm>
        </p:spPr>
        <p:txBody>
          <a:bodyPr/>
          <a:lstStyle/>
          <a:p>
            <a:br>
              <a:rPr lang="en-US"/>
            </a:br>
            <a:r>
              <a:rPr lang="en-US">
                <a:latin typeface="Arial"/>
                <a:cs typeface="Arial"/>
              </a:rPr>
              <a:t>Goals</a:t>
            </a:r>
            <a:endParaRPr lang="en-US" sz="37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F06814-A241-40A3-AA20-AB50AFF4BDB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56687" y="1081146"/>
            <a:ext cx="11961091" cy="4888200"/>
          </a:xfrm>
        </p:spPr>
        <p:txBody>
          <a:bodyPr/>
          <a:lstStyle/>
          <a:p>
            <a:pPr marL="361315" indent="-361315"/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Examine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 </a:t>
            </a:r>
            <a:endParaRPr lang="en-US"/>
          </a:p>
          <a:p>
            <a:pPr marL="628015" lvl="1" indent="-353695"/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The "past" (remote learning) </a:t>
            </a:r>
          </a:p>
          <a:p>
            <a:pPr marL="628015" lvl="1" indent="-353695"/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The "present" (face-to-face) </a:t>
            </a:r>
            <a:endParaRPr lang="en-US" sz="2800">
              <a:solidFill>
                <a:schemeClr val="accent1">
                  <a:lumMod val="50000"/>
                </a:schemeClr>
              </a:solidFill>
            </a:endParaRPr>
          </a:p>
          <a:p>
            <a:pPr marL="361315" indent="-361315"/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Identify </a:t>
            </a:r>
          </a:p>
          <a:p>
            <a:pPr marL="628015" lvl="1" indent="-353695"/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Profiles of those at risk for negative sleep and well-being</a:t>
            </a:r>
          </a:p>
          <a:p>
            <a:pPr marL="628015" lvl="1" indent="-353695"/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Factors 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1161415" lvl="3" indent="-293370"/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Associated with increased risk </a:t>
            </a:r>
          </a:p>
          <a:p>
            <a:pPr marL="1161415" lvl="3" indent="-293370"/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That are protective and/or enhance resilience</a:t>
            </a:r>
          </a:p>
          <a:p>
            <a:pPr marL="361315" indent="-361315"/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Develop recommendations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361315" indent="-361315"/>
            <a:endParaRPr lang="en-US" sz="320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F33191B9-107E-3A7B-F8F1-C4FDFCE0BA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15400" y="5112046"/>
            <a:ext cx="2602089" cy="980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250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C7E91C-2818-4438-B440-3F3AC692E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 smtClean="0"/>
              <a:pPr>
                <a:defRPr/>
              </a:pPr>
              <a:t>6</a:t>
            </a:fld>
            <a:endParaRPr lang="fr-FR" altLang="fr-FR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86A118-0198-495E-9E49-1A92CF70A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305576"/>
            <a:ext cx="10972800" cy="684213"/>
          </a:xfrm>
        </p:spPr>
        <p:txBody>
          <a:bodyPr/>
          <a:lstStyle/>
          <a:p>
            <a:r>
              <a:rPr lang="en-US" dirty="0">
                <a:latin typeface="Arial"/>
                <a:cs typeface="Arial"/>
              </a:rPr>
              <a:t>Methods: Qualitative Study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B25051-2FAE-4FEB-B2E7-7976F6EB2C0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33400" y="1096756"/>
            <a:ext cx="11566236" cy="4888200"/>
          </a:xfrm>
        </p:spPr>
        <p:txBody>
          <a:bodyPr/>
          <a:lstStyle/>
          <a:p>
            <a:pPr marL="361315" indent="-361315">
              <a:spcAft>
                <a:spcPts val="0"/>
              </a:spcAft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Three phases 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627380" lvl="1" indent="-361315">
              <a:spcAft>
                <a:spcPts val="0"/>
              </a:spcAft>
            </a:pPr>
            <a:r>
              <a:rPr lang="en-US" sz="29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Individuals who were present </a:t>
            </a:r>
          </a:p>
          <a:p>
            <a:pPr marL="894080" lvl="2" indent="-361315">
              <a:spcAft>
                <a:spcPts val="0"/>
              </a:spcAft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During both remote and face-to-face learning</a:t>
            </a:r>
          </a:p>
          <a:p>
            <a:pPr marL="1160145" lvl="3" indent="-264795">
              <a:spcAft>
                <a:spcPts val="0"/>
              </a:spcAft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Phase 0: email study of focus group participants </a:t>
            </a:r>
          </a:p>
          <a:p>
            <a:pPr marL="1160145" lvl="3" indent="-264795">
              <a:spcAft>
                <a:spcPts val="0"/>
              </a:spcAft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Phase 1: consist of focus groups</a:t>
            </a:r>
          </a:p>
          <a:p>
            <a:pPr marL="1160145" lvl="3" indent="-264795">
              <a:spcAft>
                <a:spcPts val="0"/>
              </a:spcAft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Phase 2: LimeSurvey comprising validated questionnaires</a:t>
            </a: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  <a:p>
            <a:pPr marL="361315" indent="-361315">
              <a:spcAft>
                <a:spcPts val="0"/>
              </a:spcAft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We will study the following post-secondary groups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626745" lvl="1" indent="-358775">
              <a:spcAft>
                <a:spcPts val="0"/>
              </a:spcAft>
            </a:pPr>
            <a:r>
              <a:rPr lang="en-US" sz="29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Students: (1) with (2) without disabilities </a:t>
            </a:r>
          </a:p>
          <a:p>
            <a:pPr marL="626745" lvl="1" indent="-358775">
              <a:spcAft>
                <a:spcPts val="0"/>
              </a:spcAft>
            </a:pPr>
            <a:r>
              <a:rPr lang="en-US" sz="29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Faculty: (1) with (2) without disabilities </a:t>
            </a:r>
          </a:p>
          <a:p>
            <a:pPr marL="626745" lvl="1" indent="-358775">
              <a:spcAft>
                <a:spcPts val="0"/>
              </a:spcAft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Non-teaching staff: (1) with (2) without disabilities</a:t>
            </a:r>
          </a:p>
          <a:p>
            <a:pPr marL="361315" indent="-361315">
              <a:spcAft>
                <a:spcPts val="0"/>
              </a:spcAft>
            </a:pP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657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7D07D-6745-6431-2E66-49EAF24FD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Phase 0: Email Study - 1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990C2A-3D5B-BDBA-30BD-4475D4AF5F0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22987" y="1150797"/>
            <a:ext cx="11548188" cy="4888200"/>
          </a:xfrm>
        </p:spPr>
        <p:txBody>
          <a:bodyPr/>
          <a:lstStyle/>
          <a:p>
            <a:pPr marL="361315" indent="-361315">
              <a:buFont typeface="Arial"/>
              <a:buChar char="•"/>
            </a:pPr>
            <a:r>
              <a:rPr lang="en-US" dirty="0">
                <a:solidFill>
                  <a:srgbClr val="234F77"/>
                </a:solidFill>
                <a:latin typeface="Arial"/>
                <a:cs typeface="Arial"/>
              </a:rPr>
              <a:t>Before the Zoom focus group</a:t>
            </a:r>
            <a:endParaRPr lang="en-US" dirty="0">
              <a:latin typeface="Arial"/>
              <a:cs typeface="Arial"/>
            </a:endParaRPr>
          </a:p>
          <a:p>
            <a:pPr marL="354013" lvl="1" indent="-354013">
              <a:buFont typeface="Arial"/>
              <a:buChar char="•"/>
            </a:pPr>
            <a:r>
              <a:rPr lang="en-US" sz="3600" dirty="0">
                <a:solidFill>
                  <a:srgbClr val="234F77"/>
                </a:solidFill>
                <a:latin typeface="Arial"/>
                <a:cs typeface="Arial"/>
              </a:rPr>
              <a:t>Participants will answer questions by email</a:t>
            </a:r>
          </a:p>
          <a:p>
            <a:pPr marL="625475" lvl="1" indent="-271463">
              <a:spcBef>
                <a:spcPts val="200"/>
              </a:spcBef>
              <a:buFont typeface="Arial"/>
              <a:buChar char="•"/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Quality of sleep during remote learning semester (10-point scale)</a:t>
            </a:r>
          </a:p>
          <a:p>
            <a:pPr marL="625475" lvl="1" indent="-271463">
              <a:spcBef>
                <a:spcPts val="200"/>
              </a:spcBef>
              <a:buFont typeface="Arial"/>
              <a:buChar char="•"/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Quality of sleep during in-person learning/working (10-point scale)</a:t>
            </a:r>
          </a:p>
          <a:p>
            <a:pPr marL="625475" lvl="1" indent="-271463">
              <a:spcBef>
                <a:spcPts val="200"/>
              </a:spcBef>
              <a:buFont typeface="Arial"/>
              <a:buChar char="•"/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5 Morningness/Eveningness q</a:t>
            </a:r>
            <a:r>
              <a:rPr lang="en-US" sz="2800" dirty="0">
                <a:solidFill>
                  <a:srgbClr val="234F77"/>
                </a:solidFill>
                <a:latin typeface="Arial"/>
                <a:cs typeface="Arial"/>
              </a:rPr>
              <a:t>uestions (</a:t>
            </a:r>
            <a:r>
              <a:rPr lang="en-US" sz="2800" dirty="0" err="1">
                <a:solidFill>
                  <a:srgbClr val="234F77"/>
                </a:solidFill>
                <a:latin typeface="Arial"/>
                <a:cs typeface="Arial"/>
              </a:rPr>
              <a:t>Chelminski</a:t>
            </a:r>
            <a:r>
              <a:rPr lang="en-US" sz="2800" dirty="0">
                <a:solidFill>
                  <a:srgbClr val="234F77"/>
                </a:solidFill>
                <a:latin typeface="Arial"/>
                <a:cs typeface="Arial"/>
              </a:rPr>
              <a:t> et </a:t>
            </a:r>
            <a:r>
              <a:rPr lang="en-US" sz="2800" dirty="0" err="1">
                <a:solidFill>
                  <a:srgbClr val="234F77"/>
                </a:solidFill>
                <a:latin typeface="Arial"/>
                <a:cs typeface="Arial"/>
              </a:rPr>
              <a:t>al.,2000</a:t>
            </a:r>
            <a:r>
              <a:rPr lang="en-US" sz="2800" dirty="0">
                <a:solidFill>
                  <a:srgbClr val="234F77"/>
                </a:solidFill>
                <a:latin typeface="Arial"/>
                <a:cs typeface="Arial"/>
              </a:rPr>
              <a:t>)</a:t>
            </a:r>
            <a:endParaRPr lang="en-US" sz="28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  <a:p>
            <a:pPr marL="1161415" lvl="2" indent="-266700">
              <a:spcBef>
                <a:spcPts val="200"/>
              </a:spcBef>
              <a:buFont typeface="Arial"/>
              <a:buChar char="•"/>
            </a:pPr>
            <a:endParaRPr lang="en-US" dirty="0">
              <a:solidFill>
                <a:srgbClr val="234F77"/>
              </a:solidFill>
            </a:endParaRPr>
          </a:p>
          <a:p>
            <a:pPr marL="894080" lvl="2" indent="-361315">
              <a:buFont typeface="Arial"/>
              <a:buChar char="•"/>
            </a:pPr>
            <a:endParaRPr lang="en-US" sz="3600" dirty="0">
              <a:solidFill>
                <a:srgbClr val="234F77"/>
              </a:solidFill>
            </a:endParaRPr>
          </a:p>
          <a:p>
            <a:pPr marL="532765" lvl="2" indent="0">
              <a:buNone/>
            </a:pPr>
            <a:endParaRPr lang="en-US" sz="3600" dirty="0">
              <a:solidFill>
                <a:srgbClr val="234F77"/>
              </a:solidFill>
            </a:endParaRPr>
          </a:p>
          <a:p>
            <a:pPr marL="894080" lvl="2" indent="-361315">
              <a:buFont typeface="Arial"/>
              <a:buChar char="•"/>
            </a:pPr>
            <a:endParaRPr lang="en-US" sz="3600" dirty="0">
              <a:solidFill>
                <a:srgbClr val="234F77"/>
              </a:solidFill>
            </a:endParaRPr>
          </a:p>
          <a:p>
            <a:pPr marL="894080" lvl="2" indent="-361315">
              <a:buFont typeface="Arial"/>
              <a:buChar char="•"/>
            </a:pPr>
            <a:endParaRPr lang="en-US" sz="3600" dirty="0">
              <a:solidFill>
                <a:srgbClr val="234F77"/>
              </a:solidFill>
              <a:latin typeface="Arial"/>
              <a:cs typeface="Arial"/>
            </a:endParaRPr>
          </a:p>
          <a:p>
            <a:pPr marL="532765" lvl="2" indent="0">
              <a:buNone/>
            </a:pPr>
            <a:endParaRPr lang="en-US" dirty="0">
              <a:solidFill>
                <a:srgbClr val="234F77"/>
              </a:solidFill>
              <a:latin typeface="Arial"/>
              <a:cs typeface="Arial"/>
            </a:endParaRPr>
          </a:p>
          <a:p>
            <a:pPr marL="627380" lvl="1" indent="-361315">
              <a:buFont typeface="Arial"/>
              <a:buChar char="•"/>
            </a:pPr>
            <a:endParaRPr lang="en-US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6DAE26-5615-CFC8-25F4-351FA09F95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/>
              <a:pPr>
                <a:defRPr/>
              </a:pPr>
              <a:t>7</a:t>
            </a:fld>
            <a:endParaRPr lang="fr-FR" altLang="fr-FR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712815DA-A7DB-2212-D3E8-7BE49D0F0B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9605" y="4106972"/>
            <a:ext cx="2878238" cy="1931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001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7D07D-6745-6431-2E66-49EAF24FD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Phase 0: Email Study -2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990C2A-3D5B-BDBA-30BD-4475D4AF5F0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22987" y="1150797"/>
            <a:ext cx="11548188" cy="4888200"/>
          </a:xfrm>
        </p:spPr>
        <p:txBody>
          <a:bodyPr/>
          <a:lstStyle/>
          <a:p>
            <a:pPr marL="361315" indent="-361315">
              <a:buFont typeface="Arial,Sans-Serif"/>
              <a:buChar char="•"/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Hypothesis </a:t>
            </a:r>
          </a:p>
          <a:p>
            <a:pPr marL="628008" lvl="1" indent="-361315">
              <a:buFont typeface="Arial,Sans-Serif"/>
              <a:buChar char="•"/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Eveningness chronotypes will have significantly better sleep quality during the remote than the in-person semester</a:t>
            </a:r>
          </a:p>
          <a:p>
            <a:pPr marL="894701" lvl="2" indent="-361315">
              <a:buFont typeface="Arial,Sans-Serif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Especially true of students and faculty</a:t>
            </a:r>
          </a:p>
          <a:p>
            <a:pPr marL="628008" lvl="1" indent="-361315">
              <a:buFont typeface="Arial,Sans-Serif"/>
              <a:buChar char="•"/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Morningness chronotypes will have significantly better sleep quality during the in-person semester than eveningness chronotypes</a:t>
            </a:r>
          </a:p>
          <a:p>
            <a:pPr marL="894715" lvl="2" indent="0">
              <a:spcBef>
                <a:spcPts val="200"/>
              </a:spcBef>
              <a:buNone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1161415" lvl="2" indent="-266700">
              <a:spcBef>
                <a:spcPts val="200"/>
              </a:spcBef>
              <a:buFont typeface="Arial"/>
              <a:buChar char="•"/>
            </a:pPr>
            <a:endParaRPr lang="en-US" dirty="0">
              <a:solidFill>
                <a:srgbClr val="234F77"/>
              </a:solidFill>
            </a:endParaRPr>
          </a:p>
          <a:p>
            <a:pPr marL="894080" lvl="2" indent="-361315">
              <a:buFont typeface="Arial"/>
              <a:buChar char="•"/>
            </a:pPr>
            <a:endParaRPr lang="en-US" sz="3600" dirty="0">
              <a:solidFill>
                <a:srgbClr val="234F77"/>
              </a:solidFill>
            </a:endParaRPr>
          </a:p>
          <a:p>
            <a:pPr marL="532765" lvl="2" indent="0">
              <a:buNone/>
            </a:pPr>
            <a:endParaRPr lang="en-US" sz="3600" dirty="0">
              <a:solidFill>
                <a:srgbClr val="234F77"/>
              </a:solidFill>
            </a:endParaRPr>
          </a:p>
          <a:p>
            <a:pPr marL="894080" lvl="2" indent="-361315">
              <a:buFont typeface="Arial"/>
              <a:buChar char="•"/>
            </a:pPr>
            <a:endParaRPr lang="en-US" sz="3600" dirty="0">
              <a:solidFill>
                <a:srgbClr val="234F77"/>
              </a:solidFill>
            </a:endParaRPr>
          </a:p>
          <a:p>
            <a:pPr marL="894080" lvl="2" indent="-361315">
              <a:buFont typeface="Arial"/>
              <a:buChar char="•"/>
            </a:pPr>
            <a:endParaRPr lang="en-US" sz="3600" dirty="0">
              <a:solidFill>
                <a:srgbClr val="234F77"/>
              </a:solidFill>
              <a:latin typeface="Arial"/>
              <a:cs typeface="Arial"/>
            </a:endParaRPr>
          </a:p>
          <a:p>
            <a:pPr marL="532765" lvl="2" indent="0">
              <a:buNone/>
            </a:pPr>
            <a:endParaRPr lang="en-US" dirty="0">
              <a:solidFill>
                <a:srgbClr val="234F77"/>
              </a:solidFill>
              <a:latin typeface="Arial"/>
              <a:cs typeface="Arial"/>
            </a:endParaRPr>
          </a:p>
          <a:p>
            <a:pPr marL="627380" lvl="1" indent="-361315">
              <a:buFont typeface="Arial"/>
              <a:buChar char="•"/>
            </a:pPr>
            <a:endParaRPr lang="en-US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6DAE26-5615-CFC8-25F4-351FA09F95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/>
              <a:pPr>
                <a:defRPr/>
              </a:pPr>
              <a:t>8</a:t>
            </a:fld>
            <a:endParaRPr lang="fr-FR" altLang="fr-FR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E85ACBDF-BAC5-9268-F180-2847591AC0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5783" y="4357757"/>
            <a:ext cx="2502061" cy="1680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231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37CB6B-58DB-4BF9-AF62-21B6CB34FB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 smtClean="0"/>
              <a:pPr>
                <a:defRPr/>
              </a:pPr>
              <a:t>9</a:t>
            </a:fld>
            <a:endParaRPr lang="fr-FR" altLang="fr-FR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F83C94-3801-48A9-BF6A-AD85A44FE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367" y="197827"/>
            <a:ext cx="10972800" cy="684213"/>
          </a:xfrm>
        </p:spPr>
        <p:txBody>
          <a:bodyPr/>
          <a:lstStyle/>
          <a:p>
            <a:r>
              <a:rPr lang="en-US">
                <a:latin typeface="Arial"/>
                <a:cs typeface="Arial"/>
              </a:rPr>
              <a:t>Phase 1: Focus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F06814-A241-40A3-AA20-AB50AFF4BDB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48367" y="1192475"/>
            <a:ext cx="11301888" cy="4888200"/>
          </a:xfrm>
        </p:spPr>
        <p:txBody>
          <a:bodyPr/>
          <a:lstStyle/>
          <a:p>
            <a:pPr marL="361315" indent="-361315"/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Research Ethics Board Certificate obtained </a:t>
            </a:r>
          </a:p>
          <a:p>
            <a:pPr marL="361315" indent="-361315"/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6 Zoom sessions </a:t>
            </a:r>
          </a:p>
          <a:p>
            <a:pPr marL="720725" indent="-277495"/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60 minutes </a:t>
            </a:r>
          </a:p>
          <a:p>
            <a:pPr marL="720725" indent="-277495"/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6-10 individuals for each of the 3 groups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  <a:p>
            <a:pPr marL="720725" lvl="1" indent="-277495"/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Prior to the focus group meeting </a:t>
            </a:r>
          </a:p>
          <a:p>
            <a:pPr marL="1080770" lvl="2" indent="-360045"/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Participants will be given the questions and the consent form</a:t>
            </a:r>
          </a:p>
          <a:p>
            <a:pPr marL="361315" indent="-361315"/>
            <a:endParaRPr lang="en-US" sz="2800" dirty="0">
              <a:solidFill>
                <a:srgbClr val="234F77"/>
              </a:solidFill>
            </a:endParaRPr>
          </a:p>
          <a:p>
            <a:pPr marL="361315" indent="-361315"/>
            <a:endParaRPr lang="en-US" baseline="300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7" name="Picture 5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915539A-9440-01C9-5A09-363F110E68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5732" y="4913303"/>
            <a:ext cx="2051757" cy="115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82541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SLIDEINFO" val="{&quot;Guid&quot;:&quot;22d60883-fc35-413a-a897-e3fc17a97e3c&quot;,&quot;TimeStamp&quot;:&quot;2020-08-08T16:58:44.9142256-04:00&quot;}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e">
  <a:themeElements>
    <a:clrScheme name="Custom 1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0000CC"/>
      </a:hlink>
      <a:folHlink>
        <a:srgbClr val="002060"/>
      </a:folHlink>
    </a:clrScheme>
    <a:fontScheme name="Origine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839</Words>
  <Application>Microsoft Office PowerPoint</Application>
  <PresentationFormat>Widescreen</PresentationFormat>
  <Paragraphs>161</Paragraphs>
  <Slides>14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Arial,Sans-Serif</vt:lpstr>
      <vt:lpstr>Bookman Old Style</vt:lpstr>
      <vt:lpstr>Calibri</vt:lpstr>
      <vt:lpstr>Gill Sans MT</vt:lpstr>
      <vt:lpstr>Tahoma</vt:lpstr>
      <vt:lpstr>Times New Roman</vt:lpstr>
      <vt:lpstr>Wingdings 3</vt:lpstr>
      <vt:lpstr>Origine</vt:lpstr>
      <vt:lpstr>Sleep Quality in Post-Secondary Populations with and Without Disabilities</vt:lpstr>
      <vt:lpstr>Research Team</vt:lpstr>
      <vt:lpstr> Presentation Objectives</vt:lpstr>
      <vt:lpstr>  Questions to Address</vt:lpstr>
      <vt:lpstr> Goals</vt:lpstr>
      <vt:lpstr>Methods: Qualitative Study</vt:lpstr>
      <vt:lpstr>Phase 0: Email Study - 1</vt:lpstr>
      <vt:lpstr>Phase 0: Email Study -2</vt:lpstr>
      <vt:lpstr>Phase 1: Focus Groups</vt:lpstr>
      <vt:lpstr>Phase 1: Focus Groups (cont’d)</vt:lpstr>
      <vt:lpstr>Phase 2: LimeSurvey </vt:lpstr>
      <vt:lpstr>Quantitative Email Study: Goals</vt:lpstr>
      <vt:lpstr>Qualitative Study: Hypotheses</vt:lpstr>
      <vt:lpstr>Thank You!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Inclusive Design:  Making Face-to-face and Online Courses Accessible to ALL Students, with or Without Disabilities</dc:title>
  <dc:creator>Anick C. Legault</dc:creator>
  <cp:lastModifiedBy>Mary Jorgensen</cp:lastModifiedBy>
  <cp:revision>104</cp:revision>
  <cp:lastPrinted>2021-03-18T20:01:37Z</cp:lastPrinted>
  <dcterms:created xsi:type="dcterms:W3CDTF">2020-11-13T18:45:37Z</dcterms:created>
  <dcterms:modified xsi:type="dcterms:W3CDTF">2022-11-03T13:20:37Z</dcterms:modified>
</cp:coreProperties>
</file>