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3"/>
  </p:notesMasterIdLst>
  <p:handoutMasterIdLst>
    <p:handoutMasterId r:id="rId14"/>
  </p:handoutMasterIdLst>
  <p:sldIdLst>
    <p:sldId id="283" r:id="rId2"/>
    <p:sldId id="302" r:id="rId3"/>
    <p:sldId id="379" r:id="rId4"/>
    <p:sldId id="377" r:id="rId5"/>
    <p:sldId id="359" r:id="rId6"/>
    <p:sldId id="378" r:id="rId7"/>
    <p:sldId id="380" r:id="rId8"/>
    <p:sldId id="381" r:id="rId9"/>
    <p:sldId id="375" r:id="rId10"/>
    <p:sldId id="367" r:id="rId11"/>
    <p:sldId id="294" r:id="rId12"/>
  </p:sldIdLst>
  <p:sldSz cx="9144000" cy="6858000" type="screen4x3"/>
  <p:notesSz cx="9296400" cy="6858000"/>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91103"/>
    <a:srgbClr val="CC6600"/>
    <a:srgbClr val="CC99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6" autoAdjust="0"/>
    <p:restoredTop sz="90962" autoAdjust="0"/>
  </p:normalViewPr>
  <p:slideViewPr>
    <p:cSldViewPr>
      <p:cViewPr varScale="1">
        <p:scale>
          <a:sx n="97" d="100"/>
          <a:sy n="97" d="100"/>
        </p:scale>
        <p:origin x="-4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3" d="100"/>
          <a:sy n="93" d="100"/>
        </p:scale>
        <p:origin x="1776" y="82"/>
      </p:cViewPr>
      <p:guideLst>
        <p:guide orient="horz" pos="2160"/>
        <p:guide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4027859"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5265373" y="0"/>
            <a:ext cx="402944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0" y="6515100"/>
            <a:ext cx="4027859"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5265373" y="6515100"/>
            <a:ext cx="402944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94164601-6281-47D0-921F-0F42C8F89E2C}" type="slidenum">
              <a:rPr lang="fr-CA" altLang="fr-FR"/>
              <a:pPr>
                <a:defRPr/>
              </a:pPr>
              <a:t>‹#›</a:t>
            </a:fld>
            <a:endParaRPr lang="fr-CA" altLang="fr-FR"/>
          </a:p>
        </p:txBody>
      </p:sp>
    </p:spTree>
    <p:extLst>
      <p:ext uri="{BB962C8B-B14F-4D97-AF65-F5344CB8AC3E}">
        <p14:creationId xmlns:p14="http://schemas.microsoft.com/office/powerpoint/2010/main" val="250112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27859"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fr-CA"/>
          </a:p>
        </p:txBody>
      </p:sp>
      <p:sp>
        <p:nvSpPr>
          <p:cNvPr id="6147" name="Rectangle 3"/>
          <p:cNvSpPr>
            <a:spLocks noGrp="1" noChangeArrowheads="1"/>
          </p:cNvSpPr>
          <p:nvPr>
            <p:ph type="dt" idx="1"/>
          </p:nvPr>
        </p:nvSpPr>
        <p:spPr bwMode="auto">
          <a:xfrm>
            <a:off x="5268542" y="0"/>
            <a:ext cx="4027859"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fr-CA"/>
          </a:p>
        </p:txBody>
      </p:sp>
      <p:sp>
        <p:nvSpPr>
          <p:cNvPr id="37892" name="Rectangle 4"/>
          <p:cNvSpPr>
            <a:spLocks noGrp="1" noRot="1" noChangeAspect="1" noChangeArrowheads="1" noTextEdit="1"/>
          </p:cNvSpPr>
          <p:nvPr>
            <p:ph type="sldImg" idx="2"/>
          </p:nvPr>
        </p:nvSpPr>
        <p:spPr bwMode="auto">
          <a:xfrm>
            <a:off x="2933700" y="514350"/>
            <a:ext cx="3430588"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239098" y="3257550"/>
            <a:ext cx="6818205"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0" y="6515100"/>
            <a:ext cx="4027859"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fr-CA"/>
          </a:p>
        </p:txBody>
      </p:sp>
      <p:sp>
        <p:nvSpPr>
          <p:cNvPr id="6151" name="Rectangle 7"/>
          <p:cNvSpPr>
            <a:spLocks noGrp="1" noChangeArrowheads="1"/>
          </p:cNvSpPr>
          <p:nvPr>
            <p:ph type="sldNum" sz="quarter" idx="5"/>
          </p:nvPr>
        </p:nvSpPr>
        <p:spPr bwMode="auto">
          <a:xfrm>
            <a:off x="5268542" y="6515100"/>
            <a:ext cx="4027859"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AE4E70F-697E-4098-ACB2-62C4FAF0F957}" type="slidenum">
              <a:rPr lang="fr-CA" altLang="fr-FR"/>
              <a:pPr>
                <a:defRPr/>
              </a:pPr>
              <a:t>‹#›</a:t>
            </a:fld>
            <a:endParaRPr lang="fr-CA" altLang="fr-FR"/>
          </a:p>
        </p:txBody>
      </p:sp>
    </p:spTree>
    <p:extLst>
      <p:ext uri="{BB962C8B-B14F-4D97-AF65-F5344CB8AC3E}">
        <p14:creationId xmlns:p14="http://schemas.microsoft.com/office/powerpoint/2010/main" val="1844553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xfrm>
            <a:off x="3105150" y="857250"/>
            <a:ext cx="3086100" cy="2314575"/>
          </a:xfrm>
          <a:ln/>
        </p:spPr>
      </p:sp>
      <p:sp>
        <p:nvSpPr>
          <p:cNvPr id="389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1861CFD-ECC4-4857-B9A2-9B12CBA1AF94}" type="slidenum">
              <a:rPr lang="fr-CA" altLang="fr-FR">
                <a:latin typeface="Tahoma" pitchFamily="34" charset="0"/>
              </a:rPr>
              <a:pPr>
                <a:spcBef>
                  <a:spcPct val="0"/>
                </a:spcBef>
              </a:pPr>
              <a:t>1</a:t>
            </a:fld>
            <a:endParaRPr lang="fr-CA" altLang="fr-FR" dirty="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2</a:t>
            </a:fld>
            <a:endParaRPr lang="fr-CA" altLang="fr-FR" dirty="0"/>
          </a:p>
        </p:txBody>
      </p:sp>
    </p:spTree>
    <p:extLst>
      <p:ext uri="{BB962C8B-B14F-4D97-AF65-F5344CB8AC3E}">
        <p14:creationId xmlns:p14="http://schemas.microsoft.com/office/powerpoint/2010/main" val="167193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200" kern="1200" dirty="0">
              <a:solidFill>
                <a:schemeClr val="tx1"/>
              </a:solidFill>
              <a:effectLst/>
              <a:latin typeface="Times New Roman" pitchFamily="18" charset="0"/>
              <a:ea typeface="+mn-ea"/>
              <a:cs typeface="+mn-cs"/>
            </a:endParaRPr>
          </a:p>
        </p:txBody>
      </p:sp>
      <p:sp>
        <p:nvSpPr>
          <p:cNvPr id="4" name="Espace réservé du numéro de diapositive 3"/>
          <p:cNvSpPr>
            <a:spLocks noGrp="1"/>
          </p:cNvSpPr>
          <p:nvPr>
            <p:ph type="sldNum" sz="quarter" idx="10"/>
          </p:nvPr>
        </p:nvSpPr>
        <p:spPr/>
        <p:txBody>
          <a:bodyPr/>
          <a:lstStyle/>
          <a:p>
            <a:pPr>
              <a:defRPr/>
            </a:pPr>
            <a:fld id="{DAE4E70F-697E-4098-ACB2-62C4FAF0F957}" type="slidenum">
              <a:rPr lang="fr-CA" altLang="fr-FR" smtClean="0"/>
              <a:pPr>
                <a:defRPr/>
              </a:pPr>
              <a:t>5</a:t>
            </a:fld>
            <a:endParaRPr lang="fr-CA" altLang="fr-FR"/>
          </a:p>
        </p:txBody>
      </p:sp>
    </p:spTree>
    <p:extLst>
      <p:ext uri="{BB962C8B-B14F-4D97-AF65-F5344CB8AC3E}">
        <p14:creationId xmlns:p14="http://schemas.microsoft.com/office/powerpoint/2010/main" val="1867091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DAE4E70F-697E-4098-ACB2-62C4FAF0F957}" type="slidenum">
              <a:rPr lang="fr-CA" altLang="fr-FR" smtClean="0"/>
              <a:pPr>
                <a:defRPr/>
              </a:pPr>
              <a:t>10</a:t>
            </a:fld>
            <a:endParaRPr lang="fr-CA" altLang="fr-FR"/>
          </a:p>
        </p:txBody>
      </p:sp>
    </p:spTree>
    <p:extLst>
      <p:ext uri="{BB962C8B-B14F-4D97-AF65-F5344CB8AC3E}">
        <p14:creationId xmlns:p14="http://schemas.microsoft.com/office/powerpoint/2010/main" val="314843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FF4930DE-639F-4E09-B60E-1526BEB056CC}" type="slidenum">
              <a:rPr lang="fr-CA" altLang="fr-FR" sz="1200"/>
              <a:pPr/>
              <a:t>11</a:t>
            </a:fld>
            <a:endParaRPr lang="fr-CA" alt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p>
        </p:txBody>
      </p:sp>
    </p:spTree>
    <p:extLst>
      <p:ext uri="{BB962C8B-B14F-4D97-AF65-F5344CB8AC3E}">
        <p14:creationId xmlns:p14="http://schemas.microsoft.com/office/powerpoint/2010/main" val="332037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dirty="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smtClean="0"/>
            </a:lvl1pPr>
          </a:lstStyle>
          <a:p>
            <a:pPr>
              <a:defRPr/>
            </a:pPr>
            <a:fld id="{A6281582-CF13-4328-AE52-164E8406DB8F}" type="slidenum">
              <a:rPr lang="fr-FR" altLang="fr-FR"/>
              <a:pPr>
                <a:defRPr/>
              </a:pPr>
              <a:t>‹#›</a:t>
            </a:fld>
            <a:endParaRPr lang="fr-FR" altLang="fr-FR"/>
          </a:p>
        </p:txBody>
      </p:sp>
    </p:spTree>
    <p:extLst>
      <p:ext uri="{BB962C8B-B14F-4D97-AF65-F5344CB8AC3E}">
        <p14:creationId xmlns:p14="http://schemas.microsoft.com/office/powerpoint/2010/main" val="3040175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a:t>Modifiez le style du titre</a:t>
            </a:r>
            <a:endParaRPr lang="en-US" altLang="fr-FR" dirty="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defRPr>
            </a:lvl1pPr>
          </a:lstStyle>
          <a:p>
            <a:pPr>
              <a:defRPr/>
            </a:pPr>
            <a:fld id="{72234017-407F-42B7-9DEE-7B59F45BBA7E}"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a:ln>
                <a:solidFill>
                  <a:schemeClr val="tx1"/>
                </a:solidFill>
                <a:prstDash val="solid"/>
              </a:ln>
            </a:endParaRPr>
          </a:p>
        </p:txBody>
      </p:sp>
      <p:sp>
        <p:nvSpPr>
          <p:cNvPr id="1032" name="Connecteur droit 28"/>
          <p:cNvSpPr>
            <a:spLocks noChangeShapeType="1"/>
          </p:cNvSpPr>
          <p:nvPr userDrawn="1"/>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4" r:id="rId1"/>
    <p:sldLayoutId id="2147483815"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havel@dawsoncollege.qc.c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adaptech.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515938" y="188640"/>
            <a:ext cx="8112125" cy="2212975"/>
          </a:xfrm>
        </p:spPr>
        <p:txBody>
          <a:bodyPr anchor="ctr"/>
          <a:lstStyle/>
          <a:p>
            <a:pPr algn="ctr"/>
            <a:r>
              <a:rPr lang="en-US" altLang="en-US" sz="4200" dirty="0" smtClean="0">
                <a:solidFill>
                  <a:srgbClr val="0033CC"/>
                </a:solidFill>
                <a:effectLst/>
                <a:latin typeface="Arial" charset="0"/>
                <a:cs typeface="Arial" charset="0"/>
              </a:rPr>
              <a:t>The Smartphone in the Classroom: Teacher’s Friend or Foe?</a:t>
            </a:r>
            <a:endParaRPr lang="en-US" altLang="en-US" sz="4200" dirty="0">
              <a:solidFill>
                <a:srgbClr val="0033CC"/>
              </a:solidFill>
              <a:effectLst/>
              <a:latin typeface="Arial" charset="0"/>
              <a:cs typeface="Arial" charset="0"/>
            </a:endParaRPr>
          </a:p>
        </p:txBody>
      </p:sp>
      <p:sp>
        <p:nvSpPr>
          <p:cNvPr id="4100" name="Connecteur droit 28" descr="blue separator line" title="blue separator line"/>
          <p:cNvSpPr>
            <a:spLocks noChangeShapeType="1"/>
          </p:cNvSpPr>
          <p:nvPr/>
        </p:nvSpPr>
        <p:spPr bwMode="auto">
          <a:xfrm>
            <a:off x="398463" y="25007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3" name="Sous-titre 2"/>
          <p:cNvSpPr>
            <a:spLocks noGrp="1"/>
          </p:cNvSpPr>
          <p:nvPr>
            <p:ph type="subTitle" idx="1"/>
          </p:nvPr>
        </p:nvSpPr>
        <p:spPr>
          <a:xfrm>
            <a:off x="107950" y="2525452"/>
            <a:ext cx="8928100" cy="2847764"/>
          </a:xfrm>
        </p:spPr>
        <p:txBody>
          <a:bodyPr>
            <a:normAutofit fontScale="85000" lnSpcReduction="20000"/>
          </a:bodyPr>
          <a:lstStyle/>
          <a:p>
            <a:pPr algn="ctr">
              <a:lnSpc>
                <a:spcPct val="120000"/>
              </a:lnSpc>
              <a:spcAft>
                <a:spcPts val="600"/>
              </a:spcAft>
              <a:defRPr/>
            </a:pPr>
            <a:r>
              <a:rPr lang="en-US" sz="2800" dirty="0" smtClean="0">
                <a:solidFill>
                  <a:srgbClr val="002060"/>
                </a:solidFill>
                <a:latin typeface="Arial" panose="020B0604020202020204" pitchFamily="34" charset="0"/>
                <a:cs typeface="Arial" panose="020B0604020202020204" pitchFamily="34" charset="0"/>
              </a:rPr>
              <a:t>Mary Jorgensen, Alice Havel, Catherine </a:t>
            </a:r>
            <a:r>
              <a:rPr lang="en-US" sz="2800" dirty="0">
                <a:solidFill>
                  <a:srgbClr val="002060"/>
                </a:solidFill>
                <a:latin typeface="Arial" panose="020B0604020202020204" pitchFamily="34" charset="0"/>
                <a:cs typeface="Arial" panose="020B0604020202020204" pitchFamily="34" charset="0"/>
              </a:rPr>
              <a:t>Fichten, </a:t>
            </a:r>
            <a:endParaRPr lang="en-US" sz="2800" dirty="0" smtClean="0">
              <a:solidFill>
                <a:srgbClr val="002060"/>
              </a:solidFill>
              <a:latin typeface="Arial" panose="020B0604020202020204" pitchFamily="34" charset="0"/>
              <a:cs typeface="Arial" panose="020B0604020202020204" pitchFamily="34" charset="0"/>
            </a:endParaRPr>
          </a:p>
          <a:p>
            <a:pPr algn="ctr">
              <a:lnSpc>
                <a:spcPct val="120000"/>
              </a:lnSpc>
              <a:spcAft>
                <a:spcPts val="600"/>
              </a:spcAft>
              <a:defRPr/>
            </a:pPr>
            <a:r>
              <a:rPr lang="en-US" sz="2800" dirty="0" smtClean="0">
                <a:solidFill>
                  <a:srgbClr val="002060"/>
                </a:solidFill>
                <a:latin typeface="Arial" panose="020B0604020202020204" pitchFamily="34" charset="0"/>
                <a:cs typeface="Arial" panose="020B0604020202020204" pitchFamily="34" charset="0"/>
              </a:rPr>
              <a:t>Laura King </a:t>
            </a:r>
            <a:r>
              <a:rPr lang="en-US" sz="3300" dirty="0">
                <a:solidFill>
                  <a:srgbClr val="002060"/>
                </a:solidFill>
                <a:latin typeface="Arial" panose="020B0604020202020204" pitchFamily="34" charset="0"/>
                <a:cs typeface="Arial" panose="020B0604020202020204" pitchFamily="34" charset="0"/>
              </a:rPr>
              <a:t/>
            </a:r>
            <a:br>
              <a:rPr lang="en-US" sz="3300" dirty="0">
                <a:solidFill>
                  <a:srgbClr val="002060"/>
                </a:solidFill>
                <a:latin typeface="Arial" panose="020B0604020202020204" pitchFamily="34" charset="0"/>
                <a:cs typeface="Arial" panose="020B0604020202020204" pitchFamily="34" charset="0"/>
              </a:rPr>
            </a:br>
            <a:endParaRPr lang="en-US" sz="2600" dirty="0">
              <a:solidFill>
                <a:srgbClr val="002060"/>
              </a:solidFill>
              <a:latin typeface="Arial" panose="020B0604020202020204" pitchFamily="34" charset="0"/>
              <a:cs typeface="Arial" panose="020B0604020202020204" pitchFamily="34" charset="0"/>
            </a:endParaRPr>
          </a:p>
          <a:p>
            <a:pPr algn="ctr" eaLnBrk="1" hangingPunct="1">
              <a:lnSpc>
                <a:spcPct val="120000"/>
              </a:lnSpc>
              <a:spcBef>
                <a:spcPct val="0"/>
              </a:spcBef>
              <a:buClrTx/>
              <a:buSzTx/>
              <a:defRPr/>
            </a:pPr>
            <a:r>
              <a:rPr lang="en-US" altLang="en-US" sz="2600" dirty="0">
                <a:solidFill>
                  <a:srgbClr val="002060"/>
                </a:solidFill>
                <a:latin typeface="Arial" panose="020B0604020202020204" pitchFamily="34" charset="0"/>
                <a:cs typeface="Arial" panose="020B0604020202020204" pitchFamily="34" charset="0"/>
              </a:rPr>
              <a:t>8</a:t>
            </a:r>
            <a:r>
              <a:rPr lang="en-US" altLang="en-US" sz="2600" dirty="0" smtClean="0">
                <a:solidFill>
                  <a:srgbClr val="002060"/>
                </a:solidFill>
                <a:latin typeface="Arial" panose="020B0604020202020204" pitchFamily="34" charset="0"/>
                <a:cs typeface="Arial" panose="020B0604020202020204" pitchFamily="34" charset="0"/>
              </a:rPr>
              <a:t>th </a:t>
            </a:r>
            <a:r>
              <a:rPr lang="en-US" altLang="en-US" sz="2600" dirty="0">
                <a:solidFill>
                  <a:srgbClr val="002060"/>
                </a:solidFill>
                <a:latin typeface="Arial" panose="020B0604020202020204" pitchFamily="34" charset="0"/>
                <a:cs typeface="Arial" panose="020B0604020202020204" pitchFamily="34" charset="0"/>
              </a:rPr>
              <a:t>Annual SALTISE Conference</a:t>
            </a:r>
            <a:br>
              <a:rPr lang="en-US" altLang="en-US" sz="2600" dirty="0">
                <a:solidFill>
                  <a:srgbClr val="002060"/>
                </a:solidFill>
                <a:latin typeface="Arial" panose="020B0604020202020204" pitchFamily="34" charset="0"/>
                <a:cs typeface="Arial" panose="020B0604020202020204" pitchFamily="34" charset="0"/>
              </a:rPr>
            </a:br>
            <a:r>
              <a:rPr lang="en-US" altLang="en-US" sz="2600" dirty="0" smtClean="0">
                <a:solidFill>
                  <a:srgbClr val="002060"/>
                </a:solidFill>
                <a:latin typeface="Arial" panose="020B0604020202020204" pitchFamily="34" charset="0"/>
                <a:cs typeface="Arial" panose="020B0604020202020204" pitchFamily="34" charset="0"/>
              </a:rPr>
              <a:t>Montréal, Québec</a:t>
            </a:r>
          </a:p>
          <a:p>
            <a:pPr algn="ctr" eaLnBrk="1" hangingPunct="1">
              <a:lnSpc>
                <a:spcPct val="120000"/>
              </a:lnSpc>
              <a:spcBef>
                <a:spcPct val="0"/>
              </a:spcBef>
              <a:buClrTx/>
              <a:buSzTx/>
              <a:defRPr/>
            </a:pPr>
            <a:r>
              <a:rPr lang="en-US" altLang="en-US" sz="2600" dirty="0" smtClean="0">
                <a:solidFill>
                  <a:srgbClr val="002060"/>
                </a:solidFill>
                <a:latin typeface="Arial" panose="020B0604020202020204" pitchFamily="34" charset="0"/>
                <a:cs typeface="Arial" panose="020B0604020202020204" pitchFamily="34" charset="0"/>
              </a:rPr>
              <a:t> </a:t>
            </a:r>
            <a:r>
              <a:rPr lang="en-US" altLang="en-US" sz="2600" dirty="0">
                <a:solidFill>
                  <a:srgbClr val="002060"/>
                </a:solidFill>
                <a:latin typeface="Arial" panose="020B0604020202020204" pitchFamily="34" charset="0"/>
                <a:cs typeface="Arial" panose="020B0604020202020204" pitchFamily="34" charset="0"/>
              </a:rPr>
              <a:t>June </a:t>
            </a:r>
            <a:r>
              <a:rPr lang="en-US" altLang="en-US" sz="2600" dirty="0" smtClean="0">
                <a:solidFill>
                  <a:srgbClr val="002060"/>
                </a:solidFill>
                <a:latin typeface="Arial" panose="020B0604020202020204" pitchFamily="34" charset="0"/>
                <a:cs typeface="Arial" panose="020B0604020202020204" pitchFamily="34" charset="0"/>
              </a:rPr>
              <a:t>3-4, 2019</a:t>
            </a:r>
          </a:p>
          <a:p>
            <a:pPr algn="ctr" eaLnBrk="1" hangingPunct="1">
              <a:lnSpc>
                <a:spcPct val="120000"/>
              </a:lnSpc>
              <a:spcBef>
                <a:spcPct val="0"/>
              </a:spcBef>
              <a:buClrTx/>
              <a:buSzTx/>
              <a:defRPr/>
            </a:pPr>
            <a:r>
              <a:rPr lang="en-US" altLang="en-US" sz="2600" dirty="0">
                <a:solidFill>
                  <a:srgbClr val="002060"/>
                </a:solidFill>
                <a:latin typeface="Arial" panose="020B0604020202020204" pitchFamily="34" charset="0"/>
                <a:cs typeface="Arial" panose="020B0604020202020204" pitchFamily="34" charset="0"/>
              </a:rPr>
              <a:t>http://bit.ly/SALTISE2019Jorgensen</a:t>
            </a:r>
          </a:p>
          <a:p>
            <a:pPr algn="ctr">
              <a:lnSpc>
                <a:spcPts val="2000"/>
              </a:lnSpc>
              <a:spcAft>
                <a:spcPts val="0"/>
              </a:spcAft>
              <a:buFont typeface="Arial" panose="020B0604020202020204" pitchFamily="34" charset="0"/>
              <a:buNone/>
              <a:defRPr/>
            </a:pPr>
            <a:endParaRPr lang="en-US" sz="1900" dirty="0">
              <a:solidFill>
                <a:schemeClr val="tx2"/>
              </a:solidFill>
              <a:latin typeface="Arial" panose="020B0604020202020204" pitchFamily="34" charset="0"/>
              <a:cs typeface="Arial" panose="020B0604020202020204" pitchFamily="34" charset="0"/>
            </a:endParaRPr>
          </a:p>
        </p:txBody>
      </p:sp>
      <p:pic>
        <p:nvPicPr>
          <p:cNvPr id="4101" name="Picture 25" descr="Adaptech logo blue. Copyright is http://www.adaptech.org/" title="Adaptech logo"/>
          <p:cNvPicPr>
            <a:picLocks noChangeAspect="1" noChangeArrowheads="1"/>
          </p:cNvPicPr>
          <p:nvPr/>
        </p:nvPicPr>
        <p:blipFill>
          <a:blip r:embed="rId3">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880014" y="5889282"/>
            <a:ext cx="6318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Dawson College logo. Copyright is https://www.crowdrise.com/campusteamdawson1" title="Dawson College logo"/>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779912" y="6050947"/>
            <a:ext cx="1282700" cy="398462"/>
          </a:xfrm>
          <a:prstGeom prst="rect">
            <a:avLst/>
          </a:prstGeom>
          <a:noFill/>
          <a:ln w="9525">
            <a:noFill/>
            <a:miter lim="800000"/>
            <a:headEnd/>
            <a:tailEnd/>
          </a:ln>
        </p:spPr>
      </p:pic>
      <p:pic>
        <p:nvPicPr>
          <p:cNvPr id="12" name="Picture 17" descr="Cégep André-Laurendeau logo. Copyright is https://fr.wikipedia.org/wiki/Fichier:Logo_du_C%C3%A9gep_Andr%C3%A9-Laurendeau.svg" title="Cégep André-Laurendeau logo"/>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516216" y="5945379"/>
            <a:ext cx="1810268" cy="609599"/>
          </a:xfrm>
          <a:prstGeom prst="rect">
            <a:avLst/>
          </a:prstGeom>
          <a:noFill/>
          <a:ln w="9525">
            <a:noFill/>
            <a:miter lim="800000"/>
            <a:headEnd/>
            <a:tailEnd/>
          </a:ln>
        </p:spPr>
      </p:pic>
      <p:pic>
        <p:nvPicPr>
          <p:cNvPr id="10" name="Picture 2" descr="Creative Commons License symbol for Attribution - Non Commercia l- No Derivatives 4.0 International. Copyright is &#10;http://creativecommons.org/about &#10;" title="Creative Commons License symbo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5956" y="5448898"/>
            <a:ext cx="792088" cy="275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10</a:t>
            </a:fld>
            <a:endParaRPr lang="fr-FR" altLang="fr-FR"/>
          </a:p>
        </p:txBody>
      </p:sp>
      <p:sp>
        <p:nvSpPr>
          <p:cNvPr id="2" name="Title 1"/>
          <p:cNvSpPr>
            <a:spLocks noGrp="1"/>
          </p:cNvSpPr>
          <p:nvPr>
            <p:ph type="title"/>
          </p:nvPr>
        </p:nvSpPr>
        <p:spPr>
          <a:xfrm>
            <a:off x="457200" y="260648"/>
            <a:ext cx="8229600" cy="684213"/>
          </a:xfrm>
        </p:spPr>
        <p:txBody>
          <a:bodyPr/>
          <a:lstStyle/>
          <a:p>
            <a:r>
              <a:rPr lang="en-US" dirty="0"/>
              <a:t>Implications for Professors</a:t>
            </a:r>
          </a:p>
        </p:txBody>
      </p:sp>
      <p:sp>
        <p:nvSpPr>
          <p:cNvPr id="3" name="Content Placeholder 2"/>
          <p:cNvSpPr>
            <a:spLocks noGrp="1"/>
          </p:cNvSpPr>
          <p:nvPr>
            <p:ph sz="quarter" idx="1"/>
          </p:nvPr>
        </p:nvSpPr>
        <p:spPr>
          <a:xfrm>
            <a:off x="148169" y="1204918"/>
            <a:ext cx="8847662" cy="4888200"/>
          </a:xfrm>
        </p:spPr>
        <p:txBody>
          <a:bodyPr/>
          <a:lstStyle/>
          <a:p>
            <a:pPr marL="36000">
              <a:spcBef>
                <a:spcPts val="1200"/>
              </a:spcBef>
              <a:spcAft>
                <a:spcPts val="200"/>
              </a:spcAft>
            </a:pPr>
            <a:r>
              <a:rPr lang="en-US" sz="3400" dirty="0">
                <a:solidFill>
                  <a:srgbClr val="002060"/>
                </a:solidFill>
              </a:rPr>
              <a:t>Consider using</a:t>
            </a:r>
            <a:r>
              <a:rPr lang="en-US" sz="3400" dirty="0" smtClean="0">
                <a:solidFill>
                  <a:srgbClr val="FF0000"/>
                </a:solidFill>
              </a:rPr>
              <a:t> </a:t>
            </a:r>
            <a:r>
              <a:rPr lang="en-US" sz="3400" dirty="0" smtClean="0">
                <a:solidFill>
                  <a:srgbClr val="002060"/>
                </a:solidFill>
              </a:rPr>
              <a:t>smartphones </a:t>
            </a:r>
            <a:r>
              <a:rPr lang="en-US" sz="3400" dirty="0">
                <a:solidFill>
                  <a:srgbClr val="002060"/>
                </a:solidFill>
              </a:rPr>
              <a:t>in class</a:t>
            </a:r>
          </a:p>
          <a:p>
            <a:pPr marL="36000">
              <a:spcBef>
                <a:spcPts val="1200"/>
              </a:spcBef>
              <a:spcAft>
                <a:spcPts val="200"/>
              </a:spcAft>
            </a:pPr>
            <a:r>
              <a:rPr lang="en-CA" sz="3400" dirty="0" smtClean="0">
                <a:solidFill>
                  <a:srgbClr val="002060"/>
                </a:solidFill>
              </a:rPr>
              <a:t>Set </a:t>
            </a:r>
            <a:r>
              <a:rPr lang="en-CA" sz="3400" dirty="0">
                <a:solidFill>
                  <a:srgbClr val="002060"/>
                </a:solidFill>
              </a:rPr>
              <a:t>guidelines for appropriate uses</a:t>
            </a:r>
          </a:p>
          <a:p>
            <a:pPr marL="569400" lvl="2">
              <a:spcBef>
                <a:spcPts val="0"/>
              </a:spcBef>
              <a:spcAft>
                <a:spcPts val="200"/>
              </a:spcAft>
            </a:pPr>
            <a:r>
              <a:rPr lang="en-CA" sz="3000" dirty="0">
                <a:solidFill>
                  <a:srgbClr val="002060"/>
                </a:solidFill>
              </a:rPr>
              <a:t>Include rationale </a:t>
            </a:r>
            <a:endParaRPr lang="en-CA" sz="3000" dirty="0" smtClean="0">
              <a:solidFill>
                <a:srgbClr val="002060"/>
              </a:solidFill>
            </a:endParaRPr>
          </a:p>
          <a:p>
            <a:pPr marL="36000" lvl="1" indent="-361950">
              <a:spcBef>
                <a:spcPts val="1200"/>
              </a:spcBef>
              <a:spcAft>
                <a:spcPts val="200"/>
              </a:spcAft>
            </a:pPr>
            <a:r>
              <a:rPr lang="en-US" sz="3400" dirty="0">
                <a:solidFill>
                  <a:srgbClr val="002060"/>
                </a:solidFill>
              </a:rPr>
              <a:t>Create a dialogue with </a:t>
            </a:r>
            <a:r>
              <a:rPr lang="en-US" sz="3400" dirty="0" smtClean="0">
                <a:solidFill>
                  <a:srgbClr val="002060"/>
                </a:solidFill>
              </a:rPr>
              <a:t>students</a:t>
            </a:r>
          </a:p>
          <a:p>
            <a:pPr marL="36576" lvl="2" indent="-365760">
              <a:spcBef>
                <a:spcPts val="0"/>
              </a:spcBef>
              <a:spcAft>
                <a:spcPts val="200"/>
              </a:spcAft>
            </a:pPr>
            <a:r>
              <a:rPr lang="en-US" sz="3400" dirty="0" smtClean="0">
                <a:solidFill>
                  <a:srgbClr val="002060"/>
                </a:solidFill>
              </a:rPr>
              <a:t>Integrate smart phones</a:t>
            </a:r>
          </a:p>
          <a:p>
            <a:pPr marL="566928" indent="-301752">
              <a:spcBef>
                <a:spcPts val="1200"/>
              </a:spcBef>
              <a:spcAft>
                <a:spcPts val="200"/>
              </a:spcAft>
            </a:pPr>
            <a:r>
              <a:rPr lang="en-US" sz="3000" dirty="0" smtClean="0">
                <a:solidFill>
                  <a:srgbClr val="002060"/>
                </a:solidFill>
              </a:rPr>
              <a:t>Into classroom teaching</a:t>
            </a:r>
            <a:endParaRPr lang="en-US" sz="3000" dirty="0">
              <a:solidFill>
                <a:srgbClr val="002060"/>
              </a:solidFill>
            </a:endParaRPr>
          </a:p>
          <a:p>
            <a:pPr marL="569400" lvl="2">
              <a:spcBef>
                <a:spcPts val="0"/>
              </a:spcBef>
              <a:spcAft>
                <a:spcPts val="200"/>
              </a:spcAft>
            </a:pPr>
            <a:r>
              <a:rPr lang="en-US" sz="3000" dirty="0">
                <a:solidFill>
                  <a:srgbClr val="002060"/>
                </a:solidFill>
              </a:rPr>
              <a:t>Into out of class learning activities</a:t>
            </a:r>
          </a:p>
          <a:p>
            <a:pPr marL="36000">
              <a:spcBef>
                <a:spcPts val="1200"/>
              </a:spcBef>
              <a:spcAft>
                <a:spcPts val="200"/>
              </a:spcAft>
            </a:pPr>
            <a:r>
              <a:rPr lang="en-US" sz="3400" dirty="0" smtClean="0">
                <a:solidFill>
                  <a:srgbClr val="002060"/>
                </a:solidFill>
              </a:rPr>
              <a:t>Demonstrate apps that help </a:t>
            </a:r>
            <a:r>
              <a:rPr lang="en-US" sz="3400" dirty="0">
                <a:solidFill>
                  <a:srgbClr val="002060"/>
                </a:solidFill>
              </a:rPr>
              <a:t>students focus</a:t>
            </a:r>
          </a:p>
        </p:txBody>
      </p:sp>
      <p:pic>
        <p:nvPicPr>
          <p:cNvPr id="5" name="Picture 4" descr="Picture of a person speaking through a megaphone. Copyright is http://referencementalgerie.com/" title="person speaking throught megaphone"/>
          <p:cNvPicPr>
            <a:picLocks noChangeAspect="1"/>
          </p:cNvPicPr>
          <p:nvPr/>
        </p:nvPicPr>
        <p:blipFill>
          <a:blip r:embed="rId3" cstate="print"/>
          <a:stretch>
            <a:fillRect/>
          </a:stretch>
        </p:blipFill>
        <p:spPr>
          <a:xfrm>
            <a:off x="7164288" y="3068960"/>
            <a:ext cx="1524000" cy="1524000"/>
          </a:xfrm>
          <a:prstGeom prst="rect">
            <a:avLst/>
          </a:prstGeom>
        </p:spPr>
      </p:pic>
    </p:spTree>
    <p:extLst>
      <p:ext uri="{BB962C8B-B14F-4D97-AF65-F5344CB8AC3E}">
        <p14:creationId xmlns:p14="http://schemas.microsoft.com/office/powerpoint/2010/main" val="2009568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33CC"/>
              </a:buClr>
              <a:buSzPct val="110000"/>
              <a:buFont typeface="Arial" charset="0"/>
              <a:buChar char="•"/>
              <a:defRPr sz="3600">
                <a:solidFill>
                  <a:srgbClr val="072C62"/>
                </a:solidFill>
                <a:latin typeface="Arial" charset="0"/>
                <a:cs typeface="Arial" charset="0"/>
              </a:defRPr>
            </a:lvl1pPr>
            <a:lvl2pPr marL="742950" indent="-285750">
              <a:spcBef>
                <a:spcPts val="500"/>
              </a:spcBef>
              <a:buClr>
                <a:srgbClr val="0033CC"/>
              </a:buClr>
              <a:buSzPct val="110000"/>
              <a:buFont typeface="Arial" charset="0"/>
              <a:buChar char="•"/>
              <a:defRPr sz="3400">
                <a:solidFill>
                  <a:srgbClr val="072C62"/>
                </a:solidFill>
                <a:latin typeface="Arial" charset="0"/>
                <a:cs typeface="Arial" charset="0"/>
              </a:defRPr>
            </a:lvl2pPr>
            <a:lvl3pPr marL="1143000" indent="-228600">
              <a:spcBef>
                <a:spcPts val="500"/>
              </a:spcBef>
              <a:buClr>
                <a:srgbClr val="0033CC"/>
              </a:buClr>
              <a:buSzPct val="110000"/>
              <a:buFont typeface="Arial" charset="0"/>
              <a:buChar char="•"/>
              <a:defRPr sz="3200">
                <a:solidFill>
                  <a:srgbClr val="072C62"/>
                </a:solidFill>
                <a:latin typeface="Arial" charset="0"/>
                <a:cs typeface="Arial" charset="0"/>
              </a:defRPr>
            </a:lvl3pPr>
            <a:lvl4pPr marL="1600200" indent="-228600">
              <a:spcBef>
                <a:spcPts val="400"/>
              </a:spcBef>
              <a:buClr>
                <a:srgbClr val="0033CC"/>
              </a:buClr>
              <a:buSzPct val="110000"/>
              <a:buFont typeface="Arial" charset="0"/>
              <a:buChar char="•"/>
              <a:defRPr sz="3000">
                <a:solidFill>
                  <a:srgbClr val="072C62"/>
                </a:solidFill>
                <a:latin typeface="Arial" charset="0"/>
                <a:cs typeface="Arial" charset="0"/>
              </a:defRPr>
            </a:lvl4pPr>
            <a:lvl5pPr marL="2057400" indent="-228600">
              <a:spcBef>
                <a:spcPts val="300"/>
              </a:spcBef>
              <a:buClr>
                <a:srgbClr val="0033CC"/>
              </a:buClr>
              <a:buSzPct val="110000"/>
              <a:buFont typeface="Arial" charset="0"/>
              <a:buChar char="•"/>
              <a:defRPr sz="2800">
                <a:solidFill>
                  <a:srgbClr val="072C62"/>
                </a:solidFill>
                <a:latin typeface="Arial" charset="0"/>
                <a:cs typeface="Arial" charset="0"/>
              </a:defRPr>
            </a:lvl5pPr>
            <a:lvl6pPr marL="25146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6pPr>
            <a:lvl7pPr marL="29718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7pPr>
            <a:lvl8pPr marL="34290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8pPr>
            <a:lvl9pPr marL="38862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9pPr>
          </a:lstStyle>
          <a:p>
            <a:pPr>
              <a:spcBef>
                <a:spcPct val="0"/>
              </a:spcBef>
              <a:buClrTx/>
              <a:buSzTx/>
              <a:buFontTx/>
              <a:buNone/>
            </a:pPr>
            <a:fld id="{5624E992-7B71-419F-89A6-CF04C5782A62}" type="slidenum">
              <a:rPr lang="fr-CA" altLang="en-US" sz="1400">
                <a:solidFill>
                  <a:srgbClr val="0033CC"/>
                </a:solidFill>
              </a:rPr>
              <a:pPr>
                <a:spcBef>
                  <a:spcPct val="0"/>
                </a:spcBef>
                <a:buClrTx/>
                <a:buSzTx/>
                <a:buFontTx/>
                <a:buNone/>
              </a:pPr>
              <a:t>11</a:t>
            </a:fld>
            <a:endParaRPr lang="fr-CA" altLang="en-US" sz="1400">
              <a:solidFill>
                <a:srgbClr val="0033CC"/>
              </a:solidFill>
            </a:endParaRPr>
          </a:p>
        </p:txBody>
      </p:sp>
      <p:sp>
        <p:nvSpPr>
          <p:cNvPr id="36866" name="Title 1"/>
          <p:cNvSpPr>
            <a:spLocks noGrp="1"/>
          </p:cNvSpPr>
          <p:nvPr>
            <p:ph type="title"/>
          </p:nvPr>
        </p:nvSpPr>
        <p:spPr>
          <a:xfrm>
            <a:off x="457200" y="260350"/>
            <a:ext cx="8229600" cy="684213"/>
          </a:xfrm>
        </p:spPr>
        <p:txBody>
          <a:bodyPr/>
          <a:lstStyle/>
          <a:p>
            <a:r>
              <a:rPr lang="en-US" altLang="en-US" dirty="0">
                <a:latin typeface="Arial" charset="0"/>
                <a:cs typeface="Arial" charset="0"/>
              </a:rPr>
              <a:t>Contact Information </a:t>
            </a:r>
          </a:p>
        </p:txBody>
      </p:sp>
      <p:sp>
        <p:nvSpPr>
          <p:cNvPr id="3" name="Content Placeholder 2"/>
          <p:cNvSpPr>
            <a:spLocks noGrp="1"/>
          </p:cNvSpPr>
          <p:nvPr>
            <p:ph idx="1"/>
          </p:nvPr>
        </p:nvSpPr>
        <p:spPr>
          <a:xfrm>
            <a:off x="179512" y="1285875"/>
            <a:ext cx="8784976" cy="4879975"/>
          </a:xfrm>
        </p:spPr>
        <p:txBody>
          <a:bodyPr>
            <a:noAutofit/>
          </a:bodyPr>
          <a:lstStyle/>
          <a:p>
            <a:pPr marL="457200" lvl="1" indent="-457200">
              <a:spcBef>
                <a:spcPts val="1400"/>
              </a:spcBef>
              <a:spcAft>
                <a:spcPts val="0"/>
              </a:spcAft>
              <a:buFont typeface="Arial" panose="020B0604020202020204" pitchFamily="34" charset="0"/>
              <a:buChar char="•"/>
              <a:defRPr/>
            </a:pPr>
            <a:r>
              <a:rPr lang="en-US" sz="3600" dirty="0" smtClean="0">
                <a:solidFill>
                  <a:schemeClr val="bg2">
                    <a:lumMod val="25000"/>
                  </a:schemeClr>
                </a:solidFill>
              </a:rPr>
              <a:t>Mary Jorgensen</a:t>
            </a:r>
            <a:endParaRPr lang="en-US" sz="3600" dirty="0">
              <a:solidFill>
                <a:schemeClr val="bg2">
                  <a:lumMod val="25000"/>
                </a:schemeClr>
              </a:solidFill>
            </a:endParaRPr>
          </a:p>
          <a:p>
            <a:pPr marL="492125" lvl="1" indent="26988">
              <a:spcBef>
                <a:spcPts val="1400"/>
              </a:spcBef>
              <a:spcAft>
                <a:spcPts val="0"/>
              </a:spcAft>
              <a:buNone/>
              <a:defRPr/>
            </a:pPr>
            <a:r>
              <a:rPr lang="en-US" sz="3600" u="sng" dirty="0" smtClean="0">
                <a:solidFill>
                  <a:srgbClr val="0033CC"/>
                </a:solidFill>
              </a:rPr>
              <a:t>mjorgensen@dawsoncollege.qc.ca</a:t>
            </a:r>
            <a:endParaRPr lang="en-US" sz="3600" u="sng" dirty="0">
              <a:solidFill>
                <a:srgbClr val="0033CC"/>
              </a:solidFill>
            </a:endParaRPr>
          </a:p>
          <a:p>
            <a:pPr marL="492125" lvl="0" indent="-492125">
              <a:spcBef>
                <a:spcPts val="1400"/>
              </a:spcBef>
              <a:spcAft>
                <a:spcPts val="0"/>
              </a:spcAft>
              <a:buFont typeface="Arial" panose="020B0604020202020204" pitchFamily="34" charset="0"/>
              <a:buChar char="•"/>
              <a:defRPr/>
            </a:pPr>
            <a:r>
              <a:rPr lang="en-US" dirty="0" smtClean="0">
                <a:solidFill>
                  <a:srgbClr val="ACCBF9">
                    <a:lumMod val="25000"/>
                  </a:srgbClr>
                </a:solidFill>
              </a:rPr>
              <a:t>Alice </a:t>
            </a:r>
            <a:r>
              <a:rPr lang="en-US" dirty="0">
                <a:solidFill>
                  <a:srgbClr val="ACCBF9">
                    <a:lumMod val="25000"/>
                  </a:srgbClr>
                </a:solidFill>
              </a:rPr>
              <a:t>Havel</a:t>
            </a:r>
          </a:p>
          <a:p>
            <a:pPr marL="492125" lvl="1" indent="-34925">
              <a:spcBef>
                <a:spcPts val="1400"/>
              </a:spcBef>
              <a:spcAft>
                <a:spcPts val="0"/>
              </a:spcAft>
              <a:buNone/>
              <a:defRPr/>
            </a:pPr>
            <a:r>
              <a:rPr lang="en-US" sz="3600" u="sng" dirty="0">
                <a:solidFill>
                  <a:srgbClr val="ACCBF9">
                    <a:lumMod val="25000"/>
                  </a:srgbClr>
                </a:solidFill>
                <a:hlinkClick r:id="rId3"/>
              </a:rPr>
              <a:t>ahavel@dawsoncollege.qc.ca</a:t>
            </a:r>
            <a:endParaRPr lang="en-US" sz="3600" dirty="0">
              <a:solidFill>
                <a:schemeClr val="bg2">
                  <a:lumMod val="25000"/>
                </a:schemeClr>
              </a:solidFill>
            </a:endParaRPr>
          </a:p>
          <a:p>
            <a:pPr marL="492125" lvl="0" indent="-492125">
              <a:spcBef>
                <a:spcPts val="1400"/>
              </a:spcBef>
              <a:spcAft>
                <a:spcPts val="0"/>
              </a:spcAft>
              <a:buFont typeface="Arial" panose="020B0604020202020204" pitchFamily="34" charset="0"/>
              <a:buChar char="•"/>
              <a:defRPr/>
            </a:pPr>
            <a:r>
              <a:rPr lang="en-US" dirty="0">
                <a:solidFill>
                  <a:srgbClr val="ACCBF9">
                    <a:lumMod val="25000"/>
                  </a:srgbClr>
                </a:solidFill>
              </a:rPr>
              <a:t>Adaptech Research Network</a:t>
            </a:r>
          </a:p>
          <a:p>
            <a:pPr marL="492125" lvl="1" indent="22225">
              <a:spcBef>
                <a:spcPts val="1400"/>
              </a:spcBef>
              <a:spcAft>
                <a:spcPts val="0"/>
              </a:spcAft>
              <a:buNone/>
              <a:defRPr/>
            </a:pPr>
            <a:r>
              <a:rPr lang="en-US" sz="3600" u="sng" dirty="0">
                <a:solidFill>
                  <a:srgbClr val="ACCBF9">
                    <a:lumMod val="25000"/>
                  </a:srgbClr>
                </a:solidFill>
                <a:hlinkClick r:id="rId4"/>
              </a:rPr>
              <a:t>www.adaptech.org</a:t>
            </a:r>
            <a:endParaRPr lang="en-US" sz="3600" u="sng" dirty="0">
              <a:solidFill>
                <a:srgbClr val="ACCBF9">
                  <a:lumMod val="25000"/>
                </a:srgbClr>
              </a:solidFill>
            </a:endParaRPr>
          </a:p>
          <a:p>
            <a:pPr marL="357188" lvl="1" indent="0">
              <a:spcBef>
                <a:spcPts val="600"/>
              </a:spcBef>
              <a:spcAft>
                <a:spcPts val="600"/>
              </a:spcAft>
              <a:buFont typeface="Arial" panose="020B0604020202020204" pitchFamily="34" charset="0"/>
              <a:buNone/>
              <a:defRPr/>
            </a:pPr>
            <a:endParaRPr lang="en-US" sz="2800" u="sng" dirty="0">
              <a:solidFill>
                <a:srgbClr val="0033CC"/>
              </a:solidFill>
            </a:endParaRPr>
          </a:p>
          <a:p>
            <a:pPr marL="357188" lvl="1" indent="0">
              <a:spcBef>
                <a:spcPts val="0"/>
              </a:spcBef>
              <a:spcAft>
                <a:spcPts val="0"/>
              </a:spcAft>
              <a:buFont typeface="Arial" panose="020B0604020202020204" pitchFamily="34" charset="0"/>
              <a:buNone/>
              <a:defRPr/>
            </a:pPr>
            <a:endParaRPr lang="en-US" sz="2800" u="sng" dirty="0">
              <a:solidFill>
                <a:schemeClr val="bg2">
                  <a:lumMod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CB24BB6E-AE0A-4E6B-9D8A-8CAAF95DED15}" type="slidenum">
              <a:rPr lang="fr-FR" altLang="fr-FR" sz="1400">
                <a:solidFill>
                  <a:srgbClr val="0033CC"/>
                </a:solidFill>
                <a:latin typeface="Arial" charset="0"/>
              </a:rPr>
              <a:pPr/>
              <a:t>2</a:t>
            </a:fld>
            <a:endParaRPr lang="fr-FR" altLang="fr-FR" sz="1400" dirty="0">
              <a:solidFill>
                <a:srgbClr val="0033CC"/>
              </a:solidFill>
              <a:latin typeface="Arial" charset="0"/>
            </a:endParaRPr>
          </a:p>
        </p:txBody>
      </p:sp>
      <p:sp>
        <p:nvSpPr>
          <p:cNvPr id="5122" name="Title 1"/>
          <p:cNvSpPr>
            <a:spLocks noGrp="1"/>
          </p:cNvSpPr>
          <p:nvPr>
            <p:ph type="title"/>
          </p:nvPr>
        </p:nvSpPr>
        <p:spPr>
          <a:xfrm>
            <a:off x="457200" y="260350"/>
            <a:ext cx="8229600" cy="684213"/>
          </a:xfrm>
        </p:spPr>
        <p:txBody>
          <a:bodyPr/>
          <a:lstStyle/>
          <a:p>
            <a:r>
              <a:rPr lang="en-CA" altLang="en-US" dirty="0">
                <a:latin typeface="Arial" charset="0"/>
                <a:cs typeface="Arial" charset="0"/>
              </a:rPr>
              <a:t>Current Research</a:t>
            </a:r>
          </a:p>
        </p:txBody>
      </p:sp>
      <p:sp>
        <p:nvSpPr>
          <p:cNvPr id="5123" name="Content Placeholder 2"/>
          <p:cNvSpPr>
            <a:spLocks noGrp="1"/>
          </p:cNvSpPr>
          <p:nvPr>
            <p:ph sz="quarter" idx="1"/>
          </p:nvPr>
        </p:nvSpPr>
        <p:spPr>
          <a:xfrm>
            <a:off x="161764" y="1278523"/>
            <a:ext cx="8820472" cy="5040907"/>
          </a:xfrm>
        </p:spPr>
        <p:txBody>
          <a:bodyPr/>
          <a:lstStyle/>
          <a:p>
            <a:pPr>
              <a:spcAft>
                <a:spcPts val="600"/>
              </a:spcAft>
            </a:pPr>
            <a:r>
              <a:rPr lang="en-CA" altLang="en-US" dirty="0" smtClean="0">
                <a:latin typeface="Arial" charset="0"/>
                <a:cs typeface="Arial" charset="0"/>
              </a:rPr>
              <a:t>Goal</a:t>
            </a:r>
            <a:endParaRPr lang="en-CA" altLang="en-US" dirty="0">
              <a:latin typeface="Arial" charset="0"/>
              <a:cs typeface="Arial" charset="0"/>
            </a:endParaRPr>
          </a:p>
          <a:p>
            <a:pPr lvl="1">
              <a:spcBef>
                <a:spcPts val="0"/>
              </a:spcBef>
            </a:pPr>
            <a:r>
              <a:rPr lang="en-US" sz="3000" dirty="0" smtClean="0"/>
              <a:t>To better understand students</a:t>
            </a:r>
            <a:r>
              <a:rPr lang="en-US" sz="3000" dirty="0"/>
              <a:t>’ use of </a:t>
            </a:r>
            <a:r>
              <a:rPr lang="en-US" sz="3000" dirty="0" smtClean="0"/>
              <a:t>smartphones</a:t>
            </a:r>
            <a:endParaRPr lang="en-CA" altLang="en-US" dirty="0">
              <a:latin typeface="Arial" charset="0"/>
              <a:cs typeface="Arial" charset="0"/>
            </a:endParaRPr>
          </a:p>
          <a:p>
            <a:pPr>
              <a:spcAft>
                <a:spcPts val="600"/>
              </a:spcAft>
            </a:pPr>
            <a:r>
              <a:rPr lang="en-CA" altLang="en-US" dirty="0">
                <a:latin typeface="Arial" charset="0"/>
                <a:cs typeface="Arial" charset="0"/>
              </a:rPr>
              <a:t>4 focus groups, n = 29</a:t>
            </a:r>
          </a:p>
          <a:p>
            <a:pPr lvl="1">
              <a:spcBef>
                <a:spcPts val="600"/>
              </a:spcBef>
              <a:spcAft>
                <a:spcPts val="600"/>
              </a:spcAft>
            </a:pPr>
            <a:r>
              <a:rPr lang="en-CA" altLang="en-US" sz="3000" dirty="0">
                <a:latin typeface="Arial" charset="0"/>
                <a:cs typeface="Arial" charset="0"/>
              </a:rPr>
              <a:t>Students without disabilities </a:t>
            </a:r>
          </a:p>
          <a:p>
            <a:pPr lvl="1">
              <a:spcBef>
                <a:spcPts val="600"/>
              </a:spcBef>
              <a:spcAft>
                <a:spcPts val="600"/>
              </a:spcAft>
            </a:pPr>
            <a:r>
              <a:rPr lang="en-CA" altLang="en-US" sz="3000" dirty="0">
                <a:latin typeface="Arial" charset="0"/>
                <a:cs typeface="Arial" charset="0"/>
              </a:rPr>
              <a:t>Students with disabilities </a:t>
            </a:r>
          </a:p>
          <a:p>
            <a:pPr lvl="1">
              <a:spcBef>
                <a:spcPts val="600"/>
              </a:spcBef>
              <a:spcAft>
                <a:spcPts val="600"/>
              </a:spcAft>
            </a:pPr>
            <a:r>
              <a:rPr lang="en-CA" altLang="en-US" sz="3000" dirty="0">
                <a:latin typeface="Arial" charset="0"/>
                <a:cs typeface="Arial" charset="0"/>
              </a:rPr>
              <a:t>Professors</a:t>
            </a:r>
          </a:p>
          <a:p>
            <a:pPr lvl="1">
              <a:spcBef>
                <a:spcPts val="600"/>
              </a:spcBef>
              <a:spcAft>
                <a:spcPts val="600"/>
              </a:spcAft>
            </a:pPr>
            <a:r>
              <a:rPr lang="en-CA" altLang="en-US" sz="3000" dirty="0">
                <a:latin typeface="Arial" charset="0"/>
                <a:cs typeface="Arial" charset="0"/>
              </a:rPr>
              <a:t>Professionals</a:t>
            </a:r>
          </a:p>
          <a:p>
            <a:endParaRPr lang="en-CA" altLang="en-US" dirty="0">
              <a:latin typeface="Arial" charset="0"/>
              <a:cs typeface="Arial" charset="0"/>
            </a:endParaRPr>
          </a:p>
        </p:txBody>
      </p:sp>
      <p:pic>
        <p:nvPicPr>
          <p:cNvPr id="5" name="Picture 2" descr="3d Research Word Sphere, with research related words such as data, analyzing, theories, method, and documentation written around the word Research which is written in large fonf in the middle. Copyright is http://beyondaddiction.ca/2016/12/27/beyond-addiction-research-tea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4005064"/>
            <a:ext cx="2116832" cy="21168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3</a:t>
            </a:fld>
            <a:endParaRPr lang="fr-FR" altLang="fr-FR" dirty="0"/>
          </a:p>
        </p:txBody>
      </p:sp>
      <p:sp>
        <p:nvSpPr>
          <p:cNvPr id="2" name="Title 1"/>
          <p:cNvSpPr>
            <a:spLocks noGrp="1"/>
          </p:cNvSpPr>
          <p:nvPr>
            <p:ph type="title"/>
          </p:nvPr>
        </p:nvSpPr>
        <p:spPr>
          <a:xfrm>
            <a:off x="107504" y="152400"/>
            <a:ext cx="8928992" cy="684213"/>
          </a:xfrm>
        </p:spPr>
        <p:txBody>
          <a:bodyPr/>
          <a:lstStyle/>
          <a:p>
            <a:r>
              <a:rPr lang="en-US" sz="3600" dirty="0" smtClean="0"/>
              <a:t>Questions Asked</a:t>
            </a:r>
            <a:endParaRPr lang="en-US" sz="3600" dirty="0"/>
          </a:p>
        </p:txBody>
      </p:sp>
      <p:sp>
        <p:nvSpPr>
          <p:cNvPr id="3" name="Content Placeholder 2"/>
          <p:cNvSpPr>
            <a:spLocks noGrp="1"/>
          </p:cNvSpPr>
          <p:nvPr>
            <p:ph sz="quarter" idx="1"/>
          </p:nvPr>
        </p:nvSpPr>
        <p:spPr>
          <a:xfrm>
            <a:off x="179512" y="1340768"/>
            <a:ext cx="8784976" cy="4888200"/>
          </a:xfrm>
        </p:spPr>
        <p:txBody>
          <a:bodyPr/>
          <a:lstStyle/>
          <a:p>
            <a:pPr lvl="1"/>
            <a:r>
              <a:rPr lang="en-US" sz="3200" dirty="0" smtClean="0"/>
              <a:t> </a:t>
            </a:r>
            <a:r>
              <a:rPr lang="en-US" dirty="0"/>
              <a:t>How do students use smartphones in class? </a:t>
            </a:r>
          </a:p>
          <a:p>
            <a:pPr lvl="1"/>
            <a:r>
              <a:rPr lang="en-CA" dirty="0"/>
              <a:t>Why do professors prohibit the use of smartphones?</a:t>
            </a:r>
          </a:p>
          <a:p>
            <a:pPr lvl="1"/>
            <a:r>
              <a:rPr lang="en-CA" dirty="0"/>
              <a:t>What can be done to encourage the use of smartphones for academic activities?</a:t>
            </a:r>
          </a:p>
          <a:p>
            <a:pPr marL="0" indent="0">
              <a:buNone/>
            </a:pPr>
            <a:endParaRPr lang="en-US" sz="3200" dirty="0"/>
          </a:p>
          <a:p>
            <a:pPr marL="0" indent="0">
              <a:buNone/>
            </a:pPr>
            <a:endParaRPr lang="en-US" dirty="0"/>
          </a:p>
          <a:p>
            <a:pPr marL="0" indent="0">
              <a:buNone/>
            </a:pPr>
            <a:endParaRPr lang="en-US" dirty="0"/>
          </a:p>
          <a:p>
            <a:endParaRPr lang="en-US" dirty="0"/>
          </a:p>
        </p:txBody>
      </p:sp>
      <p:pic>
        <p:nvPicPr>
          <p:cNvPr id="5" name="Picture 3" descr="Cartoon man leaning on a question mark.Copyright is https://technovation10.wordpress.com/category/general-events/brainstorm/" title="Cartoon man leaning on a question mark"/>
          <p:cNvPicPr>
            <a:picLocks noChangeAspect="1" noChangeArrowheads="1"/>
          </p:cNvPicPr>
          <p:nvPr/>
        </p:nvPicPr>
        <p:blipFill>
          <a:blip r:embed="rId2" cstate="print"/>
          <a:srcRect/>
          <a:stretch>
            <a:fillRect/>
          </a:stretch>
        </p:blipFill>
        <p:spPr bwMode="auto">
          <a:xfrm>
            <a:off x="6884984" y="4581128"/>
            <a:ext cx="1690922" cy="1594298"/>
          </a:xfrm>
          <a:prstGeom prst="rect">
            <a:avLst/>
          </a:prstGeom>
          <a:noFill/>
          <a:ln w="9525">
            <a:noFill/>
            <a:miter lim="800000"/>
            <a:headEnd/>
            <a:tailEnd/>
          </a:ln>
          <a:effectLst/>
        </p:spPr>
      </p:pic>
    </p:spTree>
    <p:extLst>
      <p:ext uri="{BB962C8B-B14F-4D97-AF65-F5344CB8AC3E}">
        <p14:creationId xmlns:p14="http://schemas.microsoft.com/office/powerpoint/2010/main" val="20162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593E732B-D9FC-464C-9BF4-5114108005F4}"/>
              </a:ext>
            </a:extLst>
          </p:cNvPr>
          <p:cNvSpPr>
            <a:spLocks noGrp="1"/>
          </p:cNvSpPr>
          <p:nvPr>
            <p:ph type="sldNum" sz="quarter" idx="11"/>
          </p:nvPr>
        </p:nvSpPr>
        <p:spPr/>
        <p:txBody>
          <a:bodyPr/>
          <a:lstStyle/>
          <a:p>
            <a:pPr>
              <a:defRPr/>
            </a:pPr>
            <a:fld id="{A6281582-CF13-4328-AE52-164E8406DB8F}" type="slidenum">
              <a:rPr lang="fr-FR" altLang="fr-FR" smtClean="0"/>
              <a:pPr>
                <a:defRPr/>
              </a:pPr>
              <a:t>4</a:t>
            </a:fld>
            <a:endParaRPr lang="fr-FR" altLang="fr-FR" dirty="0"/>
          </a:p>
        </p:txBody>
      </p:sp>
      <p:sp>
        <p:nvSpPr>
          <p:cNvPr id="2" name="Title 1">
            <a:extLst>
              <a:ext uri="{FF2B5EF4-FFF2-40B4-BE49-F238E27FC236}">
                <a16:creationId xmlns="" xmlns:a16="http://schemas.microsoft.com/office/drawing/2014/main" id="{BBABD44A-EC96-436E-B490-1FFA378D2884}"/>
              </a:ext>
            </a:extLst>
          </p:cNvPr>
          <p:cNvSpPr>
            <a:spLocks noGrp="1"/>
          </p:cNvSpPr>
          <p:nvPr>
            <p:ph type="title"/>
          </p:nvPr>
        </p:nvSpPr>
        <p:spPr>
          <a:xfrm>
            <a:off x="457200" y="152400"/>
            <a:ext cx="8229600" cy="684213"/>
          </a:xfrm>
        </p:spPr>
        <p:txBody>
          <a:bodyPr/>
          <a:lstStyle/>
          <a:p>
            <a:r>
              <a:rPr lang="en-CA" dirty="0" smtClean="0"/>
              <a:t>Inappropriate Uses in Class </a:t>
            </a:r>
            <a:endParaRPr lang="en-US" dirty="0"/>
          </a:p>
        </p:txBody>
      </p:sp>
      <p:sp>
        <p:nvSpPr>
          <p:cNvPr id="3" name="Content Placeholder 2">
            <a:extLst>
              <a:ext uri="{FF2B5EF4-FFF2-40B4-BE49-F238E27FC236}">
                <a16:creationId xmlns="" xmlns:a16="http://schemas.microsoft.com/office/drawing/2014/main" id="{6324B808-7AE7-4309-833A-92B7EDF03FF2}"/>
              </a:ext>
            </a:extLst>
          </p:cNvPr>
          <p:cNvSpPr>
            <a:spLocks noGrp="1"/>
          </p:cNvSpPr>
          <p:nvPr>
            <p:ph sz="quarter" idx="1"/>
          </p:nvPr>
        </p:nvSpPr>
        <p:spPr>
          <a:xfrm>
            <a:off x="282352" y="1124744"/>
            <a:ext cx="8579296" cy="4888200"/>
          </a:xfrm>
        </p:spPr>
        <p:txBody>
          <a:bodyPr/>
          <a:lstStyle/>
          <a:p>
            <a:pPr>
              <a:spcAft>
                <a:spcPts val="600"/>
              </a:spcAft>
            </a:pPr>
            <a:r>
              <a:rPr lang="en-US" sz="3200" dirty="0"/>
              <a:t>Text and email</a:t>
            </a:r>
          </a:p>
          <a:p>
            <a:pPr>
              <a:spcAft>
                <a:spcPts val="600"/>
              </a:spcAft>
            </a:pPr>
            <a:r>
              <a:rPr lang="en-US" sz="3200" dirty="0"/>
              <a:t>Check </a:t>
            </a:r>
          </a:p>
          <a:p>
            <a:pPr lvl="1">
              <a:spcBef>
                <a:spcPts val="600"/>
              </a:spcBef>
              <a:spcAft>
                <a:spcPts val="600"/>
              </a:spcAft>
            </a:pPr>
            <a:r>
              <a:rPr lang="en-US" sz="2400" dirty="0"/>
              <a:t>Facebook</a:t>
            </a:r>
          </a:p>
          <a:p>
            <a:pPr lvl="1">
              <a:spcBef>
                <a:spcPts val="600"/>
              </a:spcBef>
              <a:spcAft>
                <a:spcPts val="600"/>
              </a:spcAft>
            </a:pPr>
            <a:r>
              <a:rPr lang="en-US" sz="2400" dirty="0"/>
              <a:t>WhatsApp</a:t>
            </a:r>
          </a:p>
          <a:p>
            <a:pPr lvl="1">
              <a:spcBef>
                <a:spcPts val="600"/>
              </a:spcBef>
              <a:spcAft>
                <a:spcPts val="600"/>
              </a:spcAft>
            </a:pPr>
            <a:r>
              <a:rPr lang="en-US" sz="2400" dirty="0"/>
              <a:t>Instagram</a:t>
            </a:r>
          </a:p>
          <a:p>
            <a:pPr lvl="1">
              <a:spcBef>
                <a:spcPts val="600"/>
              </a:spcBef>
              <a:spcAft>
                <a:spcPts val="600"/>
              </a:spcAft>
            </a:pPr>
            <a:r>
              <a:rPr lang="en-US" sz="2400" dirty="0"/>
              <a:t>Snapchat</a:t>
            </a:r>
          </a:p>
          <a:p>
            <a:pPr>
              <a:spcAft>
                <a:spcPts val="600"/>
              </a:spcAft>
            </a:pPr>
            <a:r>
              <a:rPr lang="en-US" sz="3200" dirty="0"/>
              <a:t>Play computer games</a:t>
            </a:r>
          </a:p>
          <a:p>
            <a:pPr>
              <a:spcAft>
                <a:spcPts val="600"/>
              </a:spcAft>
            </a:pPr>
            <a:r>
              <a:rPr lang="en-US" sz="3200" dirty="0" smtClean="0"/>
              <a:t>Watch </a:t>
            </a:r>
            <a:r>
              <a:rPr lang="en-US" sz="3200" dirty="0"/>
              <a:t>videos</a:t>
            </a:r>
          </a:p>
          <a:p>
            <a:pPr>
              <a:spcAft>
                <a:spcPts val="600"/>
              </a:spcAft>
            </a:pPr>
            <a:r>
              <a:rPr lang="en-US" sz="3200" dirty="0"/>
              <a:t>Work on assignments for other classes</a:t>
            </a:r>
          </a:p>
          <a:p>
            <a:pPr lvl="0"/>
            <a:endParaRPr lang="en-US" dirty="0"/>
          </a:p>
          <a:p>
            <a:pPr lvl="1"/>
            <a:endParaRPr lang="en-US" dirty="0"/>
          </a:p>
        </p:txBody>
      </p:sp>
      <p:pic>
        <p:nvPicPr>
          <p:cNvPr id="5" name="Picture 8" descr="Facebook logo. Copyright is https://pbs.twimg.com/profile_images/3513354941/24aaffa670e634a7da9a087bfa83abe6_200x200.png" title="Facebook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1387872"/>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YouTube logo. Copyright is https://www.youtube.com/yt/brand/downloads.html" title="YouTube logo"/>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7546801" y="4869160"/>
            <a:ext cx="1581150" cy="914400"/>
          </a:xfrm>
          <a:prstGeom prst="rect">
            <a:avLst/>
          </a:prstGeom>
          <a:noFill/>
          <a:ln w="9525">
            <a:noFill/>
            <a:miter lim="800000"/>
            <a:headEnd/>
            <a:tailEnd/>
          </a:ln>
        </p:spPr>
      </p:pic>
      <p:pic>
        <p:nvPicPr>
          <p:cNvPr id="3079" name="Picture 7" descr="Snapchat logo. Copyright is https://worldvectorlogo.com/logo/snapcha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0372" y="3717032"/>
            <a:ext cx="834008" cy="837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descr="Instagram logo. Copyright is https://www.wired.com/story/instagram-sponsored-post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7776" y="2506920"/>
            <a:ext cx="1219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3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5</a:t>
            </a:fld>
            <a:endParaRPr lang="fr-FR" altLang="fr-FR" dirty="0"/>
          </a:p>
        </p:txBody>
      </p:sp>
      <p:sp>
        <p:nvSpPr>
          <p:cNvPr id="2" name="Title 1"/>
          <p:cNvSpPr>
            <a:spLocks noGrp="1"/>
          </p:cNvSpPr>
          <p:nvPr>
            <p:ph type="title"/>
          </p:nvPr>
        </p:nvSpPr>
        <p:spPr>
          <a:xfrm>
            <a:off x="0" y="272932"/>
            <a:ext cx="9144000" cy="684213"/>
          </a:xfrm>
        </p:spPr>
        <p:txBody>
          <a:bodyPr/>
          <a:lstStyle/>
          <a:p>
            <a:r>
              <a:rPr lang="en-US" dirty="0">
                <a:solidFill>
                  <a:srgbClr val="002060"/>
                </a:solidFill>
              </a:rPr>
              <a:t/>
            </a:r>
            <a:br>
              <a:rPr lang="en-US" dirty="0">
                <a:solidFill>
                  <a:srgbClr val="002060"/>
                </a:solidFill>
              </a:rPr>
            </a:br>
            <a:r>
              <a:rPr lang="en-US" dirty="0"/>
              <a:t>Appropriate Uses </a:t>
            </a:r>
            <a:r>
              <a:rPr lang="en-CA" dirty="0"/>
              <a:t>In Class </a:t>
            </a:r>
            <a:endParaRPr lang="en-US" dirty="0"/>
          </a:p>
        </p:txBody>
      </p:sp>
      <p:sp>
        <p:nvSpPr>
          <p:cNvPr id="5" name="Content Placeholder 4"/>
          <p:cNvSpPr>
            <a:spLocks noGrp="1"/>
          </p:cNvSpPr>
          <p:nvPr>
            <p:ph sz="quarter" idx="1"/>
          </p:nvPr>
        </p:nvSpPr>
        <p:spPr>
          <a:xfrm>
            <a:off x="125760" y="1268760"/>
            <a:ext cx="8892480" cy="4888200"/>
          </a:xfrm>
        </p:spPr>
        <p:txBody>
          <a:bodyPr/>
          <a:lstStyle/>
          <a:p>
            <a:pPr>
              <a:spcBef>
                <a:spcPts val="1000"/>
              </a:spcBef>
              <a:spcAft>
                <a:spcPts val="800"/>
              </a:spcAft>
            </a:pPr>
            <a:r>
              <a:rPr lang="en-US" sz="3400" dirty="0">
                <a:solidFill>
                  <a:srgbClr val="002060"/>
                </a:solidFill>
              </a:rPr>
              <a:t>Facilitate note-taking</a:t>
            </a:r>
          </a:p>
          <a:p>
            <a:pPr lvl="1">
              <a:spcBef>
                <a:spcPts val="1000"/>
              </a:spcBef>
              <a:spcAft>
                <a:spcPts val="800"/>
              </a:spcAft>
            </a:pPr>
            <a:r>
              <a:rPr lang="en-US" sz="3000" dirty="0">
                <a:solidFill>
                  <a:srgbClr val="002060"/>
                </a:solidFill>
              </a:rPr>
              <a:t>Record lecture</a:t>
            </a:r>
          </a:p>
          <a:p>
            <a:pPr lvl="1">
              <a:spcBef>
                <a:spcPts val="1000"/>
              </a:spcBef>
              <a:spcAft>
                <a:spcPts val="800"/>
              </a:spcAft>
            </a:pPr>
            <a:r>
              <a:rPr lang="en-US" sz="3000" dirty="0">
                <a:solidFill>
                  <a:srgbClr val="002060"/>
                </a:solidFill>
              </a:rPr>
              <a:t>Take pictures of blackboard, PowerPoint slides </a:t>
            </a:r>
          </a:p>
          <a:p>
            <a:pPr>
              <a:spcBef>
                <a:spcPts val="1000"/>
              </a:spcBef>
              <a:spcAft>
                <a:spcPts val="800"/>
              </a:spcAft>
            </a:pPr>
            <a:r>
              <a:rPr lang="en-US" sz="3200" dirty="0"/>
              <a:t>Follow projected PowerPoint on </a:t>
            </a:r>
            <a:r>
              <a:rPr lang="en-US" sz="3200" dirty="0" smtClean="0"/>
              <a:t>smartphone</a:t>
            </a:r>
            <a:endParaRPr lang="en-US" sz="3200" dirty="0">
              <a:solidFill>
                <a:srgbClr val="002060"/>
              </a:solidFill>
            </a:endParaRPr>
          </a:p>
          <a:p>
            <a:pPr>
              <a:spcBef>
                <a:spcPts val="1000"/>
              </a:spcBef>
              <a:spcAft>
                <a:spcPts val="800"/>
              </a:spcAft>
            </a:pPr>
            <a:r>
              <a:rPr lang="en-CA" sz="3400" dirty="0" smtClean="0">
                <a:solidFill>
                  <a:srgbClr val="002060"/>
                </a:solidFill>
              </a:rPr>
              <a:t>Student Polling (e.g. </a:t>
            </a:r>
            <a:r>
              <a:rPr lang="en-CA" sz="3400" dirty="0" err="1" smtClean="0">
                <a:solidFill>
                  <a:srgbClr val="002060"/>
                </a:solidFill>
              </a:rPr>
              <a:t>Kahoot</a:t>
            </a:r>
            <a:r>
              <a:rPr lang="en-CA" sz="3400" dirty="0" smtClean="0">
                <a:solidFill>
                  <a:srgbClr val="002060"/>
                </a:solidFill>
              </a:rPr>
              <a:t>)</a:t>
            </a:r>
            <a:endParaRPr lang="en-CA" sz="3400" dirty="0">
              <a:solidFill>
                <a:srgbClr val="002060"/>
              </a:solidFill>
            </a:endParaRPr>
          </a:p>
          <a:p>
            <a:pPr>
              <a:spcBef>
                <a:spcPts val="1000"/>
              </a:spcBef>
              <a:spcAft>
                <a:spcPts val="800"/>
              </a:spcAft>
            </a:pPr>
            <a:r>
              <a:rPr lang="en-US" dirty="0" smtClean="0">
                <a:solidFill>
                  <a:srgbClr val="002060"/>
                </a:solidFill>
              </a:rPr>
              <a:t>Group </a:t>
            </a:r>
            <a:r>
              <a:rPr lang="en-US" dirty="0">
                <a:solidFill>
                  <a:srgbClr val="002060"/>
                </a:solidFill>
              </a:rPr>
              <a:t>work</a:t>
            </a:r>
          </a:p>
          <a:p>
            <a:pPr>
              <a:spcBef>
                <a:spcPts val="1000"/>
              </a:spcBef>
              <a:spcAft>
                <a:spcPts val="800"/>
              </a:spcAft>
            </a:pPr>
            <a:r>
              <a:rPr lang="en-US" dirty="0" smtClean="0">
                <a:solidFill>
                  <a:srgbClr val="002060"/>
                </a:solidFill>
              </a:rPr>
              <a:t>Google Search</a:t>
            </a:r>
            <a:r>
              <a:rPr lang="en-US" dirty="0">
                <a:solidFill>
                  <a:srgbClr val="002060"/>
                </a:solidFill>
              </a:rPr>
              <a:t> </a:t>
            </a:r>
            <a:r>
              <a:rPr lang="en-US" dirty="0" smtClean="0">
                <a:solidFill>
                  <a:srgbClr val="002060"/>
                </a:solidFill>
              </a:rPr>
              <a:t>and translate</a:t>
            </a:r>
            <a:endParaRPr lang="en-US" dirty="0">
              <a:solidFill>
                <a:srgbClr val="002060"/>
              </a:solidFill>
            </a:endParaRPr>
          </a:p>
          <a:p>
            <a:pPr lvl="1">
              <a:spcBef>
                <a:spcPts val="1200"/>
              </a:spcBef>
              <a:spcAft>
                <a:spcPts val="600"/>
              </a:spcAft>
            </a:pPr>
            <a:endParaRPr lang="en-US" dirty="0">
              <a:solidFill>
                <a:srgbClr val="002060"/>
              </a:solidFill>
            </a:endParaRPr>
          </a:p>
        </p:txBody>
      </p:sp>
      <p:pic>
        <p:nvPicPr>
          <p:cNvPr id="7" name="Picture 3" descr="Smiley face who is giving a thumbs up. Copyright is https://openclipart.org/detail/28688/thumbs-up-smil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59" y="1268760"/>
            <a:ext cx="1073827" cy="1079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73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664FBBCB-DD18-499B-9B7A-BE1280921962}"/>
              </a:ext>
            </a:extLst>
          </p:cNvPr>
          <p:cNvSpPr>
            <a:spLocks noGrp="1"/>
          </p:cNvSpPr>
          <p:nvPr>
            <p:ph type="sldNum" sz="quarter" idx="11"/>
          </p:nvPr>
        </p:nvSpPr>
        <p:spPr/>
        <p:txBody>
          <a:bodyPr/>
          <a:lstStyle/>
          <a:p>
            <a:pPr>
              <a:defRPr/>
            </a:pPr>
            <a:fld id="{A6281582-CF13-4328-AE52-164E8406DB8F}" type="slidenum">
              <a:rPr lang="fr-FR" altLang="fr-FR" smtClean="0"/>
              <a:pPr>
                <a:defRPr/>
              </a:pPr>
              <a:t>6</a:t>
            </a:fld>
            <a:endParaRPr lang="fr-FR" altLang="fr-FR"/>
          </a:p>
        </p:txBody>
      </p:sp>
      <p:sp>
        <p:nvSpPr>
          <p:cNvPr id="2" name="Title 1">
            <a:extLst>
              <a:ext uri="{FF2B5EF4-FFF2-40B4-BE49-F238E27FC236}">
                <a16:creationId xmlns="" xmlns:a16="http://schemas.microsoft.com/office/drawing/2014/main" id="{7E4CBC33-B4BB-4B3C-B35B-80749A8CB53C}"/>
              </a:ext>
            </a:extLst>
          </p:cNvPr>
          <p:cNvSpPr>
            <a:spLocks noGrp="1"/>
          </p:cNvSpPr>
          <p:nvPr>
            <p:ph type="title"/>
          </p:nvPr>
        </p:nvSpPr>
        <p:spPr>
          <a:xfrm>
            <a:off x="457200" y="260648"/>
            <a:ext cx="8229600" cy="684213"/>
          </a:xfrm>
        </p:spPr>
        <p:txBody>
          <a:bodyPr/>
          <a:lstStyle/>
          <a:p>
            <a:r>
              <a:rPr lang="en-CA" dirty="0" smtClean="0"/>
              <a:t>Academic Uses </a:t>
            </a:r>
            <a:r>
              <a:rPr lang="en-CA" dirty="0"/>
              <a:t>Out of Class</a:t>
            </a:r>
            <a:endParaRPr lang="en-US" dirty="0"/>
          </a:p>
        </p:txBody>
      </p:sp>
      <p:sp>
        <p:nvSpPr>
          <p:cNvPr id="3" name="Content Placeholder 2">
            <a:extLst>
              <a:ext uri="{FF2B5EF4-FFF2-40B4-BE49-F238E27FC236}">
                <a16:creationId xmlns="" xmlns:a16="http://schemas.microsoft.com/office/drawing/2014/main" id="{A64D3185-3886-4F14-BB8C-D929C342A5C0}"/>
              </a:ext>
            </a:extLst>
          </p:cNvPr>
          <p:cNvSpPr>
            <a:spLocks noGrp="1"/>
          </p:cNvSpPr>
          <p:nvPr>
            <p:ph sz="quarter" idx="1"/>
          </p:nvPr>
        </p:nvSpPr>
        <p:spPr>
          <a:xfrm>
            <a:off x="354360" y="1268760"/>
            <a:ext cx="8435280" cy="4888200"/>
          </a:xfrm>
        </p:spPr>
        <p:txBody>
          <a:bodyPr/>
          <a:lstStyle/>
          <a:p>
            <a:pPr lvl="0">
              <a:spcAft>
                <a:spcPts val="600"/>
              </a:spcAft>
            </a:pPr>
            <a:r>
              <a:rPr lang="en-US" sz="3100" dirty="0"/>
              <a:t>Google </a:t>
            </a:r>
            <a:r>
              <a:rPr lang="en-US" sz="3100" dirty="0" smtClean="0"/>
              <a:t>Docs </a:t>
            </a:r>
          </a:p>
          <a:p>
            <a:pPr lvl="0">
              <a:spcAft>
                <a:spcPts val="600"/>
              </a:spcAft>
            </a:pPr>
            <a:r>
              <a:rPr lang="en-US" sz="3200" dirty="0" smtClean="0"/>
              <a:t>Begin essays during commute</a:t>
            </a:r>
            <a:endParaRPr lang="en-US" sz="3200" dirty="0"/>
          </a:p>
          <a:p>
            <a:pPr lvl="0">
              <a:spcAft>
                <a:spcPts val="600"/>
              </a:spcAft>
            </a:pPr>
            <a:r>
              <a:rPr lang="en-US" sz="3200" dirty="0"/>
              <a:t>Access online library services </a:t>
            </a:r>
          </a:p>
          <a:p>
            <a:pPr lvl="0">
              <a:spcAft>
                <a:spcPts val="600"/>
              </a:spcAft>
            </a:pPr>
            <a:r>
              <a:rPr lang="en-US" sz="3200" dirty="0"/>
              <a:t>Read digital textbooks</a:t>
            </a:r>
          </a:p>
          <a:p>
            <a:pPr lvl="0">
              <a:spcAft>
                <a:spcPts val="600"/>
              </a:spcAft>
            </a:pPr>
            <a:r>
              <a:rPr lang="en-US" sz="3200" dirty="0"/>
              <a:t>Submit assignments digitally</a:t>
            </a:r>
          </a:p>
          <a:p>
            <a:pPr lvl="0">
              <a:spcAft>
                <a:spcPts val="600"/>
              </a:spcAft>
            </a:pPr>
            <a:r>
              <a:rPr lang="en-US" sz="3200" dirty="0"/>
              <a:t>Make course related videos</a:t>
            </a:r>
          </a:p>
          <a:p>
            <a:pPr lvl="0">
              <a:spcAft>
                <a:spcPts val="600"/>
              </a:spcAft>
            </a:pPr>
            <a:r>
              <a:rPr lang="en-US" sz="3200" dirty="0"/>
              <a:t>Participate in course blogs</a:t>
            </a:r>
          </a:p>
          <a:p>
            <a:pPr lvl="0">
              <a:spcAft>
                <a:spcPts val="600"/>
              </a:spcAft>
            </a:pPr>
            <a:r>
              <a:rPr lang="en-CA" sz="3200" dirty="0"/>
              <a:t>P</a:t>
            </a:r>
            <a:r>
              <a:rPr lang="en-US" sz="3200" dirty="0" smtClean="0"/>
              <a:t>rovide </a:t>
            </a:r>
            <a:r>
              <a:rPr lang="en-US" sz="3200" dirty="0"/>
              <a:t>visual proof of activity</a:t>
            </a:r>
          </a:p>
          <a:p>
            <a:endParaRPr lang="en-US" dirty="0"/>
          </a:p>
        </p:txBody>
      </p:sp>
      <p:pic>
        <p:nvPicPr>
          <p:cNvPr id="5" name="Picture 3" descr="Smiley face who is gaiving a thumbs up. Copyright is https://openclipart.org/detail/28688/thumbs-up-smiley" title="Thumbs u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6" y="4437112"/>
            <a:ext cx="1297625" cy="1304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950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7</a:t>
            </a:fld>
            <a:endParaRPr lang="fr-FR" altLang="fr-FR"/>
          </a:p>
        </p:txBody>
      </p:sp>
      <p:sp>
        <p:nvSpPr>
          <p:cNvPr id="2" name="Title 1"/>
          <p:cNvSpPr>
            <a:spLocks noGrp="1"/>
          </p:cNvSpPr>
          <p:nvPr>
            <p:ph type="title"/>
          </p:nvPr>
        </p:nvSpPr>
        <p:spPr/>
        <p:txBody>
          <a:bodyPr/>
          <a:lstStyle/>
          <a:p>
            <a:r>
              <a:rPr lang="en-US" dirty="0" smtClean="0"/>
              <a:t>Why Teachers Prohibit Use?</a:t>
            </a:r>
            <a:endParaRPr lang="en-US" dirty="0"/>
          </a:p>
        </p:txBody>
      </p:sp>
      <p:sp>
        <p:nvSpPr>
          <p:cNvPr id="3" name="Content Placeholder 2"/>
          <p:cNvSpPr>
            <a:spLocks noGrp="1"/>
          </p:cNvSpPr>
          <p:nvPr>
            <p:ph sz="quarter" idx="1"/>
          </p:nvPr>
        </p:nvSpPr>
        <p:spPr/>
        <p:txBody>
          <a:bodyPr/>
          <a:lstStyle/>
          <a:p>
            <a:pPr>
              <a:spcBef>
                <a:spcPts val="800"/>
              </a:spcBef>
              <a:spcAft>
                <a:spcPts val="800"/>
              </a:spcAft>
            </a:pPr>
            <a:r>
              <a:rPr lang="en-US" dirty="0" smtClean="0"/>
              <a:t>Distraction for teacher and student</a:t>
            </a:r>
          </a:p>
          <a:p>
            <a:pPr>
              <a:spcBef>
                <a:spcPts val="800"/>
              </a:spcBef>
              <a:spcAft>
                <a:spcPts val="800"/>
              </a:spcAft>
            </a:pPr>
            <a:r>
              <a:rPr lang="en-US" dirty="0" smtClean="0"/>
              <a:t>Hinders class discussion</a:t>
            </a:r>
          </a:p>
          <a:p>
            <a:pPr>
              <a:spcBef>
                <a:spcPts val="800"/>
              </a:spcBef>
              <a:spcAft>
                <a:spcPts val="800"/>
              </a:spcAft>
            </a:pPr>
            <a:r>
              <a:rPr lang="en-US" dirty="0" smtClean="0"/>
              <a:t>Negatively impacts on grades</a:t>
            </a:r>
          </a:p>
          <a:p>
            <a:pPr>
              <a:spcBef>
                <a:spcPts val="800"/>
              </a:spcBef>
              <a:spcAft>
                <a:spcPts val="800"/>
              </a:spcAft>
            </a:pPr>
            <a:r>
              <a:rPr lang="en-US" dirty="0"/>
              <a:t>S</a:t>
            </a:r>
            <a:r>
              <a:rPr lang="en-US" dirty="0" smtClean="0"/>
              <a:t>een as rude and disrespectful</a:t>
            </a:r>
          </a:p>
          <a:p>
            <a:pPr>
              <a:spcBef>
                <a:spcPts val="800"/>
              </a:spcBef>
              <a:spcAft>
                <a:spcPts val="800"/>
              </a:spcAft>
            </a:pPr>
            <a:r>
              <a:rPr lang="en-US" dirty="0"/>
              <a:t>P</a:t>
            </a:r>
            <a:r>
              <a:rPr lang="en-US" dirty="0" smtClean="0"/>
              <a:t>otential academic uses not understood</a:t>
            </a:r>
            <a:endParaRPr lang="en-US" dirty="0"/>
          </a:p>
        </p:txBody>
      </p:sp>
      <p:pic>
        <p:nvPicPr>
          <p:cNvPr id="1027" name="Picture 3" descr="Sign that says cell phone prohibited with and image of a cellphone with a red bar through it. Coptright is https://www.safetysign.com/products/3540/cell-phone-prohibited-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4221088"/>
            <a:ext cx="1368152" cy="1891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01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784976" cy="684213"/>
          </a:xfrm>
        </p:spPr>
        <p:txBody>
          <a:bodyPr/>
          <a:lstStyle/>
          <a:p>
            <a:r>
              <a:rPr lang="en-US" sz="3800" dirty="0" smtClean="0"/>
              <a:t>How Can Smartphones be </a:t>
            </a:r>
            <a:br>
              <a:rPr lang="en-US" sz="3800" dirty="0" smtClean="0"/>
            </a:br>
            <a:r>
              <a:rPr lang="en-US" sz="3800" dirty="0" smtClean="0"/>
              <a:t>Integrated in Class</a:t>
            </a:r>
            <a:endParaRPr lang="en-US" sz="3800" dirty="0"/>
          </a:p>
        </p:txBody>
      </p:sp>
      <p:sp>
        <p:nvSpPr>
          <p:cNvPr id="3" name="Content Placeholder 2"/>
          <p:cNvSpPr>
            <a:spLocks noGrp="1"/>
          </p:cNvSpPr>
          <p:nvPr>
            <p:ph sz="quarter" idx="1"/>
          </p:nvPr>
        </p:nvSpPr>
        <p:spPr>
          <a:xfrm>
            <a:off x="457200" y="1268760"/>
            <a:ext cx="8229600" cy="4888200"/>
          </a:xfrm>
        </p:spPr>
        <p:txBody>
          <a:bodyPr/>
          <a:lstStyle/>
          <a:p>
            <a:pPr>
              <a:spcBef>
                <a:spcPts val="800"/>
              </a:spcBef>
              <a:spcAft>
                <a:spcPts val="800"/>
              </a:spcAft>
            </a:pPr>
            <a:r>
              <a:rPr lang="en-US" dirty="0" smtClean="0"/>
              <a:t>Use of polling (e.g. </a:t>
            </a:r>
            <a:r>
              <a:rPr lang="en-US" dirty="0"/>
              <a:t>Poll Everywhere</a:t>
            </a:r>
            <a:r>
              <a:rPr lang="en-US" dirty="0" smtClean="0"/>
              <a:t>)</a:t>
            </a:r>
          </a:p>
          <a:p>
            <a:pPr>
              <a:spcBef>
                <a:spcPts val="800"/>
              </a:spcBef>
              <a:spcAft>
                <a:spcPts val="800"/>
              </a:spcAft>
            </a:pPr>
            <a:r>
              <a:rPr lang="en-US" dirty="0" smtClean="0"/>
              <a:t>Online Exams / Quizzes</a:t>
            </a:r>
          </a:p>
          <a:p>
            <a:pPr>
              <a:spcBef>
                <a:spcPts val="800"/>
              </a:spcBef>
              <a:spcAft>
                <a:spcPts val="800"/>
              </a:spcAft>
            </a:pPr>
            <a:r>
              <a:rPr lang="en-US" dirty="0" smtClean="0"/>
              <a:t>Working on projects </a:t>
            </a:r>
          </a:p>
          <a:p>
            <a:pPr>
              <a:spcBef>
                <a:spcPts val="800"/>
              </a:spcBef>
              <a:spcAft>
                <a:spcPts val="800"/>
              </a:spcAft>
            </a:pPr>
            <a:r>
              <a:rPr lang="en-US" dirty="0" smtClean="0"/>
              <a:t>Answer questions anonymously via live feed </a:t>
            </a:r>
          </a:p>
          <a:p>
            <a:pPr>
              <a:spcBef>
                <a:spcPts val="800"/>
              </a:spcBef>
              <a:spcAft>
                <a:spcPts val="800"/>
              </a:spcAft>
            </a:pPr>
            <a:r>
              <a:rPr lang="en-US" dirty="0" smtClean="0"/>
              <a:t>Notes flipped from smartphone onto SMART board</a:t>
            </a:r>
            <a:endParaRPr lang="en-US" dirty="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8</a:t>
            </a:fld>
            <a:endParaRPr lang="fr-FR" altLang="fr-FR"/>
          </a:p>
        </p:txBody>
      </p:sp>
    </p:spTree>
    <p:extLst>
      <p:ext uri="{BB962C8B-B14F-4D97-AF65-F5344CB8AC3E}">
        <p14:creationId xmlns:p14="http://schemas.microsoft.com/office/powerpoint/2010/main" val="294479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9</a:t>
            </a:fld>
            <a:endParaRPr lang="fr-FR" altLang="fr-FR"/>
          </a:p>
        </p:txBody>
      </p:sp>
      <p:sp>
        <p:nvSpPr>
          <p:cNvPr id="2" name="Title 1"/>
          <p:cNvSpPr>
            <a:spLocks noGrp="1"/>
          </p:cNvSpPr>
          <p:nvPr>
            <p:ph type="title"/>
          </p:nvPr>
        </p:nvSpPr>
        <p:spPr>
          <a:xfrm>
            <a:off x="457200" y="152400"/>
            <a:ext cx="8229600" cy="684213"/>
          </a:xfrm>
        </p:spPr>
        <p:txBody>
          <a:bodyPr/>
          <a:lstStyle/>
          <a:p>
            <a:r>
              <a:rPr lang="en-US" dirty="0"/>
              <a:t>Good Practice for Accessibility</a:t>
            </a:r>
          </a:p>
        </p:txBody>
      </p:sp>
      <p:sp>
        <p:nvSpPr>
          <p:cNvPr id="3" name="Content Placeholder 2"/>
          <p:cNvSpPr>
            <a:spLocks noGrp="1"/>
          </p:cNvSpPr>
          <p:nvPr>
            <p:ph sz="quarter" idx="1"/>
          </p:nvPr>
        </p:nvSpPr>
        <p:spPr>
          <a:xfrm>
            <a:off x="282352" y="1244680"/>
            <a:ext cx="8579296" cy="4888200"/>
          </a:xfrm>
        </p:spPr>
        <p:txBody>
          <a:bodyPr/>
          <a:lstStyle/>
          <a:p>
            <a:pPr>
              <a:spcBef>
                <a:spcPts val="800"/>
              </a:spcBef>
            </a:pPr>
            <a:r>
              <a:rPr lang="en-US" sz="3500" dirty="0"/>
              <a:t>Apps to help students focus</a:t>
            </a:r>
          </a:p>
          <a:p>
            <a:pPr lvl="1">
              <a:spcBef>
                <a:spcPts val="800"/>
              </a:spcBef>
            </a:pPr>
            <a:r>
              <a:rPr lang="en-US" sz="3000" dirty="0" smtClean="0"/>
              <a:t>Forest </a:t>
            </a:r>
          </a:p>
          <a:p>
            <a:pPr lvl="1">
              <a:spcBef>
                <a:spcPts val="800"/>
              </a:spcBef>
            </a:pPr>
            <a:r>
              <a:rPr lang="en-US" sz="3000" dirty="0" smtClean="0"/>
              <a:t>Focus Lock</a:t>
            </a:r>
            <a:endParaRPr lang="en-US" sz="3000" dirty="0"/>
          </a:p>
          <a:p>
            <a:pPr>
              <a:spcBef>
                <a:spcPts val="800"/>
              </a:spcBef>
            </a:pPr>
            <a:r>
              <a:rPr lang="en-US" sz="3500" dirty="0" smtClean="0"/>
              <a:t>Mindly </a:t>
            </a:r>
            <a:r>
              <a:rPr lang="en-US" sz="3500" dirty="0"/>
              <a:t>for schematic maps</a:t>
            </a:r>
          </a:p>
          <a:p>
            <a:pPr>
              <a:spcBef>
                <a:spcPts val="800"/>
              </a:spcBef>
            </a:pPr>
            <a:r>
              <a:rPr lang="en-US" sz="3500" dirty="0"/>
              <a:t>Antidote for correction</a:t>
            </a:r>
          </a:p>
          <a:p>
            <a:pPr>
              <a:spcBef>
                <a:spcPts val="800"/>
              </a:spcBef>
            </a:pPr>
            <a:r>
              <a:rPr lang="en-US" sz="3500" dirty="0"/>
              <a:t>Texting to cope with anxiety</a:t>
            </a:r>
          </a:p>
          <a:p>
            <a:pPr>
              <a:spcBef>
                <a:spcPts val="800"/>
              </a:spcBef>
            </a:pPr>
            <a:r>
              <a:rPr lang="en-US" sz="3500" dirty="0"/>
              <a:t>Seeing </a:t>
            </a:r>
            <a:r>
              <a:rPr lang="en-US" sz="3500" dirty="0" smtClean="0"/>
              <a:t>AI to convert </a:t>
            </a:r>
            <a:r>
              <a:rPr lang="en-US" sz="3500" dirty="0"/>
              <a:t>images, handouts to digital text</a:t>
            </a:r>
          </a:p>
          <a:p>
            <a:pPr marL="0" indent="0">
              <a:buNone/>
            </a:pPr>
            <a:endParaRPr lang="en-US" dirty="0"/>
          </a:p>
          <a:p>
            <a:pPr lvl="1"/>
            <a:endParaRPr lang="en-US" dirty="0"/>
          </a:p>
        </p:txBody>
      </p:sp>
      <p:pic>
        <p:nvPicPr>
          <p:cNvPr id="5" name="Picture 2" descr="A wrecking ball knocking down a part of a wall. Copyright is http://jesusgilhernandez.com/2013/01/10/removing-barri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936171"/>
            <a:ext cx="2467085" cy="1564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744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16388</TotalTime>
  <Words>328</Words>
  <Application>Microsoft Office PowerPoint</Application>
  <PresentationFormat>On-screen Show (4:3)</PresentationFormat>
  <Paragraphs>98</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Origine</vt:lpstr>
      <vt:lpstr>The Smartphone in the Classroom: Teacher’s Friend or Foe?</vt:lpstr>
      <vt:lpstr>Current Research</vt:lpstr>
      <vt:lpstr>Questions Asked</vt:lpstr>
      <vt:lpstr>Inappropriate Uses in Class </vt:lpstr>
      <vt:lpstr> Appropriate Uses In Class </vt:lpstr>
      <vt:lpstr>Academic Uses Out of Class</vt:lpstr>
      <vt:lpstr>Why Teachers Prohibit Use?</vt:lpstr>
      <vt:lpstr>How Can Smartphones be  Integrated in Class</vt:lpstr>
      <vt:lpstr>Good Practice for Accessibility</vt:lpstr>
      <vt:lpstr>Implications for Professors</vt:lpstr>
      <vt:lpstr>Contact Information </vt:lpstr>
    </vt:vector>
  </TitlesOfParts>
  <Company>TRADINTEK - Services linguistiques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Admin</cp:lastModifiedBy>
  <cp:revision>814</cp:revision>
  <cp:lastPrinted>2018-03-02T21:11:06Z</cp:lastPrinted>
  <dcterms:created xsi:type="dcterms:W3CDTF">2002-08-29T15:31:57Z</dcterms:created>
  <dcterms:modified xsi:type="dcterms:W3CDTF">2019-05-30T15:01:19Z</dcterms:modified>
</cp:coreProperties>
</file>