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76" r:id="rId2"/>
  </p:sldMasterIdLst>
  <p:notesMasterIdLst>
    <p:notesMasterId r:id="rId18"/>
  </p:notesMasterIdLst>
  <p:handoutMasterIdLst>
    <p:handoutMasterId r:id="rId19"/>
  </p:handoutMasterIdLst>
  <p:sldIdLst>
    <p:sldId id="353" r:id="rId3"/>
    <p:sldId id="371" r:id="rId4"/>
    <p:sldId id="356" r:id="rId5"/>
    <p:sldId id="357" r:id="rId6"/>
    <p:sldId id="358" r:id="rId7"/>
    <p:sldId id="359" r:id="rId8"/>
    <p:sldId id="316" r:id="rId9"/>
    <p:sldId id="360" r:id="rId10"/>
    <p:sldId id="362" r:id="rId11"/>
    <p:sldId id="363" r:id="rId12"/>
    <p:sldId id="368" r:id="rId13"/>
    <p:sldId id="369" r:id="rId14"/>
    <p:sldId id="365" r:id="rId15"/>
    <p:sldId id="367" r:id="rId16"/>
    <p:sldId id="351" r:id="rId17"/>
  </p:sldIdLst>
  <p:sldSz cx="9144000" cy="6858000" type="screen4x3"/>
  <p:notesSz cx="7315200" cy="96012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33CC"/>
    <a:srgbClr val="FF3300"/>
    <a:srgbClr val="C91103"/>
    <a:srgbClr val="CC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0588" autoAdjust="0"/>
  </p:normalViewPr>
  <p:slideViewPr>
    <p:cSldViewPr>
      <p:cViewPr>
        <p:scale>
          <a:sx n="80" d="100"/>
          <a:sy n="80" d="100"/>
        </p:scale>
        <p:origin x="-2430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187024661720878"/>
          <c:y val="0.26671643821315932"/>
          <c:w val="0.90472633097964505"/>
          <c:h val="0.5282325050041817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Sheet1!$C$56</c:f>
              <c:strCache>
                <c:ptCount val="1"/>
                <c:pt idx="0">
                  <c:v>Students: I like courses in which professors allow use of personal technology in class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Sheet1!$A$57:$A$62</c:f>
              <c:strCache>
                <c:ptCount val="6"/>
                <c:pt idx="0">
                  <c:v>Strongly Disagree</c:v>
                </c:pt>
                <c:pt idx="1">
                  <c:v>Moderately Disagree</c:v>
                </c:pt>
                <c:pt idx="2">
                  <c:v>Slightly Disagree</c:v>
                </c:pt>
                <c:pt idx="3">
                  <c:v>Slightly Agree</c:v>
                </c:pt>
                <c:pt idx="4">
                  <c:v>Moderately Agree</c:v>
                </c:pt>
                <c:pt idx="5">
                  <c:v>Strongly Agree</c:v>
                </c:pt>
              </c:strCache>
            </c:strRef>
          </c:cat>
          <c:val>
            <c:numRef>
              <c:f>Sheet1!$C$57:$C$62</c:f>
              <c:numCache>
                <c:formatCode>0%</c:formatCode>
                <c:ptCount val="6"/>
                <c:pt idx="0">
                  <c:v>0.01</c:v>
                </c:pt>
                <c:pt idx="1">
                  <c:v>0.03</c:v>
                </c:pt>
                <c:pt idx="2">
                  <c:v>0.04</c:v>
                </c:pt>
                <c:pt idx="3">
                  <c:v>0.18</c:v>
                </c:pt>
                <c:pt idx="4">
                  <c:v>0.27</c:v>
                </c:pt>
                <c:pt idx="5">
                  <c:v>0.47</c:v>
                </c:pt>
              </c:numCache>
            </c:numRef>
          </c:val>
        </c:ser>
        <c:ser>
          <c:idx val="2"/>
          <c:order val="1"/>
          <c:tx>
            <c:strRef>
              <c:f>Sheet1!$D$56</c:f>
              <c:strCache>
                <c:ptCount val="1"/>
                <c:pt idx="0">
                  <c:v>Students: In general professors allow use of personal technology in class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Sheet1!$A$57:$A$62</c:f>
              <c:strCache>
                <c:ptCount val="6"/>
                <c:pt idx="0">
                  <c:v>Strongly Disagree</c:v>
                </c:pt>
                <c:pt idx="1">
                  <c:v>Moderately Disagree</c:v>
                </c:pt>
                <c:pt idx="2">
                  <c:v>Slightly Disagree</c:v>
                </c:pt>
                <c:pt idx="3">
                  <c:v>Slightly Agree</c:v>
                </c:pt>
                <c:pt idx="4">
                  <c:v>Moderately Agree</c:v>
                </c:pt>
                <c:pt idx="5">
                  <c:v>Strongly Agree</c:v>
                </c:pt>
              </c:strCache>
            </c:strRef>
          </c:cat>
          <c:val>
            <c:numRef>
              <c:f>Sheet1!$D$57:$D$62</c:f>
              <c:numCache>
                <c:formatCode>0%</c:formatCode>
                <c:ptCount val="6"/>
                <c:pt idx="0">
                  <c:v>0.17</c:v>
                </c:pt>
                <c:pt idx="1">
                  <c:v>0.14000000000000001</c:v>
                </c:pt>
                <c:pt idx="2">
                  <c:v>0.18</c:v>
                </c:pt>
                <c:pt idx="3">
                  <c:v>0.18</c:v>
                </c:pt>
                <c:pt idx="4">
                  <c:v>0.25</c:v>
                </c:pt>
                <c:pt idx="5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6776960"/>
        <c:axId val="36782848"/>
      </c:barChart>
      <c:catAx>
        <c:axId val="36776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6782848"/>
        <c:crosses val="autoZero"/>
        <c:auto val="1"/>
        <c:lblAlgn val="ctr"/>
        <c:lblOffset val="100"/>
        <c:noMultiLvlLbl val="0"/>
      </c:catAx>
      <c:valAx>
        <c:axId val="367828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67769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1398731408573932E-2"/>
          <c:y val="2.082688886379305E-4"/>
          <c:w val="0.74011328193629811"/>
          <c:h val="0.30863808690580347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7428483204305338E-2"/>
          <c:y val="0.16890591560670301"/>
          <c:w val="0.90506100809627932"/>
          <c:h val="0.6311786747900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Sheet1!$B$56</c:f>
              <c:strCache>
                <c:ptCount val="1"/>
                <c:pt idx="0">
                  <c:v>Nominated Professor: Allows use of personal technology in class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Sheet1!$A$57:$A$62</c:f>
              <c:strCache>
                <c:ptCount val="6"/>
                <c:pt idx="0">
                  <c:v>Strongly Disagree</c:v>
                </c:pt>
                <c:pt idx="1">
                  <c:v>Moderately Disagree</c:v>
                </c:pt>
                <c:pt idx="2">
                  <c:v>Slightly Disagree</c:v>
                </c:pt>
                <c:pt idx="3">
                  <c:v>Slightly Agree</c:v>
                </c:pt>
                <c:pt idx="4">
                  <c:v>Moderately Agree</c:v>
                </c:pt>
                <c:pt idx="5">
                  <c:v>Strongly Agree</c:v>
                </c:pt>
              </c:strCache>
            </c:strRef>
          </c:cat>
          <c:val>
            <c:numRef>
              <c:f>Sheet1!$B$57:$B$62</c:f>
              <c:numCache>
                <c:formatCode>0%</c:formatCode>
                <c:ptCount val="6"/>
                <c:pt idx="0">
                  <c:v>0.1</c:v>
                </c:pt>
                <c:pt idx="1">
                  <c:v>0.04</c:v>
                </c:pt>
                <c:pt idx="2">
                  <c:v>0.03</c:v>
                </c:pt>
                <c:pt idx="3">
                  <c:v>0.1</c:v>
                </c:pt>
                <c:pt idx="4">
                  <c:v>0.25</c:v>
                </c:pt>
                <c:pt idx="5">
                  <c:v>0.48</c:v>
                </c:pt>
              </c:numCache>
            </c:numRef>
          </c:val>
        </c:ser>
        <c:ser>
          <c:idx val="1"/>
          <c:order val="1"/>
          <c:tx>
            <c:strRef>
              <c:f>Sheet1!$C$56</c:f>
              <c:strCache>
                <c:ptCount val="1"/>
                <c:pt idx="0">
                  <c:v>Students: I like courses in which professors allow use of personal technology in class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Sheet1!$A$57:$A$62</c:f>
              <c:strCache>
                <c:ptCount val="6"/>
                <c:pt idx="0">
                  <c:v>Strongly Disagree</c:v>
                </c:pt>
                <c:pt idx="1">
                  <c:v>Moderately Disagree</c:v>
                </c:pt>
                <c:pt idx="2">
                  <c:v>Slightly Disagree</c:v>
                </c:pt>
                <c:pt idx="3">
                  <c:v>Slightly Agree</c:v>
                </c:pt>
                <c:pt idx="4">
                  <c:v>Moderately Agree</c:v>
                </c:pt>
                <c:pt idx="5">
                  <c:v>Strongly Agree</c:v>
                </c:pt>
              </c:strCache>
            </c:strRef>
          </c:cat>
          <c:val>
            <c:numRef>
              <c:f>Sheet1!$C$57:$C$62</c:f>
              <c:numCache>
                <c:formatCode>0%</c:formatCode>
                <c:ptCount val="6"/>
                <c:pt idx="0">
                  <c:v>0.01</c:v>
                </c:pt>
                <c:pt idx="1">
                  <c:v>0.03</c:v>
                </c:pt>
                <c:pt idx="2">
                  <c:v>0.04</c:v>
                </c:pt>
                <c:pt idx="3">
                  <c:v>0.18</c:v>
                </c:pt>
                <c:pt idx="4">
                  <c:v>0.27</c:v>
                </c:pt>
                <c:pt idx="5">
                  <c:v>0.47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6850688"/>
        <c:axId val="36881152"/>
      </c:barChart>
      <c:catAx>
        <c:axId val="36850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6881152"/>
        <c:crosses val="autoZero"/>
        <c:auto val="1"/>
        <c:lblAlgn val="ctr"/>
        <c:lblOffset val="100"/>
        <c:noMultiLvlLbl val="0"/>
      </c:catAx>
      <c:valAx>
        <c:axId val="368811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68506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8348157869155244E-2"/>
          <c:y val="0"/>
          <c:w val="0.90910919121220957"/>
          <c:h val="0.24188047904871088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244" y="0"/>
            <a:ext cx="317070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2"/>
            <a:ext cx="31694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244" y="9121142"/>
            <a:ext cx="3170709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098D794-27F6-40F0-9C60-7F78BE284514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90104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738" y="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029" y="4560571"/>
            <a:ext cx="5365145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738" y="912114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BFF0680-5299-4D04-92FC-C20F6A420067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178385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97013" y="1200150"/>
            <a:ext cx="4321175" cy="3241675"/>
          </a:xfrm>
          <a:ln/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47059" indent="-287331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49321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09049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068777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528506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988235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447963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907691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B4DF015-394A-46E5-868F-5D363B8BD40C}" type="slidenum">
              <a:rPr lang="fr-CA" altLang="fr-FR" smtClean="0">
                <a:solidFill>
                  <a:prstClr val="black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1</a:t>
            </a:fld>
            <a:endParaRPr lang="fr-CA" altLang="fr-FR" smtClean="0">
              <a:solidFill>
                <a:prstClr val="black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r-CA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54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FF0680-5299-4D04-92FC-C20F6A420067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r-CA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036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Career</a:t>
            </a:r>
            <a:r>
              <a:rPr lang="en-US" baseline="0" smtClean="0"/>
              <a:t> = 46% (CAL did not have a career arts program)</a:t>
            </a:r>
          </a:p>
          <a:p>
            <a:r>
              <a:rPr lang="en-US" baseline="0" smtClean="0"/>
              <a:t>Pre-university = 54%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FF0680-5299-4D04-92FC-C20F6A420067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r-CA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697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Insitutional problems = Incompatability of software versions at the college and at home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7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160254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Student-related concerns: Different levels of ability in using technology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FF0680-5299-4D04-92FC-C20F6A420067}" type="slidenum">
              <a:rPr lang="fr-CA" altLang="fr-FR" smtClean="0"/>
              <a:pPr>
                <a:defRPr/>
              </a:pPr>
              <a:t>8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883371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1) Few changes in the use of technology:</a:t>
            </a:r>
            <a:r>
              <a:rPr lang="en-US" baseline="0" smtClean="0"/>
              <a:t> </a:t>
            </a:r>
            <a:r>
              <a:rPr lang="en-US" smtClean="0"/>
              <a:t>Allow additional time for exams and labs</a:t>
            </a:r>
          </a:p>
          <a:p>
            <a:r>
              <a:rPr lang="en-US" smtClean="0"/>
              <a:t>2) No changes needed as everything is accessible to all students:</a:t>
            </a:r>
            <a:r>
              <a:rPr lang="en-US" baseline="0" smtClean="0"/>
              <a:t> </a:t>
            </a:r>
            <a:r>
              <a:rPr lang="en-US" smtClean="0"/>
              <a:t>Universal design,</a:t>
            </a:r>
            <a:r>
              <a:rPr lang="en-US" baseline="0" smtClean="0"/>
              <a:t> </a:t>
            </a:r>
            <a:r>
              <a:rPr lang="en-US" smtClean="0"/>
              <a:t>Flexibility</a:t>
            </a:r>
          </a:p>
          <a:p>
            <a:r>
              <a:rPr lang="en-US" smtClean="0"/>
              <a:t>Least common response had to do with actual technology changes.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FF0680-5299-4D04-92FC-C20F6A420067}" type="slidenum">
              <a:rPr lang="fr-CA" altLang="fr-FR" smtClean="0"/>
              <a:pPr>
                <a:defRPr/>
              </a:pPr>
              <a:t>11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58349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Course notes, attendance,</a:t>
            </a:r>
            <a:r>
              <a:rPr lang="en-US" baseline="0" smtClean="0"/>
              <a:t> and tests / quizzes online, as well as clickers, Smart Boards and virtual office hours: Gap between students and teachers</a:t>
            </a:r>
          </a:p>
          <a:p>
            <a:r>
              <a:rPr lang="en-US" baseline="0" smtClean="0"/>
              <a:t>More institutional support: time and opportunity to learn how to use technology in an accessible format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FF0680-5299-4D04-92FC-C20F6A420067}" type="slidenum">
              <a:rPr lang="fr-CA" altLang="fr-FR" smtClean="0"/>
              <a:pPr>
                <a:defRPr/>
              </a:pPr>
              <a:t>14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8613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9788" y="3648075"/>
            <a:ext cx="7835900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40161" y="3648074"/>
            <a:ext cx="7836294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840160" y="5034508"/>
            <a:ext cx="7836295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32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>
            <a:lvl1pPr marL="361950" indent="-361950">
              <a:buSzPct val="110000"/>
              <a:defRPr/>
            </a:lvl1pPr>
            <a:lvl2pPr marL="628650" indent="-354013">
              <a:buSzPct val="110000"/>
              <a:defRPr sz="3200"/>
            </a:lvl2pPr>
            <a:lvl3pPr marL="895350" indent="-301625">
              <a:buSzPct val="110000"/>
              <a:defRPr sz="2800"/>
            </a:lvl3pPr>
            <a:lvl4pPr marL="1162050" indent="-293688">
              <a:buSzPct val="110000"/>
              <a:defRPr sz="2400"/>
            </a:lvl4pPr>
            <a:lvl5pPr marL="1438275" indent="-295275">
              <a:buSzPct val="110000"/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8629650" y="6353175"/>
            <a:ext cx="514350" cy="385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4DA61-A799-491C-8E9E-DC789FEF6F2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5128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9788" y="3648075"/>
            <a:ext cx="7835900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40161" y="3648074"/>
            <a:ext cx="7836294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840160" y="5034508"/>
            <a:ext cx="7836295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1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>
            <a:lvl1pPr marL="361950" indent="-361950">
              <a:buSzPct val="110000"/>
              <a:defRPr/>
            </a:lvl1pPr>
            <a:lvl2pPr marL="628650" indent="-354013">
              <a:buSzPct val="110000"/>
              <a:defRPr sz="3200"/>
            </a:lvl2pPr>
            <a:lvl3pPr marL="895350" indent="-301625">
              <a:buSzPct val="110000"/>
              <a:defRPr sz="2800"/>
            </a:lvl3pPr>
            <a:lvl4pPr marL="1162050" indent="-293688">
              <a:buSzPct val="110000"/>
              <a:defRPr sz="2400"/>
            </a:lvl4pPr>
            <a:lvl5pPr marL="1438275" indent="-295275">
              <a:buSzPct val="110000"/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8629650" y="6353175"/>
            <a:ext cx="514350" cy="385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4DA61-A799-491C-8E9E-DC789FEF6F2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8448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Modifiez le style du titre</a:t>
            </a:r>
            <a:endParaRPr lang="en-US" altLang="fr-FR" dirty="0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85788" y="6353175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29650" y="6469063"/>
            <a:ext cx="51435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1744951B-61B1-403F-9966-80B6ECCB098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457200" y="112553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388100"/>
            <a:ext cx="30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88" indent="-357188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300" indent="-347663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700" indent="-307975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813" indent="-298450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925" indent="-288925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Modifiez le style du titre</a:t>
            </a:r>
            <a:endParaRPr lang="en-US" altLang="fr-FR" dirty="0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85788" y="6353175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29650" y="6469063"/>
            <a:ext cx="51435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1744951B-61B1-403F-9966-80B6ECCB098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ln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/>
        </p:nvSpPr>
        <p:spPr bwMode="auto">
          <a:xfrm>
            <a:off x="457200" y="112553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388100"/>
            <a:ext cx="30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44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88" indent="-357188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300" indent="-347663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700" indent="-307975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813" indent="-298450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925" indent="-288925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1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2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5938" y="116632"/>
            <a:ext cx="8112125" cy="22129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smtClean="0">
                <a:solidFill>
                  <a:srgbClr val="0033CC"/>
                </a:solidFill>
                <a:effectLst/>
              </a:rPr>
              <a:t>Doing </a:t>
            </a:r>
            <a:r>
              <a:rPr lang="en-US" sz="3600">
                <a:solidFill>
                  <a:srgbClr val="0033CC"/>
                </a:solidFill>
                <a:effectLst/>
              </a:rPr>
              <a:t>Ordinary Things Extraordinarily Well: Faculty Perspectives on Excellence in ICT and E-Learning Use in Colleges</a:t>
            </a:r>
            <a:br>
              <a:rPr lang="en-US" sz="3600">
                <a:solidFill>
                  <a:srgbClr val="0033CC"/>
                </a:solidFill>
                <a:effectLst/>
              </a:rPr>
            </a:b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388" y="3051881"/>
            <a:ext cx="8785225" cy="1931987"/>
          </a:xfrm>
        </p:spPr>
        <p:txBody>
          <a:bodyPr>
            <a:normAutofit/>
          </a:bodyPr>
          <a:lstStyle/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Jorgensen and Alice Havel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200" baseline="30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Collaboration with 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Catherine Fichten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Laura King, Jillian Budd, Alex Lussier, Christine Vo, Cristina Vitouchanskaia, Jennison Asuncion, Mai Nhu Nguyen, Alexandre Chauvin, Evelyne Marcil &amp; Laura Schaffer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4101" name="Connecteur droit 28"/>
          <p:cNvSpPr>
            <a:spLocks noChangeShapeType="1"/>
          </p:cNvSpPr>
          <p:nvPr/>
        </p:nvSpPr>
        <p:spPr bwMode="auto">
          <a:xfrm>
            <a:off x="457200" y="2924944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532" y="498386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800" smtClean="0">
                <a:solidFill>
                  <a:prstClr val="black"/>
                </a:solidFill>
              </a:rPr>
              <a:t>5th Annual SALTISE Conference</a:t>
            </a:r>
            <a:r>
              <a:rPr lang="en-US" sz="18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June 3, 2016, </a:t>
            </a:r>
            <a:r>
              <a:rPr lang="fr-CA" sz="18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Montréal</a:t>
            </a:r>
            <a:r>
              <a:rPr lang="fr-C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Québec</a:t>
            </a: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 descr="Dawson College logo. Copyright is https://www.crowdrise.com/campusteamdawson1" title="Dawson College 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3071" y="6372938"/>
            <a:ext cx="1281946" cy="3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7" descr="Cégep André-Laurendeau logo. Copyright is https://fr.wikipedia.org/wiki/Fichier:Logo_du_C%C3%A9gep_Andr%C3%A9-Laurendeau.svg" title="Cégep André-Laurendeau log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8088" y="6260235"/>
            <a:ext cx="1518071" cy="51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Fonds de recherche du Québec – Société et culture (FRQSC) logo. Copyright is https://www.fqr.gouv.qc.ca/pls/intranet/CQFRCORP.base" title="Fonds de recherche du Québec – Société et culture (FRQSC) logo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9230" y="6063751"/>
            <a:ext cx="2016224" cy="70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Ministère de l'éducation, de l'enseignement supérieur et de la recherche (MEESR) logo. Copyright is https://prod.mels.gouv.qc.ca/srdj/simulateur.do?methode=acceder" title="Ministère de l'éducation, de l'enseignement supérieur et de la recherche (MEESR)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525" y="5976033"/>
            <a:ext cx="2101263" cy="795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5" descr="Adaptech logo blue" title="Adaptech logo blu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32859" y="6049866"/>
            <a:ext cx="648072" cy="72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Creative Commons License symbol for Attribution - Non Commercia l- No Derivatives 4.0 International. Copyright is &#10;http://creativecommons.org/about &#10;" title="Creative Commons License symbo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803" y="5631548"/>
            <a:ext cx="990394" cy="344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5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84213"/>
          </a:xfrm>
        </p:spPr>
        <p:txBody>
          <a:bodyPr/>
          <a:lstStyle/>
          <a:p>
            <a:r>
              <a:rPr lang="en-US" sz="3800" smtClean="0"/>
              <a:t>Faculty Wishlist: Knowledge of how to use Technology</a:t>
            </a:r>
            <a:endParaRPr lang="en-US" sz="38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/>
          <a:p>
            <a:r>
              <a:rPr lang="en-US">
                <a:ea typeface="Calibri"/>
              </a:rPr>
              <a:t>Workshops </a:t>
            </a:r>
            <a:r>
              <a:rPr lang="en-US" smtClean="0">
                <a:ea typeface="Calibri"/>
              </a:rPr>
              <a:t>Offered </a:t>
            </a:r>
            <a:r>
              <a:rPr lang="en-US">
                <a:ea typeface="Calibri"/>
              </a:rPr>
              <a:t>by </a:t>
            </a:r>
            <a:r>
              <a:rPr lang="en-US" smtClean="0">
                <a:ea typeface="Calibri"/>
              </a:rPr>
              <a:t>College  </a:t>
            </a:r>
          </a:p>
          <a:p>
            <a:pPr lvl="1"/>
            <a:r>
              <a:rPr lang="en-US" smtClean="0">
                <a:ea typeface="Calibri"/>
              </a:rPr>
              <a:t>Pedagogical </a:t>
            </a:r>
            <a:r>
              <a:rPr lang="en-US">
                <a:ea typeface="Calibri"/>
              </a:rPr>
              <a:t>day scheduling and </a:t>
            </a:r>
            <a:r>
              <a:rPr lang="en-US" smtClean="0">
                <a:ea typeface="Calibri"/>
              </a:rPr>
              <a:t>content</a:t>
            </a:r>
          </a:p>
          <a:p>
            <a:pPr lvl="1"/>
            <a:r>
              <a:rPr lang="en-US" smtClean="0">
                <a:ea typeface="Calibri"/>
              </a:rPr>
              <a:t>Videos </a:t>
            </a:r>
            <a:r>
              <a:rPr lang="en-US">
                <a:ea typeface="Calibri"/>
              </a:rPr>
              <a:t>and online tutorials </a:t>
            </a:r>
            <a:endParaRPr lang="en-US" smtClean="0">
              <a:ea typeface="Calibri"/>
            </a:endParaRPr>
          </a:p>
          <a:p>
            <a:pPr marL="274637" lvl="1" indent="0">
              <a:buNone/>
            </a:pPr>
            <a:endParaRPr lang="en-US" sz="1200" smtClean="0">
              <a:latin typeface="Calibri"/>
              <a:ea typeface="Calibri"/>
              <a:cs typeface="Times New Roman"/>
            </a:endParaRPr>
          </a:p>
          <a:p>
            <a:r>
              <a:rPr lang="en-US">
                <a:ea typeface="Calibri"/>
              </a:rPr>
              <a:t>Professional D</a:t>
            </a:r>
            <a:r>
              <a:rPr lang="en-US" smtClean="0">
                <a:ea typeface="Calibri"/>
              </a:rPr>
              <a:t>evelopment </a:t>
            </a:r>
          </a:p>
          <a:p>
            <a:pPr lvl="1"/>
            <a:r>
              <a:rPr lang="en-US" smtClean="0">
                <a:ea typeface="Calibri"/>
              </a:rPr>
              <a:t>Smart Board</a:t>
            </a:r>
          </a:p>
          <a:p>
            <a:pPr lvl="1"/>
            <a:r>
              <a:rPr lang="en-US" smtClean="0"/>
              <a:t>Moodle</a:t>
            </a:r>
          </a:p>
          <a:p>
            <a:pPr lvl="1"/>
            <a:r>
              <a:rPr lang="en-US" smtClean="0"/>
              <a:t>Clickers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  <p:pic>
        <p:nvPicPr>
          <p:cNvPr id="7" name="Picture 6" descr="YouTube logo. Copyright is https://www.youtube.com/yt/brand/downloads.html" title="YouTube 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2492896"/>
            <a:ext cx="1581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Moodle logo. Copyright is https://www.sehs.sa.edu.au/moodle" title="Moodle 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4598" y="4941168"/>
            <a:ext cx="2590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626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2480" cy="684213"/>
          </a:xfrm>
        </p:spPr>
        <p:txBody>
          <a:bodyPr/>
          <a:lstStyle/>
          <a:p>
            <a:r>
              <a:rPr lang="en-US" sz="3600"/>
              <a:t>Faculty Views: Students with Disabilities, Second Language Learners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/>
          <a:p>
            <a:pPr lvl="0"/>
            <a:r>
              <a:rPr lang="en-US" smtClean="0"/>
              <a:t>Technology-Related Changes</a:t>
            </a:r>
            <a:endParaRPr lang="en-US"/>
          </a:p>
          <a:p>
            <a:pPr lvl="1"/>
            <a:r>
              <a:rPr lang="en-US"/>
              <a:t>Allow </a:t>
            </a:r>
            <a:r>
              <a:rPr lang="en-US" smtClean="0"/>
              <a:t>student use </a:t>
            </a:r>
            <a:r>
              <a:rPr lang="en-US"/>
              <a:t>of personal technology in </a:t>
            </a:r>
            <a:r>
              <a:rPr lang="en-US" smtClean="0"/>
              <a:t>class</a:t>
            </a:r>
          </a:p>
          <a:p>
            <a:pPr lvl="1"/>
            <a:r>
              <a:rPr lang="en-US"/>
              <a:t>Provide </a:t>
            </a:r>
            <a:r>
              <a:rPr lang="en-US" smtClean="0"/>
              <a:t>access </a:t>
            </a:r>
            <a:r>
              <a:rPr lang="en-US"/>
              <a:t>to professor’s course notes</a:t>
            </a:r>
          </a:p>
          <a:p>
            <a:pPr lvl="1"/>
            <a:r>
              <a:rPr lang="en-US" smtClean="0"/>
              <a:t>Caption videos</a:t>
            </a:r>
            <a:endParaRPr lang="en-US"/>
          </a:p>
          <a:p>
            <a:pPr marL="274637" lvl="1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11</a:t>
            </a:fld>
            <a:endParaRPr lang="fr-FR" altLang="fr-FR"/>
          </a:p>
        </p:txBody>
      </p:sp>
      <p:pic>
        <p:nvPicPr>
          <p:cNvPr id="6" name="Picture 2" descr="Picture of an iPad, iPhone, and iPod. Copyright is http://www.fastcompany.com/3000961/ipad-mini-rumors-reach-fever-pitch-devices-show-web-logs" title="iPad, iPhone, iPo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93096"/>
            <a:ext cx="2719387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23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84213"/>
          </a:xfrm>
        </p:spPr>
        <p:txBody>
          <a:bodyPr/>
          <a:lstStyle/>
          <a:p>
            <a:r>
              <a:rPr lang="en-US" sz="3800" smtClean="0"/>
              <a:t>Student Views: Use </a:t>
            </a:r>
            <a:r>
              <a:rPr lang="en-US" sz="3800"/>
              <a:t>of Personal Technology in Class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  <p:graphicFrame>
        <p:nvGraphicFramePr>
          <p:cNvPr id="5" name="Content Placeholder 4" descr="I like courses in which professors allow use of personal technology in class: 1% strongly disagree, 3% moderately disagree, 4% slightly disagree, 18% slightly disagree, 27% moderately agree, 47% strongly agree;&#10;In general professors allow use of personal technology in class: 17% stronlgy disagree, 14% moderately disagree, 18% slightly disagree, 18% slightly agree, 25% moderately agree, 8% strongly agree" title="Students views: Use of personal technology in class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3372756"/>
              </p:ext>
            </p:extLst>
          </p:nvPr>
        </p:nvGraphicFramePr>
        <p:xfrm>
          <a:off x="457200" y="1268413"/>
          <a:ext cx="8229600" cy="488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887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684213"/>
          </a:xfrm>
        </p:spPr>
        <p:txBody>
          <a:bodyPr/>
          <a:lstStyle/>
          <a:p>
            <a:r>
              <a:rPr lang="en-US" sz="3200" smtClean="0"/>
              <a:t>Comparison of Student and Faculty Views About Use of Personal Technology in Class</a:t>
            </a:r>
            <a:endParaRPr 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  <p:graphicFrame>
        <p:nvGraphicFramePr>
          <p:cNvPr id="9" name="Content Placeholder 8" descr="Students: I like courses in which professors allow use of personal technology in class:  1% strongly disagree, 3% moderately disagree, 4% slightly disagree, 18% slightly disagree, 27% moderately agree, 47% strongly agree;&#10;Nominated professor: Allows use of personal technology in class: 10% strongly disagree, 4% moderately disagree, 3% slightly disagree, 10% slightly agree; 25% moderately agree; 48% strongly agree" title="Comparison of student and faculty views about the use of personal technology in class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5409592"/>
              </p:ext>
            </p:extLst>
          </p:nvPr>
        </p:nvGraphicFramePr>
        <p:xfrm>
          <a:off x="457200" y="1268412"/>
          <a:ext cx="8229600" cy="5040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16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Take Home Messages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7524" y="1340768"/>
            <a:ext cx="8568952" cy="4888200"/>
          </a:xfrm>
        </p:spPr>
        <p:txBody>
          <a:bodyPr/>
          <a:lstStyle/>
          <a:p>
            <a:r>
              <a:rPr lang="en-US" smtClean="0"/>
              <a:t>It’s not </a:t>
            </a:r>
            <a:r>
              <a:rPr lang="en-US"/>
              <a:t>only what technology </a:t>
            </a:r>
            <a:r>
              <a:rPr lang="en-US" smtClean="0"/>
              <a:t>is </a:t>
            </a:r>
            <a:r>
              <a:rPr lang="en-US"/>
              <a:t>being </a:t>
            </a:r>
            <a:r>
              <a:rPr lang="en-US" smtClean="0"/>
              <a:t>used, </a:t>
            </a:r>
            <a:r>
              <a:rPr lang="en-US"/>
              <a:t>but how well it’s used </a:t>
            </a:r>
            <a:endParaRPr lang="en-US" smtClean="0"/>
          </a:p>
          <a:p>
            <a:pPr marL="0" indent="0">
              <a:buNone/>
            </a:pPr>
            <a:endParaRPr lang="en-US" sz="1200"/>
          </a:p>
          <a:p>
            <a:r>
              <a:rPr lang="en-US" smtClean="0"/>
              <a:t>There’s a gap </a:t>
            </a:r>
            <a:r>
              <a:rPr lang="en-US"/>
              <a:t>between students’ </a:t>
            </a:r>
            <a:r>
              <a:rPr lang="en-US" smtClean="0"/>
              <a:t>technology-related wants </a:t>
            </a:r>
            <a:r>
              <a:rPr lang="en-US"/>
              <a:t>and </a:t>
            </a:r>
            <a:r>
              <a:rPr lang="en-US" smtClean="0"/>
              <a:t>professors’ practices</a:t>
            </a:r>
          </a:p>
          <a:p>
            <a:pPr marL="0" indent="0">
              <a:buNone/>
            </a:pPr>
            <a:endParaRPr lang="en-US" sz="1200"/>
          </a:p>
          <a:p>
            <a:r>
              <a:rPr lang="en-US" smtClean="0"/>
              <a:t>There’s a need for more institutional </a:t>
            </a:r>
            <a:r>
              <a:rPr lang="en-US"/>
              <a:t>support </a:t>
            </a:r>
            <a:r>
              <a:rPr lang="en-US" smtClean="0"/>
              <a:t>and accessible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9746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1720" y="5085184"/>
            <a:ext cx="5040560" cy="1224136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6500" b="1" smtClean="0">
                <a:ln w="18000">
                  <a:solidFill>
                    <a:srgbClr val="0033CC"/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en-US" sz="6500" b="1" dirty="0">
              <a:ln w="18000">
                <a:solidFill>
                  <a:srgbClr val="0033CC"/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15</a:t>
            </a:fld>
            <a:endParaRPr lang="fr-FR" altLang="fr-FR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1520" y="1340768"/>
            <a:ext cx="864096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354013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301625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936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95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CA" sz="3600" smtClean="0"/>
              <a:t>Mary Jorgensen</a:t>
            </a:r>
            <a:endParaRPr lang="en-CA" sz="3600" u="sng" smtClean="0">
              <a:solidFill>
                <a:srgbClr val="3333FF"/>
              </a:solidFill>
            </a:endParaRPr>
          </a:p>
          <a:p>
            <a:pPr marL="0" lvl="1" indent="0" algn="ctr"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CA" sz="3600" u="sng" smtClean="0">
                <a:solidFill>
                  <a:srgbClr val="3333FF"/>
                </a:solidFill>
              </a:rPr>
              <a:t>mjorgensen07@ubishops.ca</a:t>
            </a:r>
          </a:p>
          <a:p>
            <a:pPr marL="0" lvl="1" indent="0" algn="ctr"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CA" sz="1800" smtClean="0"/>
          </a:p>
          <a:p>
            <a:pPr marL="0" lvl="1" indent="0" algn="ctr"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CA" sz="3600" smtClean="0"/>
              <a:t>Alice Havel	</a:t>
            </a:r>
          </a:p>
          <a:p>
            <a:pPr marL="0" lvl="1" indent="0" algn="ctr"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CA" sz="3600" u="sng" smtClean="0">
                <a:solidFill>
                  <a:srgbClr val="3333FF"/>
                </a:solidFill>
              </a:rPr>
              <a:t>ahavel@dawsoncollege.qc.ca</a:t>
            </a:r>
          </a:p>
          <a:p>
            <a:pPr marL="0" lvl="1" indent="0" algn="ctr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CA" sz="3600">
              <a:solidFill>
                <a:srgbClr val="3333FF"/>
              </a:solidFill>
            </a:endParaRPr>
          </a:p>
          <a:p>
            <a:pPr marL="0" indent="0" algn="ctr">
              <a:buNone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4002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820472" cy="5256584"/>
          </a:xfrm>
        </p:spPr>
        <p:txBody>
          <a:bodyPr/>
          <a:lstStyle/>
          <a:p>
            <a:pPr marL="274637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>
                <a:latin typeface="Arial" charset="0"/>
                <a:cs typeface="Arial" charset="0"/>
              </a:rPr>
              <a:t> </a:t>
            </a:r>
            <a:endParaRPr lang="en-US" altLang="en-US" baseline="300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altLang="en-US" sz="3200" noProof="0" dirty="0" smtClean="0">
              <a:latin typeface="Arial" charset="0"/>
              <a:cs typeface="Arial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2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02625" cy="68421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ffectLst/>
              </a:rPr>
              <a:t> Goals and </a:t>
            </a:r>
            <a:r>
              <a:rPr lang="en-US" altLang="en-US" dirty="0" smtClean="0"/>
              <a:t>Method </a:t>
            </a:r>
            <a:endParaRPr lang="en-US" noProof="0" dirty="0">
              <a:effectLst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68760"/>
            <a:ext cx="8229600" cy="488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354013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301625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936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95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Examine and compare student and faculty perspectives on use of ICTs </a:t>
            </a:r>
          </a:p>
          <a:p>
            <a:endParaRPr lang="en-US" sz="1200" dirty="0" smtClean="0"/>
          </a:p>
          <a:p>
            <a:r>
              <a:rPr lang="en-US" dirty="0" smtClean="0"/>
              <a:t>311 students from 1 English and 1 French </a:t>
            </a:r>
            <a:r>
              <a:rPr lang="en-US" smtClean="0"/>
              <a:t>language Cegep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mtClean="0"/>
              <a:t>114 of the professors nominated by </a:t>
            </a:r>
            <a:r>
              <a:rPr lang="en-US" dirty="0" smtClean="0"/>
              <a:t>students for excellent use of </a:t>
            </a:r>
            <a:r>
              <a:rPr lang="en-US" dirty="0"/>
              <a:t>I</a:t>
            </a:r>
            <a:r>
              <a:rPr lang="en-US" dirty="0" smtClean="0"/>
              <a:t>CTs</a:t>
            </a:r>
            <a:endParaRPr lang="en-US" sz="600" dirty="0" smtClean="0"/>
          </a:p>
          <a:p>
            <a:pPr marL="274637" lvl="1" indent="0"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92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84213"/>
          </a:xfrm>
        </p:spPr>
        <p:txBody>
          <a:bodyPr/>
          <a:lstStyle/>
          <a:p>
            <a:r>
              <a:rPr lang="en-US" smtClean="0"/>
              <a:t>Method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/>
          <a:p>
            <a:r>
              <a:rPr lang="en-US">
                <a:solidFill>
                  <a:srgbClr val="002060"/>
                </a:solidFill>
              </a:rPr>
              <a:t>Checklist of technology used </a:t>
            </a:r>
            <a:r>
              <a:rPr lang="en-US" smtClean="0">
                <a:solidFill>
                  <a:srgbClr val="002060"/>
                </a:solidFill>
              </a:rPr>
              <a:t>by professors</a:t>
            </a:r>
          </a:p>
          <a:p>
            <a:pPr marL="0" indent="0">
              <a:buNone/>
            </a:pPr>
            <a:endParaRPr lang="en-US" sz="1200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Semi-structured interview</a:t>
            </a:r>
          </a:p>
          <a:p>
            <a:pPr lvl="1"/>
            <a:r>
              <a:rPr lang="en-US" smtClean="0">
                <a:solidFill>
                  <a:srgbClr val="002060"/>
                </a:solidFill>
              </a:rPr>
              <a:t>Example of Questions:</a:t>
            </a:r>
          </a:p>
          <a:p>
            <a:pPr lvl="2"/>
            <a:r>
              <a:rPr lang="en-US" smtClean="0">
                <a:solidFill>
                  <a:srgbClr val="002060"/>
                </a:solidFill>
              </a:rPr>
              <a:t>What </a:t>
            </a:r>
            <a:r>
              <a:rPr lang="en-US">
                <a:solidFill>
                  <a:srgbClr val="002060"/>
                </a:solidFill>
              </a:rPr>
              <a:t>challenges have you had using computer technology, and how did you overcome them? </a:t>
            </a:r>
            <a:endParaRPr lang="en-US" smtClean="0">
              <a:solidFill>
                <a:srgbClr val="002060"/>
              </a:solidFill>
            </a:endParaRPr>
          </a:p>
          <a:p>
            <a:pPr lvl="1"/>
            <a:r>
              <a:rPr lang="en-US" smtClean="0">
                <a:solidFill>
                  <a:srgbClr val="002060"/>
                </a:solidFill>
              </a:rPr>
              <a:t>Interrater reliability = 86%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002060"/>
              </a:solidFill>
            </a:endParaRPr>
          </a:p>
          <a:p>
            <a:pPr marL="274637" lvl="1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48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600" y="260648"/>
            <a:ext cx="8229600" cy="684213"/>
          </a:xfrm>
        </p:spPr>
        <p:txBody>
          <a:bodyPr/>
          <a:lstStyle/>
          <a:p>
            <a:r>
              <a:rPr lang="en-US" smtClean="0"/>
              <a:t>Professor Characteristics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/>
          <a:p>
            <a:r>
              <a:rPr lang="en-US" smtClean="0"/>
              <a:t>Language of Cegep:</a:t>
            </a:r>
          </a:p>
          <a:p>
            <a:pPr lvl="1"/>
            <a:r>
              <a:rPr lang="en-US" smtClean="0"/>
              <a:t>English (54%)</a:t>
            </a:r>
          </a:p>
          <a:p>
            <a:pPr lvl="1"/>
            <a:r>
              <a:rPr lang="en-US" smtClean="0"/>
              <a:t>French (46%)</a:t>
            </a:r>
          </a:p>
          <a:p>
            <a:r>
              <a:rPr lang="en-US" smtClean="0"/>
              <a:t>Sex: Female (40%), Male (60%)</a:t>
            </a:r>
          </a:p>
          <a:p>
            <a:r>
              <a:rPr lang="en-US" smtClean="0"/>
              <a:t>Program:</a:t>
            </a:r>
          </a:p>
          <a:p>
            <a:pPr lvl="1"/>
            <a:r>
              <a:rPr lang="en-US" smtClean="0"/>
              <a:t>Social science (34%)</a:t>
            </a:r>
          </a:p>
          <a:p>
            <a:pPr lvl="1"/>
            <a:r>
              <a:rPr lang="en-US" smtClean="0"/>
              <a:t>Science (37%)</a:t>
            </a:r>
          </a:p>
          <a:p>
            <a:pPr lvl="1"/>
            <a:r>
              <a:rPr lang="en-US" smtClean="0"/>
              <a:t>Arts (28%)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943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Students and Professors Agree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  <p:graphicFrame>
        <p:nvGraphicFramePr>
          <p:cNvPr id="5" name="Object 4" descr="Percentage of professors use ICTs listed: 94% Assignments available online. 100% course outline available online, 96% grades available online, 90% weblinks available online, 85% online submission of assignments, 80% videos&#10;Percentage of students that said ICTs worked well: 97% assignments available online. 96% course outline available online, 99% grades available online, 87% weblinks available online, 95% online submission of assignments, 84% videos" title="Students and professors agree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258253"/>
              </p:ext>
            </p:extLst>
          </p:nvPr>
        </p:nvGraphicFramePr>
        <p:xfrm>
          <a:off x="180181" y="1341438"/>
          <a:ext cx="8783638" cy="482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Worksheet" r:id="rId4" imgW="8115334" imgH="4190940" progId="Excel.Sheet.12">
                  <p:embed/>
                </p:oleObj>
              </mc:Choice>
              <mc:Fallback>
                <p:oleObj name="Worksheet" r:id="rId4" imgW="8115334" imgH="41909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181" y="1341438"/>
                        <a:ext cx="8783638" cy="4824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5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84213"/>
          </a:xfrm>
        </p:spPr>
        <p:txBody>
          <a:bodyPr/>
          <a:lstStyle/>
          <a:p>
            <a:r>
              <a:rPr lang="en-US" sz="3800" smtClean="0"/>
              <a:t>Students and Professors Don’t Always See Eye to Eye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  <p:graphicFrame>
        <p:nvGraphicFramePr>
          <p:cNvPr id="3" name="Object 2" descr="Percentage of professors that use listed ICTs: 82% course notes available online, 59% attendance record available online, 39% tests / quizzes available online, 17% clickers, 24% Smart Board, 30% virtual office hours&#10;Percentage of students that said ICTs worked well: 97% course notes available online, 90% attendance record available online, 89% tests / quizzes available online, 73% clickers, 78% Smart Board, 86% virtual office hours" title="Students and professors don't always see eye to eye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294717"/>
              </p:ext>
            </p:extLst>
          </p:nvPr>
        </p:nvGraphicFramePr>
        <p:xfrm>
          <a:off x="251520" y="1484784"/>
          <a:ext cx="8640960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Worksheet" r:id="rId4" imgW="8267689" imgH="4190940" progId="Excel.Sheet.12">
                  <p:embed/>
                </p:oleObj>
              </mc:Choice>
              <mc:Fallback>
                <p:oleObj name="Worksheet" r:id="rId4" imgW="8267689" imgH="41909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1484784"/>
                        <a:ext cx="8640960" cy="460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603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161764" y="1196752"/>
            <a:ext cx="8820472" cy="5256584"/>
          </a:xfrm>
        </p:spPr>
        <p:txBody>
          <a:bodyPr/>
          <a:lstStyle/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fr-FR" altLang="en-US" sz="3600" smtClean="0">
                <a:solidFill>
                  <a:srgbClr val="002060"/>
                </a:solidFill>
                <a:latin typeface="Arial" charset="0"/>
                <a:cs typeface="Arial" charset="0"/>
              </a:rPr>
              <a:t>Technical Problems</a:t>
            </a:r>
          </a:p>
          <a:p>
            <a:pPr lvl="2">
              <a:spcAft>
                <a:spcPts val="400"/>
              </a:spcAft>
            </a:pPr>
            <a:r>
              <a:rPr lang="en-US" altLang="en-US" sz="3200" smtClean="0">
                <a:solidFill>
                  <a:srgbClr val="002060"/>
                </a:solidFill>
                <a:latin typeface="Arial" charset="0"/>
                <a:cs typeface="Arial" charset="0"/>
              </a:rPr>
              <a:t>Computers </a:t>
            </a:r>
            <a:r>
              <a:rPr lang="en-US" altLang="en-US" sz="3200">
                <a:solidFill>
                  <a:srgbClr val="002060"/>
                </a:solidFill>
                <a:latin typeface="Arial" charset="0"/>
                <a:cs typeface="Arial" charset="0"/>
              </a:rPr>
              <a:t>do not work or work </a:t>
            </a:r>
            <a:r>
              <a:rPr lang="en-US" altLang="en-US" sz="3200" smtClean="0">
                <a:solidFill>
                  <a:srgbClr val="002060"/>
                </a:solidFill>
                <a:latin typeface="Arial" charset="0"/>
                <a:cs typeface="Arial" charset="0"/>
              </a:rPr>
              <a:t>slowly</a:t>
            </a:r>
          </a:p>
          <a:p>
            <a:pPr lvl="2">
              <a:spcAft>
                <a:spcPts val="400"/>
              </a:spcAft>
            </a:pPr>
            <a:r>
              <a:rPr lang="en-US" altLang="en-US" sz="3200" smtClean="0">
                <a:solidFill>
                  <a:srgbClr val="002060"/>
                </a:solidFill>
                <a:latin typeface="Arial" charset="0"/>
                <a:cs typeface="Arial" charset="0"/>
              </a:rPr>
              <a:t>Course Management System crashes</a:t>
            </a:r>
          </a:p>
          <a:p>
            <a:pPr lvl="2">
              <a:spcAft>
                <a:spcPts val="400"/>
              </a:spcAft>
            </a:pPr>
            <a:r>
              <a:rPr lang="en-US" altLang="en-US" sz="3200" smtClean="0">
                <a:solidFill>
                  <a:srgbClr val="002060"/>
                </a:solidFill>
                <a:latin typeface="Arial" charset="0"/>
                <a:cs typeface="Arial" charset="0"/>
              </a:rPr>
              <a:t>Files exceed Dropbox limit</a:t>
            </a:r>
            <a:endParaRPr lang="en-US" altLang="en-US" sz="20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1">
              <a:spcAft>
                <a:spcPts val="400"/>
              </a:spcAft>
            </a:pPr>
            <a:r>
              <a:rPr lang="en-US" altLang="en-US" sz="3600" smtClean="0">
                <a:solidFill>
                  <a:srgbClr val="002060"/>
                </a:solidFill>
                <a:latin typeface="Arial" charset="0"/>
                <a:cs typeface="Arial" charset="0"/>
              </a:rPr>
              <a:t>Institutional Problems</a:t>
            </a:r>
          </a:p>
          <a:p>
            <a:pPr lvl="2">
              <a:spcAft>
                <a:spcPts val="400"/>
              </a:spcAft>
            </a:pPr>
            <a:r>
              <a:rPr lang="en-US" altLang="en-US" sz="3200">
                <a:solidFill>
                  <a:srgbClr val="002060"/>
                </a:solidFill>
                <a:latin typeface="Arial" charset="0"/>
                <a:cs typeface="Arial" charset="0"/>
              </a:rPr>
              <a:t>N</a:t>
            </a:r>
            <a:r>
              <a:rPr lang="en-US" altLang="en-US" sz="3200" smtClean="0">
                <a:solidFill>
                  <a:srgbClr val="002060"/>
                </a:solidFill>
                <a:latin typeface="Arial" charset="0"/>
                <a:cs typeface="Arial" charset="0"/>
              </a:rPr>
              <a:t>eed </a:t>
            </a:r>
            <a:r>
              <a:rPr lang="en-US" altLang="en-US" sz="3200">
                <a:solidFill>
                  <a:srgbClr val="002060"/>
                </a:solidFill>
                <a:latin typeface="Arial" charset="0"/>
                <a:cs typeface="Arial" charset="0"/>
              </a:rPr>
              <a:t>to upgrade </a:t>
            </a:r>
            <a:r>
              <a:rPr lang="en-US" altLang="en-US" sz="3200" smtClean="0">
                <a:solidFill>
                  <a:srgbClr val="002060"/>
                </a:solidFill>
                <a:latin typeface="Arial" charset="0"/>
                <a:cs typeface="Arial" charset="0"/>
              </a:rPr>
              <a:t>hardware / software</a:t>
            </a:r>
          </a:p>
          <a:p>
            <a:pPr lvl="2">
              <a:spcAft>
                <a:spcPts val="400"/>
              </a:spcAft>
            </a:pPr>
            <a:r>
              <a:rPr lang="en-US" altLang="en-US" sz="3200" smtClean="0">
                <a:solidFill>
                  <a:srgbClr val="002060"/>
                </a:solidFill>
                <a:latin typeface="Arial" charset="0"/>
                <a:cs typeface="Arial" charset="0"/>
              </a:rPr>
              <a:t>Network </a:t>
            </a:r>
            <a:r>
              <a:rPr lang="en-US" altLang="en-US" sz="3200">
                <a:solidFill>
                  <a:srgbClr val="002060"/>
                </a:solidFill>
                <a:latin typeface="Arial" charset="0"/>
                <a:cs typeface="Arial" charset="0"/>
              </a:rPr>
              <a:t>down or </a:t>
            </a:r>
            <a:r>
              <a:rPr lang="en-US" altLang="en-US" sz="3200" smtClean="0">
                <a:solidFill>
                  <a:srgbClr val="002060"/>
                </a:solidFill>
                <a:latin typeface="Arial" charset="0"/>
                <a:cs typeface="Arial" charset="0"/>
              </a:rPr>
              <a:t>slow</a:t>
            </a:r>
          </a:p>
          <a:p>
            <a:pPr lvl="2">
              <a:spcAft>
                <a:spcPts val="400"/>
              </a:spcAft>
            </a:pPr>
            <a:r>
              <a:rPr lang="en-US" altLang="en-US" sz="3200" smtClean="0">
                <a:solidFill>
                  <a:srgbClr val="002060"/>
                </a:solidFill>
                <a:latin typeface="Arial" charset="0"/>
                <a:cs typeface="Arial" charset="0"/>
              </a:rPr>
              <a:t>Problems </a:t>
            </a:r>
            <a:r>
              <a:rPr lang="en-US" altLang="en-US" sz="3200">
                <a:solidFill>
                  <a:srgbClr val="002060"/>
                </a:solidFill>
                <a:latin typeface="Arial" charset="0"/>
                <a:cs typeface="Arial" charset="0"/>
              </a:rPr>
              <a:t>with logins</a:t>
            </a:r>
          </a:p>
          <a:p>
            <a:pPr lvl="3">
              <a:spcAft>
                <a:spcPts val="400"/>
              </a:spcAft>
            </a:pPr>
            <a:endParaRPr lang="en-US" altLang="en-US" sz="280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3">
              <a:spcAft>
                <a:spcPts val="400"/>
              </a:spcAft>
            </a:pPr>
            <a:endParaRPr lang="fr-FR" altLang="en-US" sz="280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2">
              <a:spcBef>
                <a:spcPts val="400"/>
              </a:spcBef>
              <a:spcAft>
                <a:spcPts val="400"/>
              </a:spcAft>
            </a:pPr>
            <a:endParaRPr lang="fr-FR" altLang="en-US" sz="320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2">
              <a:spcBef>
                <a:spcPts val="400"/>
              </a:spcBef>
              <a:spcAft>
                <a:spcPts val="400"/>
              </a:spcAft>
            </a:pPr>
            <a:endParaRPr lang="fr-FR" altLang="en-US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593725" lvl="2" indent="0">
              <a:spcBef>
                <a:spcPts val="400"/>
              </a:spcBef>
              <a:spcAft>
                <a:spcPts val="400"/>
              </a:spcAft>
              <a:buNone/>
            </a:pPr>
            <a:endParaRPr lang="en-US" altLang="en-US" sz="3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274637" lvl="1" indent="0">
              <a:spcBef>
                <a:spcPts val="300"/>
              </a:spcBef>
              <a:spcAft>
                <a:spcPts val="300"/>
              </a:spcAft>
              <a:buNone/>
            </a:pPr>
            <a:endParaRPr lang="en-US" altLang="en-US" sz="26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altLang="en-US" sz="3200" noProof="0" dirty="0" smtClean="0">
              <a:latin typeface="Arial" charset="0"/>
              <a:cs typeface="Arial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7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302625" cy="684213"/>
          </a:xfrm>
        </p:spPr>
        <p:txBody>
          <a:bodyPr/>
          <a:lstStyle/>
          <a:p>
            <a:pPr>
              <a:defRPr/>
            </a:pPr>
            <a:r>
              <a:rPr lang="en-US" altLang="en-US" sz="3800" smtClean="0">
                <a:effectLst/>
              </a:rPr>
              <a:t> Faculty Views: </a:t>
            </a:r>
            <a:r>
              <a:rPr lang="en-US" altLang="en-US" sz="3800" smtClean="0"/>
              <a:t>Using Technology in Teaching is not Always Easy</a:t>
            </a:r>
            <a:endParaRPr lang="en-US" sz="3800" noProof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25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84213"/>
          </a:xfrm>
        </p:spPr>
        <p:txBody>
          <a:bodyPr/>
          <a:lstStyle/>
          <a:p>
            <a:r>
              <a:rPr lang="en-US" sz="3800" smtClean="0"/>
              <a:t>Faculty Views: Using </a:t>
            </a:r>
            <a:r>
              <a:rPr lang="en-US" sz="3800"/>
              <a:t>Technology in Teaching is not Always </a:t>
            </a:r>
            <a:r>
              <a:rPr lang="en-US" sz="3800" smtClean="0"/>
              <a:t>Easy </a:t>
            </a:r>
            <a:endParaRPr lang="en-US" sz="38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Student-Related Concerns</a:t>
            </a:r>
          </a:p>
          <a:p>
            <a:pPr lvl="1"/>
            <a:r>
              <a:rPr lang="en-US" smtClean="0"/>
              <a:t>Overestimation </a:t>
            </a:r>
            <a:r>
              <a:rPr lang="en-US"/>
              <a:t>of their own </a:t>
            </a:r>
            <a:r>
              <a:rPr lang="en-US" smtClean="0"/>
              <a:t>ability</a:t>
            </a:r>
          </a:p>
          <a:p>
            <a:pPr lvl="1"/>
            <a:r>
              <a:rPr lang="en-US" smtClean="0"/>
              <a:t>Inappropriate </a:t>
            </a:r>
            <a:r>
              <a:rPr lang="en-US"/>
              <a:t>use of personal </a:t>
            </a:r>
            <a:r>
              <a:rPr lang="en-US" smtClean="0"/>
              <a:t>technology </a:t>
            </a:r>
            <a:r>
              <a:rPr lang="en-US"/>
              <a:t>in </a:t>
            </a:r>
            <a:r>
              <a:rPr lang="en-US" smtClean="0"/>
              <a:t>class</a:t>
            </a:r>
          </a:p>
          <a:p>
            <a:pPr lvl="0"/>
            <a:r>
              <a:rPr lang="en-US" smtClean="0"/>
              <a:t>Professor-Related Concerns</a:t>
            </a:r>
            <a:endParaRPr lang="en-US"/>
          </a:p>
          <a:p>
            <a:pPr marL="630936" lvl="2" indent="-356616"/>
            <a:r>
              <a:rPr lang="en-US" sz="3200"/>
              <a:t>Time constraints</a:t>
            </a:r>
          </a:p>
          <a:p>
            <a:pPr marL="630936" lvl="2" indent="-356616"/>
            <a:r>
              <a:rPr lang="en-US" sz="3200"/>
              <a:t>Lack of knowledge</a:t>
            </a:r>
          </a:p>
          <a:p>
            <a:pPr marL="630936" lvl="2" indent="-356616"/>
            <a:r>
              <a:rPr lang="en-US" sz="3200"/>
              <a:t>Overreliance on technology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  <p:sp>
        <p:nvSpPr>
          <p:cNvPr id="6" name="AutoShape 2" descr="Image result for picture of students using technology in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2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84213"/>
          </a:xfrm>
        </p:spPr>
        <p:txBody>
          <a:bodyPr/>
          <a:lstStyle/>
          <a:p>
            <a:r>
              <a:rPr lang="en-US" sz="3800" smtClean="0"/>
              <a:t>Faculty Wishlist: </a:t>
            </a:r>
            <a:br>
              <a:rPr lang="en-US" sz="3800" smtClean="0"/>
            </a:br>
            <a:r>
              <a:rPr lang="en-US" sz="3800" smtClean="0"/>
              <a:t>Hardware / Software</a:t>
            </a:r>
            <a:endParaRPr lang="en-US" sz="38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/>
          <a:p>
            <a:r>
              <a:rPr lang="en-US" smtClean="0"/>
              <a:t>Smart Boards</a:t>
            </a:r>
          </a:p>
          <a:p>
            <a:pPr marL="0" indent="0">
              <a:buNone/>
            </a:pPr>
            <a:endParaRPr lang="en-US" sz="1600" smtClean="0"/>
          </a:p>
          <a:p>
            <a:r>
              <a:rPr lang="en-US" smtClean="0"/>
              <a:t>Clickers</a:t>
            </a:r>
          </a:p>
          <a:p>
            <a:pPr marL="0" indent="0">
              <a:buNone/>
            </a:pPr>
            <a:endParaRPr lang="en-US" sz="1600" smtClean="0"/>
          </a:p>
          <a:p>
            <a:r>
              <a:rPr lang="en-US" smtClean="0"/>
              <a:t>Other</a:t>
            </a:r>
          </a:p>
          <a:p>
            <a:pPr lvl="1"/>
            <a:r>
              <a:rPr lang="en-US"/>
              <a:t>M</a:t>
            </a:r>
            <a:r>
              <a:rPr lang="en-US" smtClean="0"/>
              <a:t>ore MACs at the college</a:t>
            </a:r>
          </a:p>
          <a:p>
            <a:pPr lvl="1"/>
            <a:r>
              <a:rPr lang="en-US" smtClean="0"/>
              <a:t>Better access </a:t>
            </a:r>
            <a:r>
              <a:rPr lang="en-US"/>
              <a:t>to computer lab for class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Specific software requests </a:t>
            </a:r>
          </a:p>
          <a:p>
            <a:pPr marL="274637" lvl="1" indent="0"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  <p:pic>
        <p:nvPicPr>
          <p:cNvPr id="4098" name="Picture 2" descr="Picture of students using clickers in class. Copyright is https://educ6040fall10.wikispaces.com/Clickers" title="Students using clic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69256"/>
            <a:ext cx="2808312" cy="1868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82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8794</TotalTime>
  <Words>579</Words>
  <Application>Microsoft Office PowerPoint</Application>
  <PresentationFormat>On-screen Show (4:3)</PresentationFormat>
  <Paragraphs>128</Paragraphs>
  <Slides>15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Origine</vt:lpstr>
      <vt:lpstr>1_Origine</vt:lpstr>
      <vt:lpstr>Worksheet</vt:lpstr>
      <vt:lpstr>Doing Ordinary Things Extraordinarily Well: Faculty Perspectives on Excellence in ICT and E-Learning Use in Colleges </vt:lpstr>
      <vt:lpstr> Goals and Method </vt:lpstr>
      <vt:lpstr>Method (cont’d)</vt:lpstr>
      <vt:lpstr>Professor Characteristics</vt:lpstr>
      <vt:lpstr>Students and Professors Agree</vt:lpstr>
      <vt:lpstr>Students and Professors Don’t Always See Eye to Eye</vt:lpstr>
      <vt:lpstr> Faculty Views: Using Technology in Teaching is not Always Easy</vt:lpstr>
      <vt:lpstr>Faculty Views: Using Technology in Teaching is not Always Easy </vt:lpstr>
      <vt:lpstr>Faculty Wishlist:  Hardware / Software</vt:lpstr>
      <vt:lpstr>Faculty Wishlist: Knowledge of how to use Technology</vt:lpstr>
      <vt:lpstr>Faculty Views: Students with Disabilities, Second Language Learners</vt:lpstr>
      <vt:lpstr>Student Views: Use of Personal Technology in Class</vt:lpstr>
      <vt:lpstr>Comparison of Student and Faculty Views About Use of Personal Technology in Class</vt:lpstr>
      <vt:lpstr>Take Home Messages</vt:lpstr>
      <vt:lpstr>More Information</vt:lpstr>
    </vt:vector>
  </TitlesOfParts>
  <Company>TRADINTEK - Services linguistiques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TRA6053 - Méthodologie et outils de la localisation II</dc:title>
  <dc:creator>Christian Mayer</dc:creator>
  <cp:lastModifiedBy>Admin</cp:lastModifiedBy>
  <cp:revision>789</cp:revision>
  <cp:lastPrinted>2015-10-13T20:22:21Z</cp:lastPrinted>
  <dcterms:created xsi:type="dcterms:W3CDTF">2002-08-29T15:31:57Z</dcterms:created>
  <dcterms:modified xsi:type="dcterms:W3CDTF">2016-06-02T20:04:18Z</dcterms:modified>
</cp:coreProperties>
</file>