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handoutMasterIdLst>
    <p:handoutMasterId r:id="rId23"/>
  </p:handoutMasterIdLst>
  <p:sldIdLst>
    <p:sldId id="406" r:id="rId2"/>
    <p:sldId id="407" r:id="rId3"/>
    <p:sldId id="408" r:id="rId4"/>
    <p:sldId id="409" r:id="rId5"/>
    <p:sldId id="410" r:id="rId6"/>
    <p:sldId id="411" r:id="rId7"/>
    <p:sldId id="412" r:id="rId8"/>
    <p:sldId id="366" r:id="rId9"/>
    <p:sldId id="368" r:id="rId10"/>
    <p:sldId id="403" r:id="rId11"/>
    <p:sldId id="413" r:id="rId12"/>
    <p:sldId id="337" r:id="rId13"/>
    <p:sldId id="373" r:id="rId14"/>
    <p:sldId id="398" r:id="rId15"/>
    <p:sldId id="399" r:id="rId16"/>
    <p:sldId id="401" r:id="rId17"/>
    <p:sldId id="370" r:id="rId18"/>
    <p:sldId id="405" r:id="rId19"/>
    <p:sldId id="357" r:id="rId20"/>
    <p:sldId id="275" r:id="rId21"/>
  </p:sldIdLst>
  <p:sldSz cx="12192000" cy="6858000"/>
  <p:notesSz cx="7010400" cy="9296400"/>
  <p:defaultTextStyle>
    <a:defPPr>
      <a:defRPr lang="fr"/>
    </a:defPPr>
    <a:lvl1pPr algn="l" rtl="0" eaLnBrk="0" fontAlgn="base" hangingPunct="0">
      <a:spcBef>
        <a:spcPct val="0"/>
      </a:spcBef>
      <a:spcAft>
        <a:spcPct val="0"/>
      </a:spcAft>
      <a:defRPr sz="2400"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ck C. Legault" initials="ACL" lastIdx="1" clrIdx="0">
    <p:extLst>
      <p:ext uri="{19B8F6BF-5375-455C-9EA6-DF929625EA0E}">
        <p15:presenceInfo xmlns:p15="http://schemas.microsoft.com/office/powerpoint/2012/main" userId="S::aclegault@dawsoncollege.qc.ca::416d2180-729d-4e77-9aba-a16c56ca89a9" providerId="AD"/>
      </p:ext>
    </p:extLst>
  </p:cmAuthor>
  <p:cmAuthor id="2" name="Adaptech Research Network" initials="ARN" lastIdx="4" clrIdx="1">
    <p:extLst>
      <p:ext uri="{19B8F6BF-5375-455C-9EA6-DF929625EA0E}">
        <p15:presenceInfo xmlns:p15="http://schemas.microsoft.com/office/powerpoint/2012/main" userId="1d07d7e648b1b8db" providerId="Windows Live"/>
      </p:ext>
    </p:extLst>
  </p:cmAuthor>
  <p:cmAuthor id="3" name="Catherine S. Fichten, Dr." initials="CSFD" lastIdx="1" clrIdx="2">
    <p:extLst>
      <p:ext uri="{19B8F6BF-5375-455C-9EA6-DF929625EA0E}">
        <p15:presenceInfo xmlns:p15="http://schemas.microsoft.com/office/powerpoint/2012/main" userId="Catherine S. Fichten, D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91103"/>
    <a:srgbClr val="CC6600"/>
    <a:srgbClr val="CC99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86473" autoAdjust="0"/>
  </p:normalViewPr>
  <p:slideViewPr>
    <p:cSldViewPr snapToGrid="0">
      <p:cViewPr varScale="1">
        <p:scale>
          <a:sx n="65" d="100"/>
          <a:sy n="65" d="100"/>
        </p:scale>
        <p:origin x="816" y="56"/>
      </p:cViewPr>
      <p:guideLst>
        <p:guide orient="horz" pos="2160"/>
        <p:guide pos="3840"/>
      </p:guideLst>
    </p:cSldViewPr>
  </p:slideViewPr>
  <p:outlineViewPr>
    <p:cViewPr>
      <p:scale>
        <a:sx n="33" d="100"/>
        <a:sy n="33" d="100"/>
      </p:scale>
      <p:origin x="0" y="-1424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3048"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82374645775626"/>
          <c:y val="3.1088145231846019E-2"/>
          <c:w val="0.84702252843394576"/>
          <c:h val="0.75932706328375621"/>
        </c:manualLayout>
      </c:layout>
      <c:barChart>
        <c:barDir val="col"/>
        <c:grouping val="clustered"/>
        <c:varyColors val="0"/>
        <c:ser>
          <c:idx val="0"/>
          <c:order val="0"/>
          <c:tx>
            <c:strRef>
              <c:f>Sheet1!$A$2</c:f>
              <c:strCache>
                <c:ptCount val="1"/>
                <c:pt idx="0">
                  <c:v>Avec handicap</c:v>
                </c:pt>
              </c:strCache>
            </c:strRef>
          </c:tx>
          <c:spPr>
            <a:solidFill>
              <a:srgbClr val="3732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Programmes préuniversitaires</c:v>
                </c:pt>
                <c:pt idx="1">
                  <c:v>Programmes techniques</c:v>
                </c:pt>
              </c:strCache>
            </c:strRef>
          </c:cat>
          <c:val>
            <c:numRef>
              <c:f>Sheet1!$B$2:$C$2</c:f>
              <c:numCache>
                <c:formatCode>0.0%</c:formatCode>
                <c:ptCount val="2"/>
                <c:pt idx="0">
                  <c:v>0.55000000000000004</c:v>
                </c:pt>
                <c:pt idx="1">
                  <c:v>0.53200000000000003</c:v>
                </c:pt>
              </c:numCache>
            </c:numRef>
          </c:val>
          <c:extLst>
            <c:ext xmlns:c16="http://schemas.microsoft.com/office/drawing/2014/chart" uri="{C3380CC4-5D6E-409C-BE32-E72D297353CC}">
              <c16:uniqueId val="{00000000-0D3D-4CB3-832A-0FD57EC93B31}"/>
            </c:ext>
          </c:extLst>
        </c:ser>
        <c:ser>
          <c:idx val="1"/>
          <c:order val="1"/>
          <c:tx>
            <c:strRef>
              <c:f>Sheet1!$A$3</c:f>
              <c:strCache>
                <c:ptCount val="1"/>
                <c:pt idx="0">
                  <c:v>Sans handicap</c:v>
                </c:pt>
              </c:strCache>
            </c:strRef>
          </c:tx>
          <c:spPr>
            <a:solidFill>
              <a:schemeClr val="bg1"/>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Programmes préuniversitaires</c:v>
                </c:pt>
                <c:pt idx="1">
                  <c:v>Programmes techniques</c:v>
                </c:pt>
              </c:strCache>
            </c:strRef>
          </c:cat>
          <c:val>
            <c:numRef>
              <c:f>Sheet1!$B$3:$C$3</c:f>
              <c:numCache>
                <c:formatCode>0.0%</c:formatCode>
                <c:ptCount val="2"/>
                <c:pt idx="0">
                  <c:v>0.54500000000000004</c:v>
                </c:pt>
                <c:pt idx="1">
                  <c:v>0.51700000000000002</c:v>
                </c:pt>
              </c:numCache>
            </c:numRef>
          </c:val>
          <c:extLst>
            <c:ext xmlns:c16="http://schemas.microsoft.com/office/drawing/2014/chart" uri="{C3380CC4-5D6E-409C-BE32-E72D297353CC}">
              <c16:uniqueId val="{00000001-0D3D-4CB3-832A-0FD57EC93B31}"/>
            </c:ext>
          </c:extLst>
        </c:ser>
        <c:dLbls>
          <c:showLegendKey val="0"/>
          <c:showVal val="0"/>
          <c:showCatName val="0"/>
          <c:showSerName val="0"/>
          <c:showPercent val="0"/>
          <c:showBubbleSize val="0"/>
        </c:dLbls>
        <c:gapWidth val="219"/>
        <c:overlap val="-27"/>
        <c:axId val="37005464"/>
        <c:axId val="37003168"/>
      </c:barChart>
      <c:catAx>
        <c:axId val="370054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7003168"/>
        <c:crosses val="autoZero"/>
        <c:auto val="1"/>
        <c:lblAlgn val="ctr"/>
        <c:lblOffset val="100"/>
        <c:noMultiLvlLbl val="0"/>
      </c:catAx>
      <c:valAx>
        <c:axId val="37003168"/>
        <c:scaling>
          <c:orientation val="minMax"/>
          <c:min val="0.4"/>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fr" sz="2800" b="1" dirty="0" err="1"/>
                  <a:t>Taux </a:t>
                </a:r>
                <a:r>
                  <a:rPr lang="fr" sz="2800" b="1" baseline="0" dirty="0"/>
                  <a:t>de </a:t>
                </a:r>
                <a:r>
                  <a:rPr lang="fr" sz="2800" b="1" baseline="0" dirty="0" err="1"/>
                  <a:t>diplomation</a:t>
                </a:r>
                <a:endParaRPr lang="en-CA" sz="2800" b="1" dirty="0"/>
              </a:p>
            </c:rich>
          </c:tx>
          <c:layout>
            <c:manualLayout>
              <c:xMode val="edge"/>
              <c:yMode val="edge"/>
              <c:x val="4.8688345922996614E-3"/>
              <c:y val="9.2409508396247841E-2"/>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005464"/>
        <c:crosses val="autoZero"/>
        <c:crossBetween val="between"/>
      </c:valAx>
      <c:spPr>
        <a:noFill/>
        <a:ln>
          <a:noFill/>
        </a:ln>
        <a:effectLst/>
      </c:spPr>
    </c:plotArea>
    <c:legend>
      <c:legendPos val="b"/>
      <c:layout>
        <c:manualLayout>
          <c:xMode val="edge"/>
          <c:yMode val="edge"/>
          <c:x val="0.23005949374491591"/>
          <c:y val="0.90044655876348811"/>
          <c:w val="0.53988101251016818"/>
          <c:h val="9.492381160688247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4" y="0"/>
            <a:ext cx="3037401" cy="464820"/>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eaLnBrk="1" hangingPunct="1">
              <a:defRPr sz="1300">
                <a:latin typeface="Times New Roman" pitchFamily="18" charset="0"/>
                <a:cs typeface="+mn-cs"/>
              </a:defRPr>
            </a:lvl1pPr>
          </a:lstStyle>
          <a:p>
            <a:pPr>
              <a:defRPr/>
            </a:pPr>
            <a:endParaRPr lang="fr-CA" dirty="0"/>
          </a:p>
        </p:txBody>
      </p:sp>
      <p:sp>
        <p:nvSpPr>
          <p:cNvPr id="183299" name="Rectangle 3"/>
          <p:cNvSpPr>
            <a:spLocks noGrp="1" noChangeArrowheads="1"/>
          </p:cNvSpPr>
          <p:nvPr>
            <p:ph type="dt" sz="quarter" idx="1"/>
          </p:nvPr>
        </p:nvSpPr>
        <p:spPr bwMode="auto">
          <a:xfrm>
            <a:off x="3970612" y="0"/>
            <a:ext cx="3038595" cy="464820"/>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eaLnBrk="1" hangingPunct="1">
              <a:defRPr sz="1300">
                <a:latin typeface="Times New Roman" pitchFamily="18" charset="0"/>
                <a:cs typeface="+mn-cs"/>
              </a:defRPr>
            </a:lvl1pPr>
          </a:lstStyle>
          <a:p>
            <a:pPr>
              <a:defRPr/>
            </a:pPr>
            <a:endParaRPr lang="fr-CA" dirty="0"/>
          </a:p>
        </p:txBody>
      </p:sp>
      <p:sp>
        <p:nvSpPr>
          <p:cNvPr id="183300" name="Rectangle 4"/>
          <p:cNvSpPr>
            <a:spLocks noGrp="1" noChangeArrowheads="1"/>
          </p:cNvSpPr>
          <p:nvPr>
            <p:ph type="ftr" sz="quarter" idx="2"/>
          </p:nvPr>
        </p:nvSpPr>
        <p:spPr bwMode="auto">
          <a:xfrm>
            <a:off x="4" y="8831584"/>
            <a:ext cx="3037401" cy="462669"/>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eaLnBrk="1" hangingPunct="1">
              <a:defRPr sz="1300">
                <a:latin typeface="Times New Roman" pitchFamily="18" charset="0"/>
                <a:cs typeface="+mn-cs"/>
              </a:defRPr>
            </a:lvl1pPr>
          </a:lstStyle>
          <a:p>
            <a:pPr>
              <a:defRPr/>
            </a:pPr>
            <a:endParaRPr lang="fr-CA" dirty="0"/>
          </a:p>
        </p:txBody>
      </p:sp>
      <p:sp>
        <p:nvSpPr>
          <p:cNvPr id="183301" name="Rectangle 5"/>
          <p:cNvSpPr>
            <a:spLocks noGrp="1" noChangeArrowheads="1"/>
          </p:cNvSpPr>
          <p:nvPr>
            <p:ph type="sldNum" sz="quarter" idx="3"/>
          </p:nvPr>
        </p:nvSpPr>
        <p:spPr bwMode="auto">
          <a:xfrm>
            <a:off x="3970612" y="8831584"/>
            <a:ext cx="3038595" cy="462669"/>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eaLnBrk="1" hangingPunct="1">
              <a:defRPr sz="1300" smtClean="0">
                <a:latin typeface="Times New Roman" pitchFamily="18" charset="0"/>
              </a:defRPr>
            </a:lvl1pPr>
          </a:lstStyle>
          <a:p>
            <a:pPr>
              <a:defRPr/>
            </a:pPr>
            <a:fld id="{94164601-6281-47D0-921F-0F42C8F89E2C}" type="slidenum">
              <a:rPr lang="fr-CA" altLang="fr-FR"/>
              <a:pPr>
                <a:defRPr/>
              </a:pPr>
              <a:t>‹#›</a:t>
            </a:fld>
            <a:endParaRPr lang="fr-CA" altLang="fr-FR" dirty="0"/>
          </a:p>
        </p:txBody>
      </p:sp>
    </p:spTree>
    <p:extLst>
      <p:ext uri="{BB962C8B-B14F-4D97-AF65-F5344CB8AC3E}">
        <p14:creationId xmlns:p14="http://schemas.microsoft.com/office/powerpoint/2010/main" val="250112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4" y="0"/>
            <a:ext cx="3037401" cy="464820"/>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eaLnBrk="1" hangingPunct="1">
              <a:defRPr sz="1300">
                <a:cs typeface="+mn-cs"/>
              </a:defRPr>
            </a:lvl1pPr>
          </a:lstStyle>
          <a:p>
            <a:pPr>
              <a:defRPr/>
            </a:pPr>
            <a:endParaRPr lang="fr-CA" dirty="0"/>
          </a:p>
        </p:txBody>
      </p:sp>
      <p:sp>
        <p:nvSpPr>
          <p:cNvPr id="6147" name="Rectangle 3"/>
          <p:cNvSpPr>
            <a:spLocks noGrp="1" noChangeArrowheads="1"/>
          </p:cNvSpPr>
          <p:nvPr>
            <p:ph type="dt" idx="1"/>
          </p:nvPr>
        </p:nvSpPr>
        <p:spPr bwMode="auto">
          <a:xfrm>
            <a:off x="3973002" y="0"/>
            <a:ext cx="3037401" cy="464820"/>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eaLnBrk="1" hangingPunct="1">
              <a:defRPr sz="1300">
                <a:cs typeface="+mn-cs"/>
              </a:defRPr>
            </a:lvl1pPr>
          </a:lstStyle>
          <a:p>
            <a:pPr>
              <a:defRPr/>
            </a:pPr>
            <a:endParaRPr lang="fr-CA" dirty="0"/>
          </a:p>
        </p:txBody>
      </p:sp>
      <p:sp>
        <p:nvSpPr>
          <p:cNvPr id="3789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4405" y="4415791"/>
            <a:ext cx="5141597" cy="4183380"/>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fr" noProof="0"/>
              <a:t>Cliquez pour modifier les styles du texte du masque</a:t>
            </a:r>
          </a:p>
          <a:p>
            <a:pPr lvl="1"/>
            <a:r>
              <a:rPr lang="fr" noProof="0"/>
              <a:t>Deuxième niveau</a:t>
            </a:r>
          </a:p>
          <a:p>
            <a:pPr lvl="2"/>
            <a:r>
              <a:rPr lang="fr" noProof="0"/>
              <a:t>Troisième niveau</a:t>
            </a:r>
          </a:p>
          <a:p>
            <a:pPr lvl="3"/>
            <a:r>
              <a:rPr lang="fr" noProof="0"/>
              <a:t>Quatrième niveau</a:t>
            </a:r>
          </a:p>
          <a:p>
            <a:pPr lvl="4"/>
            <a:r>
              <a:rPr lang="fr" noProof="0"/>
              <a:t>Cinquième niveau</a:t>
            </a:r>
          </a:p>
        </p:txBody>
      </p:sp>
      <p:sp>
        <p:nvSpPr>
          <p:cNvPr id="6150" name="Rectangle 6"/>
          <p:cNvSpPr>
            <a:spLocks noGrp="1" noChangeArrowheads="1"/>
          </p:cNvSpPr>
          <p:nvPr>
            <p:ph type="ftr" sz="quarter" idx="4"/>
          </p:nvPr>
        </p:nvSpPr>
        <p:spPr bwMode="auto">
          <a:xfrm>
            <a:off x="4" y="8831580"/>
            <a:ext cx="3037401" cy="464820"/>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eaLnBrk="1" hangingPunct="1">
              <a:defRPr sz="1300">
                <a:cs typeface="+mn-cs"/>
              </a:defRPr>
            </a:lvl1pPr>
          </a:lstStyle>
          <a:p>
            <a:pPr>
              <a:defRPr/>
            </a:pPr>
            <a:endParaRPr lang="fr-CA" dirty="0"/>
          </a:p>
        </p:txBody>
      </p:sp>
      <p:sp>
        <p:nvSpPr>
          <p:cNvPr id="6151" name="Rectangle 7"/>
          <p:cNvSpPr>
            <a:spLocks noGrp="1" noChangeArrowheads="1"/>
          </p:cNvSpPr>
          <p:nvPr>
            <p:ph type="sldNum" sz="quarter" idx="5"/>
          </p:nvPr>
        </p:nvSpPr>
        <p:spPr bwMode="auto">
          <a:xfrm>
            <a:off x="3973002" y="8831580"/>
            <a:ext cx="3037401" cy="464820"/>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eaLnBrk="1" hangingPunct="1">
              <a:defRPr sz="1300" smtClean="0"/>
            </a:lvl1pPr>
          </a:lstStyle>
          <a:p>
            <a:pPr>
              <a:defRPr/>
            </a:pPr>
            <a:fld id="{DAE4E70F-697E-4098-ACB2-62C4FAF0F957}" type="slidenum">
              <a:rPr lang="fr-CA" altLang="fr-FR"/>
              <a:pPr>
                <a:defRPr/>
              </a:pPr>
              <a:t>‹#›</a:t>
            </a:fld>
            <a:endParaRPr lang="fr-CA" altLang="fr-FR" dirty="0"/>
          </a:p>
        </p:txBody>
      </p:sp>
    </p:spTree>
    <p:extLst>
      <p:ext uri="{BB962C8B-B14F-4D97-AF65-F5344CB8AC3E}">
        <p14:creationId xmlns:p14="http://schemas.microsoft.com/office/powerpoint/2010/main" val="184455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udlguidelines.cast.org/binaries/content/assets/udlguidelines/udlg-v2-0/udlg-graphicorganizer-v2-0-french.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dlguidelines.cast.org/binaries/content/assets/udlguidelines/udlg-v2-0/udlg-graphicorganizer-v2-0-french.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xfrm>
            <a:off x="776288" y="1200150"/>
            <a:ext cx="5762625" cy="3241675"/>
          </a:xfrm>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itchFamily="18" charset="0"/>
              </a:defRPr>
            </a:lvl1pPr>
            <a:lvl2pPr marL="747059" indent="-287331">
              <a:spcBef>
                <a:spcPct val="30000"/>
              </a:spcBef>
              <a:defRPr sz="1300">
                <a:solidFill>
                  <a:schemeClr val="tx1"/>
                </a:solidFill>
                <a:latin typeface="Times New Roman" pitchFamily="18" charset="0"/>
              </a:defRPr>
            </a:lvl2pPr>
            <a:lvl3pPr marL="1149321" indent="-229865">
              <a:spcBef>
                <a:spcPct val="30000"/>
              </a:spcBef>
              <a:defRPr sz="1300">
                <a:solidFill>
                  <a:schemeClr val="tx1"/>
                </a:solidFill>
                <a:latin typeface="Times New Roman" pitchFamily="18" charset="0"/>
              </a:defRPr>
            </a:lvl3pPr>
            <a:lvl4pPr marL="1609049" indent="-229865">
              <a:spcBef>
                <a:spcPct val="30000"/>
              </a:spcBef>
              <a:defRPr sz="1300">
                <a:solidFill>
                  <a:schemeClr val="tx1"/>
                </a:solidFill>
                <a:latin typeface="Times New Roman" pitchFamily="18" charset="0"/>
              </a:defRPr>
            </a:lvl4pPr>
            <a:lvl5pPr marL="2068777" indent="-229865">
              <a:spcBef>
                <a:spcPct val="30000"/>
              </a:spcBef>
              <a:defRPr sz="1300">
                <a:solidFill>
                  <a:schemeClr val="tx1"/>
                </a:solidFill>
                <a:latin typeface="Times New Roman" pitchFamily="18" charset="0"/>
              </a:defRPr>
            </a:lvl5pPr>
            <a:lvl6pPr marL="2528506" indent="-229865" eaLnBrk="0" fontAlgn="base" hangingPunct="0">
              <a:spcBef>
                <a:spcPct val="30000"/>
              </a:spcBef>
              <a:spcAft>
                <a:spcPct val="0"/>
              </a:spcAft>
              <a:defRPr sz="1300">
                <a:solidFill>
                  <a:schemeClr val="tx1"/>
                </a:solidFill>
                <a:latin typeface="Times New Roman" pitchFamily="18" charset="0"/>
              </a:defRPr>
            </a:lvl6pPr>
            <a:lvl7pPr marL="2988235" indent="-229865" eaLnBrk="0" fontAlgn="base" hangingPunct="0">
              <a:spcBef>
                <a:spcPct val="30000"/>
              </a:spcBef>
              <a:spcAft>
                <a:spcPct val="0"/>
              </a:spcAft>
              <a:defRPr sz="1300">
                <a:solidFill>
                  <a:schemeClr val="tx1"/>
                </a:solidFill>
                <a:latin typeface="Times New Roman" pitchFamily="18" charset="0"/>
              </a:defRPr>
            </a:lvl7pPr>
            <a:lvl8pPr marL="3447963" indent="-229865" eaLnBrk="0" fontAlgn="base" hangingPunct="0">
              <a:spcBef>
                <a:spcPct val="30000"/>
              </a:spcBef>
              <a:spcAft>
                <a:spcPct val="0"/>
              </a:spcAft>
              <a:defRPr sz="1300">
                <a:solidFill>
                  <a:schemeClr val="tx1"/>
                </a:solidFill>
                <a:latin typeface="Times New Roman" pitchFamily="18" charset="0"/>
              </a:defRPr>
            </a:lvl8pPr>
            <a:lvl9pPr marL="3907691" indent="-229865"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4B4DF015-394A-46E5-868F-5D363B8BD40C}" type="slidenum">
              <a:rPr lang="fr-CA" altLang="fr-FR" smtClean="0">
                <a:latin typeface="Tahoma" pitchFamily="34" charset="0"/>
              </a:rPr>
              <a:pPr>
                <a:spcBef>
                  <a:spcPct val="0"/>
                </a:spcBef>
              </a:pPr>
              <a:t>1</a:t>
            </a:fld>
            <a:endParaRPr lang="fr-CA" altLang="fr-FR" dirty="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10</a:t>
            </a:fld>
            <a:endParaRPr lang="fr-CA" altLang="fr-FR"/>
          </a:p>
        </p:txBody>
      </p:sp>
    </p:spTree>
    <p:extLst>
      <p:ext uri="{BB962C8B-B14F-4D97-AF65-F5344CB8AC3E}">
        <p14:creationId xmlns:p14="http://schemas.microsoft.com/office/powerpoint/2010/main" val="162244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11</a:t>
            </a:fld>
            <a:endParaRPr lang="fr-CA" altLang="fr-FR"/>
          </a:p>
        </p:txBody>
      </p:sp>
    </p:spTree>
    <p:extLst>
      <p:ext uri="{BB962C8B-B14F-4D97-AF65-F5344CB8AC3E}">
        <p14:creationId xmlns:p14="http://schemas.microsoft.com/office/powerpoint/2010/main" val="16450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12</a:t>
            </a:fld>
            <a:endParaRPr lang="en-US" dirty="0"/>
          </a:p>
        </p:txBody>
      </p:sp>
    </p:spTree>
    <p:extLst>
      <p:ext uri="{BB962C8B-B14F-4D97-AF65-F5344CB8AC3E}">
        <p14:creationId xmlns:p14="http://schemas.microsoft.com/office/powerpoint/2010/main" val="386881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latin typeface="Times New Roman"/>
                <a:cs typeface="Times New Roman"/>
              </a:rPr>
              <a:t>1 Jorgensen, S., </a:t>
            </a:r>
            <a:r>
              <a:rPr lang="en-US" dirty="0" err="1">
                <a:latin typeface="Times New Roman"/>
                <a:cs typeface="Times New Roman"/>
              </a:rPr>
              <a:t>Fichten</a:t>
            </a:r>
            <a:r>
              <a:rPr lang="en-US" dirty="0">
                <a:latin typeface="Times New Roman"/>
                <a:cs typeface="Times New Roman"/>
              </a:rPr>
              <a:t>, C.S., Havel, A., Lamb, D., James, C. et Barile, M. (2005). Academic performance of college students with and without disabilities: An archival study. Canadian Journal of Counselling, 39(2), 101-117.</a:t>
            </a:r>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13</a:t>
            </a:fld>
            <a:endParaRPr lang="en-US"/>
          </a:p>
        </p:txBody>
      </p:sp>
    </p:spTree>
    <p:extLst>
      <p:ext uri="{BB962C8B-B14F-4D97-AF65-F5344CB8AC3E}">
        <p14:creationId xmlns:p14="http://schemas.microsoft.com/office/powerpoint/2010/main" val="100143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fr-FR" dirty="0"/>
              <a:t>Les étudiants en situation de handicap ou non obtiennent leur diplôme au même taux1 </a:t>
            </a:r>
          </a:p>
          <a:p>
            <a:r>
              <a:rPr lang="fr-FR" dirty="0"/>
              <a:t>Le taux d’obtention du diplôme des étudiants en situation de handicap est en fait plus élevé </a:t>
            </a:r>
          </a:p>
          <a:p>
            <a:r>
              <a:rPr lang="fr-FR" dirty="0"/>
              <a:t>Pas de façon significative</a:t>
            </a:r>
          </a:p>
          <a:p>
            <a:r>
              <a:rPr lang="fr-FR" dirty="0"/>
              <a:t>Prennent une session de plus</a:t>
            </a:r>
          </a:p>
        </p:txBody>
      </p:sp>
      <p:sp>
        <p:nvSpPr>
          <p:cNvPr id="4" name="Slide Number Placeholder 3"/>
          <p:cNvSpPr>
            <a:spLocks noGrp="1"/>
          </p:cNvSpPr>
          <p:nvPr>
            <p:ph type="sldNum" sz="quarter" idx="10"/>
          </p:nvPr>
        </p:nvSpPr>
        <p:spPr/>
        <p:txBody>
          <a:bodyPr/>
          <a:lstStyle/>
          <a:p>
            <a:pPr>
              <a:defRPr/>
            </a:pPr>
            <a:fld id="{DAE4E70F-697E-4098-ACB2-62C4FAF0F957}" type="slidenum">
              <a:rPr lang="fr-CA" altLang="fr-FR" smtClean="0"/>
              <a:pPr>
                <a:defRPr/>
              </a:pPr>
              <a:t>14</a:t>
            </a:fld>
            <a:endParaRPr lang="fr-CA" altLang="fr-FR"/>
          </a:p>
        </p:txBody>
      </p:sp>
    </p:spTree>
    <p:extLst>
      <p:ext uri="{BB962C8B-B14F-4D97-AF65-F5344CB8AC3E}">
        <p14:creationId xmlns:p14="http://schemas.microsoft.com/office/powerpoint/2010/main" val="644615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marL="278255" lvl="1" indent="0">
              <a:spcBef>
                <a:spcPts val="1037"/>
              </a:spcBef>
              <a:buClr>
                <a:srgbClr val="002060"/>
              </a:buClr>
              <a:buSzPct val="110000"/>
              <a:buFont typeface="Arial" pitchFamily="34" charset="0"/>
              <a:buNone/>
            </a:pPr>
            <a:endParaRPr lang="en-US" sz="3300" dirty="0">
              <a:latin typeface="Arial Narrow" pitchFamily="34" charset="0"/>
            </a:endParaRPr>
          </a:p>
          <a:p>
            <a:pPr marL="554862" lvl="1" indent="-276607">
              <a:spcBef>
                <a:spcPts val="1037"/>
              </a:spcBef>
              <a:buClr>
                <a:srgbClr val="002060"/>
              </a:buClr>
              <a:buSzPct val="110000"/>
              <a:buFont typeface="Arial" pitchFamily="34" charset="0"/>
              <a:buChar char="•"/>
            </a:pPr>
            <a:r>
              <a:rPr lang="fr" sz="3300" dirty="0">
                <a:latin typeface="Arial Narrow" pitchFamily="34" charset="0"/>
              </a:rPr>
              <a:t>Ont un emploi</a:t>
            </a:r>
          </a:p>
          <a:p>
            <a:pPr marL="740912" lvl="2" indent="-186052" defTabSz="740912">
              <a:spcBef>
                <a:spcPts val="830"/>
              </a:spcBef>
              <a:buClr>
                <a:srgbClr val="002060"/>
              </a:buClr>
              <a:buSzPct val="110000"/>
              <a:buFont typeface="Arial" pitchFamily="34" charset="0"/>
              <a:buChar char="•"/>
            </a:pPr>
            <a:r>
              <a:rPr lang="fr" sz="2900" dirty="0">
                <a:latin typeface="Arial Narrow" pitchFamily="34" charset="0"/>
              </a:rPr>
              <a:t>Préuniversitaires</a:t>
            </a:r>
          </a:p>
          <a:p>
            <a:pPr marL="925317" lvl="3" indent="-186052">
              <a:spcBef>
                <a:spcPts val="830"/>
              </a:spcBef>
              <a:buClr>
                <a:srgbClr val="002060"/>
              </a:buClr>
              <a:buSzPct val="110000"/>
              <a:buFont typeface="Arial" pitchFamily="34" charset="0"/>
              <a:buChar char="•"/>
            </a:pPr>
            <a:r>
              <a:rPr lang="fr" sz="2200" dirty="0">
                <a:latin typeface="Arial Narrow" pitchFamily="34" charset="0"/>
              </a:rPr>
              <a:t>14 % avec handicap</a:t>
            </a:r>
          </a:p>
          <a:p>
            <a:pPr marL="925317" lvl="3" indent="-186052">
              <a:spcBef>
                <a:spcPts val="830"/>
              </a:spcBef>
              <a:buClr>
                <a:srgbClr val="002060"/>
              </a:buClr>
              <a:buSzPct val="110000"/>
              <a:buFont typeface="Arial" pitchFamily="34" charset="0"/>
              <a:buChar char="•"/>
            </a:pPr>
            <a:r>
              <a:rPr lang="fr" sz="2200" dirty="0">
                <a:latin typeface="Arial Narrow" pitchFamily="34" charset="0"/>
              </a:rPr>
              <a:t>13 % sans handicap</a:t>
            </a:r>
          </a:p>
          <a:p>
            <a:pPr marL="740912" lvl="2" indent="-186052" defTabSz="740912">
              <a:spcBef>
                <a:spcPts val="830"/>
              </a:spcBef>
              <a:buClr>
                <a:srgbClr val="002060"/>
              </a:buClr>
              <a:buSzPct val="110000"/>
              <a:buFont typeface="Arial" pitchFamily="34" charset="0"/>
              <a:buChar char="•"/>
            </a:pPr>
            <a:r>
              <a:rPr lang="fr" sz="2900" dirty="0">
                <a:latin typeface="Arial Narrow" pitchFamily="34" charset="0"/>
              </a:rPr>
              <a:t>Carrière/techniques</a:t>
            </a:r>
          </a:p>
          <a:p>
            <a:pPr marL="925317" lvl="3" indent="-184405">
              <a:spcBef>
                <a:spcPts val="830"/>
              </a:spcBef>
              <a:buClr>
                <a:srgbClr val="002060"/>
              </a:buClr>
              <a:buSzPct val="110000"/>
              <a:buFont typeface="Arial" pitchFamily="34" charset="0"/>
              <a:buChar char="•"/>
            </a:pPr>
            <a:r>
              <a:rPr lang="fr" sz="2200" dirty="0">
                <a:latin typeface="Arial Narrow" pitchFamily="34" charset="0"/>
              </a:rPr>
              <a:t>66 % avec handicap</a:t>
            </a:r>
          </a:p>
          <a:p>
            <a:pPr marL="925317" lvl="3" indent="-184405">
              <a:spcBef>
                <a:spcPts val="830"/>
              </a:spcBef>
              <a:buClr>
                <a:srgbClr val="002060"/>
              </a:buClr>
              <a:buSzPct val="110000"/>
              <a:buFont typeface="Arial" pitchFamily="34" charset="0"/>
              <a:buChar char="•"/>
            </a:pPr>
            <a:r>
              <a:rPr lang="fr" sz="2200" dirty="0">
                <a:latin typeface="Arial Narrow" pitchFamily="34" charset="0"/>
              </a:rPr>
              <a:t>63 % sans handicap</a:t>
            </a:r>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15</a:t>
            </a:fld>
            <a:endParaRPr lang="en-US"/>
          </a:p>
        </p:txBody>
      </p:sp>
    </p:spTree>
    <p:extLst>
      <p:ext uri="{BB962C8B-B14F-4D97-AF65-F5344CB8AC3E}">
        <p14:creationId xmlns:p14="http://schemas.microsoft.com/office/powerpoint/2010/main" val="27772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17</a:t>
            </a:fld>
            <a:endParaRPr lang="fr-CA" altLang="fr-FR"/>
          </a:p>
        </p:txBody>
      </p:sp>
    </p:spTree>
    <p:extLst>
      <p:ext uri="{BB962C8B-B14F-4D97-AF65-F5344CB8AC3E}">
        <p14:creationId xmlns:p14="http://schemas.microsoft.com/office/powerpoint/2010/main" val="388076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18</a:t>
            </a:fld>
            <a:endParaRPr lang="fr-CA" altLang="fr-FR"/>
          </a:p>
        </p:txBody>
      </p:sp>
    </p:spTree>
    <p:extLst>
      <p:ext uri="{BB962C8B-B14F-4D97-AF65-F5344CB8AC3E}">
        <p14:creationId xmlns:p14="http://schemas.microsoft.com/office/powerpoint/2010/main" val="1981992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19</a:t>
            </a:fld>
            <a:endParaRPr lang="en-US"/>
          </a:p>
        </p:txBody>
      </p:sp>
    </p:spTree>
    <p:extLst>
      <p:ext uri="{BB962C8B-B14F-4D97-AF65-F5344CB8AC3E}">
        <p14:creationId xmlns:p14="http://schemas.microsoft.com/office/powerpoint/2010/main" val="3958636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txBox="1">
            <a:spLocks noGrp="1"/>
          </p:cNvSpPr>
          <p:nvPr>
            <p:ph type="body" idx="1"/>
          </p:nvPr>
        </p:nvSpPr>
        <p:spPr>
          <a:xfrm>
            <a:off x="1239099" y="3278826"/>
            <a:ext cx="6818205" cy="3106257"/>
          </a:xfrm>
          <a:prstGeom prst="rect">
            <a:avLst/>
          </a:prstGeom>
        </p:spPr>
        <p:txBody>
          <a:bodyPr spcFirstLastPara="1" wrap="square" lIns="91425" tIns="45700" rIns="91425" bIns="45700" anchor="t" anchorCtr="0">
            <a:noAutofit/>
          </a:bodyPr>
          <a:lstStyle/>
          <a:p>
            <a:pPr marL="361315" indent="-361315"/>
            <a:r>
              <a:rPr lang="en-CA" sz="1200" dirty="0">
                <a:latin typeface="Arial"/>
                <a:cs typeface="Arial"/>
              </a:rPr>
              <a:t>Eagan, M. K., </a:t>
            </a:r>
            <a:r>
              <a:rPr lang="en-CA" sz="1200" dirty="0" err="1">
                <a:latin typeface="Arial"/>
                <a:cs typeface="Arial"/>
              </a:rPr>
              <a:t>Stolzenberg</a:t>
            </a:r>
            <a:r>
              <a:rPr lang="en-CA" sz="1200" dirty="0">
                <a:latin typeface="Arial"/>
                <a:cs typeface="Arial"/>
              </a:rPr>
              <a:t>, E. B., Zimmerman, H. B., Aragon, M. C., Whang </a:t>
            </a:r>
            <a:r>
              <a:rPr lang="en-CA" sz="1200" dirty="0" err="1">
                <a:latin typeface="Arial"/>
                <a:cs typeface="Arial"/>
              </a:rPr>
              <a:t>Sayson</a:t>
            </a:r>
            <a:r>
              <a:rPr lang="en-CA" sz="1200" dirty="0">
                <a:latin typeface="Arial"/>
                <a:cs typeface="Arial"/>
              </a:rPr>
              <a:t>, H. et Rios-Aguilar, C. (2017). T</a:t>
            </a:r>
            <a:r>
              <a:rPr lang="en-CA" sz="1200" i="1" dirty="0">
                <a:latin typeface="Arial"/>
                <a:cs typeface="Arial"/>
              </a:rPr>
              <a:t>he American freshman: National norms fall 2016.</a:t>
            </a:r>
            <a:r>
              <a:rPr lang="en-CA" sz="1200" dirty="0">
                <a:latin typeface="Arial"/>
                <a:cs typeface="Arial"/>
              </a:rPr>
              <a:t> Higher Education Research Institute. https://www.heri.ucla.edu/monographs/TheAmericanFreshman2016.pdf </a:t>
            </a:r>
            <a:endParaRPr lang="en-CA" sz="1200" dirty="0"/>
          </a:p>
          <a:p>
            <a:pPr marL="361315" indent="-361315"/>
            <a:r>
              <a:rPr lang="en-CA" sz="1200" dirty="0" err="1">
                <a:solidFill>
                  <a:srgbClr val="002060"/>
                </a:solidFill>
              </a:rPr>
              <a:t>Fichten</a:t>
            </a:r>
            <a:r>
              <a:rPr lang="en-CA" sz="1200" dirty="0">
                <a:solidFill>
                  <a:srgbClr val="002060"/>
                </a:solidFill>
              </a:rPr>
              <a:t>, C., Amsel, R., Jorgensen, M., Nguyen, M. N., Budd, J., Havel, A., King, L., Jorgensen, S., &amp; Asuncion, J. (2016).Theory of Planned Behavior: Sensitivity and specificity in predicting graduation and drop-out among college and university students? International Journal of Learning, Teaching and Educational Research, 15(7), 38-52. Retrieved from  http://ijlter.org/index.php/ijlter/article/view/694/pdf</a:t>
            </a:r>
            <a:r>
              <a:rPr lang="en-CA" sz="1200" baseline="30000" dirty="0">
                <a:solidFill>
                  <a:srgbClr val="002060"/>
                </a:solidFill>
              </a:rPr>
              <a:t> </a:t>
            </a:r>
          </a:p>
          <a:p>
            <a:pPr marL="361315" indent="-361315"/>
            <a:r>
              <a:rPr lang="en-CA" sz="1200" dirty="0" err="1">
                <a:latin typeface="Arial"/>
                <a:cs typeface="Arial"/>
              </a:rPr>
              <a:t>Fichten</a:t>
            </a:r>
            <a:r>
              <a:rPr lang="en-CA" sz="1200" dirty="0">
                <a:latin typeface="Arial"/>
                <a:cs typeface="Arial"/>
              </a:rPr>
              <a:t>, C. S., Havel, A., King, L., Jorgensen, M., Budd, J., Asuncion, J., Nguyen, M. N., Amsel, R. et </a:t>
            </a:r>
            <a:r>
              <a:rPr lang="en-CA" sz="1200" dirty="0" err="1">
                <a:latin typeface="Arial"/>
                <a:cs typeface="Arial"/>
              </a:rPr>
              <a:t>Marcil</a:t>
            </a:r>
            <a:r>
              <a:rPr lang="en-CA" sz="1200" dirty="0">
                <a:latin typeface="Arial"/>
                <a:cs typeface="Arial"/>
              </a:rPr>
              <a:t>, E. (2018). Are you in or out? Canadian students who register for disability-related services in junior/community colleges versus those who do not. </a:t>
            </a:r>
            <a:r>
              <a:rPr lang="en-CA" sz="1200" i="1" dirty="0">
                <a:latin typeface="Arial"/>
                <a:cs typeface="Arial"/>
              </a:rPr>
              <a:t>Journal of Education and Human Development, 7</a:t>
            </a:r>
            <a:r>
              <a:rPr lang="en-CA" sz="1200" dirty="0">
                <a:latin typeface="Arial"/>
                <a:cs typeface="Arial"/>
              </a:rPr>
              <a:t>(1), 166-175. DOI: 10.15640/jehd.v7n1a19 </a:t>
            </a:r>
            <a:endParaRPr lang="en-CA" sz="1200" dirty="0"/>
          </a:p>
          <a:p>
            <a:pPr marL="361315" indent="-361315"/>
            <a:r>
              <a:rPr lang="en-CA" sz="1200" dirty="0" err="1">
                <a:latin typeface="Arial"/>
                <a:cs typeface="Arial"/>
              </a:rPr>
              <a:t>Fichten</a:t>
            </a:r>
            <a:r>
              <a:rPr lang="en-CA" sz="1200" dirty="0">
                <a:latin typeface="Arial"/>
                <a:cs typeface="Arial"/>
              </a:rPr>
              <a:t>, C. S., Jorgensen, S., Havel, A., Barile, M., Ferraro, V., Landry, M.-E., </a:t>
            </a:r>
            <a:r>
              <a:rPr lang="en-CA" sz="1200" dirty="0" err="1">
                <a:latin typeface="Arial"/>
                <a:cs typeface="Arial"/>
              </a:rPr>
              <a:t>Fiset</a:t>
            </a:r>
            <a:r>
              <a:rPr lang="en-CA" sz="1200" dirty="0">
                <a:latin typeface="Arial"/>
                <a:cs typeface="Arial"/>
              </a:rPr>
              <a:t>, D., </a:t>
            </a:r>
            <a:r>
              <a:rPr lang="en-CA" sz="1200" dirty="0" err="1">
                <a:latin typeface="Arial"/>
                <a:cs typeface="Arial"/>
              </a:rPr>
              <a:t>Juhel</a:t>
            </a:r>
            <a:r>
              <a:rPr lang="en-CA" sz="1200" dirty="0">
                <a:latin typeface="Arial"/>
                <a:cs typeface="Arial"/>
              </a:rPr>
              <a:t>, J.-C., </a:t>
            </a:r>
            <a:r>
              <a:rPr lang="en-CA" sz="1200" dirty="0" err="1">
                <a:latin typeface="Arial"/>
                <a:cs typeface="Arial"/>
              </a:rPr>
              <a:t>Chwojka</a:t>
            </a:r>
            <a:r>
              <a:rPr lang="en-CA" sz="1200" dirty="0">
                <a:latin typeface="Arial"/>
                <a:cs typeface="Arial"/>
              </a:rPr>
              <a:t>, C., Nguyen, M. N., Amsel, R. et Asuncion, J.V. (2012). What happens after graduation? Outcomes, employment, and recommendations of recent junior/community college graduates with and without disabilities. </a:t>
            </a:r>
            <a:r>
              <a:rPr lang="en-CA" sz="1200" i="1" dirty="0">
                <a:latin typeface="Arial"/>
                <a:cs typeface="Arial"/>
              </a:rPr>
              <a:t>Disability and Rehabilitation 34</a:t>
            </a:r>
            <a:r>
              <a:rPr lang="en-CA" sz="1200" dirty="0">
                <a:latin typeface="Arial"/>
                <a:cs typeface="Arial"/>
              </a:rPr>
              <a:t>(11), 917-924.</a:t>
            </a:r>
          </a:p>
          <a:p>
            <a:pPr marL="361315" indent="-361315"/>
            <a:r>
              <a:rPr lang="en-CA" sz="1200" dirty="0"/>
              <a:t>Jorgensen, S., </a:t>
            </a:r>
            <a:r>
              <a:rPr lang="en-CA" sz="1200" dirty="0" err="1"/>
              <a:t>Fichten</a:t>
            </a:r>
            <a:r>
              <a:rPr lang="en-CA" sz="1200" dirty="0"/>
              <a:t>, C. S., Havel, A., Lamb, D., James, C. et Barile, M. (2005). Academic performance of college students with and without disabilities: An archival study</a:t>
            </a:r>
            <a:r>
              <a:rPr lang="en-CA" sz="1200" i="1" dirty="0"/>
              <a:t>. Canadian Journal of Counselling, 39</a:t>
            </a:r>
            <a:r>
              <a:rPr lang="en-CA" sz="1200" dirty="0"/>
              <a:t>(2), 101-117.</a:t>
            </a:r>
          </a:p>
          <a:p>
            <a:pPr marL="361315" indent="-361315"/>
            <a:r>
              <a:rPr lang="en-CA" sz="1200" dirty="0">
                <a:latin typeface="Arial"/>
                <a:cs typeface="Arial"/>
              </a:rPr>
              <a:t>Turcotte, P. (2020). </a:t>
            </a:r>
            <a:r>
              <a:rPr lang="en-CA" sz="1200" i="1" dirty="0" err="1">
                <a:latin typeface="Arial"/>
                <a:cs typeface="Arial"/>
              </a:rPr>
              <a:t>Enseigner</a:t>
            </a:r>
            <a:r>
              <a:rPr lang="en-CA" sz="1200" i="1" dirty="0">
                <a:latin typeface="Arial"/>
                <a:cs typeface="Arial"/>
              </a:rPr>
              <a:t> à distance et CUA : </a:t>
            </a:r>
            <a:r>
              <a:rPr lang="en-CA" sz="1200" i="1" dirty="0" err="1">
                <a:latin typeface="Arial"/>
                <a:cs typeface="Arial"/>
              </a:rPr>
              <a:t>une</a:t>
            </a:r>
            <a:r>
              <a:rPr lang="en-CA" sz="1200" i="1" dirty="0">
                <a:latin typeface="Arial"/>
                <a:cs typeface="Arial"/>
              </a:rPr>
              <a:t> </a:t>
            </a:r>
            <a:r>
              <a:rPr lang="en-CA" sz="1200" i="1" dirty="0" err="1">
                <a:latin typeface="Arial"/>
                <a:cs typeface="Arial"/>
              </a:rPr>
              <a:t>approche</a:t>
            </a:r>
            <a:r>
              <a:rPr lang="en-CA" sz="1200" i="1" dirty="0">
                <a:latin typeface="Arial"/>
                <a:cs typeface="Arial"/>
              </a:rPr>
              <a:t> pour </a:t>
            </a:r>
            <a:r>
              <a:rPr lang="en-CA" sz="1200" i="1" dirty="0" err="1">
                <a:latin typeface="Arial"/>
                <a:cs typeface="Arial"/>
              </a:rPr>
              <a:t>davantage</a:t>
            </a:r>
            <a:r>
              <a:rPr lang="en-CA" sz="1200" i="1" dirty="0">
                <a:latin typeface="Arial"/>
                <a:cs typeface="Arial"/>
              </a:rPr>
              <a:t> </a:t>
            </a:r>
            <a:r>
              <a:rPr lang="en-CA" sz="1200" i="1" dirty="0" err="1">
                <a:latin typeface="Arial"/>
                <a:cs typeface="Arial"/>
              </a:rPr>
              <a:t>d’inclusion</a:t>
            </a:r>
            <a:r>
              <a:rPr lang="en-CA" sz="1200" i="1" dirty="0">
                <a:latin typeface="Arial"/>
                <a:cs typeface="Arial"/>
              </a:rPr>
              <a:t> </a:t>
            </a:r>
            <a:r>
              <a:rPr lang="en-CA" sz="1200" i="1" dirty="0" err="1">
                <a:latin typeface="Arial"/>
                <a:cs typeface="Arial"/>
              </a:rPr>
              <a:t>en</a:t>
            </a:r>
            <a:r>
              <a:rPr lang="en-CA" sz="1200" i="1" dirty="0">
                <a:latin typeface="Arial"/>
                <a:cs typeface="Arial"/>
              </a:rPr>
              <a:t> temps de </a:t>
            </a:r>
            <a:r>
              <a:rPr lang="en-CA" sz="1200" i="1" dirty="0" err="1">
                <a:latin typeface="Arial"/>
                <a:cs typeface="Arial"/>
              </a:rPr>
              <a:t>pandémie</a:t>
            </a:r>
            <a:r>
              <a:rPr lang="en-CA" sz="1200" i="1" dirty="0">
                <a:latin typeface="Arial"/>
                <a:cs typeface="Arial"/>
              </a:rPr>
              <a:t>. </a:t>
            </a:r>
            <a:r>
              <a:rPr lang="en-CA" sz="1200" dirty="0" err="1">
                <a:latin typeface="Arial"/>
                <a:cs typeface="Arial"/>
              </a:rPr>
              <a:t>Présentation</a:t>
            </a:r>
            <a:r>
              <a:rPr lang="en-CA" sz="1200" dirty="0">
                <a:latin typeface="Arial"/>
                <a:cs typeface="Arial"/>
              </a:rPr>
              <a:t> au </a:t>
            </a:r>
            <a:r>
              <a:rPr lang="en-CA" sz="1200" dirty="0" err="1">
                <a:latin typeface="Arial"/>
                <a:cs typeface="Arial"/>
              </a:rPr>
              <a:t>webinaire</a:t>
            </a:r>
            <a:r>
              <a:rPr lang="en-CA" sz="1200" dirty="0">
                <a:latin typeface="Arial"/>
                <a:cs typeface="Arial"/>
              </a:rPr>
              <a:t> de </a:t>
            </a:r>
            <a:r>
              <a:rPr lang="en-CA" sz="1200" dirty="0" err="1">
                <a:latin typeface="Arial"/>
                <a:cs typeface="Arial"/>
              </a:rPr>
              <a:t>l’AQÉIPS</a:t>
            </a:r>
            <a:r>
              <a:rPr lang="en-CA" sz="1200" dirty="0">
                <a:latin typeface="Arial"/>
                <a:cs typeface="Arial"/>
              </a:rPr>
              <a:t>. http://udlguidelines.cast.org/binaries/content/assets/udlguidelines/udlg-v2-0/udlg-graphicorganizer-v2-0-french.pdf</a:t>
            </a:r>
          </a:p>
        </p:txBody>
      </p:sp>
      <p:sp>
        <p:nvSpPr>
          <p:cNvPr id="190" name="Google Shape;190;p23:notes"/>
          <p:cNvSpPr>
            <a:spLocks noGrp="1" noRot="1" noChangeAspect="1"/>
          </p:cNvSpPr>
          <p:nvPr>
            <p:ph type="sldImg" idx="2"/>
          </p:nvPr>
        </p:nvSpPr>
        <p:spPr>
          <a:xfrm>
            <a:off x="2347913" y="517525"/>
            <a:ext cx="4602162" cy="2589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2</a:t>
            </a:fld>
            <a:endParaRPr lang="fr-CA" altLang="fr-FR" dirty="0"/>
          </a:p>
        </p:txBody>
      </p:sp>
    </p:spTree>
    <p:extLst>
      <p:ext uri="{BB962C8B-B14F-4D97-AF65-F5344CB8AC3E}">
        <p14:creationId xmlns:p14="http://schemas.microsoft.com/office/powerpoint/2010/main" val="28718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3</a:t>
            </a:fld>
            <a:endParaRPr lang="fr-CA" altLang="fr-FR" dirty="0"/>
          </a:p>
        </p:txBody>
      </p:sp>
    </p:spTree>
    <p:extLst>
      <p:ext uri="{BB962C8B-B14F-4D97-AF65-F5344CB8AC3E}">
        <p14:creationId xmlns:p14="http://schemas.microsoft.com/office/powerpoint/2010/main" val="70156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4</a:t>
            </a:fld>
            <a:endParaRPr lang="fr-CA" altLang="fr-FR" dirty="0"/>
          </a:p>
        </p:txBody>
      </p:sp>
    </p:spTree>
    <p:extLst>
      <p:ext uri="{BB962C8B-B14F-4D97-AF65-F5344CB8AC3E}">
        <p14:creationId xmlns:p14="http://schemas.microsoft.com/office/powerpoint/2010/main" val="8062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5</a:t>
            </a:fld>
            <a:endParaRPr lang="fr-CA" altLang="fr-FR" dirty="0"/>
          </a:p>
        </p:txBody>
      </p:sp>
      <p:sp>
        <p:nvSpPr>
          <p:cNvPr id="8" name="Notes Placeholder 7">
            <a:extLst>
              <a:ext uri="{FF2B5EF4-FFF2-40B4-BE49-F238E27FC236}">
                <a16:creationId xmlns:a16="http://schemas.microsoft.com/office/drawing/2014/main" id="{98AE1841-D836-B45C-E8D5-9F3A91B9C4F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13683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6</a:t>
            </a:fld>
            <a:endParaRPr lang="fr-CA" altLang="fr-FR" dirty="0"/>
          </a:p>
        </p:txBody>
      </p:sp>
      <p:sp>
        <p:nvSpPr>
          <p:cNvPr id="5" name="Notes Placeholder 2">
            <a:extLst>
              <a:ext uri="{FF2B5EF4-FFF2-40B4-BE49-F238E27FC236}">
                <a16:creationId xmlns:a16="http://schemas.microsoft.com/office/drawing/2014/main" id="{F5B7F935-CCCE-9F8A-4964-DABC49A8A9DF}"/>
              </a:ext>
            </a:extLst>
          </p:cNvPr>
          <p:cNvSpPr>
            <a:spLocks noGrp="1"/>
          </p:cNvSpPr>
          <p:nvPr>
            <p:ph type="body" idx="1"/>
          </p:nvPr>
        </p:nvSpPr>
        <p:spPr>
          <a:xfrm>
            <a:off x="935038" y="4416425"/>
            <a:ext cx="5140325" cy="4183063"/>
          </a:xfrm>
        </p:spPr>
        <p:txBody>
          <a:bodyPr/>
          <a:lstStyle/>
          <a:p>
            <a:r>
              <a:rPr lang="fr-FR" dirty="0"/>
              <a:t>Turcotte, P. (2020). Enseigner à distance et CUA : une approche pour </a:t>
            </a:r>
            <a:r>
              <a:rPr lang="fr-FR" dirty="0" err="1"/>
              <a:t>advantage</a:t>
            </a:r>
            <a:r>
              <a:rPr lang="fr-FR" dirty="0"/>
              <a:t> d’inclusion en temps de pandémie. Présentation au webinaire de l’AQÉIPS.</a:t>
            </a:r>
          </a:p>
          <a:p>
            <a:r>
              <a:rPr lang="fr-FR" dirty="0">
                <a:hlinkClick r:id="rId3"/>
              </a:rPr>
              <a:t>http://udlguidelines.cast.org/binaries/content/assets/udlguidelines/udlg-v2-0/udlg-graphicorganizer-v2-0-french.pdf</a:t>
            </a:r>
            <a:endParaRPr lang="fr-FR" dirty="0"/>
          </a:p>
          <a:p>
            <a:endParaRPr lang="fr-FR" dirty="0"/>
          </a:p>
          <a:p>
            <a:r>
              <a:rPr lang="en-CA" dirty="0"/>
              <a:t>CUA </a:t>
            </a:r>
            <a:r>
              <a:rPr lang="en-CA" dirty="0" err="1"/>
              <a:t>Permet</a:t>
            </a:r>
            <a:r>
              <a:rPr lang="en-CA" dirty="0"/>
              <a:t> Engagement &amp; Motivation</a:t>
            </a:r>
          </a:p>
        </p:txBody>
      </p:sp>
    </p:spTree>
    <p:extLst>
      <p:ext uri="{BB962C8B-B14F-4D97-AF65-F5344CB8AC3E}">
        <p14:creationId xmlns:p14="http://schemas.microsoft.com/office/powerpoint/2010/main" val="1007870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7</a:t>
            </a:fld>
            <a:endParaRPr lang="fr-CA" altLang="fr-FR" dirty="0"/>
          </a:p>
        </p:txBody>
      </p:sp>
      <p:sp>
        <p:nvSpPr>
          <p:cNvPr id="5" name="Notes Placeholder 2">
            <a:extLst>
              <a:ext uri="{FF2B5EF4-FFF2-40B4-BE49-F238E27FC236}">
                <a16:creationId xmlns:a16="http://schemas.microsoft.com/office/drawing/2014/main" id="{F5B7F935-CCCE-9F8A-4964-DABC49A8A9DF}"/>
              </a:ext>
            </a:extLst>
          </p:cNvPr>
          <p:cNvSpPr>
            <a:spLocks noGrp="1"/>
          </p:cNvSpPr>
          <p:nvPr>
            <p:ph type="body" idx="1"/>
          </p:nvPr>
        </p:nvSpPr>
        <p:spPr>
          <a:xfrm>
            <a:off x="935038" y="4416425"/>
            <a:ext cx="5140325" cy="4183063"/>
          </a:xfrm>
        </p:spPr>
        <p:txBody>
          <a:bodyPr/>
          <a:lstStyle/>
          <a:p>
            <a:r>
              <a:rPr lang="fr-FR" dirty="0"/>
              <a:t>Turcotte, P. (2020). Enseigner à distance et CUA : une approche pour </a:t>
            </a:r>
            <a:r>
              <a:rPr lang="fr-FR" dirty="0" err="1"/>
              <a:t>advantage</a:t>
            </a:r>
            <a:r>
              <a:rPr lang="fr-FR" dirty="0"/>
              <a:t> d’inclusion en temps de pandémie. Présentation au webinaire de l’AQÉIPS.</a:t>
            </a:r>
          </a:p>
          <a:p>
            <a:r>
              <a:rPr lang="fr-FR" dirty="0">
                <a:hlinkClick r:id="rId3"/>
              </a:rPr>
              <a:t>http://udlguidelines.cast.org/binaries/content/assets/udlguidelines/udlg-v2-0/udlg-graphicorganizer-v2-0-french.pdf</a:t>
            </a:r>
            <a:endParaRPr lang="fr-FR" dirty="0"/>
          </a:p>
          <a:p>
            <a:endParaRPr lang="fr-FR" dirty="0"/>
          </a:p>
          <a:p>
            <a:r>
              <a:rPr lang="en-CA" dirty="0"/>
              <a:t>CUA </a:t>
            </a:r>
            <a:r>
              <a:rPr lang="en-CA" dirty="0" err="1"/>
              <a:t>Permet</a:t>
            </a:r>
            <a:r>
              <a:rPr lang="en-CA" dirty="0"/>
              <a:t> Engagement &amp; Motivation</a:t>
            </a:r>
          </a:p>
        </p:txBody>
      </p:sp>
    </p:spTree>
    <p:extLst>
      <p:ext uri="{BB962C8B-B14F-4D97-AF65-F5344CB8AC3E}">
        <p14:creationId xmlns:p14="http://schemas.microsoft.com/office/powerpoint/2010/main" val="304632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8</a:t>
            </a:fld>
            <a:endParaRPr lang="fr-CA" altLang="fr-FR"/>
          </a:p>
        </p:txBody>
      </p:sp>
    </p:spTree>
    <p:extLst>
      <p:ext uri="{BB962C8B-B14F-4D97-AF65-F5344CB8AC3E}">
        <p14:creationId xmlns:p14="http://schemas.microsoft.com/office/powerpoint/2010/main" val="9700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70374B6-42F3-4FB1-AEA5-A58034C13D96}" type="slidenum">
              <a:rPr lang="fr-CA" altLang="fr-FR" smtClean="0"/>
              <a:pPr>
                <a:defRPr/>
              </a:pPr>
              <a:t>9</a:t>
            </a:fld>
            <a:endParaRPr lang="fr-CA" altLang="fr-FR"/>
          </a:p>
        </p:txBody>
      </p:sp>
    </p:spTree>
    <p:extLst>
      <p:ext uri="{BB962C8B-B14F-4D97-AF65-F5344CB8AC3E}">
        <p14:creationId xmlns:p14="http://schemas.microsoft.com/office/powerpoint/2010/main" val="229411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1119717" y="3648080"/>
            <a:ext cx="10447867" cy="1279525"/>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dirty="0"/>
          </a:p>
        </p:txBody>
      </p:sp>
      <p:sp>
        <p:nvSpPr>
          <p:cNvPr id="8" name="Titre 7"/>
          <p:cNvSpPr>
            <a:spLocks noGrp="1"/>
          </p:cNvSpPr>
          <p:nvPr>
            <p:ph type="ctrTitle"/>
          </p:nvPr>
        </p:nvSpPr>
        <p:spPr>
          <a:xfrm>
            <a:off x="1120215" y="3648074"/>
            <a:ext cx="10448392" cy="1228726"/>
          </a:xfrm>
        </p:spPr>
        <p:txBody>
          <a:bodyPr anchor="t"/>
          <a:lstStyle>
            <a:lvl1pPr algn="r">
              <a:defRPr sz="3200">
                <a:solidFill>
                  <a:schemeClr val="tx1"/>
                </a:solidFill>
              </a:defRPr>
            </a:lvl1pPr>
          </a:lstStyle>
          <a:p>
            <a:r>
              <a:rPr lang="fr-FR"/>
              <a:t>Modifiez le style du titre</a:t>
            </a:r>
            <a:endParaRPr lang="en-US"/>
          </a:p>
        </p:txBody>
      </p:sp>
      <p:sp>
        <p:nvSpPr>
          <p:cNvPr id="9" name="Sous-titre 8"/>
          <p:cNvSpPr>
            <a:spLocks noGrp="1"/>
          </p:cNvSpPr>
          <p:nvPr>
            <p:ph type="subTitle" idx="1"/>
          </p:nvPr>
        </p:nvSpPr>
        <p:spPr>
          <a:xfrm>
            <a:off x="1120217" y="5034508"/>
            <a:ext cx="10448393" cy="685800"/>
          </a:xfrm>
          <a:ln>
            <a:noFill/>
          </a:ln>
        </p:spPr>
        <p:txBody>
          <a:bodyPr/>
          <a:lstStyle>
            <a:lvl1pPr marL="0" indent="0" algn="r">
              <a:buNone/>
              <a:defRPr sz="2000">
                <a:solidFill>
                  <a:schemeClr val="bg2">
                    <a:lumMod val="25000"/>
                  </a:schemeClr>
                </a:solidFill>
                <a:latin typeface="+mj-lt"/>
                <a:ea typeface="+mj-ea"/>
                <a:cs typeface="+mj-cs"/>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fr-FR"/>
              <a:t>Modifiez le style des sous-titres du masque</a:t>
            </a:r>
            <a:endParaRPr lang="en-US"/>
          </a:p>
        </p:txBody>
      </p:sp>
      <p:sp>
        <p:nvSpPr>
          <p:cNvPr id="5" name="Espace réservé de la date 27"/>
          <p:cNvSpPr>
            <a:spLocks noGrp="1"/>
          </p:cNvSpPr>
          <p:nvPr>
            <p:ph type="dt" sz="half" idx="10"/>
          </p:nvPr>
        </p:nvSpPr>
        <p:spPr>
          <a:xfrm>
            <a:off x="8534400" y="6354763"/>
            <a:ext cx="3048000" cy="366712"/>
          </a:xfrm>
          <a:prstGeom prst="rect">
            <a:avLst/>
          </a:prstGeom>
        </p:spPr>
        <p:txBody>
          <a:bodyPr/>
          <a:lstStyle>
            <a:lvl1pPr>
              <a:defRPr sz="1400"/>
            </a:lvl1pPr>
          </a:lstStyle>
          <a:p>
            <a:pPr>
              <a:defRPr/>
            </a:pPr>
            <a:endParaRPr lang="fr-FR" dirty="0"/>
          </a:p>
        </p:txBody>
      </p:sp>
    </p:spTree>
    <p:extLst>
      <p:ext uri="{BB962C8B-B14F-4D97-AF65-F5344CB8AC3E}">
        <p14:creationId xmlns:p14="http://schemas.microsoft.com/office/powerpoint/2010/main" val="332037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a:effectLst/>
              </a:defRPr>
            </a:lvl1pPr>
          </a:lstStyle>
          <a:p>
            <a:r>
              <a:rPr lang="fr-FR"/>
              <a:t>Modifiez le style du titre</a:t>
            </a:r>
            <a:endParaRPr lang="en-US"/>
          </a:p>
        </p:txBody>
      </p:sp>
      <p:sp>
        <p:nvSpPr>
          <p:cNvPr id="8" name="Espace réservé du contenu 7"/>
          <p:cNvSpPr>
            <a:spLocks noGrp="1"/>
          </p:cNvSpPr>
          <p:nvPr>
            <p:ph sz="quarter" idx="1"/>
          </p:nvPr>
        </p:nvSpPr>
        <p:spPr>
          <a:xfrm>
            <a:off x="609600" y="1268760"/>
            <a:ext cx="10972800" cy="4888200"/>
          </a:xfrm>
        </p:spPr>
        <p:txBody>
          <a:bodyPr/>
          <a:lstStyle>
            <a:lvl1pPr marL="361942" indent="-361942">
              <a:buSzPct val="110000"/>
              <a:defRPr/>
            </a:lvl1pPr>
            <a:lvl2pPr marL="628635" indent="-354004">
              <a:buSzPct val="110000"/>
              <a:defRPr sz="3200"/>
            </a:lvl2pPr>
            <a:lvl3pPr marL="895328" indent="-301618">
              <a:buSzPct val="110000"/>
              <a:defRPr sz="2800"/>
            </a:lvl3pPr>
            <a:lvl4pPr marL="1162022" indent="-293681">
              <a:buSzPct val="110000"/>
              <a:defRPr sz="2400"/>
            </a:lvl4pPr>
            <a:lvl5pPr marL="1438239" indent="-295267">
              <a:buSzPct val="110000"/>
              <a:defRPr sz="2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numéro de diapositive 22"/>
          <p:cNvSpPr>
            <a:spLocks noGrp="1"/>
          </p:cNvSpPr>
          <p:nvPr>
            <p:ph type="sldNum" sz="quarter" idx="11"/>
          </p:nvPr>
        </p:nvSpPr>
        <p:spPr>
          <a:xfrm>
            <a:off x="11506200" y="6353180"/>
            <a:ext cx="685800" cy="385763"/>
          </a:xfrm>
        </p:spPr>
        <p:txBody>
          <a:bodyPr/>
          <a:lstStyle>
            <a:lvl1pPr>
              <a:defRPr smtClean="0"/>
            </a:lvl1pPr>
          </a:lstStyle>
          <a:p>
            <a:pPr>
              <a:defRPr/>
            </a:pPr>
            <a:fld id="{A6281582-CF13-4328-AE52-164E8406DB8F}" type="slidenum">
              <a:rPr lang="fr-FR" altLang="fr-FR"/>
              <a:pPr>
                <a:defRPr/>
              </a:pPr>
              <a:t>‹#›</a:t>
            </a:fld>
            <a:endParaRPr lang="fr-FR" altLang="fr-FR" dirty="0"/>
          </a:p>
        </p:txBody>
      </p:sp>
      <p:sp>
        <p:nvSpPr>
          <p:cNvPr id="3" name="TextBox 2">
            <a:extLst>
              <a:ext uri="{FF2B5EF4-FFF2-40B4-BE49-F238E27FC236}">
                <a16:creationId xmlns:a16="http://schemas.microsoft.com/office/drawing/2014/main" id="{1E4D1017-E43F-9E7F-D327-8D7223C7DCB5}"/>
              </a:ext>
            </a:extLst>
          </p:cNvPr>
          <p:cNvSpPr txBox="1"/>
          <p:nvPr userDrawn="1"/>
        </p:nvSpPr>
        <p:spPr>
          <a:xfrm>
            <a:off x="4062548" y="6262135"/>
            <a:ext cx="4066903" cy="369332"/>
          </a:xfrm>
          <a:prstGeom prst="rect">
            <a:avLst/>
          </a:prstGeom>
          <a:noFill/>
        </p:spPr>
        <p:txBody>
          <a:bodyPr wrap="square" rtlCol="0">
            <a:spAutoFit/>
          </a:bodyPr>
          <a:lstStyle/>
          <a:p>
            <a:pPr algn="ctr"/>
            <a:r>
              <a:rPr lang="en-US" sz="1800" dirty="0">
                <a:solidFill>
                  <a:srgbClr val="0033CC"/>
                </a:solidFill>
              </a:rPr>
              <a:t>www.adaptech.org</a:t>
            </a:r>
          </a:p>
        </p:txBody>
      </p:sp>
      <p:pic>
        <p:nvPicPr>
          <p:cNvPr id="6" name="Picture 5">
            <a:extLst>
              <a:ext uri="{FF2B5EF4-FFF2-40B4-BE49-F238E27FC236}">
                <a16:creationId xmlns:a16="http://schemas.microsoft.com/office/drawing/2014/main" id="{2FB644A5-9080-062A-4DA7-5B5E39874916}"/>
              </a:ext>
            </a:extLst>
          </p:cNvPr>
          <p:cNvPicPr>
            <a:picLocks noChangeAspect="1"/>
          </p:cNvPicPr>
          <p:nvPr userDrawn="1"/>
        </p:nvPicPr>
        <p:blipFill>
          <a:blip r:embed="rId2"/>
          <a:stretch>
            <a:fillRect/>
          </a:stretch>
        </p:blipFill>
        <p:spPr>
          <a:xfrm>
            <a:off x="106003" y="6262135"/>
            <a:ext cx="460052" cy="513135"/>
          </a:xfrm>
          <a:prstGeom prst="rect">
            <a:avLst/>
          </a:prstGeom>
        </p:spPr>
      </p:pic>
    </p:spTree>
    <p:extLst>
      <p:ext uri="{BB962C8B-B14F-4D97-AF65-F5344CB8AC3E}">
        <p14:creationId xmlns:p14="http://schemas.microsoft.com/office/powerpoint/2010/main" val="304017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476672"/>
            <a:ext cx="10972800" cy="578328"/>
          </a:xfrm>
        </p:spPr>
        <p:txBody>
          <a:bodyPr/>
          <a:lstStyle>
            <a:lvl1pPr>
              <a:defRPr b="1">
                <a:effectLst>
                  <a:outerShdw blurRad="38100" dist="38100" dir="2700000" algn="tl">
                    <a:srgbClr val="000000">
                      <a:alpha val="43137"/>
                    </a:srgbClr>
                  </a:outerShdw>
                </a:effectLst>
              </a:defRPr>
            </a:lvl1pPr>
          </a:lstStyle>
          <a:p>
            <a:r>
              <a:rPr kumimoji="0" lang="en-US" dirty="0"/>
              <a:t>Click to edit Master title style</a:t>
            </a:r>
          </a:p>
        </p:txBody>
      </p:sp>
      <p:sp>
        <p:nvSpPr>
          <p:cNvPr id="3" name="Content Placeholder 2"/>
          <p:cNvSpPr>
            <a:spLocks noGrp="1"/>
          </p:cNvSpPr>
          <p:nvPr>
            <p:ph sz="half" idx="1"/>
          </p:nvPr>
        </p:nvSpPr>
        <p:spPr>
          <a:xfrm>
            <a:off x="609600" y="1340769"/>
            <a:ext cx="5198368" cy="501415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197600" y="1340769"/>
            <a:ext cx="5082976" cy="501415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DBDAD60-0191-4875-9B42-A3AE3433DD96}" type="slidenum">
              <a:rPr lang="en-US" smtClean="0"/>
              <a:pPr/>
              <a:t>‹#›</a:t>
            </a:fld>
            <a:endParaRPr lang="en-US" dirty="0"/>
          </a:p>
        </p:txBody>
      </p:sp>
    </p:spTree>
    <p:extLst>
      <p:ext uri="{BB962C8B-B14F-4D97-AF65-F5344CB8AC3E}">
        <p14:creationId xmlns:p14="http://schemas.microsoft.com/office/powerpoint/2010/main" val="108739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914400" y="1340768"/>
            <a:ext cx="3657600" cy="4907632"/>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4766733" y="1340768"/>
            <a:ext cx="6815667" cy="4907632"/>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7B0CC51-D157-4F7C-B64F-3951AF6EC516}" type="slidenum">
              <a:rPr lang="en-US" smtClean="0"/>
              <a:pPr/>
              <a:t>‹#›</a:t>
            </a:fld>
            <a:endParaRPr lang="en-US" dirty="0"/>
          </a:p>
        </p:txBody>
      </p:sp>
      <p:sp>
        <p:nvSpPr>
          <p:cNvPr id="10" name="Espace réservé du titre 21"/>
          <p:cNvSpPr>
            <a:spLocks noGrp="1"/>
          </p:cNvSpPr>
          <p:nvPr>
            <p:ph type="title"/>
          </p:nvPr>
        </p:nvSpPr>
        <p:spPr bwMode="auto">
          <a:xfrm>
            <a:off x="609600" y="307399"/>
            <a:ext cx="10972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a:t>Modifiez le style du titre</a:t>
            </a:r>
            <a:endParaRPr lang="en-US" altLang="fr-FR" dirty="0"/>
          </a:p>
        </p:txBody>
      </p:sp>
    </p:spTree>
    <p:extLst>
      <p:ext uri="{BB962C8B-B14F-4D97-AF65-F5344CB8AC3E}">
        <p14:creationId xmlns:p14="http://schemas.microsoft.com/office/powerpoint/2010/main" val="94207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B7B59F-D63B-4DF2-8647-20A8DA6F981F}" type="slidenum">
              <a:rPr lang="en-US" smtClean="0"/>
              <a:pPr/>
              <a:t>‹#›</a:t>
            </a:fld>
            <a:endParaRPr lang="en-US" dirty="0"/>
          </a:p>
        </p:txBody>
      </p:sp>
      <p:sp>
        <p:nvSpPr>
          <p:cNvPr id="6" name="Espace réservé du titre 21"/>
          <p:cNvSpPr>
            <a:spLocks noGrp="1"/>
          </p:cNvSpPr>
          <p:nvPr>
            <p:ph type="title"/>
          </p:nvPr>
        </p:nvSpPr>
        <p:spPr bwMode="auto">
          <a:xfrm>
            <a:off x="623392" y="332111"/>
            <a:ext cx="10972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a:t>Modifiez le style du titre</a:t>
            </a:r>
            <a:endParaRPr lang="en-US" altLang="fr-FR" dirty="0"/>
          </a:p>
        </p:txBody>
      </p:sp>
    </p:spTree>
    <p:extLst>
      <p:ext uri="{BB962C8B-B14F-4D97-AF65-F5344CB8AC3E}">
        <p14:creationId xmlns:p14="http://schemas.microsoft.com/office/powerpoint/2010/main" val="29950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609600" y="152402"/>
            <a:ext cx="10972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 altLang="fr-FR"/>
              <a:t>Modifiez le style du titre</a:t>
            </a:r>
            <a:endParaRPr lang="en-US" altLang="fr-FR"/>
          </a:p>
        </p:txBody>
      </p:sp>
      <p:sp>
        <p:nvSpPr>
          <p:cNvPr id="1027" name="Espace réservé du texte 12"/>
          <p:cNvSpPr>
            <a:spLocks noGrp="1"/>
          </p:cNvSpPr>
          <p:nvPr>
            <p:ph type="body" idx="1"/>
          </p:nvPr>
        </p:nvSpPr>
        <p:spPr bwMode="auto">
          <a:xfrm>
            <a:off x="533400" y="1177863"/>
            <a:ext cx="10972800" cy="478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 altLang="fr-FR" dirty="0"/>
              <a:t>Modifiez les styles du texte du masque</a:t>
            </a:r>
          </a:p>
          <a:p>
            <a:pPr lvl="1"/>
            <a:r>
              <a:rPr lang="fr" altLang="fr-FR" dirty="0"/>
              <a:t>Deuxième niveau</a:t>
            </a:r>
          </a:p>
          <a:p>
            <a:pPr lvl="2"/>
            <a:r>
              <a:rPr lang="fr" altLang="fr-FR" dirty="0"/>
              <a:t>Troisième niveau</a:t>
            </a:r>
          </a:p>
          <a:p>
            <a:pPr lvl="3"/>
            <a:r>
              <a:rPr lang="fr" altLang="fr-FR" dirty="0"/>
              <a:t>Quatrième niveau</a:t>
            </a:r>
          </a:p>
          <a:p>
            <a:pPr lvl="4"/>
            <a:r>
              <a:rPr lang="fr" altLang="fr-FR" dirty="0"/>
              <a:t>Cinquième niveau</a:t>
            </a:r>
            <a:endParaRPr lang="en-US" altLang="fr-FR" dirty="0"/>
          </a:p>
        </p:txBody>
      </p:sp>
      <p:sp>
        <p:nvSpPr>
          <p:cNvPr id="3" name="Espace réservé du pied de page 2"/>
          <p:cNvSpPr>
            <a:spLocks noGrp="1"/>
          </p:cNvSpPr>
          <p:nvPr>
            <p:ph type="ftr" sz="quarter" idx="3"/>
          </p:nvPr>
        </p:nvSpPr>
        <p:spPr>
          <a:xfrm>
            <a:off x="864704" y="6356355"/>
            <a:ext cx="10546241" cy="365125"/>
          </a:xfrm>
          <a:prstGeom prst="rect">
            <a:avLst/>
          </a:prstGeom>
        </p:spPr>
        <p:txBody>
          <a:bodyPr vert="horz"/>
          <a:lstStyle>
            <a:lvl1pPr algn="r" eaLnBrk="1" latinLnBrk="0" hangingPunct="1">
              <a:defRPr kumimoji="0" sz="1400">
                <a:solidFill>
                  <a:schemeClr val="tx2"/>
                </a:solidFill>
                <a:cs typeface="+mn-cs"/>
              </a:defRPr>
            </a:lvl1pPr>
          </a:lstStyle>
          <a:p>
            <a:pPr>
              <a:defRPr/>
            </a:pPr>
            <a:endParaRPr lang="fr-FR" dirty="0"/>
          </a:p>
        </p:txBody>
      </p:sp>
      <p:sp>
        <p:nvSpPr>
          <p:cNvPr id="23" name="Espace réservé du numéro de diapositive 22"/>
          <p:cNvSpPr>
            <a:spLocks noGrp="1"/>
          </p:cNvSpPr>
          <p:nvPr>
            <p:ph type="sldNum" sz="quarter" idx="4"/>
          </p:nvPr>
        </p:nvSpPr>
        <p:spPr>
          <a:xfrm>
            <a:off x="11506200" y="6469068"/>
            <a:ext cx="685800" cy="2698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smtClean="0">
                <a:solidFill>
                  <a:srgbClr val="0033CC"/>
                </a:solidFill>
                <a:latin typeface="Arial" charset="0"/>
              </a:defRPr>
            </a:lvl1pPr>
          </a:lstStyle>
          <a:p>
            <a:pPr>
              <a:defRPr/>
            </a:pPr>
            <a:fld id="{72234017-407F-42B7-9DEE-7B59F45BBA7E}" type="slidenum">
              <a:rPr lang="fr-FR" altLang="fr-FR"/>
              <a:pPr>
                <a:defRPr/>
              </a:pPr>
              <a:t>‹#›</a:t>
            </a:fld>
            <a:endParaRPr lang="fr-FR" altLang="fr-FR" dirty="0"/>
          </a:p>
        </p:txBody>
      </p:sp>
      <p:sp>
        <p:nvSpPr>
          <p:cNvPr id="1031" name="Connecteur droit 27"/>
          <p:cNvSpPr>
            <a:spLocks noChangeShapeType="1"/>
          </p:cNvSpPr>
          <p:nvPr/>
        </p:nvSpPr>
        <p:spPr bwMode="auto">
          <a:xfrm>
            <a:off x="609600" y="6198503"/>
            <a:ext cx="10972800" cy="0"/>
          </a:xfrm>
          <a:prstGeom prst="line">
            <a:avLst/>
          </a:prstGeom>
          <a:noFill/>
          <a:ln w="19050" algn="ctr">
            <a:solidFill>
              <a:srgbClr val="0033CC"/>
            </a:solidFill>
            <a:prstDash val="solid"/>
            <a:round/>
            <a:headEnd/>
            <a:tailEnd/>
          </a:ln>
          <a:extLst>
            <a:ext uri="{909E8E84-426E-40DD-AFC4-6F175D3DCCD1}">
              <a14:hiddenFill xmlns:a14="http://schemas.microsoft.com/office/drawing/2010/main">
                <a:noFill/>
              </a14:hiddenFill>
            </a:ext>
          </a:extLst>
        </p:spPr>
        <p:txBody>
          <a:bodyPr/>
          <a:lstStyle/>
          <a:p>
            <a:pPr eaLnBrk="1" hangingPunct="1">
              <a:defRPr/>
            </a:pPr>
            <a:endParaRPr lang="en-US" sz="2400" dirty="0">
              <a:ln>
                <a:solidFill>
                  <a:schemeClr val="tx1"/>
                </a:solidFill>
                <a:prstDash val="solid"/>
              </a:ln>
            </a:endParaRPr>
          </a:p>
        </p:txBody>
      </p:sp>
      <p:sp>
        <p:nvSpPr>
          <p:cNvPr id="1032" name="Connecteur droit 28"/>
          <p:cNvSpPr>
            <a:spLocks noChangeShapeType="1"/>
          </p:cNvSpPr>
          <p:nvPr userDrawn="1"/>
        </p:nvSpPr>
        <p:spPr bwMode="auto">
          <a:xfrm>
            <a:off x="609600" y="1125538"/>
            <a:ext cx="109728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CA" sz="2400" dirty="0"/>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p:hf hdr="0" ftr="0" dt="0"/>
  <p:txStyles>
    <p:titleStyle>
      <a:lvl1pPr algn="ctr" rtl="0" eaLnBrk="0" fontAlgn="base" hangingPunct="0">
        <a:spcBef>
          <a:spcPct val="0"/>
        </a:spcBef>
        <a:spcAft>
          <a:spcPct val="0"/>
        </a:spcAft>
        <a:defRPr sz="4000" b="1" kern="1200">
          <a:solidFill>
            <a:srgbClr val="0033C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33CC"/>
          </a:solidFill>
          <a:latin typeface="Arial" charset="0"/>
          <a:cs typeface="Arial" charset="0"/>
        </a:defRPr>
      </a:lvl2pPr>
      <a:lvl3pPr algn="ctr" rtl="0" eaLnBrk="0" fontAlgn="base" hangingPunct="0">
        <a:spcBef>
          <a:spcPct val="0"/>
        </a:spcBef>
        <a:spcAft>
          <a:spcPct val="0"/>
        </a:spcAft>
        <a:defRPr sz="4000" b="1">
          <a:solidFill>
            <a:srgbClr val="0033CC"/>
          </a:solidFill>
          <a:latin typeface="Arial" charset="0"/>
          <a:cs typeface="Arial" charset="0"/>
        </a:defRPr>
      </a:lvl3pPr>
      <a:lvl4pPr algn="ctr" rtl="0" eaLnBrk="0" fontAlgn="base" hangingPunct="0">
        <a:spcBef>
          <a:spcPct val="0"/>
        </a:spcBef>
        <a:spcAft>
          <a:spcPct val="0"/>
        </a:spcAft>
        <a:defRPr sz="4000" b="1">
          <a:solidFill>
            <a:srgbClr val="0033CC"/>
          </a:solidFill>
          <a:latin typeface="Arial" charset="0"/>
          <a:cs typeface="Arial" charset="0"/>
        </a:defRPr>
      </a:lvl4pPr>
      <a:lvl5pPr algn="ctr" rtl="0" eaLnBrk="0" fontAlgn="base" hangingPunct="0">
        <a:spcBef>
          <a:spcPct val="0"/>
        </a:spcBef>
        <a:spcAft>
          <a:spcPct val="0"/>
        </a:spcAft>
        <a:defRPr sz="4000" b="1">
          <a:solidFill>
            <a:srgbClr val="0033CC"/>
          </a:solidFill>
          <a:latin typeface="Arial" charset="0"/>
          <a:cs typeface="Arial" charset="0"/>
        </a:defRPr>
      </a:lvl5pPr>
      <a:lvl6pPr marL="457189" algn="l" rtl="0" fontAlgn="base">
        <a:spcBef>
          <a:spcPct val="0"/>
        </a:spcBef>
        <a:spcAft>
          <a:spcPct val="0"/>
        </a:spcAft>
        <a:defRPr sz="3200">
          <a:solidFill>
            <a:schemeClr val="tx2"/>
          </a:solidFill>
          <a:latin typeface="Bookman Old Style" pitchFamily="18" charset="0"/>
        </a:defRPr>
      </a:lvl6pPr>
      <a:lvl7pPr marL="914377" algn="l" rtl="0" fontAlgn="base">
        <a:spcBef>
          <a:spcPct val="0"/>
        </a:spcBef>
        <a:spcAft>
          <a:spcPct val="0"/>
        </a:spcAft>
        <a:defRPr sz="3200">
          <a:solidFill>
            <a:schemeClr val="tx2"/>
          </a:solidFill>
          <a:latin typeface="Bookman Old Style" pitchFamily="18" charset="0"/>
        </a:defRPr>
      </a:lvl7pPr>
      <a:lvl8pPr marL="1371566" algn="l" rtl="0" fontAlgn="base">
        <a:spcBef>
          <a:spcPct val="0"/>
        </a:spcBef>
        <a:spcAft>
          <a:spcPct val="0"/>
        </a:spcAft>
        <a:defRPr sz="3200">
          <a:solidFill>
            <a:schemeClr val="tx2"/>
          </a:solidFill>
          <a:latin typeface="Bookman Old Style" pitchFamily="18" charset="0"/>
        </a:defRPr>
      </a:lvl8pPr>
      <a:lvl9pPr marL="1828754" algn="l" rtl="0" fontAlgn="base">
        <a:spcBef>
          <a:spcPct val="0"/>
        </a:spcBef>
        <a:spcAft>
          <a:spcPct val="0"/>
        </a:spcAft>
        <a:defRPr sz="3200">
          <a:solidFill>
            <a:schemeClr val="tx2"/>
          </a:solidFill>
          <a:latin typeface="Bookman Old Style" pitchFamily="18" charset="0"/>
        </a:defRPr>
      </a:lvl9pPr>
    </p:titleStyle>
    <p:bodyStyle>
      <a:lvl1pPr marL="357179" indent="-357179" algn="l" rtl="0" eaLnBrk="0" fontAlgn="base" hangingPunct="0">
        <a:spcBef>
          <a:spcPts val="600"/>
        </a:spcBef>
        <a:spcAft>
          <a:spcPct val="0"/>
        </a:spcAft>
        <a:buClr>
          <a:srgbClr val="0033CC"/>
        </a:buClr>
        <a:buSzPct val="110000"/>
        <a:buFont typeface="Arial" charset="0"/>
        <a:buChar char="•"/>
        <a:defRPr sz="3600" kern="1200">
          <a:solidFill>
            <a:srgbClr val="072C62"/>
          </a:solidFill>
          <a:latin typeface="Arial" panose="020B0604020202020204" pitchFamily="34" charset="0"/>
          <a:ea typeface="+mn-ea"/>
          <a:cs typeface="Arial" panose="020B0604020202020204" pitchFamily="34" charset="0"/>
        </a:defRPr>
      </a:lvl1pPr>
      <a:lvl2pPr marL="622284" indent="-347654" algn="l" rtl="0" eaLnBrk="0" fontAlgn="base" hangingPunct="0">
        <a:spcBef>
          <a:spcPts val="500"/>
        </a:spcBef>
        <a:spcAft>
          <a:spcPct val="0"/>
        </a:spcAft>
        <a:buClr>
          <a:srgbClr val="0033CC"/>
        </a:buClr>
        <a:buSzPct val="110000"/>
        <a:buFont typeface="Arial" charset="0"/>
        <a:buChar char="•"/>
        <a:defRPr sz="3400" kern="1200">
          <a:solidFill>
            <a:srgbClr val="072C62"/>
          </a:solidFill>
          <a:latin typeface="Arial" panose="020B0604020202020204" pitchFamily="34" charset="0"/>
          <a:ea typeface="+mn-ea"/>
          <a:cs typeface="Arial" panose="020B0604020202020204" pitchFamily="34" charset="0"/>
        </a:defRPr>
      </a:lvl2pPr>
      <a:lvl3pPr marL="901677" indent="-307967" algn="l" rtl="0" eaLnBrk="0" fontAlgn="base" hangingPunct="0">
        <a:spcBef>
          <a:spcPts val="500"/>
        </a:spcBef>
        <a:spcAft>
          <a:spcPct val="0"/>
        </a:spcAft>
        <a:buClr>
          <a:srgbClr val="0033CC"/>
        </a:buClr>
        <a:buSzPct val="110000"/>
        <a:buFont typeface="Arial" charset="0"/>
        <a:buChar char="•"/>
        <a:defRPr sz="3200" kern="1200">
          <a:solidFill>
            <a:srgbClr val="072C62"/>
          </a:solidFill>
          <a:latin typeface="Arial" panose="020B0604020202020204" pitchFamily="34" charset="0"/>
          <a:ea typeface="+mn-ea"/>
          <a:cs typeface="Arial" panose="020B0604020202020204" pitchFamily="34" charset="0"/>
        </a:defRPr>
      </a:lvl3pPr>
      <a:lvl4pPr marL="1166784" indent="-298443" algn="l" rtl="0" eaLnBrk="0" fontAlgn="base" hangingPunct="0">
        <a:spcBef>
          <a:spcPts val="400"/>
        </a:spcBef>
        <a:spcAft>
          <a:spcPct val="0"/>
        </a:spcAft>
        <a:buClr>
          <a:srgbClr val="0033CC"/>
        </a:buClr>
        <a:buSzPct val="110000"/>
        <a:buFont typeface="Arial" charset="0"/>
        <a:buChar char="•"/>
        <a:defRPr sz="3000" kern="1200">
          <a:solidFill>
            <a:srgbClr val="072C62"/>
          </a:solidFill>
          <a:latin typeface="Arial" panose="020B0604020202020204" pitchFamily="34" charset="0"/>
          <a:ea typeface="+mn-ea"/>
          <a:cs typeface="Arial" panose="020B0604020202020204" pitchFamily="34" charset="0"/>
        </a:defRPr>
      </a:lvl4pPr>
      <a:lvl5pPr marL="1431890" indent="-288918" algn="l" rtl="0" eaLnBrk="0" fontAlgn="base" hangingPunct="0">
        <a:spcBef>
          <a:spcPts val="300"/>
        </a:spcBef>
        <a:spcAft>
          <a:spcPct val="0"/>
        </a:spcAft>
        <a:buClr>
          <a:srgbClr val="0033CC"/>
        </a:buClr>
        <a:buSzPct val="110000"/>
        <a:buFont typeface="Arial" charset="0"/>
        <a:buChar char="•"/>
        <a:defRPr sz="2800" kern="1200">
          <a:solidFill>
            <a:srgbClr val="072C62"/>
          </a:solidFill>
          <a:latin typeface="Arial" panose="020B0604020202020204" pitchFamily="34" charset="0"/>
          <a:ea typeface="+mn-ea"/>
          <a:cs typeface="Arial" panose="020B0604020202020204" pitchFamily="34" charset="0"/>
        </a:defRPr>
      </a:lvl5pPr>
      <a:lvl6pPr marL="1645879" indent="-182875"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54" indent="-182875"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30" indent="-182875"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05" indent="-182875"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18" Type="http://schemas.openxmlformats.org/officeDocument/2006/relationships/image" Target="../media/image7.png"/><Relationship Id="rId3" Type="http://schemas.openxmlformats.org/officeDocument/2006/relationships/tags" Target="../tags/tag3.xml"/><Relationship Id="rId21" Type="http://schemas.openxmlformats.org/officeDocument/2006/relationships/image" Target="../media/image10.jpg"/><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4.jpeg"/><Relationship Id="rId10" Type="http://schemas.openxmlformats.org/officeDocument/2006/relationships/tags" Target="../tags/tag10.xml"/><Relationship Id="rId19" Type="http://schemas.openxmlformats.org/officeDocument/2006/relationships/image" Target="../media/image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0.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44.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7.xml"/><Relationship Id="rId7" Type="http://schemas.openxmlformats.org/officeDocument/2006/relationships/notesSlide" Target="../notesSlides/notesSlide13.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4.xml"/><Relationship Id="rId5" Type="http://schemas.openxmlformats.org/officeDocument/2006/relationships/tags" Target="../tags/tag49.xml"/><Relationship Id="rId4" Type="http://schemas.openxmlformats.org/officeDocument/2006/relationships/tags" Target="../tags/tag48.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1.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5.xml"/><Relationship Id="rId5" Type="http://schemas.openxmlformats.org/officeDocument/2006/relationships/slideLayout" Target="../slideLayouts/slideLayout5.xml"/><Relationship Id="rId4" Type="http://schemas.openxmlformats.org/officeDocument/2006/relationships/tags" Target="../tags/tag56.xml"/></Relationships>
</file>

<file path=ppt/slides/_rels/slide16.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hyperlink" Target="https://www.infirmiers.com/etudiants-en-ifsi/la-formation-en-ifsi/le-diplome-etat-infirmier-de-validation-des-ue-rattrapages-resultats.html"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2.jpeg"/><Relationship Id="rId5" Type="http://schemas.openxmlformats.org/officeDocument/2006/relationships/slideLayout" Target="../slideLayouts/slideLayout5.xml"/><Relationship Id="rId4" Type="http://schemas.openxmlformats.org/officeDocument/2006/relationships/tags" Target="../tags/tag60.xml"/></Relationships>
</file>

<file path=ppt/slides/_rels/slide1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tags" Target="../tags/tag63.xml"/><Relationship Id="rId7" Type="http://schemas.openxmlformats.org/officeDocument/2006/relationships/notesSlide" Target="../notesSlides/notesSlide16.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xml"/><Relationship Id="rId5" Type="http://schemas.openxmlformats.org/officeDocument/2006/relationships/tags" Target="../tags/tag65.xml"/><Relationship Id="rId10" Type="http://schemas.openxmlformats.org/officeDocument/2006/relationships/image" Target="../media/image25.png"/><Relationship Id="rId4" Type="http://schemas.openxmlformats.org/officeDocument/2006/relationships/tags" Target="../tags/tag64.xm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tags" Target="../tags/tag68.xml"/><Relationship Id="rId7" Type="http://schemas.openxmlformats.org/officeDocument/2006/relationships/image" Target="../media/image2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2.xml"/><Relationship Id="rId7" Type="http://schemas.openxmlformats.org/officeDocument/2006/relationships/hyperlink" Target="https://adaptech.org/fr/telechargement/" TargetMode="Externa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www.adaptech.org/"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catherine.fichten@mcgill.ca" TargetMode="External"/><Relationship Id="rId3" Type="http://schemas.openxmlformats.org/officeDocument/2006/relationships/tags" Target="../tags/tag76.xml"/><Relationship Id="rId7" Type="http://schemas.openxmlformats.org/officeDocument/2006/relationships/hyperlink" Target="http://www.adaptech.org/"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9.xml"/><Relationship Id="rId5" Type="http://schemas.openxmlformats.org/officeDocument/2006/relationships/slideLayout" Target="../slideLayouts/slideLayout2.xml"/><Relationship Id="rId10" Type="http://schemas.openxmlformats.org/officeDocument/2006/relationships/image" Target="../media/image29.png"/><Relationship Id="rId4" Type="http://schemas.openxmlformats.org/officeDocument/2006/relationships/tags" Target="../tags/tag77.xml"/><Relationship Id="rId9" Type="http://schemas.openxmlformats.org/officeDocument/2006/relationships/hyperlink" Target="mailto:ahavel@dawsoncollege.qc.ca"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2.gi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6.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tags" Target="../tags/tag35.xml"/><Relationship Id="rId7" Type="http://schemas.openxmlformats.org/officeDocument/2006/relationships/image" Target="../media/image17.wm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83309" y="476673"/>
            <a:ext cx="11425382" cy="2212975"/>
          </a:xfrm>
        </p:spPr>
        <p:txBody>
          <a:bodyPr>
            <a:noAutofit/>
          </a:bodyPr>
          <a:lstStyle/>
          <a:p>
            <a:pPr algn="ctr">
              <a:defRPr/>
            </a:pPr>
            <a:r>
              <a:rPr lang="fr-CA" sz="4000" b="0" noProof="0" dirty="0">
                <a:solidFill>
                  <a:srgbClr val="0033CC"/>
                </a:solidFill>
                <a:effectLst/>
              </a:rPr>
              <a:t>Étudiants universitaires en situation de handicap : entre le passé et l’avenir </a:t>
            </a:r>
            <a:br>
              <a:rPr lang="fr-CA" sz="4000" b="0" noProof="0" dirty="0">
                <a:solidFill>
                  <a:srgbClr val="0033CC"/>
                </a:solidFill>
                <a:effectLst/>
              </a:rPr>
            </a:br>
            <a:r>
              <a:rPr lang="fr-CA" sz="4000" b="0" noProof="0" dirty="0">
                <a:solidFill>
                  <a:srgbClr val="0033CC"/>
                </a:solidFill>
                <a:effectLst/>
              </a:rPr>
              <a:t>Exemple d’un parcours canadien</a:t>
            </a:r>
          </a:p>
        </p:txBody>
      </p:sp>
      <p:sp>
        <p:nvSpPr>
          <p:cNvPr id="3" name="Sous-titre 2"/>
          <p:cNvSpPr>
            <a:spLocks noGrp="1"/>
          </p:cNvSpPr>
          <p:nvPr>
            <p:ph type="subTitle" idx="1"/>
            <p:custDataLst>
              <p:tags r:id="rId2"/>
            </p:custDataLst>
          </p:nvPr>
        </p:nvSpPr>
        <p:spPr>
          <a:xfrm>
            <a:off x="383309" y="3035705"/>
            <a:ext cx="11425382" cy="2436043"/>
          </a:xfrm>
        </p:spPr>
        <p:txBody>
          <a:bodyPr>
            <a:normAutofit/>
          </a:bodyPr>
          <a:lstStyle/>
          <a:p>
            <a:pPr algn="ctr">
              <a:spcBef>
                <a:spcPts val="0"/>
              </a:spcBef>
              <a:spcAft>
                <a:spcPts val="0"/>
              </a:spcAft>
              <a:defRPr/>
            </a:pPr>
            <a:r>
              <a:rPr lang="fr-CA" sz="3500" noProof="0" dirty="0">
                <a:solidFill>
                  <a:srgbClr val="0033CC"/>
                </a:solidFill>
                <a:latin typeface="Arial" panose="020B0604020202020204" pitchFamily="34" charset="0"/>
                <a:cs typeface="Arial" panose="020B0604020202020204" pitchFamily="34" charset="0"/>
              </a:rPr>
              <a:t>Catherine Fichten, Ph. D. et Alice Havel, Ph. D.</a:t>
            </a:r>
          </a:p>
          <a:p>
            <a:pPr algn="ctr">
              <a:spcBef>
                <a:spcPts val="0"/>
              </a:spcBef>
              <a:spcAft>
                <a:spcPts val="0"/>
              </a:spcAft>
              <a:defRPr/>
            </a:pPr>
            <a:r>
              <a:rPr lang="fr-CA" sz="2800" noProof="0" dirty="0">
                <a:solidFill>
                  <a:srgbClr val="0033CC"/>
                </a:solidFill>
                <a:latin typeface="Arial" panose="020B0604020202020204" pitchFamily="34" charset="0"/>
                <a:cs typeface="Arial" panose="020B0604020202020204" pitchFamily="34" charset="0"/>
              </a:rPr>
              <a:t>Réseau de recherche Adaptech</a:t>
            </a:r>
          </a:p>
          <a:p>
            <a:pPr algn="ctr">
              <a:spcBef>
                <a:spcPts val="0"/>
              </a:spcBef>
              <a:spcAft>
                <a:spcPts val="0"/>
              </a:spcAft>
              <a:defRPr/>
            </a:pPr>
            <a:r>
              <a:rPr lang="fr-CA" sz="2800" noProof="0" dirty="0">
                <a:solidFill>
                  <a:srgbClr val="0033CC"/>
                </a:solidFill>
                <a:latin typeface="Arial" panose="020B0604020202020204" pitchFamily="34" charset="0"/>
                <a:cs typeface="Arial" panose="020B0604020202020204" pitchFamily="34" charset="0"/>
              </a:rPr>
              <a:t>Présentation à </a:t>
            </a:r>
            <a:r>
              <a:rPr lang="fr-CA" sz="2800" noProof="0" dirty="0">
                <a:solidFill>
                  <a:srgbClr val="0033CC"/>
                </a:solidFill>
                <a:latin typeface="Arial" panose="020B0604020202020204" pitchFamily="34" charset="0"/>
                <a:ea typeface="Calibri" panose="020F0502020204030204" pitchFamily="34" charset="0"/>
                <a:cs typeface="Arial" panose="020B0604020202020204" pitchFamily="34" charset="0"/>
              </a:rPr>
              <a:t>la Maison de quartier Wilson, Reims, France</a:t>
            </a:r>
          </a:p>
          <a:p>
            <a:pPr algn="ctr">
              <a:spcBef>
                <a:spcPts val="0"/>
              </a:spcBef>
              <a:spcAft>
                <a:spcPts val="0"/>
              </a:spcAft>
              <a:defRPr/>
            </a:pPr>
            <a:r>
              <a:rPr lang="fr-CA" sz="2800" noProof="0" dirty="0">
                <a:solidFill>
                  <a:srgbClr val="0033CC"/>
                </a:solidFill>
                <a:latin typeface="Arial" panose="020B0604020202020204" pitchFamily="34" charset="0"/>
                <a:cs typeface="Arial" panose="020B0604020202020204" pitchFamily="34" charset="0"/>
              </a:rPr>
              <a:t>16 novembre 2022</a:t>
            </a:r>
          </a:p>
          <a:p>
            <a:pPr algn="ctr">
              <a:lnSpc>
                <a:spcPts val="2000"/>
              </a:lnSpc>
              <a:spcBef>
                <a:spcPts val="0"/>
              </a:spcBef>
              <a:spcAft>
                <a:spcPts val="0"/>
              </a:spcAft>
              <a:defRPr/>
            </a:pPr>
            <a:endParaRPr lang="fr-CA" sz="3500" noProof="0" dirty="0">
              <a:latin typeface="Arial" panose="020B0604020202020204" pitchFamily="34" charset="0"/>
              <a:cs typeface="Arial" panose="020B0604020202020204" pitchFamily="34" charset="0"/>
            </a:endParaRPr>
          </a:p>
          <a:p>
            <a:pPr algn="ctr">
              <a:lnSpc>
                <a:spcPts val="2000"/>
              </a:lnSpc>
              <a:spcBef>
                <a:spcPts val="0"/>
              </a:spcBef>
              <a:spcAft>
                <a:spcPts val="600"/>
              </a:spcAft>
              <a:defRPr/>
            </a:pPr>
            <a:endParaRPr lang="fr-CA" sz="2400" baseline="30000" noProof="0" dirty="0">
              <a:solidFill>
                <a:srgbClr val="002060"/>
              </a:solidFill>
              <a:latin typeface="Arial" panose="020B0604020202020204" pitchFamily="34" charset="0"/>
              <a:cs typeface="Arial" panose="020B0604020202020204" pitchFamily="34" charset="0"/>
            </a:endParaRPr>
          </a:p>
          <a:p>
            <a:pPr>
              <a:lnSpc>
                <a:spcPct val="120000"/>
              </a:lnSpc>
              <a:spcAft>
                <a:spcPts val="0"/>
              </a:spcAft>
              <a:defRPr/>
            </a:pPr>
            <a:endParaRPr lang="fr-CA" sz="2400" noProof="0" dirty="0"/>
          </a:p>
        </p:txBody>
      </p:sp>
      <p:sp>
        <p:nvSpPr>
          <p:cNvPr id="4101" name="Connecteur droit 28" descr="Décoratif."/>
          <p:cNvSpPr>
            <a:spLocks noChangeShapeType="1"/>
          </p:cNvSpPr>
          <p:nvPr>
            <p:custDataLst>
              <p:tags r:id="rId3"/>
            </p:custDataLst>
          </p:nvPr>
        </p:nvSpPr>
        <p:spPr bwMode="auto">
          <a:xfrm>
            <a:off x="1981200" y="2708920"/>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1" name="Picture 2" descr="Le contenu peut être réutilisé, à condition qu'il ne soit pas modifié et que les auteurs soient mentionnés."/>
          <p:cNvPicPr>
            <a:picLocks noChangeAspect="1" noChangeArrowheads="1"/>
          </p:cNvPicPr>
          <p:nvPr>
            <p:custDataLst>
              <p:tags r:id="rId4"/>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695468" y="5086771"/>
            <a:ext cx="801064" cy="27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5" descr="Logo du Réseau de Recherche Adaptech. Droits d'auteur: http://www.adaptech.org/">
            <a:extLst>
              <a:ext uri="{FF2B5EF4-FFF2-40B4-BE49-F238E27FC236}">
                <a16:creationId xmlns:a16="http://schemas.microsoft.com/office/drawing/2014/main" id="{F2810F2E-7723-FC20-9DCB-39B6CE69C143}"/>
              </a:ext>
            </a:extLst>
          </p:cNvPr>
          <p:cNvPicPr>
            <a:picLocks noChangeAspect="1" noChangeArrowheads="1"/>
          </p:cNvPicPr>
          <p:nvPr>
            <p:custDataLst>
              <p:tags r:id="rId5"/>
            </p:custDataLst>
          </p:nvPr>
        </p:nvPicPr>
        <p:blipFill>
          <a:blip r:embed="rId1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76337" y="5516754"/>
            <a:ext cx="512686" cy="57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du Fonds de recherche du Québec – Santé (FRQS).  Droits d'auteur: https://frq.gouv.qc.ca/sante/">
            <a:extLst>
              <a:ext uri="{FF2B5EF4-FFF2-40B4-BE49-F238E27FC236}">
                <a16:creationId xmlns:a16="http://schemas.microsoft.com/office/drawing/2014/main" id="{ADE9FDB4-8F66-7E52-0681-0F1951459F7F}"/>
              </a:ext>
            </a:extLst>
          </p:cNvPr>
          <p:cNvPicPr>
            <a:picLocks noChangeAspect="1"/>
          </p:cNvPicPr>
          <p:nvPr>
            <p:custDataLst>
              <p:tags r:id="rId6"/>
            </p:custDataLst>
          </p:nvPr>
        </p:nvPicPr>
        <p:blipFill>
          <a:blip r:embed="rId16"/>
          <a:stretch>
            <a:fillRect/>
          </a:stretch>
        </p:blipFill>
        <p:spPr>
          <a:xfrm>
            <a:off x="10077158" y="5457216"/>
            <a:ext cx="1638504" cy="691021"/>
          </a:xfrm>
          <a:prstGeom prst="rect">
            <a:avLst/>
          </a:prstGeom>
        </p:spPr>
      </p:pic>
      <p:pic>
        <p:nvPicPr>
          <p:cNvPr id="9" name="Picture 8" descr="Logo du Collège Dawson. Droits d'auteur: https://www.dawsoncollege.qc.ca/">
            <a:extLst>
              <a:ext uri="{FF2B5EF4-FFF2-40B4-BE49-F238E27FC236}">
                <a16:creationId xmlns:a16="http://schemas.microsoft.com/office/drawing/2014/main" id="{A099C0AF-E11C-80B1-746D-84F646983DA6}"/>
              </a:ext>
            </a:extLst>
          </p:cNvPr>
          <p:cNvPicPr>
            <a:picLocks noChangeAspect="1"/>
          </p:cNvPicPr>
          <p:nvPr>
            <p:custDataLst>
              <p:tags r:id="rId7"/>
            </p:custDataLst>
          </p:nvPr>
        </p:nvPicPr>
        <p:blipFill>
          <a:blip r:embed="rId17"/>
          <a:stretch>
            <a:fillRect/>
          </a:stretch>
        </p:blipFill>
        <p:spPr>
          <a:xfrm>
            <a:off x="6601435" y="5597261"/>
            <a:ext cx="1262479" cy="410930"/>
          </a:xfrm>
          <a:prstGeom prst="rect">
            <a:avLst/>
          </a:prstGeom>
        </p:spPr>
      </p:pic>
      <p:pic>
        <p:nvPicPr>
          <p:cNvPr id="13" name="Picture 12" descr="Logo de l'Hôpital général juif.bDroits d'auteur: https://www.jgh.ca/">
            <a:extLst>
              <a:ext uri="{FF2B5EF4-FFF2-40B4-BE49-F238E27FC236}">
                <a16:creationId xmlns:a16="http://schemas.microsoft.com/office/drawing/2014/main" id="{544D27EC-6096-72E3-E3FD-6DBBE07A518B}"/>
              </a:ext>
            </a:extLst>
          </p:cNvPr>
          <p:cNvPicPr>
            <a:picLocks noChangeAspect="1"/>
          </p:cNvPicPr>
          <p:nvPr>
            <p:custDataLst>
              <p:tags r:id="rId8"/>
            </p:custDataLst>
          </p:nvPr>
        </p:nvPicPr>
        <p:blipFill>
          <a:blip r:embed="rId18"/>
          <a:stretch>
            <a:fillRect/>
          </a:stretch>
        </p:blipFill>
        <p:spPr>
          <a:xfrm>
            <a:off x="2744750" y="5597261"/>
            <a:ext cx="1548012" cy="446037"/>
          </a:xfrm>
          <a:prstGeom prst="rect">
            <a:avLst/>
          </a:prstGeom>
        </p:spPr>
      </p:pic>
      <p:pic>
        <p:nvPicPr>
          <p:cNvPr id="14" name="Picture 13" descr="Logo de l'Université McGill. Droits d'auteur:  https://www.mcgill.ca/&#10;&#10;">
            <a:extLst>
              <a:ext uri="{FF2B5EF4-FFF2-40B4-BE49-F238E27FC236}">
                <a16:creationId xmlns:a16="http://schemas.microsoft.com/office/drawing/2014/main" id="{E65305DC-29E2-6A76-F773-0C75D6CDC34D}"/>
              </a:ext>
            </a:extLst>
          </p:cNvPr>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4675579" y="5631828"/>
            <a:ext cx="1449519" cy="341797"/>
          </a:xfrm>
          <a:prstGeom prst="rect">
            <a:avLst/>
          </a:prstGeom>
        </p:spPr>
      </p:pic>
      <p:pic>
        <p:nvPicPr>
          <p:cNvPr id="15" name="Picture 14" descr="Droits d'auteur">
            <a:extLst>
              <a:ext uri="{FF2B5EF4-FFF2-40B4-BE49-F238E27FC236}">
                <a16:creationId xmlns:a16="http://schemas.microsoft.com/office/drawing/2014/main" id="{A7E08712-8A08-2F92-9197-B80DC841AFD1}"/>
              </a:ext>
            </a:extLst>
          </p:cNvPr>
          <p:cNvPicPr>
            <a:picLocks noChangeAspect="1"/>
          </p:cNvPicPr>
          <p:nvPr>
            <p:custDataLst>
              <p:tags r:id="rId10"/>
            </p:custDataLst>
          </p:nvPr>
        </p:nvPicPr>
        <p:blipFill>
          <a:blip r:embed="rId20"/>
          <a:stretch>
            <a:fillRect/>
          </a:stretch>
        </p:blipFill>
        <p:spPr>
          <a:xfrm>
            <a:off x="1465360" y="5476570"/>
            <a:ext cx="709533" cy="652313"/>
          </a:xfrm>
          <a:prstGeom prst="rect">
            <a:avLst/>
          </a:prstGeom>
        </p:spPr>
      </p:pic>
      <p:pic>
        <p:nvPicPr>
          <p:cNvPr id="21" name="Picture 20" descr="Logo du Conseil de recherches en sciences humaines (CRSH). Droits d'auteur: https://www.sshrc-crsh.gc.ca/">
            <a:extLst>
              <a:ext uri="{FF2B5EF4-FFF2-40B4-BE49-F238E27FC236}">
                <a16:creationId xmlns:a16="http://schemas.microsoft.com/office/drawing/2014/main" id="{FB31EE9A-8956-4B9D-8510-D1CD3A518917}"/>
              </a:ext>
            </a:extLst>
          </p:cNvPr>
          <p:cNvPicPr>
            <a:picLocks noChangeAspect="1"/>
          </p:cNvPicPr>
          <p:nvPr>
            <p:custDataLst>
              <p:tags r:id="rId11"/>
            </p:custDataLst>
          </p:nvPr>
        </p:nvPicPr>
        <p:blipFill>
          <a:blip r:embed="rId21">
            <a:extLst>
              <a:ext uri="{28A0092B-C50C-407E-A947-70E740481C1C}">
                <a14:useLocalDpi xmlns:a14="http://schemas.microsoft.com/office/drawing/2010/main" val="0"/>
              </a:ext>
            </a:extLst>
          </a:blip>
          <a:stretch>
            <a:fillRect/>
          </a:stretch>
        </p:blipFill>
        <p:spPr>
          <a:xfrm>
            <a:off x="8340251" y="5525401"/>
            <a:ext cx="1260570" cy="554651"/>
          </a:xfrm>
          <a:prstGeom prst="rect">
            <a:avLst/>
          </a:prstGeom>
        </p:spPr>
      </p:pic>
      <p:sp>
        <p:nvSpPr>
          <p:cNvPr id="5" name="TextBox 4"/>
          <p:cNvSpPr txBox="1"/>
          <p:nvPr/>
        </p:nvSpPr>
        <p:spPr>
          <a:xfrm>
            <a:off x="125494" y="58772"/>
            <a:ext cx="11139948" cy="584775"/>
          </a:xfrm>
          <a:prstGeom prst="rect">
            <a:avLst/>
          </a:prstGeom>
          <a:noFill/>
        </p:spPr>
        <p:txBody>
          <a:bodyPr wrap="square" rtlCol="0">
            <a:spAutoFit/>
          </a:bodyPr>
          <a:lstStyle/>
          <a:p>
            <a:r>
              <a:rPr lang="en-CA" sz="1600" dirty="0" smtClean="0"/>
              <a:t>Fichten, C., &amp; Havel, A. (2022, November 16). </a:t>
            </a:r>
            <a:r>
              <a:rPr lang="fr-FR" sz="1600" i="1" dirty="0"/>
              <a:t>Étudiants universitaires en situation de handicap : entre le passé et l’avenir </a:t>
            </a:r>
          </a:p>
          <a:p>
            <a:r>
              <a:rPr lang="fr-FR" sz="1600" i="1" dirty="0"/>
              <a:t>Exemple d’un parcours </a:t>
            </a:r>
            <a:r>
              <a:rPr lang="fr-FR" sz="1600" i="1" dirty="0" smtClean="0"/>
              <a:t>canadien </a:t>
            </a:r>
            <a:r>
              <a:rPr lang="fr-FR" sz="1600" dirty="0" smtClean="0"/>
              <a:t>[</a:t>
            </a:r>
            <a:r>
              <a:rPr lang="fr-FR" sz="1600" dirty="0" err="1" smtClean="0"/>
              <a:t>Invited</a:t>
            </a:r>
            <a:r>
              <a:rPr lang="fr-FR" sz="1600" dirty="0" smtClean="0"/>
              <a:t> </a:t>
            </a:r>
            <a:r>
              <a:rPr lang="fr-FR" sz="1600" dirty="0"/>
              <a:t>speaker]. Maison de quartier Wilson, Reims, </a:t>
            </a:r>
            <a:r>
              <a:rPr lang="fr-FR" sz="1600" dirty="0" smtClean="0"/>
              <a:t>Marne, France.</a:t>
            </a:r>
            <a:endParaRPr lang="fr-FR" sz="1600" dirty="0"/>
          </a:p>
        </p:txBody>
      </p:sp>
    </p:spTree>
    <p:extLst>
      <p:ext uri="{BB962C8B-B14F-4D97-AF65-F5344CB8AC3E}">
        <p14:creationId xmlns:p14="http://schemas.microsoft.com/office/powerpoint/2010/main" val="424390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10</a:t>
            </a:fld>
            <a:endParaRPr lang="fr-CA" altLang="en-US" sz="1400">
              <a:solidFill>
                <a:srgbClr val="0033CC"/>
              </a:solidFill>
            </a:endParaRPr>
          </a:p>
        </p:txBody>
      </p:sp>
      <p:sp>
        <p:nvSpPr>
          <p:cNvPr id="3" name="Title 2"/>
          <p:cNvSpPr>
            <a:spLocks noGrp="1"/>
          </p:cNvSpPr>
          <p:nvPr>
            <p:ph type="title"/>
          </p:nvPr>
        </p:nvSpPr>
        <p:spPr>
          <a:xfrm>
            <a:off x="1674687" y="183225"/>
            <a:ext cx="8842625" cy="684213"/>
          </a:xfrm>
        </p:spPr>
        <p:txBody>
          <a:bodyPr/>
          <a:lstStyle/>
          <a:p>
            <a:pPr algn="l" rtl="0" eaLnBrk="0" fontAlgn="base" hangingPunct="0">
              <a:spcBef>
                <a:spcPts val="0"/>
              </a:spcBef>
              <a:spcAft>
                <a:spcPts val="0"/>
              </a:spcAft>
            </a:pPr>
            <a:r>
              <a:rPr lang="fr-FR" kern="1200" dirty="0">
                <a:effectLst/>
                <a:ea typeface="+mn-ea"/>
              </a:rPr>
              <a:t>Types de situations de handicap - 2</a:t>
            </a:r>
            <a:endParaRPr lang="en-CA" dirty="0">
              <a:effectLst/>
            </a:endParaRPr>
          </a:p>
        </p:txBody>
      </p:sp>
      <p:sp>
        <p:nvSpPr>
          <p:cNvPr id="7170" name="Content Placeholder 2"/>
          <p:cNvSpPr>
            <a:spLocks noGrp="1"/>
          </p:cNvSpPr>
          <p:nvPr>
            <p:ph idx="1"/>
            <p:custDataLst>
              <p:tags r:id="rId2"/>
            </p:custDataLst>
          </p:nvPr>
        </p:nvSpPr>
        <p:spPr>
          <a:xfrm>
            <a:off x="273420" y="1202282"/>
            <a:ext cx="11645161" cy="5040312"/>
          </a:xfrm>
        </p:spPr>
        <p:txBody>
          <a:bodyPr/>
          <a:lstStyle/>
          <a:p>
            <a:pPr marL="628650" lvl="2" indent="-360363"/>
            <a:r>
              <a:rPr lang="fr" altLang="en-US" sz="3600" dirty="0">
                <a:solidFill>
                  <a:schemeClr val="accent2">
                    <a:lumMod val="50000"/>
                  </a:schemeClr>
                </a:solidFill>
                <a:latin typeface="Arial" charset="0"/>
                <a:cs typeface="Arial" charset="0"/>
              </a:rPr>
              <a:t>Le présent</a:t>
            </a:r>
          </a:p>
          <a:p>
            <a:pPr marL="895350" lvl="4" indent="-360363"/>
            <a:r>
              <a:rPr lang="fr" altLang="en-US" sz="2800" dirty="0">
                <a:solidFill>
                  <a:srgbClr val="072C62"/>
                </a:solidFill>
                <a:latin typeface="Arial" charset="0"/>
                <a:cs typeface="Arial" charset="0"/>
              </a:rPr>
              <a:t>«</a:t>
            </a:r>
            <a:r>
              <a:rPr lang="fr" altLang="en-US" sz="3200" dirty="0">
                <a:solidFill>
                  <a:srgbClr val="072C62"/>
                </a:solidFill>
                <a:latin typeface="Arial" charset="0"/>
                <a:cs typeface="Arial" charset="0"/>
              </a:rPr>
              <a:t> Étudiants en situation de handicap »</a:t>
            </a:r>
          </a:p>
          <a:p>
            <a:pPr marL="895350" lvl="4" indent="-360363"/>
            <a:r>
              <a:rPr lang="fr" altLang="en-US" sz="3200" dirty="0">
                <a:latin typeface="Arial" charset="0"/>
                <a:cs typeface="Arial" charset="0"/>
              </a:rPr>
              <a:t>Handicaps « invisibles »</a:t>
            </a:r>
            <a:endParaRPr lang="en-US" altLang="en-US" sz="3200" dirty="0">
              <a:solidFill>
                <a:srgbClr val="072C62"/>
              </a:solidFill>
              <a:latin typeface="Arial" charset="0"/>
              <a:cs typeface="Arial" charset="0"/>
            </a:endParaRPr>
          </a:p>
          <a:p>
            <a:pPr marL="895350" lvl="4" indent="-360363"/>
            <a:r>
              <a:rPr lang="fr" altLang="en-US" sz="3200" dirty="0">
                <a:solidFill>
                  <a:srgbClr val="072C62"/>
                </a:solidFill>
                <a:latin typeface="Arial" charset="0"/>
                <a:cs typeface="Arial" charset="0"/>
              </a:rPr>
              <a:t>Les étudiants « </a:t>
            </a:r>
            <a:r>
              <a:rPr lang="fr" altLang="en-US" sz="3200" dirty="0" err="1">
                <a:solidFill>
                  <a:srgbClr val="072C62"/>
                </a:solidFill>
                <a:latin typeface="Arial" charset="0"/>
                <a:cs typeface="Arial" charset="0"/>
              </a:rPr>
              <a:t>émergents </a:t>
            </a:r>
            <a:r>
              <a:rPr lang="fr" altLang="en-US" sz="3200" dirty="0">
                <a:solidFill>
                  <a:srgbClr val="072C62"/>
                </a:solidFill>
                <a:latin typeface="Arial" charset="0"/>
                <a:cs typeface="Arial" charset="0"/>
              </a:rPr>
              <a:t>» </a:t>
            </a:r>
            <a:r>
              <a:rPr lang="en-US" altLang="en-US" sz="3200" dirty="0">
                <a:solidFill>
                  <a:srgbClr val="072C62"/>
                </a:solidFill>
                <a:latin typeface="Arial" charset="0"/>
                <a:cs typeface="Arial" charset="0"/>
              </a:rPr>
              <a:t/>
            </a:r>
            <a:br>
              <a:rPr lang="en-US" altLang="en-US" sz="3200" dirty="0">
                <a:solidFill>
                  <a:srgbClr val="072C62"/>
                </a:solidFill>
                <a:latin typeface="Arial" charset="0"/>
                <a:cs typeface="Arial" charset="0"/>
              </a:rPr>
            </a:br>
            <a:r>
              <a:rPr lang="fr" altLang="en-US" sz="3200" dirty="0">
                <a:solidFill>
                  <a:srgbClr val="072C62"/>
                </a:solidFill>
                <a:latin typeface="Arial" charset="0"/>
                <a:cs typeface="Arial" charset="0"/>
              </a:rPr>
              <a:t>sont désormais les plus nombreux</a:t>
            </a:r>
          </a:p>
          <a:p>
            <a:pPr lvl="3"/>
            <a:endParaRPr lang="en-US" altLang="en-US" sz="2800" dirty="0">
              <a:solidFill>
                <a:srgbClr val="072C62"/>
              </a:solidFill>
              <a:latin typeface="Arial" charset="0"/>
              <a:cs typeface="Arial" charset="0"/>
            </a:endParaRPr>
          </a:p>
          <a:p>
            <a:pPr marL="0" indent="0">
              <a:buNone/>
            </a:pPr>
            <a:endParaRPr lang="en-US" altLang="en-US" sz="3200" dirty="0">
              <a:latin typeface="Arial" charset="0"/>
              <a:cs typeface="Arial" charset="0"/>
            </a:endParaRPr>
          </a:p>
        </p:txBody>
      </p:sp>
    </p:spTree>
    <p:extLst>
      <p:ext uri="{BB962C8B-B14F-4D97-AF65-F5344CB8AC3E}">
        <p14:creationId xmlns:p14="http://schemas.microsoft.com/office/powerpoint/2010/main" val="163690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11</a:t>
            </a:fld>
            <a:endParaRPr lang="fr-CA" altLang="en-US" sz="1400">
              <a:solidFill>
                <a:srgbClr val="0033CC"/>
              </a:solidFill>
            </a:endParaRPr>
          </a:p>
        </p:txBody>
      </p:sp>
      <p:sp>
        <p:nvSpPr>
          <p:cNvPr id="3" name="Title 2"/>
          <p:cNvSpPr>
            <a:spLocks noGrp="1"/>
          </p:cNvSpPr>
          <p:nvPr>
            <p:ph type="title"/>
          </p:nvPr>
        </p:nvSpPr>
        <p:spPr>
          <a:xfrm>
            <a:off x="1674687" y="183225"/>
            <a:ext cx="8842625" cy="684213"/>
          </a:xfrm>
        </p:spPr>
        <p:txBody>
          <a:bodyPr/>
          <a:lstStyle/>
          <a:p>
            <a:pPr algn="l" rtl="0" eaLnBrk="0" fontAlgn="base" hangingPunct="0">
              <a:spcBef>
                <a:spcPts val="0"/>
              </a:spcBef>
              <a:spcAft>
                <a:spcPts val="0"/>
              </a:spcAft>
            </a:pPr>
            <a:r>
              <a:rPr lang="fr-FR" kern="1200" dirty="0">
                <a:effectLst/>
                <a:ea typeface="+mn-ea"/>
              </a:rPr>
              <a:t>Types de situations de handicap - 2</a:t>
            </a:r>
            <a:endParaRPr lang="en-CA" dirty="0">
              <a:effectLst/>
            </a:endParaRPr>
          </a:p>
        </p:txBody>
      </p:sp>
      <p:pic>
        <p:nvPicPr>
          <p:cNvPr id="2" name="Picture 1" descr="Graphique circulaire montrant le pourcentage d'étudiants avec différents handicaps">
            <a:extLst>
              <a:ext uri="{FF2B5EF4-FFF2-40B4-BE49-F238E27FC236}">
                <a16:creationId xmlns:a16="http://schemas.microsoft.com/office/drawing/2014/main" id="{EC53FC50-401A-638F-D80B-83DEE634E5F5}"/>
              </a:ext>
            </a:extLst>
          </p:cNvPr>
          <p:cNvPicPr>
            <a:picLocks noChangeAspect="1"/>
          </p:cNvPicPr>
          <p:nvPr>
            <p:custDataLst>
              <p:tags r:id="rId2"/>
            </p:custDataLst>
          </p:nvPr>
        </p:nvPicPr>
        <p:blipFill>
          <a:blip r:embed="rId5"/>
          <a:stretch>
            <a:fillRect/>
          </a:stretch>
        </p:blipFill>
        <p:spPr>
          <a:xfrm>
            <a:off x="2479041" y="1197294"/>
            <a:ext cx="7051902" cy="5045300"/>
          </a:xfrm>
          <a:prstGeom prst="rect">
            <a:avLst/>
          </a:prstGeom>
        </p:spPr>
      </p:pic>
    </p:spTree>
    <p:extLst>
      <p:ext uri="{BB962C8B-B14F-4D97-AF65-F5344CB8AC3E}">
        <p14:creationId xmlns:p14="http://schemas.microsoft.com/office/powerpoint/2010/main" val="288521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CDBDAD60-0191-4875-9B42-A3AE3433DD96}" type="slidenum">
              <a:rPr lang="en-US" smtClean="0"/>
              <a:pPr/>
              <a:t>12</a:t>
            </a:fld>
            <a:endParaRPr lang="en-US" dirty="0"/>
          </a:p>
        </p:txBody>
      </p:sp>
      <p:sp>
        <p:nvSpPr>
          <p:cNvPr id="5" name="Title 4"/>
          <p:cNvSpPr>
            <a:spLocks noGrp="1"/>
          </p:cNvSpPr>
          <p:nvPr>
            <p:ph type="title"/>
            <p:custDataLst>
              <p:tags r:id="rId2"/>
            </p:custDataLst>
          </p:nvPr>
        </p:nvSpPr>
        <p:spPr>
          <a:xfrm>
            <a:off x="1631505" y="372565"/>
            <a:ext cx="8928991" cy="636680"/>
          </a:xfrm>
        </p:spPr>
        <p:txBody>
          <a:bodyPr/>
          <a:lstStyle/>
          <a:p>
            <a:r>
              <a:rPr lang="fr" sz="3700" dirty="0">
                <a:effectLst/>
                <a:latin typeface="Arial" charset="0"/>
                <a:cs typeface="Arial" charset="0"/>
              </a:rPr>
              <a:t>Résultats d’Adaptech</a:t>
            </a:r>
            <a:endParaRPr lang="en-US" sz="3700" dirty="0">
              <a:effectLst/>
            </a:endParaRPr>
          </a:p>
        </p:txBody>
      </p:sp>
      <p:sp>
        <p:nvSpPr>
          <p:cNvPr id="6" name="Content Placeholder 5"/>
          <p:cNvSpPr>
            <a:spLocks noGrp="1"/>
          </p:cNvSpPr>
          <p:nvPr>
            <p:ph sz="half" idx="1"/>
            <p:custDataLst>
              <p:tags r:id="rId3"/>
            </p:custDataLst>
          </p:nvPr>
        </p:nvSpPr>
        <p:spPr>
          <a:xfrm>
            <a:off x="486508" y="1287780"/>
            <a:ext cx="11218985" cy="4434840"/>
          </a:xfrm>
        </p:spPr>
        <p:txBody>
          <a:bodyPr/>
          <a:lstStyle/>
          <a:p>
            <a:pPr lvl="1">
              <a:spcBef>
                <a:spcPts val="300"/>
              </a:spcBef>
              <a:spcAft>
                <a:spcPts val="300"/>
              </a:spcAft>
            </a:pPr>
            <a:r>
              <a:rPr lang="fr-CA" sz="3200" dirty="0"/>
              <a:t>Situation de handicap autodéclarée : entre 11 et 17 % des étudiants</a:t>
            </a:r>
          </a:p>
          <a:p>
            <a:pPr lvl="1">
              <a:spcBef>
                <a:spcPts val="300"/>
              </a:spcBef>
              <a:spcAft>
                <a:spcPts val="300"/>
              </a:spcAft>
            </a:pPr>
            <a:r>
              <a:rPr lang="fr-CA" sz="3200" dirty="0"/>
              <a:t>Environ deux tiers ne sont pas inscrits aux services</a:t>
            </a:r>
            <a:br>
              <a:rPr lang="fr-CA" sz="3200" dirty="0"/>
            </a:br>
            <a:r>
              <a:rPr lang="fr-CA" sz="3200" dirty="0"/>
              <a:t>pour étudiants en situation de handicap</a:t>
            </a:r>
          </a:p>
          <a:p>
            <a:pPr lvl="1">
              <a:spcBef>
                <a:spcPts val="300"/>
              </a:spcBef>
              <a:spcAft>
                <a:spcPts val="300"/>
              </a:spcAft>
            </a:pPr>
            <a:r>
              <a:rPr lang="fr-CA" sz="3200" dirty="0"/>
              <a:t>Principalement :</a:t>
            </a:r>
          </a:p>
          <a:p>
            <a:pPr lvl="2">
              <a:spcBef>
                <a:spcPts val="300"/>
              </a:spcBef>
              <a:spcAft>
                <a:spcPts val="300"/>
              </a:spcAft>
            </a:pPr>
            <a:r>
              <a:rPr lang="fr-CA" sz="2800" dirty="0"/>
              <a:t>Trouble d’apprentissage/TDAH</a:t>
            </a:r>
          </a:p>
          <a:p>
            <a:pPr lvl="2">
              <a:spcBef>
                <a:spcPts val="300"/>
              </a:spcBef>
              <a:spcAft>
                <a:spcPts val="300"/>
              </a:spcAft>
            </a:pPr>
            <a:r>
              <a:rPr lang="fr-CA" sz="2800" dirty="0"/>
              <a:t>Problème de santé mentale</a:t>
            </a:r>
          </a:p>
          <a:p>
            <a:pPr lvl="2">
              <a:spcBef>
                <a:spcPts val="300"/>
              </a:spcBef>
              <a:spcAft>
                <a:spcPts val="300"/>
              </a:spcAft>
            </a:pPr>
            <a:r>
              <a:rPr lang="fr-CA" sz="2800" dirty="0"/>
              <a:t>Problème de santé chronique</a:t>
            </a:r>
          </a:p>
          <a:p>
            <a:pPr lvl="1">
              <a:spcBef>
                <a:spcPts val="300"/>
              </a:spcBef>
              <a:spcAft>
                <a:spcPts val="300"/>
              </a:spcAft>
            </a:pPr>
            <a:r>
              <a:rPr lang="fr-CA" sz="3200" dirty="0"/>
              <a:t>Environ 50 % des étudiants ont plusieurs handicaps</a:t>
            </a:r>
            <a:endParaRPr lang="en-US" sz="3200" dirty="0">
              <a:latin typeface="Arial Narrow" pitchFamily="34" charset="0"/>
            </a:endParaRPr>
          </a:p>
        </p:txBody>
      </p:sp>
      <p:pic>
        <p:nvPicPr>
          <p:cNvPr id="4098" name="Picture 2" descr="Image d'un personnage de bande dessinée cochant des éléments sur une liste de sélection. "/>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9796550" y="4024152"/>
            <a:ext cx="1800504" cy="124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63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B7B0CC51-D157-4F7C-B64F-3951AF6EC516}" type="slidenum">
              <a:rPr lang="en-US" smtClean="0"/>
              <a:pPr/>
              <a:t>13</a:t>
            </a:fld>
            <a:endParaRPr lang="en-US"/>
          </a:p>
        </p:txBody>
      </p:sp>
      <p:sp>
        <p:nvSpPr>
          <p:cNvPr id="5" name="Title 4"/>
          <p:cNvSpPr>
            <a:spLocks noGrp="1"/>
          </p:cNvSpPr>
          <p:nvPr>
            <p:ph type="title"/>
            <p:custDataLst>
              <p:tags r:id="rId2"/>
            </p:custDataLst>
          </p:nvPr>
        </p:nvSpPr>
        <p:spPr>
          <a:xfrm>
            <a:off x="726604" y="332661"/>
            <a:ext cx="10738792" cy="677689"/>
          </a:xfrm>
        </p:spPr>
        <p:txBody>
          <a:bodyPr/>
          <a:lstStyle/>
          <a:p>
            <a:r>
              <a:rPr lang="fr" sz="3600" dirty="0">
                <a:effectLst/>
              </a:rPr>
              <a:t>Résultats d’Adaptech : performance scolaire</a:t>
            </a:r>
          </a:p>
        </p:txBody>
      </p:sp>
      <p:sp>
        <p:nvSpPr>
          <p:cNvPr id="7" name="Text Placeholder 6"/>
          <p:cNvSpPr>
            <a:spLocks noGrp="1"/>
          </p:cNvSpPr>
          <p:nvPr>
            <p:ph type="body" idx="2"/>
            <p:custDataLst>
              <p:tags r:id="rId3"/>
            </p:custDataLst>
          </p:nvPr>
        </p:nvSpPr>
        <p:spPr>
          <a:xfrm>
            <a:off x="1523492" y="1144207"/>
            <a:ext cx="9145016" cy="1296144"/>
          </a:xfrm>
        </p:spPr>
        <p:txBody>
          <a:bodyPr/>
          <a:lstStyle/>
          <a:p>
            <a:pPr algn="ctr"/>
            <a:r>
              <a:rPr lang="fr" sz="3200" dirty="0">
                <a:latin typeface="Arial Narrow" pitchFamily="34" charset="0"/>
              </a:rPr>
              <a:t>  </a:t>
            </a:r>
            <a:r>
              <a:rPr lang="fr" sz="2800" dirty="0"/>
              <a:t>Étude archivistique sur 12 ans (niveau collégial)</a:t>
            </a:r>
            <a:r>
              <a:rPr lang="fr" sz="2800" baseline="30000" dirty="0"/>
              <a:t>1</a:t>
            </a:r>
            <a:endParaRPr lang="en-US" sz="2000" dirty="0">
              <a:latin typeface="Arial Narrow" pitchFamily="34" charset="0"/>
            </a:endParaRPr>
          </a:p>
          <a:p>
            <a:endParaRPr lang="en-US" sz="2800" dirty="0"/>
          </a:p>
        </p:txBody>
      </p:sp>
      <p:graphicFrame>
        <p:nvGraphicFramePr>
          <p:cNvPr id="8" name="Content Placeholder 7" descr="Graphique indiquant les notes moyennes des étudiants de cégep ayant des troubles d'apprentissage et un TDAH, d'autres handicaps, et sans handicap dans les programmes de sciences sociales, les programmes techniques, et tous les programmes. La note moyenne des étudiants ayant des troubles d'apprentissage et un TDAH était la même dans les trois programmes (64 %). La note moyenne des étudiants avec d'autres handicaps se situait entre 70 % et 71 % dans les trois programmes. Enfin, les notes moyennes des étudiants sans handicap se situaient entre 62 % et 67 % dans les trois programmes.  "/>
          <p:cNvGraphicFramePr>
            <a:graphicFrameLocks noGrp="1"/>
          </p:cNvGraphicFramePr>
          <p:nvPr>
            <p:ph sz="half" idx="1"/>
            <p:custDataLst>
              <p:tags r:id="rId4"/>
            </p:custDataLst>
            <p:extLst>
              <p:ext uri="{D42A27DB-BD31-4B8C-83A1-F6EECF244321}">
                <p14:modId xmlns:p14="http://schemas.microsoft.com/office/powerpoint/2010/main" val="4094908860"/>
              </p:ext>
            </p:extLst>
          </p:nvPr>
        </p:nvGraphicFramePr>
        <p:xfrm>
          <a:off x="624083" y="1848842"/>
          <a:ext cx="10943834" cy="4226496"/>
        </p:xfrm>
        <a:graphic>
          <a:graphicData uri="http://schemas.openxmlformats.org/drawingml/2006/table">
            <a:tbl>
              <a:tblPr>
                <a:tableStyleId>{5C22544A-7EE6-4342-B048-85BDC9FD1C3A}</a:tableStyleId>
              </a:tblPr>
              <a:tblGrid>
                <a:gridCol w="2420568">
                  <a:extLst>
                    <a:ext uri="{9D8B030D-6E8A-4147-A177-3AD203B41FA5}">
                      <a16:colId xmlns:a16="http://schemas.microsoft.com/office/drawing/2014/main" val="20000"/>
                    </a:ext>
                  </a:extLst>
                </a:gridCol>
                <a:gridCol w="1730541">
                  <a:extLst>
                    <a:ext uri="{9D8B030D-6E8A-4147-A177-3AD203B41FA5}">
                      <a16:colId xmlns:a16="http://schemas.microsoft.com/office/drawing/2014/main" val="20001"/>
                    </a:ext>
                  </a:extLst>
                </a:gridCol>
                <a:gridCol w="1320808">
                  <a:extLst>
                    <a:ext uri="{9D8B030D-6E8A-4147-A177-3AD203B41FA5}">
                      <a16:colId xmlns:a16="http://schemas.microsoft.com/office/drawing/2014/main" val="20002"/>
                    </a:ext>
                  </a:extLst>
                </a:gridCol>
                <a:gridCol w="144464">
                  <a:extLst>
                    <a:ext uri="{9D8B030D-6E8A-4147-A177-3AD203B41FA5}">
                      <a16:colId xmlns:a16="http://schemas.microsoft.com/office/drawing/2014/main" val="20003"/>
                    </a:ext>
                  </a:extLst>
                </a:gridCol>
                <a:gridCol w="1365032">
                  <a:extLst>
                    <a:ext uri="{9D8B030D-6E8A-4147-A177-3AD203B41FA5}">
                      <a16:colId xmlns:a16="http://schemas.microsoft.com/office/drawing/2014/main" val="20004"/>
                    </a:ext>
                  </a:extLst>
                </a:gridCol>
                <a:gridCol w="1226464">
                  <a:extLst>
                    <a:ext uri="{9D8B030D-6E8A-4147-A177-3AD203B41FA5}">
                      <a16:colId xmlns:a16="http://schemas.microsoft.com/office/drawing/2014/main" val="20005"/>
                    </a:ext>
                  </a:extLst>
                </a:gridCol>
                <a:gridCol w="283030">
                  <a:extLst>
                    <a:ext uri="{9D8B030D-6E8A-4147-A177-3AD203B41FA5}">
                      <a16:colId xmlns:a16="http://schemas.microsoft.com/office/drawing/2014/main" val="20006"/>
                    </a:ext>
                  </a:extLst>
                </a:gridCol>
                <a:gridCol w="1415151">
                  <a:extLst>
                    <a:ext uri="{9D8B030D-6E8A-4147-A177-3AD203B41FA5}">
                      <a16:colId xmlns:a16="http://schemas.microsoft.com/office/drawing/2014/main" val="20007"/>
                    </a:ext>
                  </a:extLst>
                </a:gridCol>
                <a:gridCol w="1037776">
                  <a:extLst>
                    <a:ext uri="{9D8B030D-6E8A-4147-A177-3AD203B41FA5}">
                      <a16:colId xmlns:a16="http://schemas.microsoft.com/office/drawing/2014/main" val="20008"/>
                    </a:ext>
                  </a:extLst>
                </a:gridCol>
              </a:tblGrid>
              <a:tr h="1065180">
                <a:tc rowSpan="2">
                  <a:txBody>
                    <a:bodyPr/>
                    <a:lstStyle/>
                    <a:p>
                      <a:pPr algn="l" fontAlgn="ctr"/>
                      <a:r>
                        <a:rPr lang="fr" sz="2800" u="none" strike="noStrike" dirty="0" err="1">
                          <a:effectLst/>
                          <a:latin typeface="Arial Narrow" pitchFamily="34" charset="0"/>
                        </a:rPr>
                        <a:t>Programme</a:t>
                      </a:r>
                      <a:endParaRPr lang="en-US" sz="2800" b="0" i="0" u="none" strike="noStrike" dirty="0">
                        <a:solidFill>
                          <a:srgbClr val="000000"/>
                        </a:solidFill>
                        <a:effectLst/>
                        <a:latin typeface="Arial Narrow"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fr" sz="2800" i="0" u="none" strike="noStrike" dirty="0">
                          <a:effectLst/>
                          <a:latin typeface="Arial Narrow" pitchFamily="34" charset="0"/>
                        </a:rPr>
                        <a:t>Trouble d’apprentissage/TDAH</a:t>
                      </a:r>
                      <a:endParaRPr lang="en-US" sz="2800" b="0" i="0" u="none" strike="noStrike" dirty="0">
                        <a:solidFill>
                          <a:srgbClr val="000000"/>
                        </a:solidFill>
                        <a:effectLst/>
                        <a:latin typeface="Arial Narrow" pitchFamily="34" charset="0"/>
                      </a:endParaRP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2400" b="0" i="0" u="none" strike="noStrike">
                        <a:solidFill>
                          <a:srgbClr val="000000"/>
                        </a:solidFill>
                        <a:effectLst/>
                        <a:latin typeface="Arial Narrow" pitchFamily="34" charset="0"/>
                      </a:endParaRPr>
                    </a:p>
                  </a:txBody>
                  <a:tcPr marL="7620" marR="7620" marT="7620" marB="0" anchor="b"/>
                </a:tc>
                <a:tc>
                  <a:txBody>
                    <a:bodyPr/>
                    <a:lstStyle/>
                    <a:p>
                      <a:pPr algn="l" fontAlgn="b"/>
                      <a:endParaRPr lang="en-US" sz="2800" b="0" i="0" u="none" strike="noStrike" dirty="0">
                        <a:solidFill>
                          <a:srgbClr val="000000"/>
                        </a:solidFill>
                        <a:effectLst/>
                        <a:latin typeface="Arial Narrow" pitchFamily="34" charset="0"/>
                      </a:endParaRP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endParaRPr lang="en-US" sz="2800" b="0" i="0" u="none" strike="noStrike" dirty="0">
                        <a:solidFill>
                          <a:srgbClr val="000000"/>
                        </a:solidFill>
                        <a:effectLst/>
                        <a:latin typeface="Arial Narrow" pitchFamily="34" charset="0"/>
                      </a:endParaRPr>
                    </a:p>
                    <a:p>
                      <a:pPr algn="ctr" fontAlgn="b"/>
                      <a:r>
                        <a:rPr lang="fr" sz="2800" b="0" i="0" u="none" strike="noStrike" dirty="0">
                          <a:solidFill>
                            <a:srgbClr val="000000"/>
                          </a:solidFill>
                          <a:effectLst/>
                          <a:latin typeface="Arial Narrow" pitchFamily="34" charset="0"/>
                        </a:rPr>
                        <a:t>Tout </a:t>
                      </a:r>
                      <a:r>
                        <a:rPr lang="fr" sz="2800" b="0" i="0" u="none" strike="noStrike" dirty="0" err="1">
                          <a:solidFill>
                            <a:srgbClr val="000000"/>
                          </a:solidFill>
                          <a:effectLst/>
                          <a:latin typeface="Arial Narrow" pitchFamily="34" charset="0"/>
                        </a:rPr>
                        <a:t>autre </a:t>
                      </a:r>
                      <a:r>
                        <a:rPr lang="fr" sz="2800" b="0" i="0" u="none" strike="noStrike" dirty="0">
                          <a:solidFill>
                            <a:srgbClr val="000000"/>
                          </a:solidFill>
                          <a:effectLst/>
                          <a:latin typeface="Arial Narrow" pitchFamily="34" charset="0"/>
                        </a:rPr>
                        <a:t>handicap</a:t>
                      </a: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endParaRPr lang="en-US" sz="2800" b="0" i="0" u="none" strike="noStrike" dirty="0">
                        <a:solidFill>
                          <a:srgbClr val="000000"/>
                        </a:solidFill>
                        <a:effectLst/>
                        <a:latin typeface="Arial Narrow" pitchFamily="34" charset="0"/>
                      </a:endParaRP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endParaRPr lang="en-US" sz="2800" b="0" i="0" u="none" strike="noStrike" dirty="0">
                        <a:solidFill>
                          <a:srgbClr val="000000"/>
                        </a:solidFill>
                        <a:effectLst/>
                        <a:latin typeface="Arial Narrow" pitchFamily="34" charset="0"/>
                      </a:endParaRPr>
                    </a:p>
                    <a:p>
                      <a:pPr algn="ctr" fontAlgn="b"/>
                      <a:r>
                        <a:rPr lang="fr" sz="2800" b="0" i="0" u="none" strike="noStrike" dirty="0">
                          <a:solidFill>
                            <a:srgbClr val="000000"/>
                          </a:solidFill>
                          <a:effectLst/>
                          <a:latin typeface="Arial Narrow" pitchFamily="34" charset="0"/>
                        </a:rPr>
                        <a:t>Sans </a:t>
                      </a:r>
                      <a:r>
                        <a:rPr lang="fr" sz="2800" b="0" i="0" u="none" strike="noStrike" baseline="0" dirty="0">
                          <a:solidFill>
                            <a:srgbClr val="000000"/>
                          </a:solidFill>
                          <a:effectLst/>
                          <a:latin typeface="Arial Narrow" pitchFamily="34" charset="0"/>
                        </a:rPr>
                        <a:t>handicap</a:t>
                      </a:r>
                      <a:endParaRPr lang="en-US" sz="2800" b="0" i="0" u="none" strike="noStrike" dirty="0">
                        <a:solidFill>
                          <a:srgbClr val="000000"/>
                        </a:solidFill>
                        <a:effectLst/>
                        <a:latin typeface="Arial Narrow" pitchFamily="34" charset="0"/>
                      </a:endParaRP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718496">
                <a:tc vMerge="1">
                  <a:txBody>
                    <a:bodyPr/>
                    <a:lstStyle/>
                    <a:p>
                      <a:endParaRPr lang="en-US"/>
                    </a:p>
                  </a:txBody>
                  <a:tcPr/>
                </a:tc>
                <a:tc>
                  <a:txBody>
                    <a:bodyPr/>
                    <a:lstStyle/>
                    <a:p>
                      <a:pPr algn="ctr" fontAlgn="b"/>
                      <a:r>
                        <a:rPr lang="fr" sz="2800" u="none" strike="noStrike" dirty="0">
                          <a:effectLst/>
                          <a:latin typeface="Arial Narrow" pitchFamily="34" charset="0"/>
                        </a:rPr>
                        <a:t>#</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b="0" i="0" u="none" strike="noStrike" dirty="0">
                          <a:solidFill>
                            <a:schemeClr val="dk1"/>
                          </a:solidFill>
                          <a:effectLst/>
                          <a:latin typeface="Arial Narrow" pitchFamily="34" charset="0"/>
                        </a:rPr>
                        <a:t>Note</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8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b="0" i="0" u="none" strike="noStrike" dirty="0">
                          <a:solidFill>
                            <a:schemeClr val="dk1"/>
                          </a:solidFill>
                          <a:effectLst/>
                          <a:latin typeface="Arial Narrow" pitchFamily="34" charset="0"/>
                        </a:rPr>
                        <a:t>Note</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b="0" i="0" u="none" strike="noStrike" dirty="0">
                          <a:solidFill>
                            <a:schemeClr val="dk1"/>
                          </a:solidFill>
                          <a:effectLst/>
                          <a:latin typeface="Arial Narrow" pitchFamily="34" charset="0"/>
                        </a:rPr>
                        <a:t>Note</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06276">
                <a:tc>
                  <a:txBody>
                    <a:bodyPr/>
                    <a:lstStyle/>
                    <a:p>
                      <a:pPr algn="l" fontAlgn="b"/>
                      <a:r>
                        <a:rPr lang="fr" sz="2800" b="0" i="0" u="none" strike="noStrike" dirty="0">
                          <a:solidFill>
                            <a:srgbClr val="000000"/>
                          </a:solidFill>
                          <a:effectLst/>
                          <a:latin typeface="Arial Narrow" pitchFamily="34" charset="0"/>
                        </a:rPr>
                        <a:t>Sciences </a:t>
                      </a:r>
                      <a:r>
                        <a:rPr lang="fr" sz="2800" b="0" i="0" u="none" strike="noStrike" dirty="0" err="1">
                          <a:solidFill>
                            <a:srgbClr val="000000"/>
                          </a:solidFill>
                          <a:effectLst/>
                          <a:latin typeface="Arial Narrow" pitchFamily="34" charset="0"/>
                        </a:rPr>
                        <a:t>sociales</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166</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64 %</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8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103</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b="1" u="none" strike="noStrike" dirty="0">
                          <a:effectLst/>
                          <a:latin typeface="Arial Narrow" pitchFamily="34" charset="0"/>
                        </a:rPr>
                        <a:t>70 %</a:t>
                      </a:r>
                      <a:endParaRPr lang="en-US" sz="2800" b="1"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a:effectLst/>
                          <a:latin typeface="Arial Narrow" pitchFamily="34" charset="0"/>
                        </a:rPr>
                        <a:t>13 908</a:t>
                      </a:r>
                      <a:endParaRPr lang="en-US" sz="28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62 %</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92058">
                <a:tc>
                  <a:txBody>
                    <a:bodyPr/>
                    <a:lstStyle/>
                    <a:p>
                      <a:pPr algn="l" fontAlgn="b"/>
                      <a:r>
                        <a:rPr lang="fr" sz="2800" b="0" i="0" u="none" strike="noStrike" baseline="0" dirty="0">
                          <a:solidFill>
                            <a:schemeClr val="dk1"/>
                          </a:solidFill>
                          <a:effectLst/>
                          <a:latin typeface="Arial Narrow" pitchFamily="34" charset="0"/>
                        </a:rPr>
                        <a:t>Programmes techniques </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32</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64 %</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8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a:effectLst/>
                          <a:latin typeface="Arial Narrow" pitchFamily="34" charset="0"/>
                        </a:rPr>
                        <a:t>40</a:t>
                      </a:r>
                      <a:endParaRPr lang="en-US" sz="28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b="1" u="none" strike="noStrike" dirty="0">
                          <a:effectLst/>
                          <a:latin typeface="Arial Narrow" pitchFamily="34" charset="0"/>
                        </a:rPr>
                        <a:t>71 %</a:t>
                      </a:r>
                      <a:endParaRPr lang="en-US" sz="2800" b="1"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28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a:effectLst/>
                          <a:latin typeface="Arial Narrow" pitchFamily="34" charset="0"/>
                        </a:rPr>
                        <a:t>4 634</a:t>
                      </a:r>
                      <a:endParaRPr lang="en-US" sz="28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67 %</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975484">
                <a:tc>
                  <a:txBody>
                    <a:bodyPr/>
                    <a:lstStyle/>
                    <a:p>
                      <a:pPr algn="l" fontAlgn="b"/>
                      <a:r>
                        <a:rPr lang="fr" sz="2800" b="0" i="0" u="none" strike="noStrike" dirty="0">
                          <a:solidFill>
                            <a:srgbClr val="000000"/>
                          </a:solidFill>
                          <a:effectLst/>
                          <a:latin typeface="Arial Narrow" pitchFamily="34" charset="0"/>
                        </a:rPr>
                        <a:t>Tous les programmes</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347</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64 %</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a:effectLst/>
                          <a:latin typeface="Arial Narrow" pitchFamily="34" charset="0"/>
                        </a:rPr>
                        <a:t> </a:t>
                      </a:r>
                      <a:endParaRPr lang="en-US" sz="28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285</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b="1" u="none" strike="noStrike" dirty="0">
                          <a:effectLst/>
                          <a:latin typeface="Arial Narrow" pitchFamily="34" charset="0"/>
                        </a:rPr>
                        <a:t>70 %</a:t>
                      </a:r>
                      <a:endParaRPr lang="en-US" sz="2800" b="1"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 sz="2800" u="none" strike="noStrike" dirty="0">
                          <a:effectLst/>
                          <a:latin typeface="Arial Narrow" pitchFamily="34" charset="0"/>
                        </a:rPr>
                        <a:t> </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40 262</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 sz="2800" u="none" strike="noStrike" dirty="0">
                          <a:effectLst/>
                          <a:latin typeface="Arial Narrow" pitchFamily="34" charset="0"/>
                        </a:rPr>
                        <a:t>66 %</a:t>
                      </a:r>
                      <a:endParaRPr lang="en-US" sz="28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pic>
        <p:nvPicPr>
          <p:cNvPr id="5122" name="Picture 2" descr="Image des notes A+, B et C entourées des cercles."/>
          <p:cNvPicPr>
            <a:picLocks noChangeAspect="1" noChangeArrowheads="1"/>
          </p:cNvPicPr>
          <p:nvPr>
            <p:custDataLst>
              <p:tags r:id="rId5"/>
            </p:custDataLst>
          </p:nvPr>
        </p:nvPicPr>
        <p:blipFill rotWithShape="1">
          <a:blip r:embed="rId8" cstate="print">
            <a:extLst>
              <a:ext uri="{28A0092B-C50C-407E-A947-70E740481C1C}">
                <a14:useLocalDpi xmlns:a14="http://schemas.microsoft.com/office/drawing/2010/main" val="0"/>
              </a:ext>
            </a:extLst>
          </a:blip>
          <a:srcRect t="-1" b="1914"/>
          <a:stretch/>
        </p:blipFill>
        <p:spPr bwMode="auto">
          <a:xfrm>
            <a:off x="10668508" y="1066913"/>
            <a:ext cx="1153903" cy="113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700101"/>
      </p:ext>
    </p:extLst>
  </p:cSld>
  <p:clrMapOvr>
    <a:masterClrMapping/>
  </p:clrMapOvr>
  <mc:AlternateContent xmlns:mc="http://schemas.openxmlformats.org/markup-compatibility/2006" xmlns:p14="http://schemas.microsoft.com/office/powerpoint/2010/main">
    <mc:Choice Requires="p14">
      <p:transition spd="slow" p14:dur="2000" advTm="79792"/>
    </mc:Choice>
    <mc:Fallback xmlns="">
      <p:transition spd="slow" advTm="7979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B7B0CC51-D157-4F7C-B64F-3951AF6EC516}" type="slidenum">
              <a:rPr lang="en-US" smtClean="0"/>
              <a:pPr/>
              <a:t>14</a:t>
            </a:fld>
            <a:endParaRPr lang="en-US"/>
          </a:p>
        </p:txBody>
      </p:sp>
      <p:sp>
        <p:nvSpPr>
          <p:cNvPr id="6" name="Title 4">
            <a:extLst>
              <a:ext uri="{FF2B5EF4-FFF2-40B4-BE49-F238E27FC236}">
                <a16:creationId xmlns:a16="http://schemas.microsoft.com/office/drawing/2014/main" id="{EDC344FD-E8E5-C44F-8010-822436683FE7}"/>
              </a:ext>
            </a:extLst>
          </p:cNvPr>
          <p:cNvSpPr>
            <a:spLocks noGrp="1"/>
          </p:cNvSpPr>
          <p:nvPr>
            <p:ph type="title"/>
            <p:custDataLst>
              <p:tags r:id="rId2"/>
            </p:custDataLst>
          </p:nvPr>
        </p:nvSpPr>
        <p:spPr>
          <a:xfrm>
            <a:off x="625533" y="414031"/>
            <a:ext cx="10940935" cy="684213"/>
          </a:xfrm>
        </p:spPr>
        <p:txBody>
          <a:bodyPr/>
          <a:lstStyle/>
          <a:p>
            <a:r>
              <a:rPr lang="fr-CA" sz="3200" dirty="0">
                <a:effectLst/>
              </a:rPr>
              <a:t>Résultats d’</a:t>
            </a:r>
            <a:r>
              <a:rPr lang="fr-CA" sz="3200" dirty="0" err="1">
                <a:effectLst/>
              </a:rPr>
              <a:t>Adaptech</a:t>
            </a:r>
            <a:r>
              <a:rPr lang="fr-CA" sz="3200" dirty="0">
                <a:effectLst/>
              </a:rPr>
              <a:t> : </a:t>
            </a:r>
            <a:br>
              <a:rPr lang="fr-CA" sz="3200" dirty="0">
                <a:effectLst/>
              </a:rPr>
            </a:br>
            <a:r>
              <a:rPr lang="fr-CA" sz="3200" dirty="0">
                <a:effectLst/>
              </a:rPr>
              <a:t>Diplomation et persévérance scolaire</a:t>
            </a:r>
            <a:endParaRPr lang="fr-CA" sz="3200" dirty="0"/>
          </a:p>
        </p:txBody>
      </p:sp>
      <p:graphicFrame>
        <p:nvGraphicFramePr>
          <p:cNvPr id="8" name="Chart 7" descr="Graphique indiquant les taux d'obtention de diplôme des étudiants de cégep dans les programmes pré-universitaires et techniques. 55% des étudiants pré-universitaires en situation de handicap   obtiennent leur diplôme, contre 54,5% des étudiants sans handicap. 53.2% des étudiants dans des programmes techniques en situation de handicap obtiennent leur diplôme,  contre 51.7% es étudiants sans handicap."/>
          <p:cNvGraphicFramePr>
            <a:graphicFrameLocks/>
          </p:cNvGraphicFramePr>
          <p:nvPr>
            <p:custDataLst>
              <p:tags r:id="rId3"/>
            </p:custDataLst>
            <p:extLst>
              <p:ext uri="{D42A27DB-BD31-4B8C-83A1-F6EECF244321}">
                <p14:modId xmlns:p14="http://schemas.microsoft.com/office/powerpoint/2010/main" val="3033289418"/>
              </p:ext>
            </p:extLst>
          </p:nvPr>
        </p:nvGraphicFramePr>
        <p:xfrm>
          <a:off x="1506416" y="1230924"/>
          <a:ext cx="9179169" cy="48709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0230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B9B7B59F-D63B-4DF2-8647-20A8DA6F981F}" type="slidenum">
              <a:rPr lang="en-US" smtClean="0"/>
              <a:pPr/>
              <a:t>15</a:t>
            </a:fld>
            <a:endParaRPr lang="en-US"/>
          </a:p>
        </p:txBody>
      </p:sp>
      <p:sp>
        <p:nvSpPr>
          <p:cNvPr id="2" name="Title 1"/>
          <p:cNvSpPr>
            <a:spLocks noGrp="1"/>
          </p:cNvSpPr>
          <p:nvPr>
            <p:ph type="title"/>
            <p:custDataLst>
              <p:tags r:id="rId2"/>
            </p:custDataLst>
          </p:nvPr>
        </p:nvSpPr>
        <p:spPr>
          <a:xfrm>
            <a:off x="642158" y="260648"/>
            <a:ext cx="10907684" cy="792088"/>
          </a:xfrm>
        </p:spPr>
        <p:txBody>
          <a:bodyPr/>
          <a:lstStyle/>
          <a:p>
            <a:r>
              <a:rPr lang="en-US" sz="3600" dirty="0" err="1">
                <a:effectLst/>
              </a:rPr>
              <a:t>Résultats</a:t>
            </a:r>
            <a:r>
              <a:rPr lang="en-US" sz="3600" dirty="0">
                <a:effectLst/>
              </a:rPr>
              <a:t> </a:t>
            </a:r>
            <a:r>
              <a:rPr lang="en-US" sz="3600" dirty="0" err="1">
                <a:effectLst/>
              </a:rPr>
              <a:t>d’Adaptech</a:t>
            </a:r>
            <a:r>
              <a:rPr lang="fr" sz="3600" dirty="0">
                <a:effectLst/>
              </a:rPr>
              <a:t> : Emploi</a:t>
            </a:r>
            <a:endParaRPr lang="en-US" sz="3600" dirty="0">
              <a:effectLst/>
            </a:endParaRPr>
          </a:p>
        </p:txBody>
      </p:sp>
      <p:sp>
        <p:nvSpPr>
          <p:cNvPr id="6" name="TextBox 5"/>
          <p:cNvSpPr txBox="1"/>
          <p:nvPr>
            <p:custDataLst>
              <p:tags r:id="rId3"/>
            </p:custDataLst>
          </p:nvPr>
        </p:nvSpPr>
        <p:spPr>
          <a:xfrm>
            <a:off x="497128" y="1272606"/>
            <a:ext cx="11197745" cy="1077218"/>
          </a:xfrm>
          <a:prstGeom prst="rect">
            <a:avLst/>
          </a:prstGeom>
          <a:noFill/>
        </p:spPr>
        <p:txBody>
          <a:bodyPr wrap="square" rtlCol="0">
            <a:spAutoFit/>
          </a:bodyPr>
          <a:lstStyle/>
          <a:p>
            <a:pPr marL="177796" lvl="1">
              <a:spcBef>
                <a:spcPts val="3000"/>
              </a:spcBef>
              <a:buClr>
                <a:srgbClr val="002060"/>
              </a:buClr>
              <a:buSzPct val="110000"/>
            </a:pPr>
            <a:r>
              <a:rPr lang="fr" sz="2700" dirty="0">
                <a:latin typeface="Arial Narrow" pitchFamily="34" charset="0"/>
              </a:rPr>
              <a:t> </a:t>
            </a:r>
            <a:r>
              <a:rPr lang="fr" sz="2800" dirty="0">
                <a:solidFill>
                  <a:srgbClr val="002060"/>
                </a:solidFill>
                <a:latin typeface="Arial" panose="020B0604020202020204" pitchFamily="34" charset="0"/>
                <a:cs typeface="Arial" panose="020B0604020202020204" pitchFamily="34" charset="0"/>
              </a:rPr>
              <a:t>Diplômés de 3 collèges, 5-10 mois après l’obtention de leur diplôme</a:t>
            </a:r>
            <a:endParaRPr lang="en-US" sz="2800" dirty="0">
              <a:solidFill>
                <a:srgbClr val="002060"/>
              </a:solidFill>
              <a:latin typeface="Arial" panose="020B0604020202020204" pitchFamily="34" charset="0"/>
              <a:cs typeface="Arial" panose="020B0604020202020204" pitchFamily="34" charset="0"/>
            </a:endParaRPr>
          </a:p>
          <a:p>
            <a:pPr lvl="2">
              <a:buClr>
                <a:srgbClr val="002060"/>
              </a:buClr>
              <a:buSzPct val="110000"/>
            </a:pPr>
            <a:endParaRPr lang="en-US" sz="3600" dirty="0">
              <a:latin typeface="+mj-lt"/>
            </a:endParaRPr>
          </a:p>
        </p:txBody>
      </p:sp>
      <p:graphicFrame>
        <p:nvGraphicFramePr>
          <p:cNvPr id="5" name="Table 4" descr="Le tableau indique que les étudiants en situation de handicap et sans handicap qui ont complété un programme préuniversitaire étaient plus portés à poursuivre des études. En comparaison, les étudiants en situation de handicap et sans handicap qui ont terminé un programme technique sont plus susceptibles de travailler à temps plein ou à temps partiel. "/>
          <p:cNvGraphicFramePr>
            <a:graphicFrameLocks noGrp="1"/>
          </p:cNvGraphicFramePr>
          <p:nvPr>
            <p:custDataLst>
              <p:tags r:id="rId4"/>
            </p:custDataLst>
            <p:extLst>
              <p:ext uri="{D42A27DB-BD31-4B8C-83A1-F6EECF244321}">
                <p14:modId xmlns:p14="http://schemas.microsoft.com/office/powerpoint/2010/main" val="2300132890"/>
              </p:ext>
            </p:extLst>
          </p:nvPr>
        </p:nvGraphicFramePr>
        <p:xfrm>
          <a:off x="646437" y="1811215"/>
          <a:ext cx="10899126" cy="4252453"/>
        </p:xfrm>
        <a:graphic>
          <a:graphicData uri="http://schemas.openxmlformats.org/drawingml/2006/table">
            <a:tbl>
              <a:tblPr>
                <a:tableStyleId>{5C22544A-7EE6-4342-B048-85BDC9FD1C3A}</a:tableStyleId>
              </a:tblPr>
              <a:tblGrid>
                <a:gridCol w="757244">
                  <a:extLst>
                    <a:ext uri="{9D8B030D-6E8A-4147-A177-3AD203B41FA5}">
                      <a16:colId xmlns:a16="http://schemas.microsoft.com/office/drawing/2014/main" val="20000"/>
                    </a:ext>
                  </a:extLst>
                </a:gridCol>
                <a:gridCol w="2242834">
                  <a:extLst>
                    <a:ext uri="{9D8B030D-6E8A-4147-A177-3AD203B41FA5}">
                      <a16:colId xmlns:a16="http://schemas.microsoft.com/office/drawing/2014/main" val="20001"/>
                    </a:ext>
                  </a:extLst>
                </a:gridCol>
                <a:gridCol w="1193853">
                  <a:extLst>
                    <a:ext uri="{9D8B030D-6E8A-4147-A177-3AD203B41FA5}">
                      <a16:colId xmlns:a16="http://schemas.microsoft.com/office/drawing/2014/main" val="20002"/>
                    </a:ext>
                  </a:extLst>
                </a:gridCol>
                <a:gridCol w="90435">
                  <a:extLst>
                    <a:ext uri="{9D8B030D-6E8A-4147-A177-3AD203B41FA5}">
                      <a16:colId xmlns:a16="http://schemas.microsoft.com/office/drawing/2014/main" val="20003"/>
                    </a:ext>
                  </a:extLst>
                </a:gridCol>
                <a:gridCol w="1077301">
                  <a:extLst>
                    <a:ext uri="{9D8B030D-6E8A-4147-A177-3AD203B41FA5}">
                      <a16:colId xmlns:a16="http://schemas.microsoft.com/office/drawing/2014/main" val="20004"/>
                    </a:ext>
                  </a:extLst>
                </a:gridCol>
                <a:gridCol w="1318442">
                  <a:extLst>
                    <a:ext uri="{9D8B030D-6E8A-4147-A177-3AD203B41FA5}">
                      <a16:colId xmlns:a16="http://schemas.microsoft.com/office/drawing/2014/main" val="20005"/>
                    </a:ext>
                  </a:extLst>
                </a:gridCol>
                <a:gridCol w="1367004">
                  <a:extLst>
                    <a:ext uri="{9D8B030D-6E8A-4147-A177-3AD203B41FA5}">
                      <a16:colId xmlns:a16="http://schemas.microsoft.com/office/drawing/2014/main" val="20006"/>
                    </a:ext>
                  </a:extLst>
                </a:gridCol>
                <a:gridCol w="1181985">
                  <a:extLst>
                    <a:ext uri="{9D8B030D-6E8A-4147-A177-3AD203B41FA5}">
                      <a16:colId xmlns:a16="http://schemas.microsoft.com/office/drawing/2014/main" val="20007"/>
                    </a:ext>
                  </a:extLst>
                </a:gridCol>
                <a:gridCol w="1670028">
                  <a:extLst>
                    <a:ext uri="{9D8B030D-6E8A-4147-A177-3AD203B41FA5}">
                      <a16:colId xmlns:a16="http://schemas.microsoft.com/office/drawing/2014/main" val="20008"/>
                    </a:ext>
                  </a:extLst>
                </a:gridCol>
              </a:tblGrid>
              <a:tr h="1080297">
                <a:tc>
                  <a:txBody>
                    <a:bodyPr/>
                    <a:lstStyle/>
                    <a:p>
                      <a:pPr algn="l" fontAlgn="b"/>
                      <a:r>
                        <a:rPr lang="fr" sz="2400" b="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 sz="2400" b="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 sz="2400" b="0" i="0" u="none" strike="noStrike" dirty="0">
                          <a:solidFill>
                            <a:srgbClr val="000000"/>
                          </a:solidFill>
                          <a:effectLst/>
                          <a:latin typeface="Arial" panose="020B0604020202020204" pitchFamily="34" charset="0"/>
                          <a:cs typeface="Arial" panose="020B0604020202020204" pitchFamily="34" charset="0"/>
                        </a:rPr>
                        <a:t>#</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 sz="2400" b="0" u="none" strike="noStrike">
                          <a:effectLst/>
                          <a:latin typeface="Arial" panose="020B0604020202020204" pitchFamily="34" charset="0"/>
                          <a:cs typeface="Arial" panose="020B0604020202020204" pitchFamily="34" charset="0"/>
                        </a:rPr>
                        <a:t>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ctr"/>
                      <a:r>
                        <a:rPr lang="fr" sz="2000" b="0" i="0" u="none" strike="noStrike" dirty="0">
                          <a:solidFill>
                            <a:srgbClr val="000000"/>
                          </a:solidFill>
                          <a:effectLst/>
                          <a:latin typeface="Arial" panose="020B0604020202020204" pitchFamily="34" charset="0"/>
                          <a:cs typeface="Arial" panose="020B0604020202020204" pitchFamily="34" charset="0"/>
                        </a:rPr>
                        <a:t>Travail à temps plein</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fr" sz="2000" b="0" u="none" strike="noStrike" dirty="0">
                          <a:effectLst/>
                          <a:latin typeface="Arial" panose="020B0604020202020204" pitchFamily="34" charset="0"/>
                          <a:cs typeface="Arial" panose="020B0604020202020204" pitchFamily="34" charset="0"/>
                        </a:rPr>
                        <a:t>Travail à temps partiel</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tabLst/>
                      </a:pPr>
                      <a:r>
                        <a:rPr lang="fr" sz="2000" b="0" i="0" u="none" strike="noStrike" dirty="0">
                          <a:solidFill>
                            <a:srgbClr val="000000"/>
                          </a:solidFill>
                          <a:effectLst/>
                          <a:latin typeface="Arial" panose="020B0604020202020204" pitchFamily="34" charset="0"/>
                          <a:cs typeface="Arial" panose="020B0604020202020204" pitchFamily="34" charset="0"/>
                        </a:rPr>
                        <a:t>En recherche d’emploi</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 sz="2000" b="0" i="0" u="none" strike="noStrike" dirty="0">
                          <a:solidFill>
                            <a:srgbClr val="000000"/>
                          </a:solidFill>
                          <a:effectLst/>
                          <a:latin typeface="Arial" panose="020B0604020202020204" pitchFamily="34" charset="0"/>
                          <a:cs typeface="Arial" panose="020B0604020202020204" pitchFamily="34" charset="0"/>
                        </a:rPr>
                        <a:t>Aux</a:t>
                      </a:r>
                      <a:r>
                        <a:rPr lang="fr" sz="2000" b="0" i="0" u="none" strike="noStrike" baseline="0" dirty="0">
                          <a:solidFill>
                            <a:srgbClr val="000000"/>
                          </a:solidFill>
                          <a:effectLst/>
                          <a:latin typeface="Arial" panose="020B0604020202020204" pitchFamily="34" charset="0"/>
                          <a:cs typeface="Arial" panose="020B0604020202020204" pitchFamily="34" charset="0"/>
                        </a:rPr>
                        <a:t> </a:t>
                      </a:r>
                      <a:r>
                        <a:rPr kumimoji="0" lang="fr" sz="2000" b="0" u="none" strike="noStrike" kern="1200" dirty="0" err="1">
                          <a:solidFill>
                            <a:schemeClr val="dk1"/>
                          </a:solidFill>
                          <a:effectLst/>
                          <a:latin typeface="Arial" panose="020B0604020202020204" pitchFamily="34" charset="0"/>
                          <a:ea typeface="+mn-ea"/>
                          <a:cs typeface="Arial" panose="020B0604020202020204" pitchFamily="34" charset="0"/>
                        </a:rPr>
                        <a:t>études</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 sz="2000" b="0" i="0" u="none" strike="noStrike" dirty="0">
                          <a:solidFill>
                            <a:srgbClr val="000000"/>
                          </a:solidFill>
                          <a:effectLst/>
                          <a:latin typeface="Arial" panose="020B0604020202020204" pitchFamily="34" charset="0"/>
                          <a:cs typeface="Arial" panose="020B0604020202020204" pitchFamily="34" charset="0"/>
                        </a:rPr>
                        <a:t>Non</a:t>
                      </a:r>
                    </a:p>
                    <a:p>
                      <a:pPr algn="ctr" fontAlgn="ctr"/>
                      <a:r>
                        <a:rPr lang="fr" sz="2000" b="0" i="0" u="none" strike="noStrike" dirty="0">
                          <a:solidFill>
                            <a:srgbClr val="000000"/>
                          </a:solidFill>
                          <a:effectLst/>
                          <a:latin typeface="Arial" panose="020B0604020202020204" pitchFamily="34" charset="0"/>
                          <a:cs typeface="Arial" panose="020B0604020202020204" pitchFamily="34" charset="0"/>
                        </a:rPr>
                        <a:t>disponible </a:t>
                      </a:r>
                      <a:r>
                        <a:rPr kumimoji="0" lang="fr" sz="2000" b="0" i="0" u="none" strike="noStrike" kern="1200" dirty="0">
                          <a:solidFill>
                            <a:srgbClr val="000000"/>
                          </a:solidFill>
                          <a:effectLst/>
                          <a:latin typeface="Arial" panose="020B0604020202020204" pitchFamily="34" charset="0"/>
                          <a:ea typeface="+mn-ea"/>
                          <a:cs typeface="Arial" panose="020B0604020202020204" pitchFamily="34" charset="0"/>
                        </a:rPr>
                        <a:t>pour emploi</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3423">
                <a:tc gridSpan="3">
                  <a:txBody>
                    <a:bodyPr/>
                    <a:lstStyle/>
                    <a:p>
                      <a:pPr algn="l" fontAlgn="b"/>
                      <a:r>
                        <a:rPr lang="fr" sz="2400" b="0" u="none" strike="noStrike" dirty="0">
                          <a:effectLst/>
                          <a:latin typeface="Arial" panose="020B0604020202020204" pitchFamily="34" charset="0"/>
                          <a:cs typeface="Arial" panose="020B0604020202020204" pitchFamily="34" charset="0"/>
                        </a:rPr>
                        <a:t>Programmes préuniversitaires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fontAlgn="b"/>
                      <a:endParaRPr lang="en-US" sz="1600" b="0" i="0" u="none" strike="noStrike">
                        <a:solidFill>
                          <a:srgbClr val="000000"/>
                        </a:solidFill>
                        <a:effectLst/>
                        <a:latin typeface="+mj-lt"/>
                      </a:endParaRPr>
                    </a:p>
                  </a:txBody>
                  <a:tcPr marL="7620" marR="7620" marT="7620" marB="0" anchor="b">
                    <a:lnL w="12700" cmpd="sng">
                      <a:noFill/>
                    </a:lnL>
                    <a:lnT w="12700" cap="flat" cmpd="sng" algn="ctr">
                      <a:solidFill>
                        <a:schemeClr val="tx1"/>
                      </a:solidFill>
                      <a:prstDash val="solid"/>
                      <a:round/>
                      <a:headEnd type="none" w="med" len="med"/>
                      <a:tailEnd type="none" w="med" len="med"/>
                    </a:lnT>
                    <a:noFill/>
                  </a:tcPr>
                </a:tc>
                <a:tc>
                  <a:txBody>
                    <a:bodyPr/>
                    <a:lstStyle/>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1605">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l" fontAlgn="b"/>
                      <a:r>
                        <a:rPr kumimoji="0" lang="fr" sz="2400" b="0" u="none" strike="noStrike" kern="1200" dirty="0">
                          <a:solidFill>
                            <a:schemeClr val="dk1"/>
                          </a:solidFill>
                          <a:effectLst/>
                          <a:latin typeface="Arial" panose="020B0604020202020204" pitchFamily="34" charset="0"/>
                          <a:ea typeface="+mn-ea"/>
                          <a:cs typeface="Arial" panose="020B0604020202020204" pitchFamily="34" charset="0"/>
                        </a:rPr>
                        <a:t>Avec handicap</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90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10 %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4 %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1 %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83 %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1 %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l"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 sz="2400" b="0" i="0" u="none" strike="noStrike" dirty="0">
                          <a:solidFill>
                            <a:schemeClr val="dk1"/>
                          </a:solidFill>
                          <a:effectLst/>
                          <a:latin typeface="Arial" panose="020B0604020202020204" pitchFamily="34" charset="0"/>
                          <a:cs typeface="Arial" panose="020B0604020202020204" pitchFamily="34" charset="0"/>
                        </a:rPr>
                        <a:t>Sans </a:t>
                      </a:r>
                      <a:r>
                        <a:rPr lang="fr" sz="2400" b="0" i="0" u="none" strike="noStrike" baseline="0" dirty="0">
                          <a:solidFill>
                            <a:schemeClr val="dk1"/>
                          </a:solidFill>
                          <a:effectLst/>
                          <a:latin typeface="Arial" panose="020B0604020202020204" pitchFamily="34" charset="0"/>
                          <a:cs typeface="Arial" panose="020B0604020202020204" pitchFamily="34" charset="0"/>
                        </a:rPr>
                        <a:t>handicap</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752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8 %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5 %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2 %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84 %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2 %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19429">
                <a:tc gridSpan="3">
                  <a:txBody>
                    <a:bodyPr/>
                    <a:lstStyle/>
                    <a:p>
                      <a:pPr algn="l" fontAlgn="b"/>
                      <a:r>
                        <a:rPr lang="fr" sz="2400" b="0" i="0" u="none" strike="noStrike" dirty="0">
                          <a:solidFill>
                            <a:srgbClr val="000000"/>
                          </a:solidFill>
                          <a:effectLst/>
                          <a:latin typeface="Arial" panose="020B0604020202020204" pitchFamily="34" charset="0"/>
                          <a:cs typeface="Arial" panose="020B0604020202020204" pitchFamily="34" charset="0"/>
                        </a:rPr>
                        <a:t>Programmes techniques</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fontAlgn="b"/>
                      <a:endParaRPr lang="en-US" sz="1600" b="0" i="0" u="none" strike="noStrike">
                        <a:solidFill>
                          <a:srgbClr val="000000"/>
                        </a:solidFill>
                        <a:effectLst/>
                        <a:latin typeface="+mj-lt"/>
                      </a:endParaRPr>
                    </a:p>
                  </a:txBody>
                  <a:tcPr marL="7620" marR="7620" marT="7620" marB="0" anchor="b">
                    <a:lnL w="12700" cmpd="sng">
                      <a:noFill/>
                    </a:lnL>
                    <a:lnT w="12700" cmpd="sng">
                      <a:noFill/>
                    </a:lnT>
                  </a:tcPr>
                </a:tc>
                <a:tc>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1605">
                <a:tc>
                  <a:txBody>
                    <a:bodyPr/>
                    <a:lstStyle/>
                    <a:p>
                      <a:pPr algn="l"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fr" sz="2400" b="0" i="0" u="none" strike="noStrike" dirty="0">
                          <a:solidFill>
                            <a:schemeClr val="dk1"/>
                          </a:solidFill>
                          <a:effectLst/>
                          <a:latin typeface="Arial" panose="020B0604020202020204" pitchFamily="34" charset="0"/>
                          <a:cs typeface="Arial" panose="020B0604020202020204" pitchFamily="34" charset="0"/>
                        </a:rPr>
                        <a:t>Avec </a:t>
                      </a:r>
                      <a:r>
                        <a:rPr lang="fr" sz="2400" b="0" i="0" u="none" strike="noStrike" baseline="0" dirty="0">
                          <a:solidFill>
                            <a:schemeClr val="dk1"/>
                          </a:solidFill>
                          <a:effectLst/>
                          <a:latin typeface="Arial" panose="020B0604020202020204" pitchFamily="34" charset="0"/>
                          <a:cs typeface="Arial" panose="020B0604020202020204" pitchFamily="34" charset="0"/>
                        </a:rPr>
                        <a:t>handicap</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86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fontAlgn="b"/>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51 %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15 %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1 %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30 %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2 %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757">
                <a:tc>
                  <a:txBody>
                    <a:bodyPr/>
                    <a:lstStyle/>
                    <a:p>
                      <a:pPr algn="l" fontAlgn="b"/>
                      <a:r>
                        <a:rPr lang="fr" sz="2400" b="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 sz="2400" b="0" i="0" u="none" strike="noStrike">
                          <a:solidFill>
                            <a:schemeClr val="dk1"/>
                          </a:solidFill>
                          <a:effectLst/>
                          <a:latin typeface="Arial" panose="020B0604020202020204" pitchFamily="34" charset="0"/>
                          <a:cs typeface="Arial" panose="020B0604020202020204" pitchFamily="34" charset="0"/>
                        </a:rPr>
                        <a:t>Sans </a:t>
                      </a:r>
                      <a:r>
                        <a:rPr lang="fr" sz="2400" b="0" i="0" u="none" strike="noStrike" baseline="0">
                          <a:solidFill>
                            <a:schemeClr val="dk1"/>
                          </a:solidFill>
                          <a:effectLst/>
                          <a:latin typeface="Arial" panose="020B0604020202020204" pitchFamily="34" charset="0"/>
                          <a:cs typeface="Arial" panose="020B0604020202020204" pitchFamily="34" charset="0"/>
                        </a:rPr>
                        <a:t>handicap</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540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 sz="2400" b="0" u="none" strike="noStrike">
                          <a:effectLst/>
                          <a:latin typeface="Arial" panose="020B0604020202020204" pitchFamily="34" charset="0"/>
                          <a:cs typeface="Arial" panose="020B0604020202020204" pitchFamily="34" charset="0"/>
                        </a:rPr>
                        <a:t>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49 %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14 %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3 %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31 %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 sz="2400" b="0" u="none" strike="noStrike" dirty="0">
                          <a:effectLst/>
                          <a:latin typeface="Arial" panose="020B0604020202020204" pitchFamily="34" charset="0"/>
                          <a:cs typeface="Arial" panose="020B0604020202020204" pitchFamily="34" charset="0"/>
                        </a:rPr>
                        <a:t>3 %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9030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4EFA4-6303-5ECF-3174-D348AE1C1383}"/>
              </a:ext>
            </a:extLst>
          </p:cNvPr>
          <p:cNvSpPr>
            <a:spLocks noGrp="1"/>
          </p:cNvSpPr>
          <p:nvPr>
            <p:ph type="sldNum" sz="quarter" idx="12"/>
            <p:custDataLst>
              <p:tags r:id="rId1"/>
            </p:custDataLst>
          </p:nvPr>
        </p:nvSpPr>
        <p:spPr/>
        <p:txBody>
          <a:bodyPr/>
          <a:lstStyle/>
          <a:p>
            <a:fld id="{B9B7B59F-D63B-4DF2-8647-20A8DA6F981F}" type="slidenum">
              <a:rPr lang="en-US" smtClean="0"/>
              <a:pPr/>
              <a:t>16</a:t>
            </a:fld>
            <a:endParaRPr lang="en-US" dirty="0"/>
          </a:p>
        </p:txBody>
      </p:sp>
      <p:sp>
        <p:nvSpPr>
          <p:cNvPr id="3" name="Title 2">
            <a:extLst>
              <a:ext uri="{FF2B5EF4-FFF2-40B4-BE49-F238E27FC236}">
                <a16:creationId xmlns:a16="http://schemas.microsoft.com/office/drawing/2014/main" id="{22122CB4-A86D-0880-B978-C0990AE8CFCD}"/>
              </a:ext>
            </a:extLst>
          </p:cNvPr>
          <p:cNvSpPr>
            <a:spLocks noGrp="1"/>
          </p:cNvSpPr>
          <p:nvPr>
            <p:ph type="title"/>
            <p:custDataLst>
              <p:tags r:id="rId2"/>
            </p:custDataLst>
          </p:nvPr>
        </p:nvSpPr>
        <p:spPr>
          <a:xfrm>
            <a:off x="609600" y="332111"/>
            <a:ext cx="10972800" cy="684213"/>
          </a:xfrm>
        </p:spPr>
        <p:txBody>
          <a:bodyPr/>
          <a:lstStyle/>
          <a:p>
            <a:r>
              <a:rPr lang="fr" dirty="0">
                <a:effectLst/>
              </a:rPr>
              <a:t>R</a:t>
            </a:r>
            <a:r>
              <a:rPr lang="fr-CA" dirty="0">
                <a:effectLst/>
              </a:rPr>
              <a:t>é</a:t>
            </a:r>
            <a:r>
              <a:rPr lang="fr" dirty="0">
                <a:effectLst/>
              </a:rPr>
              <a:t>sumé</a:t>
            </a:r>
          </a:p>
        </p:txBody>
      </p:sp>
      <p:sp>
        <p:nvSpPr>
          <p:cNvPr id="5" name="Content Placeholder 2">
            <a:extLst>
              <a:ext uri="{FF2B5EF4-FFF2-40B4-BE49-F238E27FC236}">
                <a16:creationId xmlns:a16="http://schemas.microsoft.com/office/drawing/2014/main" id="{92AE4641-4F73-1F93-436B-4E9A6076DD8E}"/>
              </a:ext>
            </a:extLst>
          </p:cNvPr>
          <p:cNvSpPr txBox="1">
            <a:spLocks/>
          </p:cNvSpPr>
          <p:nvPr>
            <p:custDataLst>
              <p:tags r:id="rId3"/>
            </p:custDataLst>
          </p:nvPr>
        </p:nvSpPr>
        <p:spPr>
          <a:xfrm>
            <a:off x="483977" y="1268760"/>
            <a:ext cx="11224047" cy="4888200"/>
          </a:xfrm>
          <a:prstGeom prst="rect">
            <a:avLst/>
          </a:prstGeom>
        </p:spPr>
        <p:txBody>
          <a:bodyPr/>
          <a:lstStyle>
            <a:lvl1pPr marL="357179" indent="-357179" algn="l" rtl="0" eaLnBrk="0" fontAlgn="base" hangingPunct="0">
              <a:spcBef>
                <a:spcPts val="600"/>
              </a:spcBef>
              <a:spcAft>
                <a:spcPct val="0"/>
              </a:spcAft>
              <a:buClr>
                <a:srgbClr val="0033CC"/>
              </a:buClr>
              <a:buSzPct val="110000"/>
              <a:buFont typeface="Arial" charset="0"/>
              <a:buChar char="•"/>
              <a:defRPr sz="3600" kern="1200">
                <a:solidFill>
                  <a:srgbClr val="072C62"/>
                </a:solidFill>
                <a:latin typeface="Arial" panose="020B0604020202020204" pitchFamily="34" charset="0"/>
                <a:ea typeface="+mn-ea"/>
                <a:cs typeface="Arial" panose="020B0604020202020204" pitchFamily="34" charset="0"/>
              </a:defRPr>
            </a:lvl1pPr>
            <a:lvl2pPr marL="622284" indent="-347654" algn="l" rtl="0" eaLnBrk="0" fontAlgn="base" hangingPunct="0">
              <a:spcBef>
                <a:spcPts val="500"/>
              </a:spcBef>
              <a:spcAft>
                <a:spcPct val="0"/>
              </a:spcAft>
              <a:buClr>
                <a:srgbClr val="0033CC"/>
              </a:buClr>
              <a:buSzPct val="110000"/>
              <a:buFont typeface="Arial" charset="0"/>
              <a:buChar char="•"/>
              <a:defRPr sz="3400" kern="1200">
                <a:solidFill>
                  <a:srgbClr val="072C62"/>
                </a:solidFill>
                <a:latin typeface="Arial" panose="020B0604020202020204" pitchFamily="34" charset="0"/>
                <a:ea typeface="+mn-ea"/>
                <a:cs typeface="Arial" panose="020B0604020202020204" pitchFamily="34" charset="0"/>
              </a:defRPr>
            </a:lvl2pPr>
            <a:lvl3pPr marL="901677" indent="-307967" algn="l" rtl="0" eaLnBrk="0" fontAlgn="base" hangingPunct="0">
              <a:spcBef>
                <a:spcPts val="500"/>
              </a:spcBef>
              <a:spcAft>
                <a:spcPct val="0"/>
              </a:spcAft>
              <a:buClr>
                <a:srgbClr val="0033CC"/>
              </a:buClr>
              <a:buSzPct val="110000"/>
              <a:buFont typeface="Arial" charset="0"/>
              <a:buChar char="•"/>
              <a:defRPr sz="3200" kern="1200">
                <a:solidFill>
                  <a:srgbClr val="072C62"/>
                </a:solidFill>
                <a:latin typeface="Arial" panose="020B0604020202020204" pitchFamily="34" charset="0"/>
                <a:ea typeface="+mn-ea"/>
                <a:cs typeface="Arial" panose="020B0604020202020204" pitchFamily="34" charset="0"/>
              </a:defRPr>
            </a:lvl3pPr>
            <a:lvl4pPr marL="1166784" indent="-298443" algn="l" rtl="0" eaLnBrk="0" fontAlgn="base" hangingPunct="0">
              <a:spcBef>
                <a:spcPts val="400"/>
              </a:spcBef>
              <a:spcAft>
                <a:spcPct val="0"/>
              </a:spcAft>
              <a:buClr>
                <a:srgbClr val="0033CC"/>
              </a:buClr>
              <a:buSzPct val="110000"/>
              <a:buFont typeface="Arial" charset="0"/>
              <a:buChar char="•"/>
              <a:defRPr sz="3000" kern="1200">
                <a:solidFill>
                  <a:srgbClr val="072C62"/>
                </a:solidFill>
                <a:latin typeface="Arial" panose="020B0604020202020204" pitchFamily="34" charset="0"/>
                <a:ea typeface="+mn-ea"/>
                <a:cs typeface="Arial" panose="020B0604020202020204" pitchFamily="34" charset="0"/>
              </a:defRPr>
            </a:lvl4pPr>
            <a:lvl5pPr marL="1431890" indent="-288918" algn="l" rtl="0" eaLnBrk="0" fontAlgn="base" hangingPunct="0">
              <a:spcBef>
                <a:spcPts val="300"/>
              </a:spcBef>
              <a:spcAft>
                <a:spcPct val="0"/>
              </a:spcAft>
              <a:buClr>
                <a:srgbClr val="0033CC"/>
              </a:buClr>
              <a:buSzPct val="110000"/>
              <a:buFont typeface="Arial" charset="0"/>
              <a:buChar char="•"/>
              <a:defRPr sz="2800" kern="1200">
                <a:solidFill>
                  <a:srgbClr val="072C62"/>
                </a:solidFill>
                <a:latin typeface="Arial" panose="020B0604020202020204" pitchFamily="34" charset="0"/>
                <a:ea typeface="+mn-ea"/>
                <a:cs typeface="Arial" panose="020B0604020202020204" pitchFamily="34" charset="0"/>
              </a:defRPr>
            </a:lvl5pPr>
            <a:lvl6pPr marL="1645879" indent="-182875"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54" indent="-182875"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30" indent="-182875"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05" indent="-182875"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spcBef>
                <a:spcPts val="1600"/>
              </a:spcBef>
            </a:pPr>
            <a:r>
              <a:rPr lang="fr" sz="3600" dirty="0"/>
              <a:t>Étudiants en situation de handicap </a:t>
            </a:r>
            <a:r>
              <a:rPr lang="fr" sz="3600" dirty="0" err="1"/>
              <a:t>ou </a:t>
            </a:r>
            <a:r>
              <a:rPr lang="fr" sz="3600" dirty="0"/>
              <a:t>non</a:t>
            </a:r>
          </a:p>
          <a:p>
            <a:pPr lvl="2">
              <a:spcBef>
                <a:spcPts val="1600"/>
              </a:spcBef>
            </a:pPr>
            <a:r>
              <a:rPr lang="fr" dirty="0"/>
              <a:t>Notes = </a:t>
            </a:r>
            <a:r>
              <a:rPr lang="fr" dirty="0" err="1"/>
              <a:t>égales</a:t>
            </a:r>
            <a:r>
              <a:rPr lang="fr" dirty="0"/>
              <a:t> </a:t>
            </a:r>
          </a:p>
          <a:p>
            <a:pPr lvl="2">
              <a:spcBef>
                <a:spcPts val="1600"/>
              </a:spcBef>
            </a:pPr>
            <a:r>
              <a:rPr lang="fr" dirty="0" err="1"/>
              <a:t>Taux </a:t>
            </a:r>
            <a:r>
              <a:rPr lang="fr" dirty="0"/>
              <a:t>de </a:t>
            </a:r>
            <a:r>
              <a:rPr lang="fr" dirty="0" err="1"/>
              <a:t>diplomation </a:t>
            </a:r>
            <a:r>
              <a:rPr lang="fr" dirty="0"/>
              <a:t>= </a:t>
            </a:r>
            <a:r>
              <a:rPr lang="fr" dirty="0" err="1"/>
              <a:t>égaux</a:t>
            </a:r>
            <a:endParaRPr lang="en-US" dirty="0"/>
          </a:p>
          <a:p>
            <a:pPr lvl="2">
              <a:spcBef>
                <a:spcPts val="1600"/>
              </a:spcBef>
            </a:pPr>
            <a:r>
              <a:rPr lang="fr" dirty="0"/>
              <a:t>Taux d’emploi </a:t>
            </a:r>
            <a:r>
              <a:rPr lang="fr" b="0" i="0" dirty="0">
                <a:solidFill>
                  <a:schemeClr val="accent2">
                    <a:lumMod val="50000"/>
                  </a:schemeClr>
                </a:solidFill>
                <a:effectLst/>
                <a:latin typeface="arial" panose="020B0604020202020204" pitchFamily="34" charset="0"/>
              </a:rPr>
              <a:t>≈</a:t>
            </a:r>
            <a:r>
              <a:rPr lang="fr" dirty="0"/>
              <a:t> égaux</a:t>
            </a:r>
            <a:endParaRPr lang="en-US" dirty="0"/>
          </a:p>
        </p:txBody>
      </p:sp>
      <p:pic>
        <p:nvPicPr>
          <p:cNvPr id="6" name="Picture 5" descr="Photo d'un diplôme avec un chapeau de diplômé. &#10;&#10;Cette photo d'auteur inconnu est sous licence CC BY-NC-ND">
            <a:extLst>
              <a:ext uri="{FF2B5EF4-FFF2-40B4-BE49-F238E27FC236}">
                <a16:creationId xmlns:a16="http://schemas.microsoft.com/office/drawing/2014/main" id="{FB595DFF-C883-795A-6FF8-9E442B75AB3A}"/>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8349089" y="4109776"/>
            <a:ext cx="2712570" cy="1796451"/>
          </a:xfrm>
          <a:prstGeom prst="rect">
            <a:avLst/>
          </a:prstGeom>
        </p:spPr>
      </p:pic>
    </p:spTree>
    <p:extLst>
      <p:ext uri="{BB962C8B-B14F-4D97-AF65-F5344CB8AC3E}">
        <p14:creationId xmlns:p14="http://schemas.microsoft.com/office/powerpoint/2010/main" val="73293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17</a:t>
            </a:fld>
            <a:endParaRPr lang="fr-CA" altLang="en-US" sz="1400">
              <a:solidFill>
                <a:srgbClr val="0033CC"/>
              </a:solidFill>
            </a:endParaRPr>
          </a:p>
        </p:txBody>
      </p:sp>
      <p:sp>
        <p:nvSpPr>
          <p:cNvPr id="5" name="Title 4"/>
          <p:cNvSpPr>
            <a:spLocks noGrp="1"/>
          </p:cNvSpPr>
          <p:nvPr>
            <p:ph type="title"/>
          </p:nvPr>
        </p:nvSpPr>
        <p:spPr>
          <a:xfrm>
            <a:off x="609600" y="204929"/>
            <a:ext cx="10972800" cy="684213"/>
          </a:xfrm>
        </p:spPr>
        <p:txBody>
          <a:bodyPr/>
          <a:lstStyle/>
          <a:p>
            <a:r>
              <a:rPr lang="en-CA" dirty="0"/>
              <a:t>Technologies -1</a:t>
            </a:r>
          </a:p>
        </p:txBody>
      </p:sp>
      <p:sp>
        <p:nvSpPr>
          <p:cNvPr id="7170" name="Content Placeholder 2"/>
          <p:cNvSpPr>
            <a:spLocks noGrp="1"/>
          </p:cNvSpPr>
          <p:nvPr>
            <p:ph idx="1"/>
            <p:custDataLst>
              <p:tags r:id="rId2"/>
            </p:custDataLst>
          </p:nvPr>
        </p:nvSpPr>
        <p:spPr>
          <a:xfrm>
            <a:off x="327961" y="1101005"/>
            <a:ext cx="11536078" cy="5040312"/>
          </a:xfrm>
        </p:spPr>
        <p:txBody>
          <a:bodyPr/>
          <a:lstStyle/>
          <a:p>
            <a:pPr lvl="1"/>
            <a:r>
              <a:rPr lang="fr" altLang="en-US" sz="3600" dirty="0">
                <a:latin typeface="Arial" charset="0"/>
                <a:cs typeface="Arial" charset="0"/>
              </a:rPr>
              <a:t>Le passé</a:t>
            </a:r>
          </a:p>
          <a:p>
            <a:pPr lvl="3"/>
            <a:r>
              <a:rPr lang="fr" altLang="en-US" sz="3200" dirty="0">
                <a:latin typeface="Arial" charset="0"/>
                <a:cs typeface="Arial" charset="0"/>
              </a:rPr>
              <a:t>Technologies spécialisées</a:t>
            </a:r>
          </a:p>
          <a:p>
            <a:pPr lvl="4"/>
            <a:r>
              <a:rPr lang="fr" altLang="en-US" sz="2800" dirty="0">
                <a:latin typeface="Arial" charset="0"/>
                <a:cs typeface="Arial" charset="0"/>
              </a:rPr>
              <a:t>Accommodements fournis par l’université</a:t>
            </a:r>
          </a:p>
          <a:p>
            <a:pPr lvl="5"/>
            <a:r>
              <a:rPr lang="fr" altLang="en-US" sz="2400" dirty="0">
                <a:solidFill>
                  <a:srgbClr val="072C62"/>
                </a:solidFill>
                <a:latin typeface="Arial" charset="0"/>
                <a:cs typeface="Arial" charset="0"/>
              </a:rPr>
              <a:t>Ex. : WordQ, ZoomText</a:t>
            </a:r>
          </a:p>
          <a:p>
            <a:pPr lvl="4"/>
            <a:r>
              <a:rPr lang="fr" altLang="en-US" sz="2800" dirty="0">
                <a:solidFill>
                  <a:srgbClr val="072C62"/>
                </a:solidFill>
                <a:latin typeface="Arial" charset="0"/>
                <a:cs typeface="Arial" charset="0"/>
              </a:rPr>
              <a:t>Coût élevé pour l’achat et la mise à jour</a:t>
            </a:r>
          </a:p>
          <a:p>
            <a:pPr lvl="5"/>
            <a:endParaRPr lang="en-US" altLang="en-US" sz="2400" dirty="0">
              <a:solidFill>
                <a:srgbClr val="072C62"/>
              </a:solidFill>
              <a:latin typeface="Arial" charset="0"/>
              <a:cs typeface="Arial" charset="0"/>
            </a:endParaRPr>
          </a:p>
          <a:p>
            <a:pPr marL="0" indent="0">
              <a:buNone/>
            </a:pPr>
            <a:endParaRPr lang="en-US" altLang="en-US" dirty="0">
              <a:latin typeface="Arial" charset="0"/>
              <a:cs typeface="Arial" charset="0"/>
            </a:endParaRPr>
          </a:p>
        </p:txBody>
      </p:sp>
      <p:pic>
        <p:nvPicPr>
          <p:cNvPr id="2" name="Picture 2" descr="Boîte du logiciel WordQ. Droit d'auteur: http://www.synapseadaptive.com/quillsoft/wq/wordq_description.htm">
            <a:extLst>
              <a:ext uri="{FF2B5EF4-FFF2-40B4-BE49-F238E27FC236}">
                <a16:creationId xmlns:a16="http://schemas.microsoft.com/office/drawing/2014/main" id="{572A8680-5738-FD5A-528C-295ECBB1C3B7}"/>
              </a:ext>
            </a:extLst>
          </p:cNvPr>
          <p:cNvPicPr>
            <a:picLocks noChangeAspect="1" noChangeArrowheads="1"/>
          </p:cNvPicPr>
          <p:nvPr>
            <p:custDataLst>
              <p:tags r:id="rId3"/>
            </p:custDataLst>
          </p:nvPr>
        </p:nvPicPr>
        <p:blipFill>
          <a:blip r:embed="rId8" cstate="print"/>
          <a:srcRect/>
          <a:stretch>
            <a:fillRect/>
          </a:stretch>
        </p:blipFill>
        <p:spPr bwMode="auto">
          <a:xfrm>
            <a:off x="10112820" y="1633041"/>
            <a:ext cx="1075969" cy="1710790"/>
          </a:xfrm>
          <a:prstGeom prst="rect">
            <a:avLst/>
          </a:prstGeom>
          <a:noFill/>
        </p:spPr>
      </p:pic>
      <p:pic>
        <p:nvPicPr>
          <p:cNvPr id="3" name="Picture 2" descr="Boîte du logiciel ZoomText. Droit d'auteur : https://cecitech.com/en/?product=zoomtext-magnifier-screen-reader">
            <a:extLst>
              <a:ext uri="{FF2B5EF4-FFF2-40B4-BE49-F238E27FC236}">
                <a16:creationId xmlns:a16="http://schemas.microsoft.com/office/drawing/2014/main" id="{454DFCB4-C37F-47D4-0229-798A3CD1749D}"/>
              </a:ext>
            </a:extLst>
          </p:cNvPr>
          <p:cNvPicPr>
            <a:picLocks noChangeAspect="1"/>
          </p:cNvPicPr>
          <p:nvPr>
            <p:custDataLst>
              <p:tags r:id="rId4"/>
            </p:custDataLst>
          </p:nvPr>
        </p:nvPicPr>
        <p:blipFill>
          <a:blip r:embed="rId9"/>
          <a:stretch>
            <a:fillRect/>
          </a:stretch>
        </p:blipFill>
        <p:spPr>
          <a:xfrm>
            <a:off x="9795410" y="4046205"/>
            <a:ext cx="1710790" cy="1710790"/>
          </a:xfrm>
          <a:prstGeom prst="rect">
            <a:avLst/>
          </a:prstGeom>
        </p:spPr>
      </p:pic>
      <p:pic>
        <p:nvPicPr>
          <p:cNvPr id="4" name="Picture 3" descr="Photo d'un homme travaillant sur un ordinateur à un bureau. ">
            <a:extLst>
              <a:ext uri="{FF2B5EF4-FFF2-40B4-BE49-F238E27FC236}">
                <a16:creationId xmlns:a16="http://schemas.microsoft.com/office/drawing/2014/main" id="{EB1C42FC-B719-663B-2491-8A99457831DE}"/>
              </a:ext>
            </a:extLst>
          </p:cNvPr>
          <p:cNvPicPr>
            <a:picLocks noChangeAspect="1"/>
          </p:cNvPicPr>
          <p:nvPr>
            <p:custDataLst>
              <p:tags r:id="rId5"/>
            </p:custDataLst>
          </p:nvPr>
        </p:nvPicPr>
        <p:blipFill>
          <a:blip r:embed="rId10"/>
          <a:stretch>
            <a:fillRect/>
          </a:stretch>
        </p:blipFill>
        <p:spPr>
          <a:xfrm>
            <a:off x="815170" y="4411226"/>
            <a:ext cx="1638952" cy="1572508"/>
          </a:xfrm>
          <a:prstGeom prst="rect">
            <a:avLst/>
          </a:prstGeom>
        </p:spPr>
      </p:pic>
    </p:spTree>
    <p:extLst>
      <p:ext uri="{BB962C8B-B14F-4D97-AF65-F5344CB8AC3E}">
        <p14:creationId xmlns:p14="http://schemas.microsoft.com/office/powerpoint/2010/main" val="98015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18</a:t>
            </a:fld>
            <a:endParaRPr lang="fr-CA" altLang="en-US" sz="1400">
              <a:solidFill>
                <a:srgbClr val="0033CC"/>
              </a:solidFill>
            </a:endParaRPr>
          </a:p>
        </p:txBody>
      </p:sp>
      <p:sp>
        <p:nvSpPr>
          <p:cNvPr id="2" name="Title 1"/>
          <p:cNvSpPr>
            <a:spLocks noGrp="1"/>
          </p:cNvSpPr>
          <p:nvPr>
            <p:ph type="title"/>
          </p:nvPr>
        </p:nvSpPr>
        <p:spPr>
          <a:xfrm>
            <a:off x="609600" y="238392"/>
            <a:ext cx="10972800" cy="684213"/>
          </a:xfrm>
        </p:spPr>
        <p:txBody>
          <a:bodyPr/>
          <a:lstStyle/>
          <a:p>
            <a:r>
              <a:rPr lang="en-CA" dirty="0"/>
              <a:t>Technologies -2</a:t>
            </a:r>
          </a:p>
        </p:txBody>
      </p:sp>
      <p:sp>
        <p:nvSpPr>
          <p:cNvPr id="7170" name="Content Placeholder 2"/>
          <p:cNvSpPr>
            <a:spLocks noGrp="1"/>
          </p:cNvSpPr>
          <p:nvPr>
            <p:ph idx="1"/>
            <p:custDataLst>
              <p:tags r:id="rId2"/>
            </p:custDataLst>
          </p:nvPr>
        </p:nvSpPr>
        <p:spPr>
          <a:xfrm>
            <a:off x="327961" y="1101005"/>
            <a:ext cx="11536078" cy="5040312"/>
          </a:xfrm>
        </p:spPr>
        <p:txBody>
          <a:bodyPr/>
          <a:lstStyle/>
          <a:p>
            <a:pPr marL="628650" lvl="2" indent="-360363"/>
            <a:r>
              <a:rPr lang="fr" altLang="en-US" sz="3600" dirty="0">
                <a:solidFill>
                  <a:srgbClr val="072C62"/>
                </a:solidFill>
                <a:latin typeface="Arial" charset="0"/>
                <a:cs typeface="Arial" charset="0"/>
              </a:rPr>
              <a:t>Le présent</a:t>
            </a:r>
          </a:p>
          <a:p>
            <a:pPr marL="1169988" lvl="4" indent="-542925">
              <a:buFont typeface="Arial" panose="020B0604020202020204" pitchFamily="34" charset="0"/>
              <a:buChar char="•"/>
            </a:pPr>
            <a:r>
              <a:rPr lang="fr" altLang="en-US" sz="3200" dirty="0">
                <a:solidFill>
                  <a:srgbClr val="072C62"/>
                </a:solidFill>
                <a:latin typeface="Arial" charset="0"/>
                <a:cs typeface="Arial" charset="0"/>
              </a:rPr>
              <a:t>Technologies à usage général</a:t>
            </a:r>
          </a:p>
          <a:p>
            <a:pPr marL="1474778" lvl="6" indent="-457200">
              <a:buFont typeface="Wingdings" panose="05000000000000000000" pitchFamily="2" charset="2"/>
              <a:buChar char="Ø"/>
            </a:pPr>
            <a:r>
              <a:rPr lang="fr" altLang="en-US" sz="2800" dirty="0">
                <a:solidFill>
                  <a:srgbClr val="072C62"/>
                </a:solidFill>
                <a:latin typeface="Arial" charset="0"/>
                <a:cs typeface="Arial" charset="0"/>
              </a:rPr>
              <a:t>Ex. : Office 365, Zoom, YouTube, Teams</a:t>
            </a:r>
          </a:p>
          <a:p>
            <a:pPr marL="1474778" lvl="6" indent="-457200">
              <a:buFont typeface="Wingdings" panose="05000000000000000000" pitchFamily="2" charset="2"/>
              <a:buChar char="Ø"/>
            </a:pPr>
            <a:r>
              <a:rPr lang="fr" altLang="en-US" sz="2800" dirty="0">
                <a:solidFill>
                  <a:srgbClr val="072C62"/>
                </a:solidFill>
                <a:latin typeface="Arial" charset="0"/>
                <a:cs typeface="Arial" charset="0"/>
              </a:rPr>
              <a:t>Ex. : Technologies mobiles </a:t>
            </a:r>
            <a:br>
              <a:rPr lang="fr" altLang="en-US" sz="2800" dirty="0">
                <a:solidFill>
                  <a:srgbClr val="072C62"/>
                </a:solidFill>
                <a:latin typeface="Arial" charset="0"/>
                <a:cs typeface="Arial" charset="0"/>
              </a:rPr>
            </a:br>
            <a:r>
              <a:rPr lang="fr" altLang="en-US" sz="2800" dirty="0">
                <a:solidFill>
                  <a:srgbClr val="072C62"/>
                </a:solidFill>
                <a:latin typeface="Arial" charset="0"/>
                <a:cs typeface="Arial" charset="0"/>
              </a:rPr>
              <a:t>(ordinateurs portables, téléphones intelligents)</a:t>
            </a:r>
            <a:endParaRPr lang="fr" altLang="en-US" sz="2400" dirty="0">
              <a:solidFill>
                <a:srgbClr val="072C62"/>
              </a:solidFill>
              <a:latin typeface="Arial" charset="0"/>
              <a:cs typeface="Arial" charset="0"/>
            </a:endParaRPr>
          </a:p>
          <a:p>
            <a:pPr marL="1169988" lvl="4" indent="-542925">
              <a:buFont typeface="Arial" panose="020B0604020202020204" pitchFamily="34" charset="0"/>
              <a:buChar char="•"/>
            </a:pPr>
            <a:r>
              <a:rPr lang="fr" altLang="en-US" sz="3200" dirty="0">
                <a:solidFill>
                  <a:srgbClr val="072C62"/>
                </a:solidFill>
                <a:latin typeface="Arial" charset="0"/>
                <a:cs typeface="Arial" charset="0"/>
              </a:rPr>
              <a:t>Technologies spécialisées</a:t>
            </a:r>
          </a:p>
          <a:p>
            <a:pPr marL="1560503" lvl="6" indent="-542925">
              <a:buFont typeface="Wingdings" panose="05000000000000000000" pitchFamily="2" charset="2"/>
              <a:buChar char="Ø"/>
            </a:pPr>
            <a:r>
              <a:rPr lang="fr" altLang="en-US" sz="2800" dirty="0">
                <a:solidFill>
                  <a:srgbClr val="072C62"/>
                </a:solidFill>
                <a:latin typeface="Arial" charset="0"/>
                <a:cs typeface="Arial" charset="0"/>
              </a:rPr>
              <a:t>Options moins coûteuses</a:t>
            </a:r>
            <a:endParaRPr lang="en-US" altLang="en-US" sz="2800" dirty="0">
              <a:latin typeface="Arial" charset="0"/>
              <a:cs typeface="Arial" charset="0"/>
            </a:endParaRPr>
          </a:p>
          <a:p>
            <a:pPr lvl="5"/>
            <a:endParaRPr lang="en-US" altLang="en-US" sz="2400" dirty="0">
              <a:solidFill>
                <a:srgbClr val="072C62"/>
              </a:solidFill>
              <a:latin typeface="Arial" charset="0"/>
              <a:cs typeface="Arial" charset="0"/>
            </a:endParaRPr>
          </a:p>
          <a:p>
            <a:pPr marL="0" indent="0">
              <a:buNone/>
            </a:pPr>
            <a:endParaRPr lang="en-US" altLang="en-US" dirty="0">
              <a:latin typeface="Arial" charset="0"/>
              <a:cs typeface="Arial" charset="0"/>
            </a:endParaRPr>
          </a:p>
        </p:txBody>
      </p:sp>
      <p:pic>
        <p:nvPicPr>
          <p:cNvPr id="4" name="Picture 3" descr="Image des suites Office 365. Droit d'auteur: https://mssolutions.ca/wp-content/uploads/2021/11/Office365-all-icons-750x500-1.png">
            <a:extLst>
              <a:ext uri="{FF2B5EF4-FFF2-40B4-BE49-F238E27FC236}">
                <a16:creationId xmlns:a16="http://schemas.microsoft.com/office/drawing/2014/main" id="{C18DD056-09DD-7FE9-5413-9DF491C24BC4}"/>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9664764" y="4480105"/>
            <a:ext cx="2184336" cy="1456224"/>
          </a:xfrm>
          <a:prstGeom prst="rect">
            <a:avLst/>
          </a:prstGeom>
        </p:spPr>
      </p:pic>
      <p:pic>
        <p:nvPicPr>
          <p:cNvPr id="6" name="Picture 5" descr="Photo d'un smartphone Android. Droit d;auteur: https://www.google.com/imgres?imgurl=https%3A%2F%2Fstore.storeimages.cdn-apple.com%2F4982%2Fas-images.apple.com%2Fis%2Fiphone-card-40-iphone14pro-202209_FMT_WHH%3Fwid%3D508%26hei%3D472%26fmt%3Dp-jpg%26qlt%3D95%26.v%3D1661782458693&amp;imgrefurl=https%3A%2F%2Fwww.apple.com%2Fca%2Fshop%2Fbuy-iphone&amp;tbnid=v1YBFuPWAAJclM&amp;vet=12ahUKEwj9xY3qs5z6AhUen3IEHaS5CP4QMygKegUIARDxAg..i&amp;docid=gGNyAemfEy8J0M&amp;w=508&amp;h=472&amp;q=iphone%2014&amp;ved=2ahUKEwj9xY3qs5z6AhUen3IEHaS5CP4QMygKegUIARDxAg">
            <a:extLst>
              <a:ext uri="{FF2B5EF4-FFF2-40B4-BE49-F238E27FC236}">
                <a16:creationId xmlns:a16="http://schemas.microsoft.com/office/drawing/2014/main" id="{542456D5-0400-77B2-6E45-12E4B8510C43}"/>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916696" y="1370643"/>
            <a:ext cx="1680473" cy="1557863"/>
          </a:xfrm>
          <a:prstGeom prst="rect">
            <a:avLst/>
          </a:prstGeom>
        </p:spPr>
      </p:pic>
    </p:spTree>
    <p:extLst>
      <p:ext uri="{BB962C8B-B14F-4D97-AF65-F5344CB8AC3E}">
        <p14:creationId xmlns:p14="http://schemas.microsoft.com/office/powerpoint/2010/main" val="67550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custDataLst>
              <p:tags r:id="rId1"/>
            </p:custDataLst>
          </p:nvPr>
        </p:nvSpPr>
        <p:spPr>
          <a:xfrm>
            <a:off x="9448800" y="6356351"/>
            <a:ext cx="762000" cy="365125"/>
          </a:xfrm>
          <a:prstGeom prst="rect">
            <a:avLst/>
          </a:prstGeom>
        </p:spPr>
        <p:txBody>
          <a:bodyPr/>
          <a:lstStyle/>
          <a:p>
            <a:fld id="{AD15BA98-4ED5-4A15-B6EE-8971096C019B}" type="slidenum">
              <a:rPr lang="en-US" smtClean="0"/>
              <a:pPr/>
              <a:t>19</a:t>
            </a:fld>
            <a:endParaRPr lang="en-US" dirty="0"/>
          </a:p>
        </p:txBody>
      </p:sp>
      <p:sp>
        <p:nvSpPr>
          <p:cNvPr id="2" name="Title 1"/>
          <p:cNvSpPr>
            <a:spLocks noGrp="1"/>
          </p:cNvSpPr>
          <p:nvPr>
            <p:ph type="title"/>
            <p:custDataLst>
              <p:tags r:id="rId2"/>
            </p:custDataLst>
          </p:nvPr>
        </p:nvSpPr>
        <p:spPr>
          <a:xfrm>
            <a:off x="407673" y="476673"/>
            <a:ext cx="11376654" cy="684213"/>
          </a:xfrm>
        </p:spPr>
        <p:txBody>
          <a:bodyPr/>
          <a:lstStyle/>
          <a:p>
            <a:r>
              <a:rPr lang="fr" sz="3400" dirty="0"/>
              <a:t>Résoudre les problèmes grâce à des technologies d’aide offertes sur le marché</a:t>
            </a:r>
          </a:p>
        </p:txBody>
      </p:sp>
      <p:sp>
        <p:nvSpPr>
          <p:cNvPr id="3" name="Content Placeholder 2"/>
          <p:cNvSpPr>
            <a:spLocks noGrp="1"/>
          </p:cNvSpPr>
          <p:nvPr>
            <p:ph idx="1"/>
            <p:custDataLst>
              <p:tags r:id="rId3"/>
            </p:custDataLst>
          </p:nvPr>
        </p:nvSpPr>
        <p:spPr>
          <a:xfrm>
            <a:off x="64773" y="1160886"/>
            <a:ext cx="12062454" cy="4888200"/>
          </a:xfrm>
        </p:spPr>
        <p:txBody>
          <a:bodyPr/>
          <a:lstStyle/>
          <a:p>
            <a:pPr>
              <a:spcBef>
                <a:spcPts val="0"/>
              </a:spcBef>
              <a:spcAft>
                <a:spcPts val="800"/>
              </a:spcAft>
              <a:buFont typeface="Arial" panose="020B0604020202020204" pitchFamily="34" charset="0"/>
              <a:buChar char="•"/>
            </a:pPr>
            <a:r>
              <a:rPr lang="fr" dirty="0"/>
              <a:t>Création d’une base de données bilingue pour :</a:t>
            </a:r>
          </a:p>
          <a:p>
            <a:pPr lvl="1">
              <a:spcBef>
                <a:spcPts val="0"/>
              </a:spcBef>
              <a:spcAft>
                <a:spcPts val="0"/>
              </a:spcAft>
              <a:buFont typeface="Arial" panose="020B0604020202020204" pitchFamily="34" charset="0"/>
              <a:buChar char="•"/>
            </a:pPr>
            <a:r>
              <a:rPr lang="fr" dirty="0"/>
              <a:t>Identifier </a:t>
            </a:r>
          </a:p>
          <a:p>
            <a:pPr lvl="1">
              <a:spcBef>
                <a:spcPts val="0"/>
              </a:spcBef>
              <a:spcAft>
                <a:spcPts val="0"/>
              </a:spcAft>
              <a:buFont typeface="Arial" panose="020B0604020202020204" pitchFamily="34" charset="0"/>
              <a:buChar char="•"/>
            </a:pPr>
            <a:r>
              <a:rPr lang="fr" dirty="0"/>
              <a:t>Tester</a:t>
            </a:r>
          </a:p>
          <a:p>
            <a:pPr lvl="1">
              <a:spcBef>
                <a:spcPts val="0"/>
              </a:spcBef>
              <a:spcAft>
                <a:spcPts val="0"/>
              </a:spcAft>
              <a:buFont typeface="Arial" panose="020B0604020202020204" pitchFamily="34" charset="0"/>
              <a:buChar char="•"/>
            </a:pPr>
            <a:r>
              <a:rPr lang="fr" dirty="0"/>
              <a:t>Compiler les technologies gratuites ou </a:t>
            </a:r>
            <a:br>
              <a:rPr lang="fr" dirty="0"/>
            </a:br>
            <a:r>
              <a:rPr lang="fr" dirty="0"/>
              <a:t>peu coûteuses</a:t>
            </a:r>
          </a:p>
          <a:p>
            <a:pPr lvl="2">
              <a:spcBef>
                <a:spcPts val="0"/>
              </a:spcBef>
              <a:spcAft>
                <a:spcPts val="0"/>
              </a:spcAft>
              <a:buFont typeface="Arial" panose="020B0604020202020204" pitchFamily="34" charset="0"/>
              <a:buChar char="•"/>
            </a:pPr>
            <a:r>
              <a:rPr lang="fr" sz="3200" dirty="0">
                <a:hlinkClick r:id="rId7" tooltip="https://adaptech.org/fr/telechargement/"/>
              </a:rPr>
              <a:t>https://adaptech.org/fr/telechargement/</a:t>
            </a:r>
            <a:endParaRPr lang="en-CA" sz="3200" dirty="0"/>
          </a:p>
          <a:p>
            <a:pPr lvl="2">
              <a:spcBef>
                <a:spcPts val="600"/>
              </a:spcBef>
              <a:spcAft>
                <a:spcPts val="400"/>
              </a:spcAft>
              <a:buFont typeface="Arial" panose="020B0604020202020204" pitchFamily="34" charset="0"/>
              <a:buChar char="•"/>
            </a:pPr>
            <a:r>
              <a:rPr lang="fr" sz="3200" dirty="0"/>
              <a:t>Offrir aux étudiants la possibilité d’essayer </a:t>
            </a:r>
            <a:br>
              <a:rPr lang="fr" sz="3200" dirty="0"/>
            </a:br>
            <a:r>
              <a:rPr lang="fr" sz="3200" dirty="0"/>
              <a:t>différentes technologies</a:t>
            </a:r>
          </a:p>
          <a:p>
            <a:pPr lvl="1">
              <a:spcBef>
                <a:spcPts val="1000"/>
              </a:spcBef>
              <a:spcAft>
                <a:spcPts val="1000"/>
              </a:spcAft>
              <a:buFont typeface="Arial" panose="020B0604020202020204" pitchFamily="34" charset="0"/>
              <a:buChar char="•"/>
            </a:pPr>
            <a:r>
              <a:rPr lang="fr" dirty="0"/>
              <a:t>Projet en cours depuis 1999</a:t>
            </a:r>
          </a:p>
          <a:p>
            <a:pPr>
              <a:buFont typeface="Wingdings" panose="05000000000000000000" pitchFamily="2" charset="2"/>
              <a:buChar char="Ø"/>
            </a:pPr>
            <a:endParaRPr lang="en-CA" sz="2600" dirty="0"/>
          </a:p>
        </p:txBody>
      </p:sp>
      <p:pic>
        <p:nvPicPr>
          <p:cNvPr id="7" name="Picture 6" descr="Photo de la base de données bilingue disponible sur le site web d'Adaptech. ">
            <a:extLst>
              <a:ext uri="{FF2B5EF4-FFF2-40B4-BE49-F238E27FC236}">
                <a16:creationId xmlns:a16="http://schemas.microsoft.com/office/drawing/2014/main" id="{CA0F8EF6-AB07-1DA7-B204-49441305875F}"/>
              </a:ext>
            </a:extLst>
          </p:cNvPr>
          <p:cNvPicPr>
            <a:picLocks noChangeAspect="1"/>
          </p:cNvPicPr>
          <p:nvPr>
            <p:custDataLst>
              <p:tags r:id="rId4"/>
            </p:custDataLst>
          </p:nvPr>
        </p:nvPicPr>
        <p:blipFill>
          <a:blip r:embed="rId8"/>
          <a:stretch>
            <a:fillRect/>
          </a:stretch>
        </p:blipFill>
        <p:spPr>
          <a:xfrm>
            <a:off x="8911277" y="2003461"/>
            <a:ext cx="3076689" cy="4045625"/>
          </a:xfrm>
          <a:prstGeom prst="rect">
            <a:avLst/>
          </a:prstGeom>
        </p:spPr>
      </p:pic>
    </p:spTree>
    <p:extLst>
      <p:ext uri="{BB962C8B-B14F-4D97-AF65-F5344CB8AC3E}">
        <p14:creationId xmlns:p14="http://schemas.microsoft.com/office/powerpoint/2010/main" val="378181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984" y="296240"/>
            <a:ext cx="7846031" cy="684213"/>
          </a:xfrm>
        </p:spPr>
        <p:txBody>
          <a:bodyPr/>
          <a:lstStyle/>
          <a:p>
            <a:pPr rtl="0" eaLnBrk="0" fontAlgn="base" hangingPunct="0">
              <a:spcBef>
                <a:spcPts val="0"/>
              </a:spcBef>
              <a:spcAft>
                <a:spcPts val="0"/>
              </a:spcAft>
            </a:pPr>
            <a:r>
              <a:rPr lang="fr-FR" kern="1200" dirty="0">
                <a:effectLst/>
                <a:ea typeface="+mn-ea"/>
              </a:rPr>
              <a:t>Réseau de recherche Adaptech</a:t>
            </a:r>
            <a:endParaRPr lang="en-CA" dirty="0">
              <a:effectLst/>
            </a:endParaRPr>
          </a:p>
        </p:txBody>
      </p:sp>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2</a:t>
            </a:fld>
            <a:endParaRPr lang="fr-CA" altLang="en-US" sz="1400" dirty="0">
              <a:solidFill>
                <a:srgbClr val="0033CC"/>
              </a:solidFill>
            </a:endParaRPr>
          </a:p>
        </p:txBody>
      </p:sp>
      <p:sp>
        <p:nvSpPr>
          <p:cNvPr id="7170" name="Content Placeholder 2"/>
          <p:cNvSpPr>
            <a:spLocks noGrp="1"/>
          </p:cNvSpPr>
          <p:nvPr>
            <p:ph idx="1"/>
            <p:custDataLst>
              <p:tags r:id="rId2"/>
            </p:custDataLst>
          </p:nvPr>
        </p:nvSpPr>
        <p:spPr>
          <a:xfrm>
            <a:off x="503382" y="1268413"/>
            <a:ext cx="11185237" cy="5040312"/>
          </a:xfrm>
        </p:spPr>
        <p:txBody>
          <a:bodyPr/>
          <a:lstStyle/>
          <a:p>
            <a:pPr>
              <a:spcAft>
                <a:spcPts val="600"/>
              </a:spcAft>
            </a:pPr>
            <a:r>
              <a:rPr lang="fr-CA" altLang="en-US" sz="3200" noProof="0" dirty="0">
                <a:latin typeface="Arial" charset="0"/>
                <a:cs typeface="Arial" charset="0"/>
                <a:hlinkClick r:id="rId6" tooltip="http://www.adaptech.org/"/>
              </a:rPr>
              <a:t>www.adaptech.org</a:t>
            </a:r>
            <a:endParaRPr lang="fr-CA" altLang="en-US" sz="3200" noProof="0" dirty="0">
              <a:latin typeface="Arial" charset="0"/>
              <a:cs typeface="Arial" charset="0"/>
            </a:endParaRPr>
          </a:p>
          <a:p>
            <a:r>
              <a:rPr lang="fr-CA" altLang="en-US" sz="3200" noProof="0" dirty="0">
                <a:latin typeface="Arial" charset="0"/>
                <a:cs typeface="Arial" charset="0"/>
              </a:rPr>
              <a:t>Recherche</a:t>
            </a:r>
          </a:p>
          <a:p>
            <a:pPr lvl="1"/>
            <a:r>
              <a:rPr lang="fr-CA" altLang="en-US" sz="2800" noProof="0" dirty="0">
                <a:latin typeface="Arial" charset="0"/>
                <a:cs typeface="Arial" charset="0"/>
              </a:rPr>
              <a:t>Empirique, bilingue, qualitative, quantitative, données d’archives</a:t>
            </a:r>
          </a:p>
          <a:p>
            <a:pPr>
              <a:spcAft>
                <a:spcPts val="600"/>
              </a:spcAft>
            </a:pPr>
            <a:r>
              <a:rPr lang="fr-CA" altLang="en-US" sz="3200" noProof="0" dirty="0">
                <a:latin typeface="Arial" charset="0"/>
                <a:cs typeface="Arial" charset="0"/>
              </a:rPr>
              <a:t>Thèmes</a:t>
            </a:r>
          </a:p>
          <a:p>
            <a:pPr lvl="1">
              <a:spcAft>
                <a:spcPts val="600"/>
              </a:spcAft>
            </a:pPr>
            <a:r>
              <a:rPr lang="fr-CA" altLang="en-US" sz="2800" noProof="0" dirty="0">
                <a:latin typeface="Arial" charset="0"/>
                <a:cs typeface="Arial" charset="0"/>
              </a:rPr>
              <a:t>Étudiants et diplômés de collèges et d’universités en situation de handicap</a:t>
            </a:r>
          </a:p>
          <a:p>
            <a:pPr lvl="1">
              <a:spcAft>
                <a:spcPts val="600"/>
              </a:spcAft>
            </a:pPr>
            <a:r>
              <a:rPr lang="fr-CA" altLang="en-US" sz="2800" dirty="0">
                <a:latin typeface="Arial" charset="0"/>
                <a:cs typeface="Arial" charset="0"/>
              </a:rPr>
              <a:t>Technologies de l’information et de la communication</a:t>
            </a:r>
          </a:p>
          <a:p>
            <a:pPr lvl="1">
              <a:spcAft>
                <a:spcPts val="600"/>
              </a:spcAft>
            </a:pPr>
            <a:r>
              <a:rPr lang="fr-CA" altLang="en-US" sz="2800" dirty="0">
                <a:latin typeface="Arial" charset="0"/>
                <a:cs typeface="Arial" charset="0"/>
              </a:rPr>
              <a:t>Technologies d’aide </a:t>
            </a:r>
            <a:r>
              <a:rPr lang="fr-CA" altLang="en-US" sz="2800" noProof="0" dirty="0">
                <a:latin typeface="Arial" charset="0"/>
                <a:cs typeface="Arial" charset="0"/>
              </a:rPr>
              <a:t>gratuites ou peu coûteuses</a:t>
            </a:r>
          </a:p>
          <a:p>
            <a:pPr lvl="1"/>
            <a:endParaRPr lang="fr-CA" altLang="en-US" noProof="0" dirty="0">
              <a:latin typeface="Arial" charset="0"/>
              <a:cs typeface="Arial" charset="0"/>
            </a:endParaRPr>
          </a:p>
          <a:p>
            <a:pPr marL="0" indent="0">
              <a:buNone/>
            </a:pPr>
            <a:endParaRPr lang="fr-CA" altLang="en-US" noProof="0" dirty="0">
              <a:latin typeface="Arial" charset="0"/>
              <a:cs typeface="Arial" charset="0"/>
            </a:endParaRPr>
          </a:p>
        </p:txBody>
      </p:sp>
      <p:pic>
        <p:nvPicPr>
          <p:cNvPr id="7173" name="Picture 19" descr="Photo d'un écran plat et d'un diplôme"/>
          <p:cNvPicPr>
            <a:picLocks noChangeAspect="1" noChangeArrowheads="1"/>
          </p:cNvPicPr>
          <p:nvPr>
            <p:custDataLst>
              <p:tags r:id="rId3"/>
            </p:custDataLst>
          </p:nvPr>
        </p:nvPicPr>
        <p:blipFill>
          <a:blip r:embed="rId7">
            <a:clrChange>
              <a:clrFrom>
                <a:srgbClr val="FFFFFF"/>
              </a:clrFrom>
              <a:clrTo>
                <a:srgbClr val="FFFFFF">
                  <a:alpha val="0"/>
                </a:srgbClr>
              </a:clrTo>
            </a:clrChange>
          </a:blip>
          <a:srcRect/>
          <a:stretch>
            <a:fillRect/>
          </a:stretch>
        </p:blipFill>
        <p:spPr bwMode="auto">
          <a:xfrm>
            <a:off x="10332346" y="4783015"/>
            <a:ext cx="1296237" cy="129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02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5" name="Google Shape;195;p24"/>
          <p:cNvSpPr txBox="1">
            <a:spLocks noGrp="1"/>
          </p:cNvSpPr>
          <p:nvPr>
            <p:ph type="sldNum" idx="12"/>
            <p:custDataLst>
              <p:tags r:id="rId1"/>
            </p:custDataLst>
          </p:nvPr>
        </p:nvSpPr>
        <p:spPr>
          <a:xfrm>
            <a:off x="11037908" y="6333080"/>
            <a:ext cx="514351" cy="3857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9pPr>
          </a:lstStyle>
          <a:p>
            <a:fld id="{00000000-1234-1234-1234-123412341234}" type="slidenum">
              <a:rPr lang="en-US" smtClean="0"/>
              <a:pPr/>
              <a:t>20</a:t>
            </a:fld>
            <a:endParaRPr dirty="0"/>
          </a:p>
        </p:txBody>
      </p:sp>
      <p:sp>
        <p:nvSpPr>
          <p:cNvPr id="192" name="Google Shape;192;p24"/>
          <p:cNvSpPr txBox="1">
            <a:spLocks noGrp="1"/>
          </p:cNvSpPr>
          <p:nvPr>
            <p:ph type="title"/>
            <p:custDataLst>
              <p:tags r:id="rId2"/>
            </p:custDataLst>
          </p:nvPr>
        </p:nvSpPr>
        <p:spPr>
          <a:xfrm>
            <a:off x="1981200" y="188642"/>
            <a:ext cx="8229600" cy="684213"/>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pPr>
            <a:r>
              <a:rPr lang="fr" dirty="0"/>
              <a:t>Q</a:t>
            </a:r>
            <a:r>
              <a:rPr lang="fr" noProof="0" dirty="0"/>
              <a:t>uestions?</a:t>
            </a:r>
          </a:p>
        </p:txBody>
      </p:sp>
      <p:sp>
        <p:nvSpPr>
          <p:cNvPr id="3" name="TextBox 2">
            <a:extLst>
              <a:ext uri="{FF2B5EF4-FFF2-40B4-BE49-F238E27FC236}">
                <a16:creationId xmlns:a16="http://schemas.microsoft.com/office/drawing/2014/main" id="{4133C10B-C527-5DC1-DB77-5444D38B4779}"/>
              </a:ext>
            </a:extLst>
          </p:cNvPr>
          <p:cNvSpPr txBox="1"/>
          <p:nvPr>
            <p:custDataLst>
              <p:tags r:id="rId3"/>
            </p:custDataLst>
          </p:nvPr>
        </p:nvSpPr>
        <p:spPr>
          <a:xfrm>
            <a:off x="1177332" y="4813860"/>
            <a:ext cx="9837336" cy="1384995"/>
          </a:xfrm>
          <a:prstGeom prst="rect">
            <a:avLst/>
          </a:prstGeom>
          <a:noFill/>
        </p:spPr>
        <p:txBody>
          <a:bodyPr wrap="square" rtlCol="0">
            <a:spAutoFit/>
          </a:bodyPr>
          <a:lstStyle/>
          <a:p>
            <a:pPr algn="ctr"/>
            <a:r>
              <a:rPr lang="fr" sz="2800" dirty="0">
                <a:solidFill>
                  <a:srgbClr val="002060"/>
                </a:solidFill>
              </a:rPr>
              <a:t>Réseau de recherche Adaptech : </a:t>
            </a:r>
            <a:r>
              <a:rPr lang="fr" sz="2800" dirty="0">
                <a:solidFill>
                  <a:srgbClr val="002060"/>
                </a:solidFill>
                <a:hlinkClick r:id="rId7" tooltip="www.adaptech.org"/>
              </a:rPr>
              <a:t>www.adaptech.org</a:t>
            </a:r>
            <a:endParaRPr lang="en-US" sz="2800" dirty="0">
              <a:solidFill>
                <a:srgbClr val="002060"/>
              </a:solidFill>
            </a:endParaRPr>
          </a:p>
          <a:p>
            <a:pPr algn="ctr"/>
            <a:r>
              <a:rPr lang="fr" sz="2800" dirty="0">
                <a:solidFill>
                  <a:srgbClr val="002060"/>
                </a:solidFill>
              </a:rPr>
              <a:t>Catherine Fichten : </a:t>
            </a:r>
            <a:r>
              <a:rPr lang="fr" sz="2800" dirty="0">
                <a:solidFill>
                  <a:srgbClr val="002060"/>
                </a:solidFill>
                <a:hlinkClick r:id="rId8" tooltip="catherine.fichten@mcgill.ca"/>
              </a:rPr>
              <a:t>catherine.fichten@mcgill.ca</a:t>
            </a:r>
            <a:endParaRPr lang="en-CA" sz="2800" dirty="0">
              <a:solidFill>
                <a:srgbClr val="002060"/>
              </a:solidFill>
            </a:endParaRPr>
          </a:p>
          <a:p>
            <a:pPr algn="ctr"/>
            <a:r>
              <a:rPr lang="fr" sz="2800" dirty="0">
                <a:solidFill>
                  <a:srgbClr val="002060"/>
                </a:solidFill>
              </a:rPr>
              <a:t>Alice Havel : </a:t>
            </a:r>
            <a:r>
              <a:rPr lang="fr" sz="2800" dirty="0">
                <a:solidFill>
                  <a:srgbClr val="002060"/>
                </a:solidFill>
                <a:hlinkClick r:id="rId9"/>
              </a:rPr>
              <a:t>ahavel@dawsoncollege.qc.ca</a:t>
            </a:r>
            <a:r>
              <a:rPr lang="fr" sz="2800" dirty="0">
                <a:solidFill>
                  <a:srgbClr val="002060"/>
                </a:solidFill>
              </a:rPr>
              <a:t> </a:t>
            </a:r>
          </a:p>
        </p:txBody>
      </p:sp>
      <p:pic>
        <p:nvPicPr>
          <p:cNvPr id="2" name="Picture 1" descr="Image de remerciement présentée en plusieurs langues. ">
            <a:extLst>
              <a:ext uri="{FF2B5EF4-FFF2-40B4-BE49-F238E27FC236}">
                <a16:creationId xmlns:a16="http://schemas.microsoft.com/office/drawing/2014/main" id="{833178F2-B4E4-7788-8529-A3F057B45464}"/>
              </a:ext>
            </a:extLst>
          </p:cNvPr>
          <p:cNvPicPr>
            <a:picLocks noChangeAspect="1"/>
          </p:cNvPicPr>
          <p:nvPr>
            <p:custDataLst>
              <p:tags r:id="rId4"/>
            </p:custDataLst>
          </p:nvPr>
        </p:nvPicPr>
        <p:blipFill>
          <a:blip r:embed="rId10"/>
          <a:stretch>
            <a:fillRect/>
          </a:stretch>
        </p:blipFill>
        <p:spPr>
          <a:xfrm>
            <a:off x="4239607" y="1608626"/>
            <a:ext cx="3712786" cy="2865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288"/>
    </mc:Choice>
    <mc:Fallback xmlns="">
      <p:transition spd="slow" advTm="62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p:txBody>
          <a:bodyPr/>
          <a:lstStyle/>
          <a:p>
            <a:pPr>
              <a:defRPr/>
            </a:pPr>
            <a:fld id="{81F4DA61-A799-491C-8E9E-DC789FEF6F2B}" type="slidenum">
              <a:rPr lang="fr-FR" altLang="fr-FR" smtClean="0"/>
              <a:pPr>
                <a:defRPr/>
              </a:pPr>
              <a:t>3</a:t>
            </a:fld>
            <a:endParaRPr lang="fr-FR" altLang="fr-FR" dirty="0"/>
          </a:p>
        </p:txBody>
      </p:sp>
      <p:sp>
        <p:nvSpPr>
          <p:cNvPr id="2" name="Title 1"/>
          <p:cNvSpPr>
            <a:spLocks noGrp="1"/>
          </p:cNvSpPr>
          <p:nvPr>
            <p:ph type="title"/>
            <p:custDataLst>
              <p:tags r:id="rId2"/>
            </p:custDataLst>
          </p:nvPr>
        </p:nvSpPr>
        <p:spPr>
          <a:xfrm>
            <a:off x="609600" y="251702"/>
            <a:ext cx="10972800" cy="684213"/>
          </a:xfrm>
        </p:spPr>
        <p:txBody>
          <a:bodyPr/>
          <a:lstStyle/>
          <a:p>
            <a:r>
              <a:rPr lang="fr-CA" dirty="0"/>
              <a:t>Ordre du jour - 1</a:t>
            </a:r>
            <a:endParaRPr lang="fr-CA" noProof="0" dirty="0"/>
          </a:p>
        </p:txBody>
      </p:sp>
      <p:sp>
        <p:nvSpPr>
          <p:cNvPr id="3" name="Content Placeholder 2"/>
          <p:cNvSpPr>
            <a:spLocks noGrp="1"/>
          </p:cNvSpPr>
          <p:nvPr>
            <p:ph sz="quarter" idx="1"/>
            <p:custDataLst>
              <p:tags r:id="rId3"/>
            </p:custDataLst>
          </p:nvPr>
        </p:nvSpPr>
        <p:spPr>
          <a:xfrm>
            <a:off x="463732" y="1340768"/>
            <a:ext cx="11264537" cy="4456152"/>
          </a:xfrm>
        </p:spPr>
        <p:txBody>
          <a:bodyPr/>
          <a:lstStyle/>
          <a:p>
            <a:pPr>
              <a:spcAft>
                <a:spcPts val="600"/>
              </a:spcAft>
            </a:pPr>
            <a:r>
              <a:rPr lang="fr-CA" noProof="0" dirty="0"/>
              <a:t>L’expérience canadienne</a:t>
            </a:r>
          </a:p>
          <a:p>
            <a:pPr lvl="1"/>
            <a:r>
              <a:rPr lang="fr-CA" noProof="0" dirty="0">
                <a:solidFill>
                  <a:srgbClr val="002060"/>
                </a:solidFill>
              </a:rPr>
              <a:t>Accessibilité et éducation postsecondaire</a:t>
            </a:r>
          </a:p>
          <a:p>
            <a:pPr lvl="1"/>
            <a:r>
              <a:rPr lang="fr-CA" noProof="0" dirty="0">
                <a:solidFill>
                  <a:srgbClr val="002060"/>
                </a:solidFill>
              </a:rPr>
              <a:t>Le passé et le présent</a:t>
            </a:r>
          </a:p>
          <a:p>
            <a:pPr marR="0" lvl="0">
              <a:lnSpc>
                <a:spcPct val="107000"/>
              </a:lnSpc>
              <a:spcBef>
                <a:spcPts val="0"/>
              </a:spcBef>
              <a:spcAft>
                <a:spcPts val="0"/>
              </a:spcAft>
              <a:buFont typeface="Arial" panose="020B0604020202020204" pitchFamily="34" charset="0"/>
              <a:buChar char="•"/>
            </a:pPr>
            <a:r>
              <a:rPr lang="fr-CA" noProof="0" dirty="0">
                <a:effectLst/>
                <a:ea typeface="Calibri" panose="020F0502020204030204" pitchFamily="34" charset="0"/>
              </a:rPr>
              <a:t>Modèles de handicap</a:t>
            </a:r>
          </a:p>
          <a:p>
            <a:pPr marR="0" lvl="0">
              <a:lnSpc>
                <a:spcPct val="107000"/>
              </a:lnSpc>
              <a:spcBef>
                <a:spcPts val="0"/>
              </a:spcBef>
              <a:spcAft>
                <a:spcPts val="0"/>
              </a:spcAft>
              <a:buFont typeface="Arial" panose="020B0604020202020204" pitchFamily="34" charset="0"/>
              <a:buChar char="•"/>
            </a:pPr>
            <a:r>
              <a:rPr lang="fr-CA" noProof="0" dirty="0">
                <a:effectLst/>
                <a:ea typeface="Calibri" panose="020F0502020204030204" pitchFamily="34" charset="0"/>
              </a:rPr>
              <a:t>Évolution de la démographie des étudiants en situation de handicap</a:t>
            </a:r>
          </a:p>
          <a:p>
            <a:pPr marL="0" indent="0">
              <a:buNone/>
            </a:pPr>
            <a:endParaRPr lang="fr-CA" noProof="0" dirty="0"/>
          </a:p>
        </p:txBody>
      </p:sp>
      <p:pic>
        <p:nvPicPr>
          <p:cNvPr id="6" name="Picture 5" descr="Photo d'un drapeau canadien. Droit d'auteur : https://bestanimations.com/gifs/canadian-flag-with-maple-leaf.html&#10;">
            <a:extLst>
              <a:ext uri="{FF2B5EF4-FFF2-40B4-BE49-F238E27FC236}">
                <a16:creationId xmlns:a16="http://schemas.microsoft.com/office/drawing/2014/main" id="{9919BC04-6218-C8EC-C573-9140DAE43CCF}"/>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l="10317" t="2904" r="15983" b="11735"/>
          <a:stretch/>
        </p:blipFill>
        <p:spPr>
          <a:xfrm>
            <a:off x="9376117" y="1503407"/>
            <a:ext cx="2340261" cy="1696939"/>
          </a:xfrm>
          <a:prstGeom prst="rect">
            <a:avLst/>
          </a:prstGeom>
        </p:spPr>
      </p:pic>
    </p:spTree>
    <p:extLst>
      <p:ext uri="{BB962C8B-B14F-4D97-AF65-F5344CB8AC3E}">
        <p14:creationId xmlns:p14="http://schemas.microsoft.com/office/powerpoint/2010/main" val="316737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p:txBody>
          <a:bodyPr/>
          <a:lstStyle/>
          <a:p>
            <a:pPr>
              <a:defRPr/>
            </a:pPr>
            <a:fld id="{81F4DA61-A799-491C-8E9E-DC789FEF6F2B}" type="slidenum">
              <a:rPr lang="fr-FR" altLang="fr-FR" smtClean="0"/>
              <a:pPr>
                <a:defRPr/>
              </a:pPr>
              <a:t>4</a:t>
            </a:fld>
            <a:endParaRPr lang="fr-FR" altLang="fr-FR" dirty="0"/>
          </a:p>
        </p:txBody>
      </p:sp>
      <p:sp>
        <p:nvSpPr>
          <p:cNvPr id="2" name="Title 1"/>
          <p:cNvSpPr>
            <a:spLocks noGrp="1"/>
          </p:cNvSpPr>
          <p:nvPr>
            <p:ph type="title"/>
            <p:custDataLst>
              <p:tags r:id="rId2"/>
            </p:custDataLst>
          </p:nvPr>
        </p:nvSpPr>
        <p:spPr>
          <a:xfrm>
            <a:off x="609600" y="249995"/>
            <a:ext cx="10972800" cy="684213"/>
          </a:xfrm>
        </p:spPr>
        <p:txBody>
          <a:bodyPr/>
          <a:lstStyle/>
          <a:p>
            <a:r>
              <a:rPr lang="fr-CA" noProof="0" dirty="0"/>
              <a:t>Ordre du jour - 2</a:t>
            </a:r>
          </a:p>
        </p:txBody>
      </p:sp>
      <p:sp>
        <p:nvSpPr>
          <p:cNvPr id="3" name="Content Placeholder 2"/>
          <p:cNvSpPr>
            <a:spLocks noGrp="1"/>
          </p:cNvSpPr>
          <p:nvPr>
            <p:ph sz="quarter" idx="1"/>
            <p:custDataLst>
              <p:tags r:id="rId3"/>
            </p:custDataLst>
          </p:nvPr>
        </p:nvSpPr>
        <p:spPr>
          <a:xfrm>
            <a:off x="441081" y="1366821"/>
            <a:ext cx="11309838" cy="4456152"/>
          </a:xfrm>
        </p:spPr>
        <p:txBody>
          <a:bodyPr/>
          <a:lstStyle/>
          <a:p>
            <a:pPr marR="0" lvl="0">
              <a:lnSpc>
                <a:spcPct val="107000"/>
              </a:lnSpc>
              <a:spcBef>
                <a:spcPts val="0"/>
              </a:spcBef>
              <a:spcAft>
                <a:spcPts val="0"/>
              </a:spcAft>
              <a:buFont typeface="Arial" panose="020B0604020202020204" pitchFamily="34" charset="0"/>
              <a:buChar char="•"/>
            </a:pPr>
            <a:r>
              <a:rPr lang="fr-CA" dirty="0">
                <a:effectLst/>
                <a:ea typeface="Calibri" panose="020F0502020204030204" pitchFamily="34" charset="0"/>
              </a:rPr>
              <a:t>Résultats de recherche</a:t>
            </a:r>
          </a:p>
          <a:p>
            <a:pPr lvl="1">
              <a:lnSpc>
                <a:spcPct val="107000"/>
              </a:lnSpc>
              <a:spcBef>
                <a:spcPts val="0"/>
              </a:spcBef>
              <a:spcAft>
                <a:spcPts val="0"/>
              </a:spcAft>
              <a:buFont typeface="Arial" panose="020B0604020202020204" pitchFamily="34" charset="0"/>
              <a:buChar char="•"/>
            </a:pPr>
            <a:r>
              <a:rPr lang="fr-CA" dirty="0">
                <a:ea typeface="Calibri" panose="020F0502020204030204" pitchFamily="34" charset="0"/>
              </a:rPr>
              <a:t>Performance </a:t>
            </a:r>
            <a:r>
              <a:rPr lang="fr-CA" dirty="0">
                <a:effectLst/>
                <a:ea typeface="Calibri" panose="020F0502020204030204" pitchFamily="34" charset="0"/>
              </a:rPr>
              <a:t>scolaire</a:t>
            </a:r>
          </a:p>
          <a:p>
            <a:pPr lvl="1">
              <a:lnSpc>
                <a:spcPct val="107000"/>
              </a:lnSpc>
              <a:spcBef>
                <a:spcPts val="0"/>
              </a:spcBef>
              <a:spcAft>
                <a:spcPts val="0"/>
              </a:spcAft>
              <a:buFont typeface="Arial" panose="020B0604020202020204" pitchFamily="34" charset="0"/>
              <a:buChar char="•"/>
            </a:pPr>
            <a:r>
              <a:rPr lang="fr-CA" dirty="0">
                <a:effectLst/>
                <a:ea typeface="Calibri" panose="020F0502020204030204" pitchFamily="34" charset="0"/>
              </a:rPr>
              <a:t>Taux de diplomation</a:t>
            </a:r>
          </a:p>
          <a:p>
            <a:pPr lvl="1">
              <a:lnSpc>
                <a:spcPct val="107000"/>
              </a:lnSpc>
              <a:spcBef>
                <a:spcPts val="0"/>
              </a:spcBef>
              <a:spcAft>
                <a:spcPts val="0"/>
              </a:spcAft>
              <a:buFont typeface="Arial" panose="020B0604020202020204" pitchFamily="34" charset="0"/>
              <a:buChar char="•"/>
            </a:pPr>
            <a:r>
              <a:rPr lang="fr-CA" dirty="0">
                <a:effectLst/>
                <a:ea typeface="Calibri" panose="020F0502020204030204" pitchFamily="34" charset="0"/>
              </a:rPr>
              <a:t>Taux d’emploi</a:t>
            </a:r>
          </a:p>
          <a:p>
            <a:pPr marR="0" lvl="0">
              <a:lnSpc>
                <a:spcPct val="107000"/>
              </a:lnSpc>
              <a:spcBef>
                <a:spcPts val="0"/>
              </a:spcBef>
              <a:spcAft>
                <a:spcPts val="0"/>
              </a:spcAft>
              <a:buFont typeface="Arial" panose="020B0604020202020204" pitchFamily="34" charset="0"/>
              <a:buChar char="•"/>
            </a:pPr>
            <a:r>
              <a:rPr lang="fr-CA" dirty="0">
                <a:effectLst/>
                <a:ea typeface="Calibri" panose="020F0502020204030204" pitchFamily="34" charset="0"/>
              </a:rPr>
              <a:t>Technologies</a:t>
            </a:r>
          </a:p>
          <a:p>
            <a:pPr lvl="1">
              <a:spcBef>
                <a:spcPts val="0"/>
              </a:spcBef>
              <a:spcAft>
                <a:spcPts val="300"/>
              </a:spcAft>
              <a:buFont typeface="Arial" panose="020B0604020202020204" pitchFamily="34" charset="0"/>
              <a:buChar char="•"/>
            </a:pPr>
            <a:r>
              <a:rPr lang="fr-CA" dirty="0">
                <a:effectLst/>
                <a:ea typeface="Calibri" panose="020F0502020204030204" pitchFamily="34" charset="0"/>
              </a:rPr>
              <a:t>Base de données de technologies</a:t>
            </a:r>
            <a:br>
              <a:rPr lang="fr-CA" dirty="0">
                <a:effectLst/>
                <a:ea typeface="Calibri" panose="020F0502020204030204" pitchFamily="34" charset="0"/>
              </a:rPr>
            </a:br>
            <a:r>
              <a:rPr lang="fr-CA" dirty="0">
                <a:effectLst/>
                <a:ea typeface="Calibri" panose="020F0502020204030204" pitchFamily="34" charset="0"/>
              </a:rPr>
              <a:t>d’aide gratuites ou peu coûteuses</a:t>
            </a:r>
            <a:endParaRPr lang="fr-CA" noProof="0" dirty="0"/>
          </a:p>
          <a:p>
            <a:pPr lvl="1">
              <a:spcAft>
                <a:spcPts val="600"/>
              </a:spcAft>
            </a:pPr>
            <a:endParaRPr lang="fr-CA" sz="4000" noProof="0" dirty="0"/>
          </a:p>
          <a:p>
            <a:pPr lvl="1">
              <a:spcAft>
                <a:spcPts val="600"/>
              </a:spcAft>
            </a:pPr>
            <a:endParaRPr lang="fr-CA" noProof="0" dirty="0"/>
          </a:p>
          <a:p>
            <a:pPr>
              <a:spcAft>
                <a:spcPts val="600"/>
              </a:spcAft>
            </a:pPr>
            <a:endParaRPr lang="fr-CA" sz="1500" noProof="0" dirty="0"/>
          </a:p>
          <a:p>
            <a:pPr marL="0" indent="0">
              <a:spcAft>
                <a:spcPts val="600"/>
              </a:spcAft>
              <a:buNone/>
            </a:pPr>
            <a:endParaRPr lang="fr-CA" sz="3200" noProof="0" dirty="0"/>
          </a:p>
          <a:p>
            <a:pPr marL="0" indent="0">
              <a:buNone/>
            </a:pPr>
            <a:endParaRPr lang="fr-CA" noProof="0" dirty="0"/>
          </a:p>
        </p:txBody>
      </p:sp>
      <p:pic>
        <p:nvPicPr>
          <p:cNvPr id="13" name="Picture 12" descr="Photo d'un affiche présentant les recherches d'Aaptech. ">
            <a:extLst>
              <a:ext uri="{FF2B5EF4-FFF2-40B4-BE49-F238E27FC236}">
                <a16:creationId xmlns:a16="http://schemas.microsoft.com/office/drawing/2014/main" id="{9FCAA0FC-8E5C-98BD-69DE-5601CD96C6D2}"/>
              </a:ext>
              <a:ext uri="{C183D7F6-B498-43B3-948B-1728B52AA6E4}">
                <adec:decorative xmlns:adec="http://schemas.microsoft.com/office/drawing/2017/decorative" xmlns="" val="1"/>
              </a:ext>
            </a:extLst>
          </p:cNvPr>
          <p:cNvPicPr>
            <a:picLocks noChangeAspect="1"/>
          </p:cNvPicPr>
          <p:nvPr>
            <p:custDataLst>
              <p:tags r:id="rId4"/>
            </p:custDataLst>
          </p:nvPr>
        </p:nvPicPr>
        <p:blipFill>
          <a:blip r:embed="rId7"/>
          <a:stretch>
            <a:fillRect/>
          </a:stretch>
        </p:blipFill>
        <p:spPr>
          <a:xfrm>
            <a:off x="7823840" y="1878007"/>
            <a:ext cx="3865381" cy="3433780"/>
          </a:xfrm>
          <a:prstGeom prst="rect">
            <a:avLst/>
          </a:prstGeom>
        </p:spPr>
      </p:pic>
    </p:spTree>
    <p:extLst>
      <p:ext uri="{BB962C8B-B14F-4D97-AF65-F5344CB8AC3E}">
        <p14:creationId xmlns:p14="http://schemas.microsoft.com/office/powerpoint/2010/main" val="57239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5</a:t>
            </a:fld>
            <a:endParaRPr lang="fr-CA" altLang="en-US" sz="1400" dirty="0">
              <a:solidFill>
                <a:srgbClr val="0033CC"/>
              </a:solidFill>
            </a:endParaRPr>
          </a:p>
        </p:txBody>
      </p:sp>
      <p:sp>
        <p:nvSpPr>
          <p:cNvPr id="2" name="Title 1"/>
          <p:cNvSpPr>
            <a:spLocks noGrp="1"/>
          </p:cNvSpPr>
          <p:nvPr>
            <p:ph type="title"/>
          </p:nvPr>
        </p:nvSpPr>
        <p:spPr>
          <a:xfrm>
            <a:off x="1073426" y="219866"/>
            <a:ext cx="10045148" cy="684213"/>
          </a:xfrm>
        </p:spPr>
        <p:txBody>
          <a:bodyPr/>
          <a:lstStyle/>
          <a:p>
            <a:pPr algn="l" rtl="0" eaLnBrk="0" fontAlgn="base" hangingPunct="0">
              <a:spcBef>
                <a:spcPts val="0"/>
              </a:spcBef>
              <a:spcAft>
                <a:spcPts val="0"/>
              </a:spcAft>
            </a:pPr>
            <a:r>
              <a:rPr lang="fr-FR" kern="1200" dirty="0">
                <a:effectLst/>
                <a:ea typeface="+mn-ea"/>
              </a:rPr>
              <a:t>Modèle médical versus modèle social - 1</a:t>
            </a:r>
            <a:endParaRPr lang="en-CA" dirty="0">
              <a:effectLst/>
            </a:endParaRPr>
          </a:p>
        </p:txBody>
      </p:sp>
      <p:sp>
        <p:nvSpPr>
          <p:cNvPr id="7170" name="Content Placeholder 2"/>
          <p:cNvSpPr>
            <a:spLocks noGrp="1"/>
          </p:cNvSpPr>
          <p:nvPr>
            <p:ph idx="1"/>
            <p:custDataLst>
              <p:tags r:id="rId2"/>
            </p:custDataLst>
          </p:nvPr>
        </p:nvSpPr>
        <p:spPr>
          <a:xfrm>
            <a:off x="272563" y="1268413"/>
            <a:ext cx="11476092" cy="5040312"/>
          </a:xfrm>
        </p:spPr>
        <p:txBody>
          <a:bodyPr/>
          <a:lstStyle/>
          <a:p>
            <a:pPr lvl="1"/>
            <a:r>
              <a:rPr lang="fr-CA" altLang="en-US" sz="3600" dirty="0">
                <a:latin typeface="Arial" charset="0"/>
                <a:cs typeface="Arial" charset="0"/>
              </a:rPr>
              <a:t>L</a:t>
            </a:r>
            <a:r>
              <a:rPr lang="fr-CA" altLang="en-US" sz="3600" noProof="0" dirty="0">
                <a:latin typeface="Arial" charset="0"/>
                <a:cs typeface="Arial" charset="0"/>
              </a:rPr>
              <a:t>e passé</a:t>
            </a:r>
          </a:p>
          <a:p>
            <a:pPr lvl="2"/>
            <a:r>
              <a:rPr lang="fr-CA" altLang="en-US" sz="3200" noProof="0" dirty="0">
                <a:latin typeface="Arial" charset="0"/>
                <a:cs typeface="Arial" charset="0"/>
              </a:rPr>
              <a:t>Modèle médical</a:t>
            </a:r>
          </a:p>
          <a:p>
            <a:pPr lvl="3"/>
            <a:r>
              <a:rPr lang="fr-CA" altLang="en-US" sz="2800" noProof="0" dirty="0">
                <a:latin typeface="Arial" charset="0"/>
                <a:cs typeface="Arial" charset="0"/>
              </a:rPr>
              <a:t>Accent mis sur le diagnostic</a:t>
            </a:r>
          </a:p>
          <a:p>
            <a:pPr lvl="3"/>
            <a:r>
              <a:rPr lang="fr-CA" altLang="en-US" sz="2800" noProof="0" dirty="0">
                <a:latin typeface="Arial" charset="0"/>
                <a:cs typeface="Arial" charset="0"/>
              </a:rPr>
              <a:t>« Traiter » l’étudiant plutôt que d’adapter l’environnement</a:t>
            </a:r>
          </a:p>
          <a:p>
            <a:pPr lvl="3"/>
            <a:r>
              <a:rPr lang="fr-CA" altLang="en-US" sz="2800" noProof="0" dirty="0">
                <a:latin typeface="Arial" charset="0"/>
                <a:cs typeface="Arial" charset="0"/>
              </a:rPr>
              <a:t>Accommodements</a:t>
            </a:r>
          </a:p>
          <a:p>
            <a:pPr lvl="4"/>
            <a:endParaRPr lang="fr-CA" altLang="en-US" sz="2800" noProof="0" dirty="0">
              <a:latin typeface="Arial" charset="0"/>
              <a:cs typeface="Arial" charset="0"/>
            </a:endParaRPr>
          </a:p>
          <a:p>
            <a:pPr lvl="2" defTabSz="914287">
              <a:spcBef>
                <a:spcPct val="0"/>
              </a:spcBef>
              <a:defRPr/>
            </a:pPr>
            <a:endParaRPr lang="fr-CA" noProof="0" dirty="0"/>
          </a:p>
          <a:p>
            <a:pPr marL="1142972" lvl="4" indent="0">
              <a:buNone/>
            </a:pPr>
            <a:endParaRPr lang="fr-CA" altLang="en-US" sz="2800" noProof="0" dirty="0">
              <a:latin typeface="Arial" charset="0"/>
              <a:cs typeface="Arial" charset="0"/>
            </a:endParaRPr>
          </a:p>
          <a:p>
            <a:pPr lvl="4"/>
            <a:endParaRPr lang="fr-CA" altLang="en-US" sz="2800" noProof="0" dirty="0">
              <a:solidFill>
                <a:srgbClr val="072C62"/>
              </a:solidFill>
              <a:latin typeface="Arial" charset="0"/>
              <a:cs typeface="Arial" charset="0"/>
            </a:endParaRPr>
          </a:p>
          <a:p>
            <a:pPr marL="0" indent="0">
              <a:buNone/>
            </a:pPr>
            <a:endParaRPr lang="fr-CA" altLang="en-US" noProof="0" dirty="0">
              <a:latin typeface="Arial" charset="0"/>
              <a:cs typeface="Arial" charset="0"/>
            </a:endParaRPr>
          </a:p>
        </p:txBody>
      </p:sp>
      <p:pic>
        <p:nvPicPr>
          <p:cNvPr id="4" name="Picture 3" descr="Dessin animé comparant le modèle médical et le modèle social du handicap.  ">
            <a:extLst>
              <a:ext uri="{FF2B5EF4-FFF2-40B4-BE49-F238E27FC236}">
                <a16:creationId xmlns:a16="http://schemas.microsoft.com/office/drawing/2014/main" id="{33CAACCD-06F4-7FC2-D154-7BF08CBC5FFA}"/>
              </a:ext>
            </a:extLst>
          </p:cNvPr>
          <p:cNvPicPr>
            <a:picLocks noChangeAspect="1"/>
          </p:cNvPicPr>
          <p:nvPr>
            <p:custDataLst>
              <p:tags r:id="rId3"/>
            </p:custDataLst>
          </p:nvPr>
        </p:nvPicPr>
        <p:blipFill>
          <a:blip r:embed="rId6"/>
          <a:stretch>
            <a:fillRect/>
          </a:stretch>
        </p:blipFill>
        <p:spPr>
          <a:xfrm>
            <a:off x="7639696" y="3712786"/>
            <a:ext cx="4209404" cy="2306754"/>
          </a:xfrm>
          <a:prstGeom prst="rect">
            <a:avLst/>
          </a:prstGeom>
        </p:spPr>
      </p:pic>
    </p:spTree>
    <p:extLst>
      <p:ext uri="{BB962C8B-B14F-4D97-AF65-F5344CB8AC3E}">
        <p14:creationId xmlns:p14="http://schemas.microsoft.com/office/powerpoint/2010/main" val="290194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6</a:t>
            </a:fld>
            <a:endParaRPr lang="fr-CA" altLang="en-US" sz="1400" dirty="0">
              <a:solidFill>
                <a:srgbClr val="0033CC"/>
              </a:solidFill>
            </a:endParaRPr>
          </a:p>
        </p:txBody>
      </p:sp>
      <p:sp>
        <p:nvSpPr>
          <p:cNvPr id="2" name="Title 1"/>
          <p:cNvSpPr>
            <a:spLocks noGrp="1"/>
          </p:cNvSpPr>
          <p:nvPr>
            <p:ph type="title"/>
          </p:nvPr>
        </p:nvSpPr>
        <p:spPr>
          <a:xfrm>
            <a:off x="1032553" y="242892"/>
            <a:ext cx="10126894" cy="684213"/>
          </a:xfrm>
        </p:spPr>
        <p:txBody>
          <a:bodyPr/>
          <a:lstStyle/>
          <a:p>
            <a:pPr algn="l" rtl="0" eaLnBrk="0" fontAlgn="base" hangingPunct="0">
              <a:spcBef>
                <a:spcPts val="0"/>
              </a:spcBef>
              <a:spcAft>
                <a:spcPts val="0"/>
              </a:spcAft>
            </a:pPr>
            <a:r>
              <a:rPr lang="fr-FR" kern="1200" dirty="0">
                <a:effectLst/>
                <a:ea typeface="+mn-ea"/>
              </a:rPr>
              <a:t>Modèle médical versus modèle social - 2</a:t>
            </a:r>
            <a:endParaRPr lang="en-CA" dirty="0">
              <a:effectLst/>
            </a:endParaRPr>
          </a:p>
        </p:txBody>
      </p:sp>
      <p:sp>
        <p:nvSpPr>
          <p:cNvPr id="7170" name="Content Placeholder 2"/>
          <p:cNvSpPr>
            <a:spLocks noGrp="1"/>
          </p:cNvSpPr>
          <p:nvPr>
            <p:ph idx="1"/>
            <p:custDataLst>
              <p:tags r:id="rId2"/>
            </p:custDataLst>
          </p:nvPr>
        </p:nvSpPr>
        <p:spPr>
          <a:xfrm>
            <a:off x="357140" y="1312868"/>
            <a:ext cx="11477721" cy="5040312"/>
          </a:xfrm>
        </p:spPr>
        <p:txBody>
          <a:bodyPr/>
          <a:lstStyle/>
          <a:p>
            <a:pPr marL="628650" lvl="2" indent="-360363"/>
            <a:r>
              <a:rPr lang="fr-CA" altLang="en-US" sz="3600" noProof="0" dirty="0">
                <a:solidFill>
                  <a:srgbClr val="072C62"/>
                </a:solidFill>
                <a:latin typeface="Arial" charset="0"/>
                <a:cs typeface="Arial" charset="0"/>
              </a:rPr>
              <a:t>Le présent</a:t>
            </a:r>
          </a:p>
          <a:p>
            <a:pPr marL="984250" lvl="3" indent="-360363"/>
            <a:r>
              <a:rPr lang="fr-CA" altLang="en-US" sz="3200" noProof="0" dirty="0">
                <a:solidFill>
                  <a:schemeClr val="accent2">
                    <a:lumMod val="50000"/>
                  </a:schemeClr>
                </a:solidFill>
                <a:latin typeface="Arial" charset="0"/>
                <a:cs typeface="Arial" charset="0"/>
              </a:rPr>
              <a:t>Modèle social : adapter </a:t>
            </a:r>
            <a:r>
              <a:rPr lang="fr-CA" altLang="en-US" sz="3200" noProof="0" dirty="0">
                <a:latin typeface="Arial" charset="0"/>
                <a:cs typeface="Arial" charset="0"/>
              </a:rPr>
              <a:t>l’environnement plutôt que « traiter » l’étudiant</a:t>
            </a:r>
          </a:p>
          <a:p>
            <a:pPr marL="984250" lvl="3" indent="-360363"/>
            <a:r>
              <a:rPr lang="fr-CA" altLang="en-US" sz="3200" noProof="0" dirty="0">
                <a:solidFill>
                  <a:srgbClr val="072C62"/>
                </a:solidFill>
                <a:latin typeface="Arial" charset="0"/>
                <a:cs typeface="Arial" charset="0"/>
              </a:rPr>
              <a:t>Approche de la conception universelle </a:t>
            </a:r>
            <a:r>
              <a:rPr lang="fr-CA" altLang="en-US" sz="3200" noProof="0" dirty="0">
                <a:solidFill>
                  <a:schemeClr val="accent2">
                    <a:lumMod val="50000"/>
                  </a:schemeClr>
                </a:solidFill>
              </a:rPr>
              <a:t>UDHE : </a:t>
            </a:r>
            <a:r>
              <a:rPr lang="fr-CA" sz="3200" noProof="0" dirty="0">
                <a:solidFill>
                  <a:schemeClr val="accent2">
                    <a:lumMod val="50000"/>
                  </a:schemeClr>
                </a:solidFill>
                <a:effectLst/>
                <a:ea typeface="Calibri" panose="020F0502020204030204" pitchFamily="34" charset="0"/>
              </a:rPr>
              <a:t>pédagogie universelle</a:t>
            </a:r>
          </a:p>
          <a:p>
            <a:pPr marL="1468107" lvl="5" indent="-360363">
              <a:buClr>
                <a:srgbClr val="0033CC"/>
              </a:buClr>
              <a:buSzPct val="110000"/>
              <a:buFont typeface="Arial" panose="020B0604020202020204" pitchFamily="34" charset="0"/>
              <a:buChar char="•"/>
            </a:pPr>
            <a:r>
              <a:rPr lang="fr-CA" altLang="en-US" sz="2800" dirty="0">
                <a:solidFill>
                  <a:schemeClr val="accent2">
                    <a:lumMod val="50000"/>
                  </a:schemeClr>
                </a:solidFill>
              </a:rPr>
              <a:t>HE : éducation supérieure</a:t>
            </a:r>
          </a:p>
          <a:p>
            <a:pPr marL="1468107" lvl="5" indent="-360363">
              <a:buClr>
                <a:srgbClr val="0033CC"/>
              </a:buClr>
              <a:buSzPct val="110000"/>
              <a:buFont typeface="Arial" panose="020B0604020202020204" pitchFamily="34" charset="0"/>
              <a:buChar char="•"/>
            </a:pPr>
            <a:r>
              <a:rPr lang="fr-CA" altLang="en-US" sz="2800" dirty="0">
                <a:solidFill>
                  <a:schemeClr val="accent2">
                    <a:lumMod val="50000"/>
                  </a:schemeClr>
                </a:solidFill>
              </a:rPr>
              <a:t>Burgstahler</a:t>
            </a:r>
          </a:p>
          <a:p>
            <a:pPr marL="985838" lvl="4" indent="-179388"/>
            <a:r>
              <a:rPr lang="fr-CA" altLang="en-US" sz="3200" noProof="0" dirty="0">
                <a:solidFill>
                  <a:schemeClr val="accent2">
                    <a:lumMod val="50000"/>
                  </a:schemeClr>
                </a:solidFill>
              </a:rPr>
              <a:t>CUA : </a:t>
            </a:r>
            <a:r>
              <a:rPr lang="fr-CA" sz="3200" noProof="0" dirty="0">
                <a:solidFill>
                  <a:schemeClr val="accent2">
                    <a:lumMod val="50000"/>
                  </a:schemeClr>
                </a:solidFill>
                <a:effectLst/>
                <a:ea typeface="Calibri" panose="020F0502020204030204" pitchFamily="34" charset="0"/>
              </a:rPr>
              <a:t>conception universelle de l’apprentissage</a:t>
            </a:r>
          </a:p>
          <a:p>
            <a:pPr marL="1468107" lvl="5" indent="-360363">
              <a:buClr>
                <a:srgbClr val="0033CC"/>
              </a:buClr>
              <a:buSzPct val="110000"/>
              <a:buFont typeface="Arial" panose="020B0604020202020204" pitchFamily="34" charset="0"/>
              <a:buChar char="•"/>
            </a:pPr>
            <a:r>
              <a:rPr lang="fr-CA" altLang="en-US" sz="2800" noProof="0" dirty="0">
                <a:solidFill>
                  <a:schemeClr val="accent2">
                    <a:lumMod val="50000"/>
                  </a:schemeClr>
                </a:solidFill>
              </a:rPr>
              <a:t>CAST</a:t>
            </a:r>
          </a:p>
          <a:p>
            <a:pPr marL="984250" lvl="4" indent="-360363"/>
            <a:endParaRPr lang="fr-CA" altLang="en-US" sz="2800" noProof="0" dirty="0">
              <a:latin typeface="Arial" charset="0"/>
              <a:cs typeface="Arial" charset="0"/>
            </a:endParaRPr>
          </a:p>
          <a:p>
            <a:pPr lvl="4"/>
            <a:endParaRPr lang="fr-CA" altLang="en-US" sz="2800" noProof="0" dirty="0">
              <a:latin typeface="Arial" charset="0"/>
              <a:cs typeface="Arial" charset="0"/>
            </a:endParaRPr>
          </a:p>
          <a:p>
            <a:pPr lvl="4"/>
            <a:endParaRPr lang="fr-CA" altLang="en-US" sz="2800" noProof="0" dirty="0">
              <a:solidFill>
                <a:srgbClr val="072C62"/>
              </a:solidFill>
              <a:latin typeface="Arial" charset="0"/>
              <a:cs typeface="Arial" charset="0"/>
            </a:endParaRPr>
          </a:p>
          <a:p>
            <a:pPr marL="0" indent="0">
              <a:buNone/>
            </a:pPr>
            <a:endParaRPr lang="fr-CA" altLang="en-US" noProof="0" dirty="0">
              <a:latin typeface="Arial" charset="0"/>
              <a:cs typeface="Arial" charset="0"/>
            </a:endParaRPr>
          </a:p>
        </p:txBody>
      </p:sp>
    </p:spTree>
    <p:extLst>
      <p:ext uri="{BB962C8B-B14F-4D97-AF65-F5344CB8AC3E}">
        <p14:creationId xmlns:p14="http://schemas.microsoft.com/office/powerpoint/2010/main" val="159726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7</a:t>
            </a:fld>
            <a:endParaRPr lang="fr-CA" altLang="en-US" sz="1400" dirty="0">
              <a:solidFill>
                <a:srgbClr val="0033CC"/>
              </a:solidFill>
            </a:endParaRPr>
          </a:p>
        </p:txBody>
      </p:sp>
      <p:sp>
        <p:nvSpPr>
          <p:cNvPr id="2" name="Title 1"/>
          <p:cNvSpPr>
            <a:spLocks noGrp="1"/>
          </p:cNvSpPr>
          <p:nvPr>
            <p:ph type="title"/>
          </p:nvPr>
        </p:nvSpPr>
        <p:spPr>
          <a:xfrm>
            <a:off x="652825" y="260873"/>
            <a:ext cx="11431712" cy="684213"/>
          </a:xfrm>
        </p:spPr>
        <p:txBody>
          <a:bodyPr/>
          <a:lstStyle/>
          <a:p>
            <a:pPr rtl="0" eaLnBrk="0" fontAlgn="base" hangingPunct="0">
              <a:spcBef>
                <a:spcPts val="0"/>
              </a:spcBef>
              <a:spcAft>
                <a:spcPts val="0"/>
              </a:spcAft>
            </a:pPr>
            <a:r>
              <a:rPr lang="fr-CA" sz="3700" kern="1200" dirty="0">
                <a:effectLst/>
                <a:ea typeface="+mn-ea"/>
              </a:rPr>
              <a:t>CUA : conception universelle de l’apprentissage</a:t>
            </a:r>
            <a:r>
              <a:rPr lang="fr-FR" sz="3700" kern="1200" dirty="0">
                <a:effectLst/>
                <a:ea typeface="+mn-ea"/>
              </a:rPr>
              <a:t> </a:t>
            </a:r>
            <a:endParaRPr lang="en-CA" sz="3700" dirty="0">
              <a:effectLst/>
            </a:endParaRPr>
          </a:p>
        </p:txBody>
      </p:sp>
      <p:pic>
        <p:nvPicPr>
          <p:cNvPr id="3" name="Picture 2" descr="Tableau décrivant la conception universelle de l'apprentissage.">
            <a:extLst>
              <a:ext uri="{FF2B5EF4-FFF2-40B4-BE49-F238E27FC236}">
                <a16:creationId xmlns:a16="http://schemas.microsoft.com/office/drawing/2014/main" id="{1DA83A41-5EA2-9BDD-49E3-7565085A1303}"/>
              </a:ext>
            </a:extLst>
          </p:cNvPr>
          <p:cNvPicPr>
            <a:picLocks noChangeAspect="1"/>
          </p:cNvPicPr>
          <p:nvPr>
            <p:custDataLst>
              <p:tags r:id="rId2"/>
            </p:custDataLst>
          </p:nvPr>
        </p:nvPicPr>
        <p:blipFill>
          <a:blip r:embed="rId5"/>
          <a:stretch>
            <a:fillRect/>
          </a:stretch>
        </p:blipFill>
        <p:spPr>
          <a:xfrm>
            <a:off x="2882162" y="1119747"/>
            <a:ext cx="6973038" cy="5122227"/>
          </a:xfrm>
          <a:prstGeom prst="rect">
            <a:avLst/>
          </a:prstGeom>
        </p:spPr>
      </p:pic>
    </p:spTree>
    <p:extLst>
      <p:ext uri="{BB962C8B-B14F-4D97-AF65-F5344CB8AC3E}">
        <p14:creationId xmlns:p14="http://schemas.microsoft.com/office/powerpoint/2010/main" val="2458049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8</a:t>
            </a:fld>
            <a:endParaRPr lang="fr-CA" altLang="en-US" sz="1400">
              <a:solidFill>
                <a:srgbClr val="0033CC"/>
              </a:solidFill>
            </a:endParaRPr>
          </a:p>
        </p:txBody>
      </p:sp>
      <p:sp>
        <p:nvSpPr>
          <p:cNvPr id="5" name="Title 4"/>
          <p:cNvSpPr>
            <a:spLocks noGrp="1"/>
          </p:cNvSpPr>
          <p:nvPr>
            <p:ph type="title"/>
          </p:nvPr>
        </p:nvSpPr>
        <p:spPr>
          <a:xfrm>
            <a:off x="500303" y="239381"/>
            <a:ext cx="11191394" cy="684213"/>
          </a:xfrm>
        </p:spPr>
        <p:txBody>
          <a:bodyPr/>
          <a:lstStyle/>
          <a:p>
            <a:pPr algn="l" rtl="0" eaLnBrk="0" fontAlgn="base" hangingPunct="0">
              <a:spcBef>
                <a:spcPts val="0"/>
              </a:spcBef>
              <a:spcAft>
                <a:spcPts val="0"/>
              </a:spcAft>
            </a:pPr>
            <a:r>
              <a:rPr lang="fr-FR" sz="4000" kern="1200" dirty="0">
                <a:effectLst/>
                <a:ea typeface="+mn-ea"/>
              </a:rPr>
              <a:t>Nombre d’étudiants en situation de handicap</a:t>
            </a:r>
            <a:endParaRPr lang="en-CA" dirty="0">
              <a:effectLst/>
            </a:endParaRPr>
          </a:p>
        </p:txBody>
      </p:sp>
      <p:sp>
        <p:nvSpPr>
          <p:cNvPr id="7170" name="Content Placeholder 2"/>
          <p:cNvSpPr>
            <a:spLocks noGrp="1"/>
          </p:cNvSpPr>
          <p:nvPr>
            <p:ph idx="1"/>
            <p:custDataLst>
              <p:tags r:id="rId2"/>
            </p:custDataLst>
          </p:nvPr>
        </p:nvSpPr>
        <p:spPr>
          <a:xfrm>
            <a:off x="391007" y="1164465"/>
            <a:ext cx="11409987" cy="5040312"/>
          </a:xfrm>
        </p:spPr>
        <p:txBody>
          <a:bodyPr/>
          <a:lstStyle/>
          <a:p>
            <a:pPr lvl="2"/>
            <a:r>
              <a:rPr lang="fr" altLang="en-US" sz="3600" dirty="0">
                <a:latin typeface="Arial" charset="0"/>
                <a:cs typeface="Arial" charset="0"/>
              </a:rPr>
              <a:t>Le passé</a:t>
            </a:r>
          </a:p>
          <a:p>
            <a:pPr lvl="3"/>
            <a:r>
              <a:rPr lang="fr" altLang="en-US" sz="3200" dirty="0">
                <a:latin typeface="Arial" charset="0"/>
                <a:cs typeface="Arial" charset="0"/>
              </a:rPr>
              <a:t>1 465 au Québec</a:t>
            </a:r>
          </a:p>
          <a:p>
            <a:pPr lvl="2"/>
            <a:r>
              <a:rPr lang="fr" altLang="en-US" sz="3600" dirty="0">
                <a:latin typeface="Arial" charset="0"/>
                <a:cs typeface="Arial" charset="0"/>
              </a:rPr>
              <a:t>Le présent</a:t>
            </a:r>
          </a:p>
          <a:p>
            <a:pPr lvl="3"/>
            <a:r>
              <a:rPr lang="fr" altLang="en-US" sz="3200" dirty="0">
                <a:latin typeface="Arial" charset="0"/>
                <a:cs typeface="Arial" charset="0"/>
              </a:rPr>
              <a:t>19 296 en 2021 (10 fois plus)</a:t>
            </a:r>
          </a:p>
          <a:p>
            <a:pPr lvl="3"/>
            <a:r>
              <a:rPr lang="fr" altLang="en-US" sz="3200" dirty="0">
                <a:latin typeface="Arial" charset="0"/>
                <a:cs typeface="Arial" charset="0"/>
              </a:rPr>
              <a:t>Accent mis sur l’inclusion</a:t>
            </a:r>
          </a:p>
          <a:p>
            <a:pPr lvl="1"/>
            <a:endParaRPr lang="en-US" altLang="en-US" dirty="0">
              <a:latin typeface="Arial" charset="0"/>
              <a:cs typeface="Arial" charset="0"/>
            </a:endParaRPr>
          </a:p>
          <a:p>
            <a:pPr marL="868341" lvl="3" indent="0">
              <a:buNone/>
            </a:pPr>
            <a:endParaRPr lang="en-US" altLang="en-US" dirty="0">
              <a:latin typeface="Arial" charset="0"/>
              <a:cs typeface="Arial" charset="0"/>
            </a:endParaRPr>
          </a:p>
          <a:p>
            <a:pPr marL="0" indent="0">
              <a:buNone/>
            </a:pPr>
            <a:endParaRPr lang="en-US" altLang="en-US" dirty="0">
              <a:latin typeface="Arial" charset="0"/>
              <a:cs typeface="Arial" charset="0"/>
            </a:endParaRPr>
          </a:p>
        </p:txBody>
      </p:sp>
      <p:pic>
        <p:nvPicPr>
          <p:cNvPr id="2" name="Picture 1" descr="Image montrant la différence entre &quot;égalité&quot;, &quot;équité&quot; et &quot;inclusion&quot; à l'aide de personnages de bandes dessinées regardant un match de baseball. Pour &quot;égalité&quot;, chaque personnage reçoit une boîte pour l'aider à voir par-dessus la clôture et le plus petit ne peut pas voir le match. Pour &quot;égalité&quot;, le personnage le plus grand ne reçoit pas de boîte, le deuxième plus grand en reçoit une et le plus petit en reçoit deux, ce qui leur permet à tous de voir le match. Pour l'inclusion, il n'y a pas de barrière empêchant les personnages de voir le jeu. Droit d'auteur: https://digitalopen.belgium.be/fr/cases/government-after-shock-ensemble-vers-une-innovation-des-administrations-">
            <a:extLst>
              <a:ext uri="{FF2B5EF4-FFF2-40B4-BE49-F238E27FC236}">
                <a16:creationId xmlns:a16="http://schemas.microsoft.com/office/drawing/2014/main" id="{3F719010-D054-A591-DA91-22451A53244F}"/>
              </a:ext>
            </a:extLst>
          </p:cNvPr>
          <p:cNvPicPr>
            <a:picLocks noChangeAspect="1"/>
          </p:cNvPicPr>
          <p:nvPr>
            <p:custDataLst>
              <p:tags r:id="rId3"/>
            </p:custDataLst>
          </p:nvPr>
        </p:nvPicPr>
        <p:blipFill>
          <a:blip r:embed="rId6"/>
          <a:stretch>
            <a:fillRect/>
          </a:stretch>
        </p:blipFill>
        <p:spPr>
          <a:xfrm>
            <a:off x="6996930" y="3498574"/>
            <a:ext cx="4804064" cy="2603218"/>
          </a:xfrm>
          <a:prstGeom prst="rect">
            <a:avLst/>
          </a:prstGeom>
        </p:spPr>
      </p:pic>
    </p:spTree>
    <p:extLst>
      <p:ext uri="{BB962C8B-B14F-4D97-AF65-F5344CB8AC3E}">
        <p14:creationId xmlns:p14="http://schemas.microsoft.com/office/powerpoint/2010/main" val="163264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2870917D-19E0-44CE-B2F8-664CFF64481D}" type="slidenum">
              <a:rPr lang="fr-CA" altLang="en-US" sz="1400">
                <a:solidFill>
                  <a:srgbClr val="0033CC"/>
                </a:solidFill>
              </a:rPr>
              <a:pPr>
                <a:spcBef>
                  <a:spcPct val="0"/>
                </a:spcBef>
                <a:buClrTx/>
                <a:buSzTx/>
                <a:buFontTx/>
                <a:buNone/>
              </a:pPr>
              <a:t>9</a:t>
            </a:fld>
            <a:endParaRPr lang="fr-CA" altLang="en-US" sz="1400">
              <a:solidFill>
                <a:srgbClr val="0033CC"/>
              </a:solidFill>
            </a:endParaRPr>
          </a:p>
        </p:txBody>
      </p:sp>
      <p:sp>
        <p:nvSpPr>
          <p:cNvPr id="6" name="Title 5"/>
          <p:cNvSpPr>
            <a:spLocks noGrp="1"/>
          </p:cNvSpPr>
          <p:nvPr>
            <p:ph type="title"/>
          </p:nvPr>
        </p:nvSpPr>
        <p:spPr>
          <a:xfrm>
            <a:off x="1664414" y="214047"/>
            <a:ext cx="8863173" cy="684213"/>
          </a:xfrm>
        </p:spPr>
        <p:txBody>
          <a:bodyPr/>
          <a:lstStyle/>
          <a:p>
            <a:pPr algn="l" rtl="0" eaLnBrk="0" fontAlgn="base" hangingPunct="0">
              <a:spcBef>
                <a:spcPts val="0"/>
              </a:spcBef>
              <a:spcAft>
                <a:spcPts val="0"/>
              </a:spcAft>
            </a:pPr>
            <a:r>
              <a:rPr lang="fr-FR" kern="1200" dirty="0">
                <a:effectLst/>
                <a:ea typeface="+mn-ea"/>
              </a:rPr>
              <a:t>Types de situations de handicap - 1</a:t>
            </a:r>
            <a:endParaRPr lang="en-CA" dirty="0">
              <a:effectLst/>
            </a:endParaRPr>
          </a:p>
        </p:txBody>
      </p:sp>
      <p:sp>
        <p:nvSpPr>
          <p:cNvPr id="7170" name="Content Placeholder 2"/>
          <p:cNvSpPr>
            <a:spLocks noGrp="1"/>
          </p:cNvSpPr>
          <p:nvPr>
            <p:ph idx="1"/>
            <p:custDataLst>
              <p:tags r:id="rId2"/>
            </p:custDataLst>
          </p:nvPr>
        </p:nvSpPr>
        <p:spPr>
          <a:xfrm>
            <a:off x="99038" y="1268413"/>
            <a:ext cx="11993924" cy="5040312"/>
          </a:xfrm>
        </p:spPr>
        <p:txBody>
          <a:bodyPr/>
          <a:lstStyle/>
          <a:p>
            <a:pPr lvl="1">
              <a:buFont typeface="Arial" panose="020B0604020202020204" pitchFamily="34" charset="0"/>
              <a:buChar char="•"/>
            </a:pPr>
            <a:r>
              <a:rPr lang="fr" altLang="en-US" sz="3600" dirty="0">
                <a:latin typeface="Arial" charset="0"/>
                <a:cs typeface="Arial" charset="0"/>
              </a:rPr>
              <a:t>Le passé</a:t>
            </a:r>
          </a:p>
          <a:p>
            <a:pPr lvl="2">
              <a:buFont typeface="Arial" panose="020B0604020202020204" pitchFamily="34" charset="0"/>
              <a:buChar char="•"/>
            </a:pPr>
            <a:r>
              <a:rPr lang="fr" altLang="en-US" sz="3200" dirty="0">
                <a:latin typeface="Arial" charset="0"/>
                <a:cs typeface="Arial" charset="0"/>
              </a:rPr>
              <a:t>« É</a:t>
            </a:r>
            <a:r>
              <a:rPr lang="fr" sz="3200" dirty="0">
                <a:latin typeface="Arial" charset="0"/>
                <a:cs typeface="Arial" charset="0"/>
              </a:rPr>
              <a:t>tudiants ayant des incapacités </a:t>
            </a:r>
            <a:r>
              <a:rPr lang="fr" altLang="en-US" sz="3200" dirty="0">
                <a:latin typeface="Arial" charset="0"/>
                <a:cs typeface="Arial" charset="0"/>
              </a:rPr>
              <a:t>»</a:t>
            </a:r>
          </a:p>
          <a:p>
            <a:pPr lvl="2">
              <a:buFont typeface="Arial" panose="020B0604020202020204" pitchFamily="34" charset="0"/>
              <a:buChar char="•"/>
            </a:pPr>
            <a:r>
              <a:rPr lang="fr" altLang="en-US" sz="3200" dirty="0">
                <a:latin typeface="Arial" charset="0"/>
                <a:cs typeface="Arial" charset="0"/>
              </a:rPr>
              <a:t>É</a:t>
            </a:r>
            <a:r>
              <a:rPr lang="fr" altLang="en-US" sz="3200" dirty="0">
                <a:solidFill>
                  <a:srgbClr val="072C62"/>
                </a:solidFill>
                <a:latin typeface="Arial" charset="0"/>
                <a:cs typeface="Arial" charset="0"/>
              </a:rPr>
              <a:t>tudiants « émergents »</a:t>
            </a:r>
          </a:p>
          <a:p>
            <a:pPr lvl="3">
              <a:buFont typeface="Arial" panose="020B0604020202020204" pitchFamily="34" charset="0"/>
              <a:buChar char="•"/>
            </a:pPr>
            <a:r>
              <a:rPr lang="fr" altLang="en-US" sz="3000" dirty="0">
                <a:latin typeface="Arial" charset="0"/>
                <a:cs typeface="Arial" charset="0"/>
              </a:rPr>
              <a:t>Ne sont pas considérés comme étant en situation de handicap</a:t>
            </a:r>
          </a:p>
          <a:p>
            <a:pPr lvl="4">
              <a:buFont typeface="Arial" panose="020B0604020202020204" pitchFamily="34" charset="0"/>
              <a:buChar char="•"/>
            </a:pPr>
            <a:r>
              <a:rPr lang="fr" sz="2800" dirty="0">
                <a:solidFill>
                  <a:schemeClr val="accent2">
                    <a:lumMod val="50000"/>
                  </a:schemeClr>
                </a:solidFill>
                <a:latin typeface="Arial" panose="020B0604020202020204" pitchFamily="34" charset="0"/>
                <a:cs typeface="Arial" panose="020B0604020202020204" pitchFamily="34" charset="0"/>
              </a:rPr>
              <a:t>Trouble d’apprentissage</a:t>
            </a:r>
          </a:p>
          <a:p>
            <a:pPr lvl="4">
              <a:buFont typeface="Arial" panose="020B0604020202020204" pitchFamily="34" charset="0"/>
              <a:buChar char="•"/>
            </a:pPr>
            <a:r>
              <a:rPr lang="fr" altLang="en-US" sz="2800" dirty="0">
                <a:solidFill>
                  <a:schemeClr val="accent2">
                    <a:lumMod val="50000"/>
                  </a:schemeClr>
                </a:solidFill>
                <a:latin typeface="Arial" panose="020B0604020202020204" pitchFamily="34" charset="0"/>
                <a:cs typeface="Arial" panose="020B0604020202020204" pitchFamily="34" charset="0"/>
              </a:rPr>
              <a:t>Trouble </a:t>
            </a:r>
            <a:r>
              <a:rPr lang="fr" sz="2800" dirty="0">
                <a:solidFill>
                  <a:schemeClr val="accent2">
                    <a:lumMod val="50000"/>
                  </a:schemeClr>
                </a:solidFill>
                <a:latin typeface="Arial" panose="020B0604020202020204" pitchFamily="34" charset="0"/>
                <a:cs typeface="Arial" panose="020B0604020202020204" pitchFamily="34" charset="0"/>
              </a:rPr>
              <a:t>du déficit de l’attention avec/sans hyperactivité </a:t>
            </a:r>
            <a:r>
              <a:rPr lang="fr" sz="2800" b="0" i="0" dirty="0">
                <a:solidFill>
                  <a:schemeClr val="accent2">
                    <a:lumMod val="50000"/>
                  </a:schemeClr>
                </a:solidFill>
                <a:effectLst/>
                <a:latin typeface="Arial" panose="020B0604020202020204" pitchFamily="34" charset="0"/>
                <a:cs typeface="Arial" panose="020B0604020202020204" pitchFamily="34" charset="0"/>
              </a:rPr>
              <a:t>(</a:t>
            </a:r>
            <a:r>
              <a:rPr lang="fr" altLang="en-US" sz="2800" dirty="0">
                <a:solidFill>
                  <a:schemeClr val="accent2">
                    <a:lumMod val="50000"/>
                  </a:schemeClr>
                </a:solidFill>
                <a:latin typeface="Arial" panose="020B0604020202020204" pitchFamily="34" charset="0"/>
                <a:cs typeface="Arial" panose="020B0604020202020204" pitchFamily="34" charset="0"/>
              </a:rPr>
              <a:t>TDAH)</a:t>
            </a:r>
          </a:p>
          <a:p>
            <a:pPr lvl="4">
              <a:buFont typeface="Arial" panose="020B0604020202020204" pitchFamily="34" charset="0"/>
              <a:buChar char="•"/>
            </a:pPr>
            <a:r>
              <a:rPr lang="fr" altLang="en-US" sz="2800" dirty="0">
                <a:solidFill>
                  <a:schemeClr val="accent2">
                    <a:lumMod val="50000"/>
                  </a:schemeClr>
                </a:solidFill>
                <a:latin typeface="Arial" panose="020B0604020202020204" pitchFamily="34" charset="0"/>
                <a:cs typeface="Arial" panose="020B0604020202020204" pitchFamily="34" charset="0"/>
              </a:rPr>
              <a:t>Santé mentale</a:t>
            </a:r>
            <a:endParaRPr lang="en-US" altLang="en-US" sz="2800" dirty="0">
              <a:solidFill>
                <a:schemeClr val="accent2">
                  <a:lumMod val="50000"/>
                </a:schemeClr>
              </a:solidFill>
              <a:latin typeface="Arial" panose="020B0604020202020204" pitchFamily="34" charset="0"/>
              <a:cs typeface="Arial" panose="020B0604020202020204" pitchFamily="34" charset="0"/>
            </a:endParaRPr>
          </a:p>
          <a:p>
            <a:pPr marL="868341" lvl="3" indent="0">
              <a:buNone/>
            </a:pPr>
            <a:endParaRPr lang="en-US" altLang="en-US" dirty="0">
              <a:solidFill>
                <a:srgbClr val="072C62"/>
              </a:solidFill>
            </a:endParaRPr>
          </a:p>
          <a:p>
            <a:pPr>
              <a:buFont typeface="Arial" panose="020B0604020202020204" pitchFamily="34" charset="0"/>
              <a:buChar char="•"/>
            </a:pPr>
            <a:endParaRPr lang="en-US" altLang="en-US" dirty="0">
              <a:latin typeface="Arial" charset="0"/>
              <a:cs typeface="Arial" charset="0"/>
            </a:endParaRPr>
          </a:p>
        </p:txBody>
      </p:sp>
      <p:pic>
        <p:nvPicPr>
          <p:cNvPr id="3" name="Picture 6" descr="Photo de deux personnes poussant une autre personne en fauteuil roulant. Droit d'auteur: http://www.expertcare.com/xpcrwbcntntprd/wp-content/uploads/CLS-services.pdf" title="People pushing another person in a wheelchair">
            <a:extLst>
              <a:ext uri="{FF2B5EF4-FFF2-40B4-BE49-F238E27FC236}">
                <a16:creationId xmlns:a16="http://schemas.microsoft.com/office/drawing/2014/main" id="{7A7E48A9-F77D-19DC-FA2F-2DA52FF377DE}"/>
              </a:ext>
            </a:extLst>
          </p:cNvPr>
          <p:cNvPicPr>
            <a:picLocks noChangeAspect="1" noChangeArrowheads="1"/>
          </p:cNvPicPr>
          <p:nvPr>
            <p:custDataLst>
              <p:tags r:id="rId3"/>
            </p:custDataLst>
          </p:nvPr>
        </p:nvPicPr>
        <p:blipFill>
          <a:blip r:embed="rId7" cstate="print"/>
          <a:srcRect/>
          <a:stretch>
            <a:fillRect/>
          </a:stretch>
        </p:blipFill>
        <p:spPr bwMode="auto">
          <a:xfrm>
            <a:off x="9580563" y="4587578"/>
            <a:ext cx="1816100" cy="1439863"/>
          </a:xfrm>
          <a:prstGeom prst="rect">
            <a:avLst/>
          </a:prstGeom>
          <a:noFill/>
          <a:ln w="9525">
            <a:noFill/>
            <a:miter lim="800000"/>
            <a:headEnd/>
            <a:tailEnd/>
          </a:ln>
        </p:spPr>
      </p:pic>
      <p:pic>
        <p:nvPicPr>
          <p:cNvPr id="4" name="Picture 21" descr="Photo d'une femme avec un chien d'aveugle. Droit d'auteur: http://www.examiner.com/list/special-needs-etiquette">
            <a:extLst>
              <a:ext uri="{FF2B5EF4-FFF2-40B4-BE49-F238E27FC236}">
                <a16:creationId xmlns:a16="http://schemas.microsoft.com/office/drawing/2014/main" id="{0150F87E-4E43-7266-461B-5D40ADC54206}"/>
              </a:ext>
            </a:extLst>
          </p:cNvPr>
          <p:cNvPicPr>
            <a:picLocks noChangeAspect="1" noChangeArrowheads="1"/>
          </p:cNvPicPr>
          <p:nvPr>
            <p:custDataLst>
              <p:tags r:id="rId4"/>
            </p:custDataLst>
          </p:nvPr>
        </p:nvPicPr>
        <p:blipFill>
          <a:blip r:embed="rId8" cstate="print"/>
          <a:srcRect/>
          <a:stretch>
            <a:fillRect/>
          </a:stretch>
        </p:blipFill>
        <p:spPr bwMode="auto">
          <a:xfrm>
            <a:off x="425720" y="4587578"/>
            <a:ext cx="1313386" cy="1531877"/>
          </a:xfrm>
          <a:prstGeom prst="rect">
            <a:avLst/>
          </a:prstGeom>
          <a:noFill/>
          <a:ln w="9525">
            <a:noFill/>
            <a:miter lim="800000"/>
            <a:headEnd/>
            <a:tailEnd/>
          </a:ln>
        </p:spPr>
      </p:pic>
    </p:spTree>
    <p:extLst>
      <p:ext uri="{BB962C8B-B14F-4D97-AF65-F5344CB8AC3E}">
        <p14:creationId xmlns:p14="http://schemas.microsoft.com/office/powerpoint/2010/main" val="4126354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CC"/>
      </a:hlink>
      <a:folHlink>
        <a:srgbClr val="00206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5635</TotalTime>
  <Words>1404</Words>
  <Application>Microsoft Office PowerPoint</Application>
  <PresentationFormat>Widescreen</PresentationFormat>
  <Paragraphs>258</Paragraphs>
  <Slides>20</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vt:lpstr>
      <vt:lpstr>Arial Narrow</vt:lpstr>
      <vt:lpstr>Bookman Old Style</vt:lpstr>
      <vt:lpstr>Calibri</vt:lpstr>
      <vt:lpstr>Gill Sans MT</vt:lpstr>
      <vt:lpstr>Tahoma</vt:lpstr>
      <vt:lpstr>Times New Roman</vt:lpstr>
      <vt:lpstr>Wingdings</vt:lpstr>
      <vt:lpstr>Wingdings 3</vt:lpstr>
      <vt:lpstr>Origine</vt:lpstr>
      <vt:lpstr>Étudiants universitaires en situation de handicap : entre le passé et l’avenir  Exemple d’un parcours canadien</vt:lpstr>
      <vt:lpstr>Réseau de recherche Adaptech</vt:lpstr>
      <vt:lpstr>Ordre du jour - 1</vt:lpstr>
      <vt:lpstr>Ordre du jour - 2</vt:lpstr>
      <vt:lpstr>Modèle médical versus modèle social - 1</vt:lpstr>
      <vt:lpstr>Modèle médical versus modèle social - 2</vt:lpstr>
      <vt:lpstr>CUA : conception universelle de l’apprentissage </vt:lpstr>
      <vt:lpstr>Nombre d’étudiants en situation de handicap</vt:lpstr>
      <vt:lpstr>Types de situations de handicap - 1</vt:lpstr>
      <vt:lpstr>Types de situations de handicap - 2</vt:lpstr>
      <vt:lpstr>Types de situations de handicap - 2</vt:lpstr>
      <vt:lpstr>Résultats d’Adaptech</vt:lpstr>
      <vt:lpstr>Résultats d’Adaptech : performance scolaire</vt:lpstr>
      <vt:lpstr>Résultats d’Adaptech :  Diplomation et persévérance scolaire</vt:lpstr>
      <vt:lpstr>Résultats d’Adaptech : Emploi</vt:lpstr>
      <vt:lpstr>Résumé</vt:lpstr>
      <vt:lpstr>Technologies -1</vt:lpstr>
      <vt:lpstr>Technologies -2</vt:lpstr>
      <vt:lpstr>Résoudre les problèmes grâce à des technologies d’aide offertes sur le marché</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Design:  Making Face-to-face and Online Courses Accessible to ALL Students, with or Without Disabilities</dc:title>
  <dc:creator>Catherine</dc:creator>
  <cp:lastModifiedBy>Adaptech Research Network</cp:lastModifiedBy>
  <cp:revision>883</cp:revision>
  <cp:lastPrinted>2021-03-18T20:01:37Z</cp:lastPrinted>
  <dcterms:created xsi:type="dcterms:W3CDTF">2020-11-13T18:45:37Z</dcterms:created>
  <dcterms:modified xsi:type="dcterms:W3CDTF">2022-12-05T01:40:50Z</dcterms:modified>
</cp:coreProperties>
</file>