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3"/>
  </p:notesMasterIdLst>
  <p:sldIdLst>
    <p:sldId id="256" r:id="rId2"/>
  </p:sldIdLst>
  <p:sldSz cx="34747200" cy="24688800"/>
  <p:notesSz cx="6858000" cy="9144000"/>
  <p:defaultTextStyle>
    <a:defPPr>
      <a:defRPr lang="en-US"/>
    </a:defPPr>
    <a:lvl1pPr marL="0" algn="l" defTabSz="3396200" rtl="0" eaLnBrk="1" latinLnBrk="0" hangingPunct="1">
      <a:defRPr sz="6685" kern="1200">
        <a:solidFill>
          <a:schemeClr val="tx1"/>
        </a:solidFill>
        <a:latin typeface="+mn-lt"/>
        <a:ea typeface="+mn-ea"/>
        <a:cs typeface="+mn-cs"/>
      </a:defRPr>
    </a:lvl1pPr>
    <a:lvl2pPr marL="1698100" algn="l" defTabSz="3396200" rtl="0" eaLnBrk="1" latinLnBrk="0" hangingPunct="1">
      <a:defRPr sz="6685" kern="1200">
        <a:solidFill>
          <a:schemeClr val="tx1"/>
        </a:solidFill>
        <a:latin typeface="+mn-lt"/>
        <a:ea typeface="+mn-ea"/>
        <a:cs typeface="+mn-cs"/>
      </a:defRPr>
    </a:lvl2pPr>
    <a:lvl3pPr marL="3396200" algn="l" defTabSz="3396200" rtl="0" eaLnBrk="1" latinLnBrk="0" hangingPunct="1">
      <a:defRPr sz="6685" kern="1200">
        <a:solidFill>
          <a:schemeClr val="tx1"/>
        </a:solidFill>
        <a:latin typeface="+mn-lt"/>
        <a:ea typeface="+mn-ea"/>
        <a:cs typeface="+mn-cs"/>
      </a:defRPr>
    </a:lvl3pPr>
    <a:lvl4pPr marL="5094301" algn="l" defTabSz="3396200" rtl="0" eaLnBrk="1" latinLnBrk="0" hangingPunct="1">
      <a:defRPr sz="6685" kern="1200">
        <a:solidFill>
          <a:schemeClr val="tx1"/>
        </a:solidFill>
        <a:latin typeface="+mn-lt"/>
        <a:ea typeface="+mn-ea"/>
        <a:cs typeface="+mn-cs"/>
      </a:defRPr>
    </a:lvl4pPr>
    <a:lvl5pPr marL="6792401" algn="l" defTabSz="3396200" rtl="0" eaLnBrk="1" latinLnBrk="0" hangingPunct="1">
      <a:defRPr sz="6685" kern="1200">
        <a:solidFill>
          <a:schemeClr val="tx1"/>
        </a:solidFill>
        <a:latin typeface="+mn-lt"/>
        <a:ea typeface="+mn-ea"/>
        <a:cs typeface="+mn-cs"/>
      </a:defRPr>
    </a:lvl5pPr>
    <a:lvl6pPr marL="8490502" algn="l" defTabSz="3396200" rtl="0" eaLnBrk="1" latinLnBrk="0" hangingPunct="1">
      <a:defRPr sz="6685" kern="1200">
        <a:solidFill>
          <a:schemeClr val="tx1"/>
        </a:solidFill>
        <a:latin typeface="+mn-lt"/>
        <a:ea typeface="+mn-ea"/>
        <a:cs typeface="+mn-cs"/>
      </a:defRPr>
    </a:lvl6pPr>
    <a:lvl7pPr marL="10188602" algn="l" defTabSz="3396200" rtl="0" eaLnBrk="1" latinLnBrk="0" hangingPunct="1">
      <a:defRPr sz="6685" kern="1200">
        <a:solidFill>
          <a:schemeClr val="tx1"/>
        </a:solidFill>
        <a:latin typeface="+mn-lt"/>
        <a:ea typeface="+mn-ea"/>
        <a:cs typeface="+mn-cs"/>
      </a:defRPr>
    </a:lvl7pPr>
    <a:lvl8pPr marL="11886702" algn="l" defTabSz="3396200" rtl="0" eaLnBrk="1" latinLnBrk="0" hangingPunct="1">
      <a:defRPr sz="6685" kern="1200">
        <a:solidFill>
          <a:schemeClr val="tx1"/>
        </a:solidFill>
        <a:latin typeface="+mn-lt"/>
        <a:ea typeface="+mn-ea"/>
        <a:cs typeface="+mn-cs"/>
      </a:defRPr>
    </a:lvl8pPr>
    <a:lvl9pPr marL="13584802" algn="l" defTabSz="3396200" rtl="0" eaLnBrk="1" latinLnBrk="0" hangingPunct="1">
      <a:defRPr sz="668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C4FF"/>
    <a:srgbClr val="9092FF"/>
    <a:srgbClr val="243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819"/>
  </p:normalViewPr>
  <p:slideViewPr>
    <p:cSldViewPr snapToGrid="0" snapToObjects="1">
      <p:cViewPr varScale="1">
        <p:scale>
          <a:sx n="16" d="100"/>
          <a:sy n="16" d="100"/>
        </p:scale>
        <p:origin x="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3624A-8B4A-D44A-9A58-747CB583CD80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1143000"/>
            <a:ext cx="4343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8AABB-B8B9-C24E-9039-037F2169E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5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6038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1pPr>
    <a:lvl2pPr marL="330190" algn="l" defTabSz="66038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2pPr>
    <a:lvl3pPr marL="660380" algn="l" defTabSz="66038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3pPr>
    <a:lvl4pPr marL="990570" algn="l" defTabSz="66038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4pPr>
    <a:lvl5pPr marL="1320759" algn="l" defTabSz="66038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5pPr>
    <a:lvl6pPr marL="1650949" algn="l" defTabSz="66038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6pPr>
    <a:lvl7pPr marL="1981139" algn="l" defTabSz="66038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7pPr>
    <a:lvl8pPr marL="2311329" algn="l" defTabSz="66038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8pPr>
    <a:lvl9pPr marL="2641519" algn="l" defTabSz="660380" rtl="0" eaLnBrk="1" latinLnBrk="0" hangingPunct="1">
      <a:defRPr sz="86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7300" y="1143000"/>
            <a:ext cx="4343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A8AABB-B8B9-C24E-9039-037F2169E6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1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06040" y="4040507"/>
            <a:ext cx="29535120" cy="859536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43400" y="12967337"/>
            <a:ext cx="26060400" cy="5960743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E451-D43E-C94B-A38A-E7E108EE62D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BC20-891F-CE41-B886-91784C11D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1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E451-D43E-C94B-A38A-E7E108EE62D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BC20-891F-CE41-B886-91784C11D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93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865967" y="1314450"/>
            <a:ext cx="7492365" cy="209226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88872" y="1314450"/>
            <a:ext cx="22042755" cy="209226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E451-D43E-C94B-A38A-E7E108EE62D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BC20-891F-CE41-B886-91784C11D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24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E451-D43E-C94B-A38A-E7E108EE62D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BC20-891F-CE41-B886-91784C11D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7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0774" y="6155062"/>
            <a:ext cx="29969460" cy="10269853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0774" y="16522072"/>
            <a:ext cx="29969460" cy="5400673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E451-D43E-C94B-A38A-E7E108EE62D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BC20-891F-CE41-B886-91784C11D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11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8870" y="6572250"/>
            <a:ext cx="14767560" cy="156648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590770" y="6572250"/>
            <a:ext cx="14767560" cy="156648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E451-D43E-C94B-A38A-E7E108EE62D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BC20-891F-CE41-B886-91784C11D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9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396" y="1314455"/>
            <a:ext cx="29969460" cy="47720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3400" y="6052187"/>
            <a:ext cx="14699692" cy="2966083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93400" y="9018270"/>
            <a:ext cx="14699692" cy="132645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590772" y="6052187"/>
            <a:ext cx="14772086" cy="2966083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590772" y="9018270"/>
            <a:ext cx="14772086" cy="132645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E451-D43E-C94B-A38A-E7E108EE62D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BC20-891F-CE41-B886-91784C11D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27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E451-D43E-C94B-A38A-E7E108EE62D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BC20-891F-CE41-B886-91784C11D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683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E451-D43E-C94B-A38A-E7E108EE62D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BC20-891F-CE41-B886-91784C11D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45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396" y="1645920"/>
            <a:ext cx="11206876" cy="57607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72086" y="3554735"/>
            <a:ext cx="17590770" cy="1754505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3396" y="7406640"/>
            <a:ext cx="11206876" cy="13721717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E451-D43E-C94B-A38A-E7E108EE62D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BC20-891F-CE41-B886-91784C11D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7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3396" y="1645920"/>
            <a:ext cx="11206876" cy="576072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772086" y="3554735"/>
            <a:ext cx="17590770" cy="1754505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93396" y="7406640"/>
            <a:ext cx="11206876" cy="13721717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CE451-D43E-C94B-A38A-E7E108EE62D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EBC20-891F-CE41-B886-91784C11D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0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8870" y="1314455"/>
            <a:ext cx="29969460" cy="4772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8870" y="6572250"/>
            <a:ext cx="29969460" cy="156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8870" y="22882865"/>
            <a:ext cx="781812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CE451-D43E-C94B-A38A-E7E108EE62DB}" type="datetimeFigureOut">
              <a:rPr lang="en-US" smtClean="0"/>
              <a:t>7/1/2024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10010" y="22882865"/>
            <a:ext cx="1172718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40210" y="22882865"/>
            <a:ext cx="781812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EBC20-891F-CE41-B886-91784C11D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90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9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7.png"/><Relationship Id="rId5" Type="http://schemas.openxmlformats.org/officeDocument/2006/relationships/image" Target="../media/image3.png"/><Relationship Id="rId10" Type="http://schemas.openxmlformats.org/officeDocument/2006/relationships/image" Target="../media/image6.png"/><Relationship Id="rId4" Type="http://schemas.openxmlformats.org/officeDocument/2006/relationships/image" Target="../media/image2.e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DF42F3-9640-FC47-BDFF-E3BA70D73880}"/>
              </a:ext>
            </a:extLst>
          </p:cNvPr>
          <p:cNvSpPr txBox="1"/>
          <p:nvPr/>
        </p:nvSpPr>
        <p:spPr>
          <a:xfrm>
            <a:off x="4770175" y="155180"/>
            <a:ext cx="24966699" cy="26776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What Keeps You Up at Night?</a:t>
            </a:r>
          </a:p>
          <a:p>
            <a:pPr algn="ctr"/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 Chronobiology and Insomnia Levels in Post-Secondary Students</a:t>
            </a:r>
          </a:p>
          <a:p>
            <a:pPr algn="ctr"/>
            <a:endParaRPr lang="en-US" sz="4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B0AF06-BB6C-334C-A5EF-A71BF9BA044E}"/>
              </a:ext>
            </a:extLst>
          </p:cNvPr>
          <p:cNvSpPr txBox="1"/>
          <p:nvPr/>
        </p:nvSpPr>
        <p:spPr>
          <a:xfrm>
            <a:off x="4638919" y="2218249"/>
            <a:ext cx="25865514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Bianca Zlotea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Huanan Liao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Yuxuan Qin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Abi Vasseur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1,3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&amp; Catherine Fichten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1,2,3,4</a:t>
            </a:r>
          </a:p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Adaptech Research Network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Dawson College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McGill University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, Jewish General Hospital</a:t>
            </a:r>
            <a:r>
              <a:rPr lang="en-US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3186BE-95E2-D143-B52F-E22BB42439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44927" y="11043420"/>
            <a:ext cx="8159573" cy="90784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C70F08-A806-8943-A723-8494EE71D5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4712" y="13605013"/>
            <a:ext cx="8159573" cy="907849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096751-9130-184D-8F76-B9628A612D6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4568" y="15267429"/>
            <a:ext cx="8159573" cy="90784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0036D2B-CC9B-6140-958F-CC67DB109F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47876" y="16941192"/>
            <a:ext cx="8159573" cy="907849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4F7401E-1339-DC47-BD5F-907BE2C14B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84355" y="15809046"/>
            <a:ext cx="8159573" cy="907849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AAF8C2E-C741-1546-9593-148561932C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7046" y="3726836"/>
            <a:ext cx="19466166" cy="55981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312E5B7-F776-A240-97E0-6FF2E9D7F1BF}"/>
              </a:ext>
            </a:extLst>
          </p:cNvPr>
          <p:cNvSpPr txBox="1"/>
          <p:nvPr/>
        </p:nvSpPr>
        <p:spPr>
          <a:xfrm>
            <a:off x="425189" y="4614620"/>
            <a:ext cx="8956800" cy="90178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411480">
              <a:buFont typeface="Wingdings" pitchFamily="2" charset="2"/>
              <a:buChar char="§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Insomnia: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 inability to fall asleep and/or to maintain sleep during the night. Waking up earlier than desired is also a characteristic of chronic insomnia. </a:t>
            </a: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411480">
              <a:buFont typeface="Wingdings" pitchFamily="2" charset="2"/>
              <a:buChar char="§"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Chronotype: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natural inclination to want to sleep at a specific time (i.e. night owl vs early bird). 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Research questions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Is there a relationship between chronotype and level of insomnia in students?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Are students who stay up late more at risk of developing insomnia than students who chose not to?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F95FEA4-211B-7144-84C1-0AE9E7B352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7046" y="7211516"/>
            <a:ext cx="19466166" cy="559811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1DDBFFC-D375-C048-923F-28B7A7C10768}"/>
              </a:ext>
            </a:extLst>
          </p:cNvPr>
          <p:cNvSpPr txBox="1"/>
          <p:nvPr/>
        </p:nvSpPr>
        <p:spPr>
          <a:xfrm>
            <a:off x="415665" y="15036613"/>
            <a:ext cx="8956800" cy="9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77 current and former students (within past 5 years) from post-secondary institutions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39 women, 26 men, 2 non-binary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Mean age: 22 years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Questionnaires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ISI (Insomnia Severity Index)</a:t>
            </a:r>
          </a:p>
          <a:p>
            <a:pPr marL="21553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Score range: 0-28 </a:t>
            </a:r>
          </a:p>
          <a:p>
            <a:pPr marL="2155300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 higher score indicates a greater level of insomnia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RMEQ (Reduced Morningness-Eveningness Questionnaire)</a:t>
            </a:r>
          </a:p>
          <a:p>
            <a:pPr marL="1580646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Two chronotypes based on a score ranging from 0-26 </a:t>
            </a:r>
          </a:p>
          <a:p>
            <a:pPr marL="1580646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Morning type : &gt;12 (n=37)</a:t>
            </a:r>
          </a:p>
          <a:p>
            <a:pPr marL="1580646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Evening type: &lt;12 (n=30)</a:t>
            </a:r>
          </a:p>
          <a:p>
            <a:pPr marL="1580646" lvl="1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All scores of 12 were removed </a:t>
            </a:r>
          </a:p>
          <a:p>
            <a:pPr indent="-861983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D63C21-8F7F-E54F-AA8B-2E3019D7289D}"/>
              </a:ext>
            </a:extLst>
          </p:cNvPr>
          <p:cNvSpPr txBox="1"/>
          <p:nvPr/>
        </p:nvSpPr>
        <p:spPr>
          <a:xfrm>
            <a:off x="9572810" y="4614619"/>
            <a:ext cx="15984000" cy="1977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40" dirty="0"/>
              <a:t> </a:t>
            </a:r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Weak nonsignificant correlation (r= -.16) between insomnia severity scores and chronobiology scores.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4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Those with an evening chronotype had overall higher insomnia levels than those with a morning chronotype.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4069FDA-AD3A-1E4E-BCCC-4899F83EB620}"/>
              </a:ext>
            </a:extLst>
          </p:cNvPr>
          <p:cNvSpPr txBox="1"/>
          <p:nvPr/>
        </p:nvSpPr>
        <p:spPr>
          <a:xfrm>
            <a:off x="25744934" y="4615077"/>
            <a:ext cx="8604000" cy="1022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11480" indent="-411480"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There was a weak relationship between levels of insomnia and chronotype in students. </a:t>
            </a:r>
          </a:p>
          <a:p>
            <a:pPr marL="411480" indent="-411480"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However, we found that those who were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evening types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reported greater severity of insomnia than those who were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morning types.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Implications:</a:t>
            </a:r>
          </a:p>
          <a:p>
            <a:pPr marL="411480" indent="-411480"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Students who stay up late are not more at risk of developing insomnia than students who choose not to. </a:t>
            </a:r>
          </a:p>
          <a:p>
            <a:pPr marL="411480" indent="-411480">
              <a:buFont typeface="Wingdings" pitchFamily="2" charset="2"/>
              <a:buChar char="§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Limitations: </a:t>
            </a:r>
          </a:p>
          <a:p>
            <a:pPr marL="411480" indent="-411480"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Small sample size </a:t>
            </a:r>
          </a:p>
          <a:p>
            <a:pPr marL="411480" indent="-411480"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 consideration of lifestyle differences</a:t>
            </a:r>
          </a:p>
          <a:p>
            <a:pPr marL="411480" indent="-411480"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No consideration of program differences </a:t>
            </a:r>
          </a:p>
          <a:p>
            <a:pPr marL="411480" indent="-411480"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Removed students with an intermediate chronotype</a:t>
            </a:r>
          </a:p>
          <a:p>
            <a:pPr marL="411480" indent="-411480">
              <a:buFont typeface="Wingdings" pitchFamily="2" charset="2"/>
              <a:buChar char="§"/>
            </a:pPr>
            <a:endParaRPr lang="en-US" sz="276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1480" indent="-411480">
              <a:buFont typeface="Wingdings" pitchFamily="2" charset="2"/>
              <a:buChar char="§"/>
            </a:pPr>
            <a:endParaRPr lang="en-US" sz="276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0DCAF86-9772-4144-9710-C44BA537155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6244" y="636587"/>
            <a:ext cx="2143125" cy="238448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5BC1CDC-C0A7-5447-BE46-EA81C41DCEFC}"/>
              </a:ext>
            </a:extLst>
          </p:cNvPr>
          <p:cNvSpPr/>
          <p:nvPr/>
        </p:nvSpPr>
        <p:spPr>
          <a:xfrm>
            <a:off x="425189" y="3422963"/>
            <a:ext cx="8956800" cy="1062000"/>
          </a:xfrm>
          <a:prstGeom prst="rect">
            <a:avLst/>
          </a:prstGeom>
          <a:solidFill>
            <a:srgbClr val="2436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INTRODUCTION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93B7F43-3D9B-CC45-B95B-BF2EB82888F1}"/>
              </a:ext>
            </a:extLst>
          </p:cNvPr>
          <p:cNvSpPr/>
          <p:nvPr/>
        </p:nvSpPr>
        <p:spPr>
          <a:xfrm>
            <a:off x="425191" y="13761407"/>
            <a:ext cx="8956800" cy="1146272"/>
          </a:xfrm>
          <a:prstGeom prst="rect">
            <a:avLst/>
          </a:prstGeom>
          <a:solidFill>
            <a:srgbClr val="2436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METHODS</a:t>
            </a:r>
            <a:endParaRPr lang="en-US" sz="40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94081F8-AB63-6A4D-BB43-C62448BDD983}"/>
              </a:ext>
            </a:extLst>
          </p:cNvPr>
          <p:cNvSpPr/>
          <p:nvPr/>
        </p:nvSpPr>
        <p:spPr>
          <a:xfrm>
            <a:off x="25744935" y="3422963"/>
            <a:ext cx="8604000" cy="1062000"/>
          </a:xfrm>
          <a:prstGeom prst="rect">
            <a:avLst/>
          </a:prstGeom>
          <a:solidFill>
            <a:srgbClr val="2436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CONCLUSION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3401BC-39B9-D04E-A33F-6DFC20838CB1}"/>
              </a:ext>
            </a:extLst>
          </p:cNvPr>
          <p:cNvSpPr/>
          <p:nvPr/>
        </p:nvSpPr>
        <p:spPr>
          <a:xfrm>
            <a:off x="25744934" y="14975060"/>
            <a:ext cx="8604000" cy="1188000"/>
          </a:xfrm>
          <a:prstGeom prst="rect">
            <a:avLst/>
          </a:prstGeom>
          <a:solidFill>
            <a:srgbClr val="2436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RECOMMENDATIONS</a:t>
            </a:r>
            <a:endParaRPr lang="en-US" sz="3060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02E74E7-5566-534F-9500-B647854D7F07}"/>
              </a:ext>
            </a:extLst>
          </p:cNvPr>
          <p:cNvSpPr txBox="1"/>
          <p:nvPr/>
        </p:nvSpPr>
        <p:spPr>
          <a:xfrm>
            <a:off x="25748972" y="16286617"/>
            <a:ext cx="8586000" cy="5616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Based on our study, future research should look into:</a:t>
            </a:r>
          </a:p>
          <a:p>
            <a:pPr marL="411480" indent="-411480"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Common factors influencing both insomnia and chronotype </a:t>
            </a:r>
          </a:p>
          <a:p>
            <a:pPr marL="411480" indent="-411480"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Insomnia levels and chronotypes in students based on different programs of study and lifestyle differences</a:t>
            </a:r>
          </a:p>
          <a:p>
            <a:pPr marL="411480" indent="-411480"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Factors that predispose students to disturbed sleep patterns in general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and tools to help improve sleep quality </a:t>
            </a:r>
          </a:p>
          <a:p>
            <a:pPr marL="411480" indent="-411480">
              <a:buFont typeface="Wingdings" pitchFamily="2" charset="2"/>
              <a:buChar char="§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Difference in sleep quality in men vs women </a:t>
            </a:r>
            <a:endParaRPr lang="en-US" sz="3240" dirty="0"/>
          </a:p>
          <a:p>
            <a:endParaRPr lang="en-US" sz="3240" dirty="0"/>
          </a:p>
          <a:p>
            <a:endParaRPr lang="en-US" sz="3240" dirty="0"/>
          </a:p>
          <a:p>
            <a:endParaRPr lang="en-US" sz="24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B6418C-2DD9-B243-9399-C59C2B348C0B}"/>
              </a:ext>
            </a:extLst>
          </p:cNvPr>
          <p:cNvSpPr/>
          <p:nvPr/>
        </p:nvSpPr>
        <p:spPr>
          <a:xfrm>
            <a:off x="9572809" y="3426522"/>
            <a:ext cx="15997734" cy="1062000"/>
          </a:xfrm>
          <a:prstGeom prst="rect">
            <a:avLst/>
          </a:prstGeom>
          <a:solidFill>
            <a:srgbClr val="2436A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RESULTS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B9548115-DAD4-7346-A4AD-626184EF86C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20651" b="76391" l="1250" r="96563">
                        <a14:foregroundMark x1="47563" y1="44379" x2="47563" y2="44379"/>
                        <a14:foregroundMark x1="48125" y1="48284" x2="48125" y2="48284"/>
                        <a14:foregroundMark x1="28813" y1="59172" x2="28813" y2="59172"/>
                        <a14:foregroundMark x1="58500" y1="29586" x2="58500" y2="29586"/>
                        <a14:foregroundMark x1="52812" y1="33491" x2="52812" y2="33491"/>
                        <a14:foregroundMark x1="59562" y1="49763" x2="59562" y2="49763"/>
                        <a14:foregroundMark x1="59062" y1="28107" x2="59062" y2="28107"/>
                        <a14:foregroundMark x1="53312" y1="32544" x2="53312" y2="32544"/>
                        <a14:foregroundMark x1="60063" y1="32544" x2="60063" y2="32544"/>
                        <a14:foregroundMark x1="61125" y1="27633" x2="61125" y2="27633"/>
                      </a14:backgroundRemoval>
                    </a14:imgEffect>
                  </a14:imgLayer>
                </a14:imgProps>
              </a:ext>
            </a:extLst>
          </a:blip>
          <a:srcRect t="21665" b="23857"/>
          <a:stretch/>
        </p:blipFill>
        <p:spPr>
          <a:xfrm>
            <a:off x="31741085" y="13451412"/>
            <a:ext cx="2856094" cy="1643452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FFD020E4-C41C-8B4B-9C31-A61B141E2DF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99308" l="521" r="99479">
                        <a14:foregroundMark x1="69922" y1="13668" x2="69922" y2="13668"/>
                        <a14:foregroundMark x1="64193" y1="12630" x2="64193" y2="12630"/>
                        <a14:foregroundMark x1="89323" y1="16609" x2="89323" y2="16609"/>
                        <a14:foregroundMark x1="84766" y1="13322" x2="84766" y2="13322"/>
                        <a14:foregroundMark x1="80859" y1="10035" x2="80859" y2="10035"/>
                        <a14:foregroundMark x1="79818" y1="20934" x2="79818" y2="20934"/>
                        <a14:foregroundMark x1="89063" y1="9689" x2="89063" y2="9689"/>
                        <a14:foregroundMark x1="52474" y1="59343" x2="52474" y2="59343"/>
                        <a14:foregroundMark x1="44531" y1="59343" x2="44531" y2="59343"/>
                      </a14:backgroundRemoval>
                    </a14:imgEffect>
                  </a14:imgLayer>
                </a14:imgProps>
              </a:ext>
            </a:extLst>
          </a:blip>
          <a:srcRect l="59682" b="72038"/>
          <a:stretch/>
        </p:blipFill>
        <p:spPr>
          <a:xfrm>
            <a:off x="6420219" y="12395012"/>
            <a:ext cx="2617848" cy="136639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A11C451-BB36-B440-9960-CF44EE16F612}"/>
              </a:ext>
            </a:extLst>
          </p:cNvPr>
          <p:cNvSpPr txBox="1"/>
          <p:nvPr/>
        </p:nvSpPr>
        <p:spPr>
          <a:xfrm>
            <a:off x="9921053" y="4880565"/>
            <a:ext cx="146649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Scatter Plot of ISI vs RMEQ Scores</a:t>
            </a:r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/>
          </a:p>
          <a:p>
            <a:endParaRPr lang="en-US" sz="72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948FB67-A684-FC49-BD1C-745FD74A63D8}"/>
              </a:ext>
            </a:extLst>
          </p:cNvPr>
          <p:cNvSpPr txBox="1"/>
          <p:nvPr/>
        </p:nvSpPr>
        <p:spPr>
          <a:xfrm>
            <a:off x="10813832" y="14448533"/>
            <a:ext cx="12435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Average Insomnia Score for Each Chronotype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654E6A42-739F-1C49-835B-3E44D07726F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059961" y="5666080"/>
            <a:ext cx="13943037" cy="7900863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A813D7A2-97D0-E246-BBB6-60F5515DB6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5780673" y="22334659"/>
            <a:ext cx="2705564" cy="1025736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8D109991-41FC-B14E-BA52-8B9A74BB5F3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1297654" y="22406263"/>
            <a:ext cx="3034147" cy="882529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1D51D814-2812-6849-86A2-4CE4C25DF6C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059960" y="15267429"/>
            <a:ext cx="13943037" cy="8229600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4AEF2A82-454E-4B41-A2EA-812E296E65E6}"/>
              </a:ext>
            </a:extLst>
          </p:cNvPr>
          <p:cNvSpPr/>
          <p:nvPr/>
        </p:nvSpPr>
        <p:spPr>
          <a:xfrm>
            <a:off x="25743310" y="23547622"/>
            <a:ext cx="173736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ARC conference 3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edition (2024). Quebec City, QC, 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Canada.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D2705BF3-E0B2-7C4B-8281-CEABCD468B2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8832696" y="22490812"/>
            <a:ext cx="2118499" cy="69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04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30320</TotalTime>
  <Words>420</Words>
  <Application>Microsoft Office PowerPoint</Application>
  <PresentationFormat>Custom</PresentationFormat>
  <Paragraphs>97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Aurelia Bianca Zlotea</dc:creator>
  <cp:lastModifiedBy>Adaptech Research Network</cp:lastModifiedBy>
  <cp:revision>90</cp:revision>
  <dcterms:created xsi:type="dcterms:W3CDTF">2024-03-15T11:39:29Z</dcterms:created>
  <dcterms:modified xsi:type="dcterms:W3CDTF">2024-07-02T02:29:45Z</dcterms:modified>
</cp:coreProperties>
</file>