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821" r:id="rId5"/>
  </p:sldMasterIdLst>
  <p:notesMasterIdLst>
    <p:notesMasterId r:id="rId28"/>
  </p:notesMasterIdLst>
  <p:handoutMasterIdLst>
    <p:handoutMasterId r:id="rId29"/>
  </p:handoutMasterIdLst>
  <p:sldIdLst>
    <p:sldId id="354" r:id="rId6"/>
    <p:sldId id="416" r:id="rId7"/>
    <p:sldId id="371" r:id="rId8"/>
    <p:sldId id="403" r:id="rId9"/>
    <p:sldId id="415" r:id="rId10"/>
    <p:sldId id="404" r:id="rId11"/>
    <p:sldId id="407" r:id="rId12"/>
    <p:sldId id="395" r:id="rId13"/>
    <p:sldId id="391" r:id="rId14"/>
    <p:sldId id="400" r:id="rId15"/>
    <p:sldId id="396" r:id="rId16"/>
    <p:sldId id="397" r:id="rId17"/>
    <p:sldId id="412" r:id="rId18"/>
    <p:sldId id="398" r:id="rId19"/>
    <p:sldId id="401" r:id="rId20"/>
    <p:sldId id="410" r:id="rId21"/>
    <p:sldId id="411" r:id="rId22"/>
    <p:sldId id="413" r:id="rId23"/>
    <p:sldId id="414" r:id="rId24"/>
    <p:sldId id="417" r:id="rId25"/>
    <p:sldId id="418" r:id="rId26"/>
    <p:sldId id="387" r:id="rId27"/>
  </p:sldIdLst>
  <p:sldSz cx="12192000" cy="6858000"/>
  <p:notesSz cx="7010400" cy="92964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63F553B-5214-42EE-9FE5-0C4395A971C7}">
          <p14:sldIdLst>
            <p14:sldId id="354"/>
            <p14:sldId id="416"/>
          </p14:sldIdLst>
        </p14:section>
        <p14:section name="Default Section" id="{9A582151-9B5F-4F9B-A42F-BDF8ABE1F580}">
          <p14:sldIdLst>
            <p14:sldId id="371"/>
            <p14:sldId id="403"/>
            <p14:sldId id="415"/>
            <p14:sldId id="404"/>
            <p14:sldId id="407"/>
            <p14:sldId id="395"/>
            <p14:sldId id="391"/>
            <p14:sldId id="400"/>
            <p14:sldId id="396"/>
            <p14:sldId id="397"/>
            <p14:sldId id="412"/>
            <p14:sldId id="398"/>
            <p14:sldId id="401"/>
            <p14:sldId id="410"/>
            <p14:sldId id="411"/>
            <p14:sldId id="413"/>
            <p14:sldId id="414"/>
            <p14:sldId id="417"/>
            <p14:sldId id="418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  <p:cmAuthor id="2" name="Adaptech Research Network" initials="ARN" lastIdx="4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  <p:cmAuthor id="3" name="Catherine S. Fichten, Dr." initials="CSFD" lastIdx="1" clrIdx="2">
    <p:extLst>
      <p:ext uri="{19B8F6BF-5375-455C-9EA6-DF929625EA0E}">
        <p15:presenceInfo xmlns:p15="http://schemas.microsoft.com/office/powerpoint/2012/main" userId="Catherine S. Fichten,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61" autoAdjust="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4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12" y="0"/>
            <a:ext cx="303859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1584"/>
            <a:ext cx="3037401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12" y="8831584"/>
            <a:ext cx="303859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02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5" y="4415791"/>
            <a:ext cx="514159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02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6288" y="1200150"/>
            <a:ext cx="5762625" cy="3241675"/>
          </a:xfrm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Scottish Prayer:</a:t>
            </a:r>
          </a:p>
          <a:p>
            <a:r>
              <a:rPr lang="en-US" altLang="en-US" dirty="0"/>
              <a:t>From ghoulies and </a:t>
            </a:r>
            <a:r>
              <a:rPr lang="en-US" altLang="en-US" dirty="0" err="1"/>
              <a:t>ghosties</a:t>
            </a:r>
            <a:endParaRPr lang="en-US" altLang="en-US" dirty="0"/>
          </a:p>
          <a:p>
            <a:r>
              <a:rPr lang="en-US" altLang="en-US" dirty="0"/>
              <a:t>And long-</a:t>
            </a:r>
            <a:r>
              <a:rPr lang="en-US" altLang="en-US" dirty="0" err="1"/>
              <a:t>leggedy</a:t>
            </a:r>
            <a:r>
              <a:rPr lang="en-US" altLang="en-US" dirty="0"/>
              <a:t> beasties</a:t>
            </a:r>
          </a:p>
          <a:p>
            <a:r>
              <a:rPr lang="en-US" altLang="en-US" dirty="0"/>
              <a:t>And things that go bump in the night,</a:t>
            </a:r>
          </a:p>
          <a:p>
            <a:r>
              <a:rPr lang="en-US" altLang="en-US" dirty="0"/>
              <a:t>Good Lord, deliver us!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47059" indent="-287331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49321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09049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68777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28506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2988235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47963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07691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B4DF015-394A-46E5-868F-5D363B8BD40C}" type="slidenum">
              <a:rPr lang="fr-CA" altLang="fr-FR" smtClean="0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3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1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2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17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678444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4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59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21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16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22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421345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4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18704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5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18704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2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3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4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4801-78A0-A904-6E7D-2942D9CB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4B122-F6B9-54E3-5C2B-A793FBCE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6613-8D5D-3804-0B94-C2B14188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6E92D-B711-923E-FD24-45DE1E7C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024D9-005D-BD8B-064F-27B48C1C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C6556-DDCF-5418-7557-F35E168A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D58C4-2C23-2A14-358C-557148A5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4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AB20-D67A-CA31-1368-4F4D93E1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7E9B-566F-D83C-753D-28E60996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D1255-F3C0-1EA9-3645-3BF081C11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42967-96FC-33BA-EFED-B82F6CC6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C34A-66FC-5FEC-6335-084A58FE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876D4-048E-8BDD-E768-A2F40626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F68F-0633-DC2D-0B34-FC4D1568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24C84-AD75-B626-6B04-AF445CBEF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691A6-6DDA-C770-55BF-8C8B9843C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C9F7C-941C-3D89-8DCE-9D27275A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EF966-E366-BC74-ED9D-528123DD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DD74B-9736-69E7-D3CD-EE324694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C8BA-B56A-1F78-D008-86F04698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2B63C-49E8-7B67-E233-38A4A6848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F5FAC-4968-CB94-BEDD-74BC8F7D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B609-0DCA-0F13-B84E-447A8E72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0B07-6D2F-F735-AAA1-72ADD0EC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6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14BBB-3530-8966-008F-FFFF43885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2021B-CD2A-302C-269D-5221CC020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6453B-A894-C9A8-199E-4318C64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C5FEC-DC04-2438-6B51-D3037CD3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B709-7670-67E9-CF66-6E062DCD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63563">
              <a:defRPr/>
            </a:pPr>
            <a:r>
              <a:rPr lang="en-US" altLang="en-US" dirty="0"/>
              <a:t>catherine.fichten@mcgill.ca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685E-33F0-4A6E-9A66-F8E805781C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18827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9817-4DC2-CC56-C1D7-AE65CAB2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A6AB0-CEEB-01BE-585D-A3D95CA523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catherine.fichten@mcgill.ca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87FCA-4503-884D-7F21-DEA80FE04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234017-407F-42B7-9DEE-7B59F45BBA7E}" type="slidenum">
              <a:rPr lang="fr-FR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9143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CEA1-C774-3385-A26B-399B6C86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B319F-0667-39BC-AC7B-C9170EC8C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6FDB3-9129-0BBF-BD5B-8B2597E4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D6879-BB2D-534F-72B4-6EA33662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5E1D-D74B-64BC-CFD7-1978F2B3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FF85-E7A2-E783-C9F6-C0FA0B8D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8A58-A6A3-2F97-4394-7A8343175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06344-C6A3-58EB-7731-26313280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2B318-D82E-5EB2-75C3-736ADF78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82E2-1495-CB33-ED77-2823D5A7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5106-D736-91CB-23CF-3C715E60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B9ED-A77F-FBFD-79B0-A8D359B0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7D9F-B88A-060A-EA90-BBBC9157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54E8D-19F0-F18D-D372-B960276F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1C080-5E1E-D85F-D296-65FABD73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8413-4FC8-93BD-6EA0-273436D4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CF6E-C066-1712-65FB-6FA030E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187B7-A2CA-6837-4706-658F7A4FD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3641C-6098-8016-7722-EC2F9102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C781A-D83F-5205-5C02-EBEB38BB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8F996-A7F3-7B1A-09CB-83AF4B07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E476-5564-4E39-3DB1-5333CB1B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5A2B1-26C3-1629-0669-DA0812B5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34C58-6D5E-362D-4609-600C39FC6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37E0B-E843-4151-6CA6-C0DCE706F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48371-724B-8DB8-EE1A-98C08C1E2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F3A75-97B0-4852-9143-BA73820B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812111-141C-58CD-B707-95331518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80D9B-4554-A242-041B-35263A2F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9" r:id="rId3"/>
    <p:sldLayoutId id="214748382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F0993-B821-C0CB-35BC-26FCCC1D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FD10-A5F7-D83A-361D-AFAD8B92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0746A-EC5B-EEB0-D78E-9EC42F709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4F440-EB1B-DE81-E3FB-8C1A348FE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7A9A2-CEDE-BAA7-355B-A492A5845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2021-EB9A-44B2-8634-38696C17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sally.bailes@mcgill.ca" TargetMode="External"/><Relationship Id="rId3" Type="http://schemas.openxmlformats.org/officeDocument/2006/relationships/notesSlide" Target="../notesSlides/notesSlide19.xml"/><Relationship Id="rId7" Type="http://schemas.openxmlformats.org/officeDocument/2006/relationships/hyperlink" Target="mailto:laura.creti@mcgill.ca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hyperlink" Target="mailto:catherine.fichten@mcgill.ca" TargetMode="External"/><Relationship Id="rId5" Type="http://schemas.openxmlformats.org/officeDocument/2006/relationships/hyperlink" Target="mailto:eva/libman@mcgill.ca" TargetMode="External"/><Relationship Id="rId10" Type="http://schemas.openxmlformats.org/officeDocument/2006/relationships/hyperlink" Target="https://shorturl.at/mxDGX" TargetMode="External"/><Relationship Id="rId4" Type="http://schemas.openxmlformats.org/officeDocument/2006/relationships/image" Target="../media/image23.jpeg"/><Relationship Id="rId9" Type="http://schemas.openxmlformats.org/officeDocument/2006/relationships/hyperlink" Target="mailto:ahaVEl@dawsoncollege.qc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642" y="749762"/>
            <a:ext cx="11425382" cy="2212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33CC"/>
                </a:solidFill>
                <a:effectLst/>
              </a:rPr>
              <a:t>Parasomnias and Other Negative Sleep Related Phenomena  Among Post-Secondary  Students With and Without Disabilities </a:t>
            </a:r>
            <a:endParaRPr lang="en-US" sz="4000" b="0" dirty="0">
              <a:solidFill>
                <a:srgbClr val="0033CC"/>
              </a:solidFill>
              <a:effectLst/>
            </a:endParaRPr>
          </a:p>
        </p:txBody>
      </p:sp>
      <p:sp>
        <p:nvSpPr>
          <p:cNvPr id="4101" name="Connecteur droit 28"/>
          <p:cNvSpPr>
            <a:spLocks noChangeShapeType="1"/>
          </p:cNvSpPr>
          <p:nvPr/>
        </p:nvSpPr>
        <p:spPr bwMode="auto">
          <a:xfrm>
            <a:off x="1981200" y="2708920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bject 4" descr="Logo of Dawson College">
            <a:extLst>
              <a:ext uri="{FF2B5EF4-FFF2-40B4-BE49-F238E27FC236}">
                <a16:creationId xmlns:a16="http://schemas.microsoft.com/office/drawing/2014/main" id="{63B09A1F-0D22-99C1-D055-5328982A09F9}"/>
              </a:ext>
            </a:extLst>
          </p:cNvPr>
          <p:cNvSpPr txBox="1"/>
          <p:nvPr/>
        </p:nvSpPr>
        <p:spPr>
          <a:xfrm>
            <a:off x="-697140" y="2983933"/>
            <a:ext cx="13294946" cy="342144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z="3000" spc="-5" dirty="0">
                <a:solidFill>
                  <a:srgbClr val="0033CC"/>
                </a:solidFill>
                <a:latin typeface="Arial"/>
                <a:cs typeface="Arial"/>
              </a:rPr>
              <a:t>Eva </a:t>
            </a:r>
            <a:r>
              <a:rPr lang="en-US" sz="3000" spc="-5" dirty="0" err="1">
                <a:solidFill>
                  <a:srgbClr val="0033CC"/>
                </a:solidFill>
                <a:latin typeface="Arial"/>
                <a:cs typeface="Arial"/>
              </a:rPr>
              <a:t>Libman</a:t>
            </a:r>
            <a:r>
              <a:rPr lang="en-US" sz="3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1,2,3</a:t>
            </a:r>
            <a:r>
              <a:rPr lang="en-US" sz="3000" spc="-5" dirty="0">
                <a:solidFill>
                  <a:srgbClr val="0033CC"/>
                </a:solidFill>
                <a:latin typeface="Arial"/>
                <a:cs typeface="Arial"/>
              </a:rPr>
              <a:t> Catherine </a:t>
            </a:r>
            <a:r>
              <a:rPr lang="en-US" sz="3000" spc="-5" dirty="0" err="1">
                <a:solidFill>
                  <a:srgbClr val="0033CC"/>
                </a:solidFill>
                <a:latin typeface="Arial"/>
                <a:cs typeface="Arial"/>
              </a:rPr>
              <a:t>Fichten</a:t>
            </a:r>
            <a:r>
              <a:rPr lang="en-US" sz="3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1,2,3,4,5</a:t>
            </a:r>
            <a:r>
              <a:rPr lang="en-US" sz="3000" spc="-5" dirty="0">
                <a:solidFill>
                  <a:srgbClr val="0033CC"/>
                </a:solidFill>
                <a:latin typeface="Arial"/>
                <a:cs typeface="Arial"/>
              </a:rPr>
              <a:t> Laura </a:t>
            </a:r>
            <a:r>
              <a:rPr lang="en-US" sz="3000" spc="-5" dirty="0" err="1">
                <a:solidFill>
                  <a:srgbClr val="0033CC"/>
                </a:solidFill>
                <a:latin typeface="Arial"/>
                <a:cs typeface="Arial"/>
              </a:rPr>
              <a:t>Creti</a:t>
            </a:r>
            <a:r>
              <a:rPr lang="en-US" sz="3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1,2,3</a:t>
            </a:r>
            <a:r>
              <a:rPr lang="en-US" sz="3000" spc="35" baseline="300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sz="3000" spc="-5" dirty="0">
                <a:solidFill>
                  <a:srgbClr val="0033CC"/>
                </a:solidFill>
                <a:latin typeface="Arial"/>
                <a:cs typeface="Arial"/>
              </a:rPr>
              <a:t>Sally </a:t>
            </a:r>
            <a:r>
              <a:rPr lang="en-US" sz="3000" spc="-5" dirty="0" err="1">
                <a:solidFill>
                  <a:srgbClr val="0033CC"/>
                </a:solidFill>
                <a:latin typeface="Arial"/>
                <a:cs typeface="Arial"/>
              </a:rPr>
              <a:t>Bailes</a:t>
            </a:r>
            <a:r>
              <a:rPr lang="en-US" sz="3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1,2,3</a:t>
            </a:r>
            <a:r>
              <a:rPr lang="en-US" sz="30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</a:p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pc="-5" dirty="0">
                <a:solidFill>
                  <a:srgbClr val="0033CC"/>
                </a:solidFill>
                <a:latin typeface="Arial"/>
                <a:cs typeface="Arial"/>
              </a:rPr>
              <a:t>Alice </a:t>
            </a:r>
            <a:r>
              <a:rPr lang="en-US" spc="-5" dirty="0" err="1">
                <a:solidFill>
                  <a:srgbClr val="0033CC"/>
                </a:solidFill>
                <a:latin typeface="Arial"/>
                <a:cs typeface="Arial"/>
              </a:rPr>
              <a:t>Havel</a:t>
            </a:r>
            <a:r>
              <a:rPr lang="en-US" spc="-5" baseline="30000" dirty="0" err="1">
                <a:solidFill>
                  <a:srgbClr val="0033CC"/>
                </a:solidFill>
                <a:latin typeface="Arial"/>
                <a:cs typeface="Arial"/>
              </a:rPr>
              <a:t>4,</a:t>
            </a:r>
            <a:r>
              <a:rPr lang="en-US" spc="35" baseline="30000" dirty="0" err="1">
                <a:solidFill>
                  <a:srgbClr val="0033CC"/>
                </a:solidFill>
                <a:latin typeface="Arial"/>
                <a:cs typeface="Arial"/>
              </a:rPr>
              <a:t>5</a:t>
            </a:r>
            <a:r>
              <a:rPr lang="en-US" spc="-5" dirty="0">
                <a:solidFill>
                  <a:srgbClr val="0033CC"/>
                </a:solidFill>
                <a:latin typeface="Arial"/>
                <a:cs typeface="Arial"/>
              </a:rPr>
              <a:t> Bianca </a:t>
            </a:r>
            <a:r>
              <a:rPr lang="en-US" spc="-5" dirty="0" err="1">
                <a:solidFill>
                  <a:srgbClr val="0033CC"/>
                </a:solidFill>
                <a:latin typeface="Arial"/>
                <a:cs typeface="Arial"/>
              </a:rPr>
              <a:t>Zlotea</a:t>
            </a:r>
            <a:r>
              <a:rPr lang="en-US" spc="-5" baseline="30000" dirty="0" err="1">
                <a:solidFill>
                  <a:srgbClr val="0033CC"/>
                </a:solidFill>
                <a:latin typeface="Arial"/>
                <a:cs typeface="Arial"/>
              </a:rPr>
              <a:t>4,</a:t>
            </a:r>
            <a:r>
              <a:rPr lang="en-US" spc="35" baseline="30000" dirty="0" err="1">
                <a:solidFill>
                  <a:srgbClr val="0033CC"/>
                </a:solidFill>
                <a:latin typeface="Arial"/>
                <a:cs typeface="Arial"/>
              </a:rPr>
              <a:t>5</a:t>
            </a:r>
            <a:r>
              <a:rPr lang="en-US" spc="-5" dirty="0">
                <a:solidFill>
                  <a:srgbClr val="0033CC"/>
                </a:solidFill>
                <a:latin typeface="Arial"/>
                <a:cs typeface="Arial"/>
              </a:rPr>
              <a:t> Georgiana </a:t>
            </a:r>
            <a:r>
              <a:rPr lang="en-US" spc="-5" dirty="0" err="1">
                <a:solidFill>
                  <a:srgbClr val="0033CC"/>
                </a:solidFill>
                <a:latin typeface="Arial"/>
                <a:cs typeface="Arial"/>
              </a:rPr>
              <a:t>Costin</a:t>
            </a:r>
            <a:r>
              <a:rPr lang="en-US" spc="-5" baseline="30000" dirty="0" err="1">
                <a:solidFill>
                  <a:srgbClr val="0033CC"/>
                </a:solidFill>
                <a:latin typeface="Arial"/>
                <a:cs typeface="Arial"/>
              </a:rPr>
              <a:t>1,</a:t>
            </a:r>
            <a:r>
              <a:rPr lang="en-US" spc="35" baseline="30000" dirty="0" err="1">
                <a:solidFill>
                  <a:srgbClr val="0033CC"/>
                </a:solidFill>
                <a:latin typeface="Arial"/>
                <a:cs typeface="Arial"/>
              </a:rPr>
              <a:t>5</a:t>
            </a:r>
            <a:r>
              <a:rPr lang="en-US" spc="-5" dirty="0">
                <a:solidFill>
                  <a:srgbClr val="0033CC"/>
                </a:solidFill>
                <a:latin typeface="Arial"/>
                <a:cs typeface="Arial"/>
              </a:rPr>
              <a:t> Mary </a:t>
            </a:r>
            <a:r>
              <a:rPr lang="en-US" spc="-5" dirty="0" err="1">
                <a:solidFill>
                  <a:srgbClr val="0033CC"/>
                </a:solidFill>
                <a:latin typeface="Arial"/>
                <a:cs typeface="Arial"/>
              </a:rPr>
              <a:t>Jorgensen</a:t>
            </a:r>
            <a:r>
              <a:rPr lang="en-US" spc="35" baseline="30000" dirty="0" err="1">
                <a:solidFill>
                  <a:srgbClr val="0033CC"/>
                </a:solidFill>
                <a:latin typeface="Arial"/>
                <a:cs typeface="Arial"/>
              </a:rPr>
              <a:t>5</a:t>
            </a:r>
            <a:endParaRPr lang="en-US" spc="-5" dirty="0">
              <a:solidFill>
                <a:srgbClr val="0033CC"/>
              </a:solidFill>
              <a:latin typeface="Arial"/>
              <a:cs typeface="Arial"/>
            </a:endParaRPr>
          </a:p>
          <a:p>
            <a:pPr marR="381635" algn="ctr">
              <a:spcBef>
                <a:spcPts val="1585"/>
              </a:spcBef>
            </a:pPr>
            <a:r>
              <a:rPr lang="en-US" sz="2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lang="en-US" sz="2000" spc="35" dirty="0" err="1">
                <a:solidFill>
                  <a:srgbClr val="0033CC"/>
                </a:solidFill>
                <a:latin typeface="Arial"/>
                <a:cs typeface="Arial"/>
              </a:rPr>
              <a:t>McGill</a:t>
            </a:r>
            <a:r>
              <a:rPr lang="en-US" sz="2000" spc="35" dirty="0">
                <a:solidFill>
                  <a:srgbClr val="0033CC"/>
                </a:solidFill>
                <a:latin typeface="Arial"/>
                <a:cs typeface="Arial"/>
              </a:rPr>
              <a:t>, </a:t>
            </a:r>
            <a:r>
              <a:rPr lang="en-US" sz="2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lang="en-US" sz="2000" spc="35" dirty="0" err="1">
                <a:solidFill>
                  <a:srgbClr val="0033CC"/>
                </a:solidFill>
                <a:latin typeface="Arial"/>
                <a:cs typeface="Arial"/>
              </a:rPr>
              <a:t>LDI</a:t>
            </a:r>
            <a:r>
              <a:rPr lang="en-US" sz="2000" spc="35" dirty="0">
                <a:solidFill>
                  <a:srgbClr val="0033CC"/>
                </a:solidFill>
                <a:latin typeface="Arial"/>
                <a:cs typeface="Arial"/>
              </a:rPr>
              <a:t>, </a:t>
            </a:r>
            <a:r>
              <a:rPr lang="en-US" sz="2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3</a:t>
            </a:r>
            <a:r>
              <a:rPr lang="en-US" sz="2000" spc="35" dirty="0" err="1">
                <a:solidFill>
                  <a:srgbClr val="0033CC"/>
                </a:solidFill>
                <a:latin typeface="Arial"/>
                <a:cs typeface="Arial"/>
              </a:rPr>
              <a:t>CIUSS</a:t>
            </a:r>
            <a:r>
              <a:rPr lang="en-US" sz="2000" spc="35" dirty="0">
                <a:solidFill>
                  <a:srgbClr val="0033CC"/>
                </a:solidFill>
                <a:latin typeface="Arial"/>
                <a:cs typeface="Arial"/>
              </a:rPr>
              <a:t>, </a:t>
            </a:r>
            <a:r>
              <a:rPr lang="en-US" sz="2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4</a:t>
            </a:r>
            <a:r>
              <a:rPr lang="en-US" sz="2000" spc="35" dirty="0" err="1">
                <a:solidFill>
                  <a:srgbClr val="0033CC"/>
                </a:solidFill>
                <a:latin typeface="Arial"/>
                <a:cs typeface="Arial"/>
              </a:rPr>
              <a:t>Dawson</a:t>
            </a:r>
            <a:r>
              <a:rPr lang="en-US" sz="2000" spc="35" dirty="0">
                <a:solidFill>
                  <a:srgbClr val="0033CC"/>
                </a:solidFill>
                <a:latin typeface="Arial"/>
                <a:cs typeface="Arial"/>
              </a:rPr>
              <a:t> College </a:t>
            </a:r>
            <a:r>
              <a:rPr lang="en-US" sz="2000" spc="35" baseline="30000" dirty="0" err="1">
                <a:solidFill>
                  <a:srgbClr val="0033CC"/>
                </a:solidFill>
                <a:latin typeface="Arial"/>
                <a:cs typeface="Arial"/>
              </a:rPr>
              <a:t>5</a:t>
            </a:r>
            <a:r>
              <a:rPr lang="en-US" sz="2000" spc="35" dirty="0" err="1">
                <a:solidFill>
                  <a:srgbClr val="0033CC"/>
                </a:solidFill>
                <a:latin typeface="Arial"/>
                <a:cs typeface="Arial"/>
              </a:rPr>
              <a:t>Adaptech</a:t>
            </a:r>
            <a:r>
              <a:rPr lang="en-US" sz="2000" spc="35" dirty="0">
                <a:solidFill>
                  <a:srgbClr val="0033CC"/>
                </a:solidFill>
                <a:latin typeface="Arial"/>
                <a:cs typeface="Arial"/>
              </a:rPr>
              <a:t> Research Network</a:t>
            </a:r>
          </a:p>
          <a:p>
            <a:pPr marR="381635" algn="ctr">
              <a:spcBef>
                <a:spcPts val="1585"/>
              </a:spcBef>
            </a:pPr>
            <a:r>
              <a:rPr lang="en-US" sz="2000" spc="35" dirty="0">
                <a:solidFill>
                  <a:srgbClr val="0033CC"/>
                </a:solidFill>
                <a:latin typeface="Arial"/>
                <a:cs typeface="Arial"/>
              </a:rPr>
              <a:t>Psychosocial Rounds, Montreal, </a:t>
            </a:r>
            <a:r>
              <a:rPr lang="en-US" sz="2000" spc="35">
                <a:solidFill>
                  <a:srgbClr val="0033CC"/>
                </a:solidFill>
                <a:latin typeface="Arial"/>
                <a:cs typeface="Arial"/>
              </a:rPr>
              <a:t>September 5, 2023</a:t>
            </a:r>
            <a:endParaRPr lang="en-US" sz="2000" spc="35" dirty="0">
              <a:solidFill>
                <a:srgbClr val="0033CC"/>
              </a:solidFill>
              <a:latin typeface="Arial"/>
              <a:cs typeface="Arial"/>
            </a:endParaRPr>
          </a:p>
          <a:p>
            <a:pPr marR="381635" algn="ctr">
              <a:spcBef>
                <a:spcPts val="1585"/>
              </a:spcBef>
            </a:pPr>
            <a:r>
              <a:rPr lang="en-CA" spc="35" dirty="0">
                <a:solidFill>
                  <a:srgbClr val="0033CC"/>
                </a:solidFill>
                <a:latin typeface="Arial"/>
                <a:cs typeface="Arial"/>
              </a:rPr>
              <a:t>https://shorturl.at/mxDGX</a:t>
            </a: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endParaRPr sz="2600" dirty="0">
              <a:latin typeface="Arial"/>
              <a:cs typeface="Arial"/>
            </a:endParaRPr>
          </a:p>
        </p:txBody>
      </p:sp>
      <p:pic>
        <p:nvPicPr>
          <p:cNvPr id="4" name="Picture 2" descr="Creative Commons Attribution - Non Commercia l- No Derivatives 4.0 International">
            <a:extLst>
              <a:ext uri="{FF2B5EF4-FFF2-40B4-BE49-F238E27FC236}">
                <a16:creationId xmlns:a16="http://schemas.microsoft.com/office/drawing/2014/main" id="{F09F7B93-64E5-4EE4-ADAD-58F2612E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44" y="6178597"/>
            <a:ext cx="1193499" cy="41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EC10D4-A2F3-AEFA-FF8D-14D0012F1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41" y="6090270"/>
            <a:ext cx="517496" cy="573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33E31-387A-945B-FC8B-10A385B52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" y="6058675"/>
            <a:ext cx="1681631" cy="605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D88CA-4242-BAB2-69B8-E04E07875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254" y="6104696"/>
            <a:ext cx="1795269" cy="559367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56CD5156-03EA-ADFF-8BFD-E7C05377A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33" y="5942129"/>
            <a:ext cx="1443866" cy="721934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015BD372-720D-F65E-BEB5-4A031B4FC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8" y="6047771"/>
            <a:ext cx="2134785" cy="616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069" y="107002"/>
            <a:ext cx="11950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 smtClean="0"/>
              <a:t>Libman</a:t>
            </a:r>
            <a:r>
              <a:rPr lang="en-CA" sz="1800" dirty="0" smtClean="0"/>
              <a:t>, E., </a:t>
            </a:r>
            <a:r>
              <a:rPr lang="en-CA" sz="1800" dirty="0" err="1" smtClean="0"/>
              <a:t>Fichten</a:t>
            </a:r>
            <a:r>
              <a:rPr lang="en-CA" sz="1800" dirty="0" smtClean="0"/>
              <a:t>, C., </a:t>
            </a:r>
            <a:r>
              <a:rPr lang="en-CA" sz="1800" dirty="0" err="1" smtClean="0"/>
              <a:t>Creti</a:t>
            </a:r>
            <a:r>
              <a:rPr lang="en-CA" sz="1800" dirty="0" smtClean="0"/>
              <a:t>, L., &amp; </a:t>
            </a:r>
            <a:r>
              <a:rPr lang="en-CA" sz="1800" dirty="0" err="1" smtClean="0"/>
              <a:t>Bailes</a:t>
            </a:r>
            <a:r>
              <a:rPr lang="en-CA" sz="1800" dirty="0" smtClean="0"/>
              <a:t>, S. (2023, September 5). </a:t>
            </a:r>
            <a:r>
              <a:rPr lang="en-CA" sz="1800" i="1" dirty="0" smtClean="0"/>
              <a:t>Parasomnias and other negative sleep related phenomena among post-secondary students with and without disabilities </a:t>
            </a:r>
            <a:r>
              <a:rPr lang="en-CA" sz="1800" dirty="0" smtClean="0"/>
              <a:t>[Invited speakers]. Psychosocial Rounds at the Jewish General Hospital, Montreal, QC, Canada.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2558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10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9" y="332657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Our Research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2620" y="1052736"/>
            <a:ext cx="1120648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3" indent="-396875">
              <a:spcAft>
                <a:spcPts val="0"/>
              </a:spcAft>
              <a:tabLst>
                <a:tab pos="690563" algn="l"/>
              </a:tabLst>
            </a:pPr>
            <a:r>
              <a:rPr lang="en-US" sz="3200" dirty="0"/>
              <a:t>As Eva mentioned we are interested </a:t>
            </a:r>
          </a:p>
          <a:p>
            <a:pPr marL="1063625" lvl="6" indent="-396875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Prevalence, impact, coping strategies</a:t>
            </a:r>
          </a:p>
          <a:p>
            <a:pPr marL="1063625" lvl="6" indent="-396875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Predictors: resilience and susceptibility</a:t>
            </a:r>
          </a:p>
          <a:p>
            <a:pPr marL="741363" lvl="4" indent="-344488">
              <a:spcAft>
                <a:spcPts val="0"/>
              </a:spcAft>
            </a:pPr>
            <a:r>
              <a:rPr lang="en-US" sz="2800" dirty="0"/>
              <a:t>Hypotheses: susceptibility</a:t>
            </a:r>
          </a:p>
          <a:p>
            <a:pPr marL="1063625" lvl="6" indent="-396875">
              <a:buSzPct val="10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Sleep deprivation</a:t>
            </a:r>
          </a:p>
          <a:p>
            <a:pPr marL="1063625" lvl="6" indent="-396875">
              <a:buSzPct val="10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“Poor sleepers” </a:t>
            </a:r>
          </a:p>
          <a:p>
            <a:pPr marL="1063625" lvl="6" indent="-396875">
              <a:buSzPct val="10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Multiple different parasomnias</a:t>
            </a:r>
          </a:p>
          <a:p>
            <a:pPr marL="1063625" lvl="6" indent="-396875">
              <a:buSzPct val="10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Psychological disorders</a:t>
            </a:r>
          </a:p>
          <a:p>
            <a:pPr marL="1063625" lvl="6" indent="-396875">
              <a:buSzPct val="10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ADHD</a:t>
            </a:r>
          </a:p>
          <a:p>
            <a:pPr marL="741363" lvl="4" indent="-344488">
              <a:spcAft>
                <a:spcPts val="0"/>
              </a:spcAft>
            </a:pPr>
            <a:r>
              <a:rPr lang="en-US" sz="2800" dirty="0"/>
              <a:t>Hypotheses: resilience = ???</a:t>
            </a:r>
          </a:p>
          <a:p>
            <a:pPr>
              <a:spcAft>
                <a:spcPts val="0"/>
              </a:spcAft>
            </a:pPr>
            <a:r>
              <a:rPr lang="en-US" sz="3200" dirty="0"/>
              <a:t>Now: ready to launch project</a:t>
            </a:r>
          </a:p>
          <a:p>
            <a:pPr lvl="1">
              <a:spcAft>
                <a:spcPts val="0"/>
              </a:spcAft>
            </a:pPr>
            <a:r>
              <a:rPr lang="en-US" sz="2800" dirty="0"/>
              <a:t>Waiting for ethics</a:t>
            </a:r>
            <a:endParaRPr lang="en-US" dirty="0"/>
          </a:p>
        </p:txBody>
      </p:sp>
      <p:pic>
        <p:nvPicPr>
          <p:cNvPr id="3" name="Picture 2" descr="A clock with a black hand&#10;&#10;Description automatically generated">
            <a:extLst>
              <a:ext uri="{FF2B5EF4-FFF2-40B4-BE49-F238E27FC236}">
                <a16:creationId xmlns:a16="http://schemas.microsoft.com/office/drawing/2014/main" id="{80890578-CC35-0742-CA05-C994A17D0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52" y="4003933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11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9" y="332657"/>
            <a:ext cx="8302625" cy="684213"/>
          </a:xfrm>
        </p:spPr>
        <p:txBody>
          <a:bodyPr/>
          <a:lstStyle/>
          <a:p>
            <a:r>
              <a:rPr lang="en-US" dirty="0"/>
              <a:t>Advisory Board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" y="1135927"/>
            <a:ext cx="11567160" cy="572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Two 1 hr. Zoom meetings with experts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Outside opinions </a:t>
            </a:r>
          </a:p>
          <a:p>
            <a:r>
              <a:rPr lang="en-US" sz="2800" dirty="0">
                <a:effectLst/>
              </a:rPr>
              <a:t>Animator, 2</a:t>
            </a:r>
            <a:r>
              <a:rPr lang="en-US" sz="2800" dirty="0"/>
              <a:t> note takers</a:t>
            </a:r>
          </a:p>
          <a:p>
            <a:r>
              <a:rPr lang="en-US" sz="2800" dirty="0"/>
              <a:t>Research team were “flies on the wall”</a:t>
            </a:r>
          </a:p>
          <a:p>
            <a:r>
              <a:rPr lang="en-US" sz="2800" dirty="0"/>
              <a:t>Questions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your thoughts concerning parasomnias and other negative sleep-related phenomena?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information do you think we need to gather from post-secondary students to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33500" lvl="3" indent="-342900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ea typeface="Times New Roman" panose="02020603050405020304" pitchFamily="18" charset="0"/>
              </a:rPr>
              <a:t>Understand the phenomena</a:t>
            </a:r>
            <a:endParaRPr lang="en-US" sz="2600" i="1" dirty="0">
              <a:effectLst/>
              <a:ea typeface="Calibri" panose="020F0502020204030204" pitchFamily="34" charset="0"/>
            </a:endParaRPr>
          </a:p>
          <a:p>
            <a:pPr marL="1333500" lvl="3" indent="-342900">
              <a:spcBef>
                <a:spcPts val="0"/>
              </a:spcBef>
              <a:spcAft>
                <a:spcPts val="1000"/>
              </a:spcAft>
            </a:pPr>
            <a:r>
              <a:rPr lang="en-US" sz="2600" i="1" dirty="0">
                <a:effectLst/>
                <a:ea typeface="Times New Roman" panose="02020603050405020304" pitchFamily="18" charset="0"/>
              </a:rPr>
              <a:t>Ultimately make recommendations</a:t>
            </a:r>
            <a:endParaRPr lang="en-US" sz="2600" i="1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FF729-635D-6C61-11C2-F80D98D31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893" y="1265007"/>
            <a:ext cx="3359187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31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12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748" y="167916"/>
            <a:ext cx="12192000" cy="684213"/>
          </a:xfrm>
        </p:spPr>
        <p:txBody>
          <a:bodyPr/>
          <a:lstStyle/>
          <a:p>
            <a:pPr>
              <a:defRPr/>
            </a:pPr>
            <a:r>
              <a:rPr lang="en-US" altLang="en-US" sz="3600" dirty="0">
                <a:effectLst/>
              </a:rPr>
              <a:t>Curating English and French Validated Questionnaires</a:t>
            </a:r>
            <a:endParaRPr lang="en-US" sz="3600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2760" y="1158554"/>
            <a:ext cx="1160018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dirty="0">
                <a:effectLst/>
              </a:rPr>
              <a:t>Literature search (French </a:t>
            </a:r>
            <a:r>
              <a:rPr lang="en-US" dirty="0"/>
              <a:t>Google, </a:t>
            </a:r>
            <a:r>
              <a:rPr lang="en-US" dirty="0" err="1"/>
              <a:t>Érudit</a:t>
            </a:r>
            <a:r>
              <a:rPr lang="en-US" dirty="0"/>
              <a:t>)</a:t>
            </a:r>
          </a:p>
          <a:p>
            <a:pPr>
              <a:spcBef>
                <a:spcPts val="100"/>
              </a:spcBef>
            </a:pPr>
            <a:r>
              <a:rPr lang="en-US" dirty="0"/>
              <a:t>Email colleagues</a:t>
            </a:r>
          </a:p>
          <a:p>
            <a:pPr>
              <a:spcBef>
                <a:spcPts val="100"/>
              </a:spcBef>
            </a:pPr>
            <a:r>
              <a:rPr lang="en-US" dirty="0">
                <a:effectLst/>
              </a:rPr>
              <a:t>Email scholars who used the French version</a:t>
            </a:r>
          </a:p>
          <a:p>
            <a:pPr>
              <a:spcBef>
                <a:spcPts val="100"/>
              </a:spcBef>
            </a:pPr>
            <a:r>
              <a:rPr lang="en-US" dirty="0"/>
              <a:t>Managed to get most measures BUT</a:t>
            </a:r>
          </a:p>
          <a:p>
            <a:pPr lvl="1">
              <a:spcBef>
                <a:spcPts val="100"/>
              </a:spcBef>
            </a:pPr>
            <a:r>
              <a:rPr lang="en-US" sz="3000" dirty="0"/>
              <a:t>Different French versions differed from each other</a:t>
            </a:r>
          </a:p>
          <a:p>
            <a:pPr lvl="1">
              <a:spcBef>
                <a:spcPts val="100"/>
              </a:spcBef>
            </a:pPr>
            <a:r>
              <a:rPr lang="en-US" sz="3000" dirty="0"/>
              <a:t>Colleagues said they used the measure but it was not validated</a:t>
            </a:r>
          </a:p>
          <a:p>
            <a:pPr lvl="1">
              <a:spcBef>
                <a:spcPts val="100"/>
              </a:spcBef>
            </a:pPr>
            <a:r>
              <a:rPr lang="en-US" sz="3000" dirty="0"/>
              <a:t>Etc. etc.</a:t>
            </a:r>
          </a:p>
          <a:p>
            <a:pPr lvl="1">
              <a:spcBef>
                <a:spcPts val="100"/>
              </a:spcBef>
            </a:pPr>
            <a:r>
              <a:rPr lang="en-US" sz="3000" dirty="0"/>
              <a:t>Had to translate two measures ourselves (DeepL really helped)</a:t>
            </a: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3" name="Picture 2" descr="A red white and blue flag&#10;&#10;Description automatically generated">
            <a:extLst>
              <a:ext uri="{FF2B5EF4-FFF2-40B4-BE49-F238E27FC236}">
                <a16:creationId xmlns:a16="http://schemas.microsoft.com/office/drawing/2014/main" id="{7E722B79-8357-0F55-730D-C03CE96C7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68" y="1285570"/>
            <a:ext cx="1150620" cy="765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8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13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9" y="332657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Parasomnia </a:t>
            </a:r>
            <a:r>
              <a:rPr lang="en-US" altLang="en-US" dirty="0">
                <a:effectLst/>
              </a:rPr>
              <a:t>Measures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17500" y="1144176"/>
            <a:ext cx="12314808" cy="479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0" lvl="2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highlight>
                  <a:srgbClr val="00FFFF"/>
                </a:highlight>
              </a:rPr>
              <a:t>Munich Parasomnia Screening (MUPS): </a:t>
            </a:r>
            <a:r>
              <a:rPr lang="en-US" sz="3200" dirty="0">
                <a:ea typeface="Times New Roman" panose="02020603050405020304" pitchFamily="18" charset="0"/>
              </a:rPr>
              <a:t>21 items</a:t>
            </a:r>
          </a:p>
          <a:p>
            <a:pPr marL="1143000" lvl="3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900" dirty="0"/>
              <a:t>During the past year, how often did you experience the following</a:t>
            </a:r>
          </a:p>
          <a:p>
            <a:pPr marL="1419225" lvl="4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/>
              <a:t>0= never to 6= very often  If ≥ 3 then</a:t>
            </a:r>
          </a:p>
          <a:p>
            <a:pPr marL="1626870" lvl="5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How disturbing was this? 1= not at all to 10 = very disturbing </a:t>
            </a:r>
          </a:p>
          <a:p>
            <a:pPr marL="1626870" lvl="5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What did you do about this? </a:t>
            </a:r>
          </a:p>
          <a:p>
            <a:pPr marL="876300" lvl="2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highlight>
                  <a:srgbClr val="00FFFF"/>
                </a:highlight>
              </a:rPr>
              <a:t>Paris Arousal Disorders Severity Scale: </a:t>
            </a:r>
            <a:r>
              <a:rPr lang="en-US" sz="3200" dirty="0"/>
              <a:t>17 items </a:t>
            </a:r>
          </a:p>
          <a:p>
            <a:pPr marL="857250" lvl="1" indent="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dirty="0"/>
              <a:t>During the past year, how often did you exhibit the following</a:t>
            </a:r>
          </a:p>
          <a:p>
            <a:pPr marL="1419225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/>
              <a:t>0= never, 1 = sometimes, 2= often If ≥ 1 then </a:t>
            </a:r>
          </a:p>
          <a:p>
            <a:pPr marL="1626870" lvl="5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How disturbing was this? 1= not at all to 10 = very disturbing </a:t>
            </a:r>
          </a:p>
          <a:p>
            <a:pPr marL="1626870" lvl="5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What did you do about this?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34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2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1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14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9" y="332657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Other Measures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 bwMode="auto">
          <a:xfrm>
            <a:off x="492760" y="1202638"/>
            <a:ext cx="1169924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2" indent="-5143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3200" dirty="0"/>
              <a:t>Insomnia Severity Index </a:t>
            </a:r>
          </a:p>
          <a:p>
            <a:pPr marL="514350" lvl="2" indent="-5143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Chronobiology: Reduced Morningness-Eveningness Scale </a:t>
            </a:r>
          </a:p>
          <a:p>
            <a:pPr marL="514350" lvl="2" indent="-5143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Eysenck Personality Questionnaire (EPQ-RA: Neuroticism)</a:t>
            </a:r>
          </a:p>
          <a:p>
            <a:pPr marL="514350" lvl="2" indent="-5143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CA" sz="3200" dirty="0"/>
              <a:t>Sleep Questionnaire </a:t>
            </a:r>
          </a:p>
          <a:p>
            <a:pPr marL="514350" lvl="2" indent="-5143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Sleep Symptom Checklist</a:t>
            </a:r>
          </a:p>
          <a:p>
            <a:pPr marL="514350" lvl="2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Quality of Life Enjoyment and Satisfaction</a:t>
            </a:r>
          </a:p>
          <a:p>
            <a:pPr marL="514350" lvl="2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Hospital Anxiety and Depression Scale (</a:t>
            </a:r>
            <a:r>
              <a:rPr lang="en-US" sz="3200" dirty="0" err="1"/>
              <a:t>HADS</a:t>
            </a:r>
            <a:r>
              <a:rPr lang="en-US" sz="3200" dirty="0"/>
              <a:t>)</a:t>
            </a:r>
          </a:p>
          <a:p>
            <a:pPr marL="514350" lvl="2" indent="-5143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Demographics &amp; disability</a:t>
            </a:r>
          </a:p>
          <a:p>
            <a:pPr marL="514350" lvl="2" indent="-5143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Anything else?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F022496A-BAE7-BD10-E916-019A16006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90" y="2891790"/>
            <a:ext cx="2327846" cy="1510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7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15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9" y="332657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Method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 bwMode="auto">
          <a:xfrm>
            <a:off x="228600" y="1236928"/>
            <a:ext cx="119634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sz="3600" dirty="0"/>
              <a:t>Administer 2 linked surveys</a:t>
            </a:r>
          </a:p>
          <a:p>
            <a:pPr lvl="1"/>
            <a:r>
              <a:rPr lang="en-US" sz="3600" dirty="0"/>
              <a:t>Offer Amazon gift cards ($30)</a:t>
            </a:r>
          </a:p>
          <a:p>
            <a:pPr lvl="1"/>
            <a:r>
              <a:rPr lang="en-US" sz="3600" dirty="0"/>
              <a:t>Sample</a:t>
            </a:r>
          </a:p>
          <a:p>
            <a:pPr lvl="2"/>
            <a:r>
              <a:rPr lang="en-US" sz="3000" dirty="0"/>
              <a:t>Email participants in our data bank (2210 students since 2013)</a:t>
            </a:r>
          </a:p>
          <a:p>
            <a:pPr lvl="2"/>
            <a:r>
              <a:rPr lang="en-US" sz="3000" dirty="0"/>
              <a:t>Current students or student during the past 5 years</a:t>
            </a:r>
          </a:p>
          <a:p>
            <a:pPr lvl="3"/>
            <a:r>
              <a:rPr lang="en-US" sz="2900" dirty="0"/>
              <a:t>Past experience </a:t>
            </a:r>
          </a:p>
          <a:p>
            <a:pPr lvl="4"/>
            <a:r>
              <a:rPr lang="en-US" sz="2800" dirty="0">
                <a:effectLst/>
              </a:rPr>
              <a:t>Many emails don’t work any more</a:t>
            </a:r>
          </a:p>
          <a:p>
            <a:pPr lvl="4"/>
            <a:r>
              <a:rPr lang="en-US" sz="2800" dirty="0"/>
              <a:t>Some students not interested</a:t>
            </a:r>
            <a:endParaRPr lang="en-US" sz="2800" dirty="0">
              <a:effectLst/>
            </a:endParaRPr>
          </a:p>
          <a:p>
            <a:pPr lvl="4"/>
            <a:r>
              <a:rPr lang="en-US" sz="2800" dirty="0"/>
              <a:t>Expect 20% response rate (approx. 400 participants)</a:t>
            </a:r>
          </a:p>
        </p:txBody>
      </p:sp>
      <p:pic>
        <p:nvPicPr>
          <p:cNvPr id="3" name="Picture 2" descr="A group of beakers with colored liquid&#10;&#10;Description automatically generated">
            <a:extLst>
              <a:ext uri="{FF2B5EF4-FFF2-40B4-BE49-F238E27FC236}">
                <a16:creationId xmlns:a16="http://schemas.microsoft.com/office/drawing/2014/main" id="{A840861F-34F7-C15B-0F8E-2F740637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26" y="1244922"/>
            <a:ext cx="2619375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6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 with her arms crossed&#10;&#10;Description automatically generated">
            <a:extLst>
              <a:ext uri="{FF2B5EF4-FFF2-40B4-BE49-F238E27FC236}">
                <a16:creationId xmlns:a16="http://schemas.microsoft.com/office/drawing/2014/main" id="{F7B12E2D-5E40-A2AD-82CB-AAC9A1593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18" y="347959"/>
            <a:ext cx="1927102" cy="1927102"/>
          </a:xfrm>
          <a:prstGeom prst="rect">
            <a:avLst/>
          </a:prstGeom>
        </p:spPr>
      </p:pic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16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1" y="332657"/>
            <a:ext cx="11620500" cy="684213"/>
          </a:xfrm>
        </p:spPr>
        <p:txBody>
          <a:bodyPr/>
          <a:lstStyle/>
          <a:p>
            <a:pPr>
              <a:defRPr/>
            </a:pPr>
            <a:r>
              <a:rPr lang="en-CA" noProof="0" dirty="0">
                <a:effectLst/>
              </a:rPr>
              <a:t>Preliminary Pilot Data: Participant 1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311510"/>
            <a:ext cx="112776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Participant 1: 25 year old female student	</a:t>
            </a:r>
          </a:p>
          <a:p>
            <a:pPr lvl="1"/>
            <a:r>
              <a:rPr lang="en-US" dirty="0"/>
              <a:t>Nightmare disorder </a:t>
            </a:r>
          </a:p>
          <a:p>
            <a:pPr marL="990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MUPS item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13. </a:t>
            </a:r>
            <a:r>
              <a:rPr lang="en-US" sz="2400" dirty="0">
                <a:ea typeface="Times New Roman" panose="02020603050405020304" pitchFamily="18" charset="0"/>
              </a:rPr>
              <a:t>During the past year, how often did you experience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frightening dreams and nightmares: 6 = very often</a:t>
            </a:r>
          </a:p>
          <a:p>
            <a:pPr lvl="1"/>
            <a:r>
              <a:rPr lang="en-US" dirty="0"/>
              <a:t>Confusional awakenings</a:t>
            </a:r>
          </a:p>
          <a:p>
            <a:pPr marL="100965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MUPS item 17. Upon waking, completely confused / difficult orientation / slowed speech: 4 = sometimes</a:t>
            </a:r>
          </a:p>
          <a:p>
            <a:pPr lvl="1"/>
            <a:r>
              <a:rPr lang="en-US" dirty="0"/>
              <a:t>Other </a:t>
            </a:r>
          </a:p>
          <a:p>
            <a:pPr marL="990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MUPS item 8. Teeth grinding during the night: 5 = often</a:t>
            </a:r>
          </a:p>
          <a:p>
            <a:pPr marL="0" indent="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marL="274637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3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0A1B3C-5552-174D-A144-222EAFBA5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557" y="152402"/>
            <a:ext cx="1926503" cy="1926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714BA-D562-544D-F064-945B8CFE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>
                <a:effectLst/>
              </a:rPr>
              <a:t>Preliminary Pilot Data: Participant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C6891-ECBC-59EF-8F45-474830C273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0677" y="1268760"/>
            <a:ext cx="12051323" cy="48882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Context</a:t>
            </a:r>
          </a:p>
          <a:p>
            <a:pPr marL="685800" lvl="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Sleeps 12 hours during the night plus a 2-hour nap daily </a:t>
            </a:r>
          </a:p>
          <a:p>
            <a:pPr marL="742950" marR="0" indent="-3603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Severe daytime fatigue/sleepiness (despite many hours sleeping)</a:t>
            </a:r>
          </a:p>
          <a:p>
            <a:pPr marL="742950" marR="0" indent="-3603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Concentration and cognitive function appear unimpaired</a:t>
            </a:r>
          </a:p>
          <a:p>
            <a:pPr marL="742950" marR="0" indent="-3603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Competitive sports &amp; social activities have become limited</a:t>
            </a:r>
          </a:p>
          <a:p>
            <a:pPr marL="742950" marR="0" indent="-3603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Perceives she has more energy in the summer</a:t>
            </a:r>
          </a:p>
          <a:p>
            <a:pPr marL="742950" marR="0" indent="-3603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</a:rPr>
              <a:t>U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ses bright light exposure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D3817-CB38-B381-51B0-178063E96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74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18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1" y="332657"/>
            <a:ext cx="11620500" cy="684213"/>
          </a:xfrm>
        </p:spPr>
        <p:txBody>
          <a:bodyPr/>
          <a:lstStyle/>
          <a:p>
            <a:pPr>
              <a:defRPr/>
            </a:pPr>
            <a:r>
              <a:rPr lang="en-CA" noProof="0" dirty="0">
                <a:effectLst/>
              </a:rPr>
              <a:t>Preliminary Pilot Data: Participant 2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311510"/>
            <a:ext cx="1188212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Participant 2: 22-year old male student</a:t>
            </a:r>
            <a:r>
              <a:rPr lang="en-US" sz="2800" dirty="0"/>
              <a:t>	</a:t>
            </a:r>
          </a:p>
          <a:p>
            <a:pPr marL="6096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/>
              <a:t>Sleep-related movement disorder </a:t>
            </a:r>
            <a:r>
              <a:rPr lang="en-US" sz="2800" dirty="0">
                <a:effectLst/>
                <a:ea typeface="Calibri" panose="020F0502020204030204" pitchFamily="34" charset="0"/>
              </a:rPr>
              <a:t> </a:t>
            </a:r>
          </a:p>
          <a:p>
            <a:pPr marL="723900" lvl="1" indent="-1555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MUPS item 1: leg or body twitches that occur suddenly and unintentionally when falling asleep, often with the sensation of falling; 5= often</a:t>
            </a:r>
          </a:p>
          <a:p>
            <a:pPr marL="6096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/>
              <a:t>Confusional awakenings</a:t>
            </a:r>
          </a:p>
          <a:p>
            <a:pPr marL="723900" lvl="1" indent="-1555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MUPS item 17; Upon waking, completely confused/difficult orientation, slowed speech; 4=sometimes</a:t>
            </a:r>
          </a:p>
          <a:p>
            <a:pPr marL="6096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/>
              <a:t>Other</a:t>
            </a:r>
          </a:p>
          <a:p>
            <a:pPr marL="723900" marR="0" lvl="1" indent="-1555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 </a:t>
            </a:r>
            <a:r>
              <a:rPr lang="en-US" sz="2200" dirty="0"/>
              <a:t>MUPS item 8: Teeth grinding: 6=very often</a:t>
            </a:r>
          </a:p>
          <a:p>
            <a:pPr marL="723900" marR="0" lvl="1" indent="-1555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 MUPS item 5: Auditory/ visual illusions: 4=sometimes</a:t>
            </a:r>
          </a:p>
          <a:p>
            <a:pPr marL="723900" marR="0" lvl="1" indent="-1555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 MUPS item 13: Nightmare disorder frightening dreams and nightmares; 4=sometimes</a:t>
            </a:r>
          </a:p>
          <a:p>
            <a:pPr marL="274637" lvl="1" indent="0">
              <a:buNone/>
            </a:pPr>
            <a:endParaRPr lang="en-US" sz="2800" dirty="0"/>
          </a:p>
        </p:txBody>
      </p:sp>
      <p:pic>
        <p:nvPicPr>
          <p:cNvPr id="4" name="Picture 3" descr="A person's face with a line drawing&#10;&#10;Description automatically generated with medium confidence">
            <a:extLst>
              <a:ext uri="{FF2B5EF4-FFF2-40B4-BE49-F238E27FC236}">
                <a16:creationId xmlns:a16="http://schemas.microsoft.com/office/drawing/2014/main" id="{6F5E67D2-7493-0F25-C3E1-D01BCA600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56" y="119057"/>
            <a:ext cx="1590040" cy="1590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1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19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1" y="332657"/>
            <a:ext cx="11620500" cy="684213"/>
          </a:xfrm>
        </p:spPr>
        <p:txBody>
          <a:bodyPr/>
          <a:lstStyle/>
          <a:p>
            <a:pPr>
              <a:defRPr/>
            </a:pPr>
            <a:r>
              <a:rPr lang="en-CA" noProof="0" dirty="0">
                <a:effectLst/>
              </a:rPr>
              <a:t>Preliminary Pilot Data: Participant 2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9900" y="1052736"/>
            <a:ext cx="116205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3200" dirty="0">
                <a:solidFill>
                  <a:schemeClr val="bg2">
                    <a:lumMod val="25000"/>
                  </a:schemeClr>
                </a:solidFill>
              </a:rPr>
              <a:t>Context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7525" indent="-2333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Main complaint was overwhelming daytime fatigue </a:t>
            </a:r>
          </a:p>
          <a:p>
            <a:pPr marL="914400" lvl="2" indent="-223838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Interfered with ability to complete assignments (although good student)</a:t>
            </a:r>
          </a:p>
          <a:p>
            <a:pPr marL="568325" marR="0" indent="-22225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Relatively frequent nightmares &amp; vivid dreams reported as unpleasant</a:t>
            </a:r>
          </a:p>
          <a:p>
            <a:pPr marL="1198563" lvl="2" indent="-2841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not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distressed by these </a:t>
            </a:r>
          </a:p>
          <a:p>
            <a:pPr marL="1198563" lvl="2" indent="-2841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Learned to wake himself up from these</a:t>
            </a:r>
          </a:p>
          <a:p>
            <a:pPr marL="1198563" lvl="2" indent="-2841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Then walk around to calm himself down &amp; return to bed</a:t>
            </a:r>
          </a:p>
          <a:p>
            <a:pPr marL="741363" marR="0" indent="-2841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68325" algn="l"/>
              </a:tabLst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Also a constitutionally long and delayed sleeper</a:t>
            </a:r>
          </a:p>
          <a:p>
            <a:pPr marL="1198563" lvl="2" indent="-3460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Contributed to sleep deprivation</a:t>
            </a:r>
          </a:p>
          <a:p>
            <a:pPr marL="274637" lvl="1" indent="0">
              <a:buNone/>
            </a:pPr>
            <a:endParaRPr lang="en-US" sz="2800" dirty="0"/>
          </a:p>
        </p:txBody>
      </p:sp>
      <p:pic>
        <p:nvPicPr>
          <p:cNvPr id="4" name="Picture 3" descr="A person's face with a line drawing&#10;&#10;Description automatically generated with medium confidence">
            <a:extLst>
              <a:ext uri="{FF2B5EF4-FFF2-40B4-BE49-F238E27FC236}">
                <a16:creationId xmlns:a16="http://schemas.microsoft.com/office/drawing/2014/main" id="{6F5E67D2-7493-0F25-C3E1-D01BCA600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56" y="119057"/>
            <a:ext cx="1590040" cy="1590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4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207D-0BFD-3E5E-A38D-89B55F14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4268-CA5B-ABBA-D087-B26460B961C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 Adaptech Research Network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Post-secondary students with and without disabilities</a:t>
            </a:r>
          </a:p>
          <a:p>
            <a:pPr marL="723893" lvl="2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Focus on academic success</a:t>
            </a:r>
          </a:p>
          <a:p>
            <a:pPr marL="4572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JGH Sleep Team </a:t>
            </a:r>
          </a:p>
          <a:p>
            <a:pPr marL="723893" lvl="2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Clinical and research</a:t>
            </a:r>
          </a:p>
          <a:p>
            <a:pPr marL="723893" lvl="2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Focus on sleep and sleep disorder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9AB47-49CA-3111-9FC2-FDF920DAA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9178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20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1" y="332657"/>
            <a:ext cx="11620500" cy="684213"/>
          </a:xfrm>
        </p:spPr>
        <p:txBody>
          <a:bodyPr/>
          <a:lstStyle/>
          <a:p>
            <a:pPr>
              <a:defRPr/>
            </a:pPr>
            <a:r>
              <a:rPr lang="en-CA" noProof="0" dirty="0">
                <a:effectLst/>
              </a:rPr>
              <a:t>Preliminary Pilot Data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9900" y="1052736"/>
            <a:ext cx="116205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3200" dirty="0">
                <a:solidFill>
                  <a:schemeClr val="bg2">
                    <a:lumMod val="25000"/>
                  </a:schemeClr>
                </a:solidFill>
              </a:rPr>
              <a:t>Context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7525" indent="-2333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Main complaint was overwhelming daytime fatigue </a:t>
            </a:r>
          </a:p>
          <a:p>
            <a:pPr marL="914400" lvl="2" indent="-223838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Interfered with ability to complete assignments (although good student)</a:t>
            </a:r>
          </a:p>
          <a:p>
            <a:pPr marL="568325" marR="0" indent="-22225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Relatively frequent nightmares &amp; vivid dreams reported as unpleasant</a:t>
            </a:r>
          </a:p>
          <a:p>
            <a:pPr marL="1198563" lvl="2" indent="-2841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not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distressed by these </a:t>
            </a:r>
          </a:p>
          <a:p>
            <a:pPr marL="1198563" lvl="2" indent="-2841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Learned to wake himself up from these</a:t>
            </a:r>
          </a:p>
          <a:p>
            <a:pPr marL="1198563" lvl="2" indent="-2841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Then walk around to calm himself down &amp; return to bed</a:t>
            </a:r>
          </a:p>
          <a:p>
            <a:pPr marL="741363" marR="0" indent="-284163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68325" algn="l"/>
              </a:tabLst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Also a constitutionally long and delayed sleeper</a:t>
            </a:r>
          </a:p>
          <a:p>
            <a:pPr marL="1198563" lvl="2" indent="-3460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Contributed to sleep deprivation</a:t>
            </a:r>
          </a:p>
          <a:p>
            <a:pPr marL="274637" lvl="1" indent="0">
              <a:buNone/>
            </a:pPr>
            <a:endParaRPr lang="en-US" sz="2800" dirty="0"/>
          </a:p>
        </p:txBody>
      </p:sp>
      <p:pic>
        <p:nvPicPr>
          <p:cNvPr id="4" name="Picture 3" descr="A person's face with a line drawing&#10;&#10;Description automatically generated with medium confidence">
            <a:extLst>
              <a:ext uri="{FF2B5EF4-FFF2-40B4-BE49-F238E27FC236}">
                <a16:creationId xmlns:a16="http://schemas.microsoft.com/office/drawing/2014/main" id="{6F5E67D2-7493-0F25-C3E1-D01BCA600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56" y="119057"/>
            <a:ext cx="1590040" cy="1590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67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21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1" y="332657"/>
            <a:ext cx="11620500" cy="684213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Parasomnia Story So Far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9900" y="1052736"/>
            <a:ext cx="117221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</a:rPr>
              <a:t>Importance of stakeholder experts for diverse viewpoints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</a:rPr>
              <a:t>Bilingual studies are difficult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</a:rPr>
              <a:t>More than one parasomnia may be common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</a:rPr>
              <a:t>Importance of subjective perception as well as objective score</a:t>
            </a:r>
          </a:p>
          <a:p>
            <a:pPr marL="274637" lvl="1" indent="0">
              <a:buNone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36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  </a:t>
            </a:r>
          </a:p>
        </p:txBody>
      </p:sp>
      <p:pic>
        <p:nvPicPr>
          <p:cNvPr id="7" name="Picture 11" descr="Question mark with a clock underneath it. " title="Ques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06">
            <a:off x="392180" y="2060382"/>
            <a:ext cx="2544762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80945" y="1358442"/>
            <a:ext cx="845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AF69E-BB3A-68A9-AF84-9D9FE64A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5685E-33F0-4A6E-9A66-F8E805781C78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81C61-40A5-A3EF-C1BF-AFCD177DBE1D}"/>
              </a:ext>
            </a:extLst>
          </p:cNvPr>
          <p:cNvSpPr txBox="1"/>
          <p:nvPr/>
        </p:nvSpPr>
        <p:spPr>
          <a:xfrm>
            <a:off x="3031067" y="3749457"/>
            <a:ext cx="94340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/>
              <a:t>Eva Libman: </a:t>
            </a:r>
            <a:r>
              <a:rPr lang="en-CA" sz="2800" dirty="0">
                <a:hlinkClick r:id="rId5"/>
              </a:rPr>
              <a:t>eva/libman@mcgill.ca</a:t>
            </a:r>
            <a:r>
              <a:rPr lang="en-CA" sz="2800" dirty="0"/>
              <a:t> </a:t>
            </a:r>
          </a:p>
          <a:p>
            <a:r>
              <a:rPr lang="en-CA" sz="2800" dirty="0"/>
              <a:t>Catherine Fichten: </a:t>
            </a:r>
            <a:r>
              <a:rPr lang="en-CA" sz="2800" dirty="0">
                <a:hlinkClick r:id="rId6"/>
              </a:rPr>
              <a:t>catherine.fichten@mcgill.ca</a:t>
            </a:r>
            <a:r>
              <a:rPr lang="en-CA" sz="2800" dirty="0"/>
              <a:t> </a:t>
            </a:r>
          </a:p>
          <a:p>
            <a:r>
              <a:rPr lang="en-CA" sz="2800" dirty="0"/>
              <a:t>Laura Creti: </a:t>
            </a:r>
            <a:r>
              <a:rPr lang="en-CA" sz="2800" dirty="0">
                <a:hlinkClick r:id="rId7"/>
              </a:rPr>
              <a:t>laura.creti@mcgill.ca</a:t>
            </a:r>
            <a:endParaRPr lang="en-CA" sz="2800" dirty="0"/>
          </a:p>
          <a:p>
            <a:r>
              <a:rPr lang="en-CA" sz="2800" dirty="0"/>
              <a:t>Sally Bailes: </a:t>
            </a:r>
            <a:r>
              <a:rPr lang="en-CA" sz="2800" dirty="0">
                <a:hlinkClick r:id="rId8"/>
              </a:rPr>
              <a:t>sally.bailes@mcgill.ca</a:t>
            </a:r>
            <a:r>
              <a:rPr lang="en-CA" sz="2800" dirty="0"/>
              <a:t> </a:t>
            </a:r>
          </a:p>
          <a:p>
            <a:r>
              <a:rPr lang="en-CA" sz="2800" dirty="0"/>
              <a:t>Alice Havel: </a:t>
            </a:r>
            <a:r>
              <a:rPr lang="en-CA" sz="2800" dirty="0">
                <a:hlinkClick r:id="rId9"/>
              </a:rPr>
              <a:t>ahavel@dawsoncollege.qc.ca</a:t>
            </a:r>
            <a:r>
              <a:rPr lang="en-CA" sz="2800" dirty="0"/>
              <a:t> </a:t>
            </a:r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E36AB-8329-6AD3-B740-A81F8ABE9075}"/>
              </a:ext>
            </a:extLst>
          </p:cNvPr>
          <p:cNvSpPr txBox="1"/>
          <p:nvPr/>
        </p:nvSpPr>
        <p:spPr>
          <a:xfrm>
            <a:off x="3031067" y="2411562"/>
            <a:ext cx="9160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PPT available at: </a:t>
            </a:r>
            <a:r>
              <a:rPr lang="en-CA" sz="3600" dirty="0">
                <a:hlinkClick r:id="rId10"/>
              </a:rPr>
              <a:t>https://shorturl.at/mxDGX</a:t>
            </a:r>
            <a:endParaRPr lang="en-CA" sz="3600" dirty="0"/>
          </a:p>
          <a:p>
            <a:endParaRPr lang="en-CA" sz="2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7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3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9" y="332657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 Overview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 bwMode="auto">
          <a:xfrm>
            <a:off x="510508" y="1421120"/>
            <a:ext cx="1120648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Understanding parasomnias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Our research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Preliminary pilot data</a:t>
            </a:r>
            <a:endParaRPr lang="en-US" dirty="0">
              <a:effectLst/>
            </a:endParaRPr>
          </a:p>
        </p:txBody>
      </p:sp>
      <p:pic>
        <p:nvPicPr>
          <p:cNvPr id="3" name="Picture 2" descr="Picture of a hand writing the word agenda. Copyright is: https://unsplash.com/s/photos/meeting-agenda">
            <a:extLst>
              <a:ext uri="{FF2B5EF4-FFF2-40B4-BE49-F238E27FC236}">
                <a16:creationId xmlns:a16="http://schemas.microsoft.com/office/drawing/2014/main" id="{7CA4B61A-3705-0DB0-DE7A-AF7DA9CD9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46" y="3172598"/>
            <a:ext cx="3665962" cy="2439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9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391C-5D75-A5F2-2F4B-E5725C72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Parasomnias?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BFCFC-21A3-7292-2BBF-8A2D141041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91580"/>
            <a:ext cx="11582400" cy="488820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sleep the brain cycles</a:t>
            </a:r>
          </a:p>
          <a:p>
            <a:pPr marL="60959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Wakefulness</a:t>
            </a:r>
          </a:p>
          <a:p>
            <a:pPr marL="60959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NREM sleep</a:t>
            </a:r>
          </a:p>
          <a:p>
            <a:pPr marL="60959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 sleep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Parasomnias</a:t>
            </a:r>
          </a:p>
          <a:p>
            <a:pPr marL="60959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Classified according to whether they emerged from NREM or REM sleep</a:t>
            </a:r>
          </a:p>
          <a:p>
            <a:pPr marL="60959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Occur when transitions between these stages are incomplete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People are </a:t>
            </a:r>
          </a:p>
          <a:p>
            <a:pPr marL="60959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Amnesic for the content from NREM parasomnias</a:t>
            </a:r>
          </a:p>
          <a:p>
            <a:pPr marL="60959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Usually recall that from REM </a:t>
            </a:r>
          </a:p>
          <a:p>
            <a:pPr marL="231768" lvl="2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	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9FF77-35D5-D489-D2C7-75F35C954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40F5E-832B-0F7A-C5BF-D728DA710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0" y="710534"/>
            <a:ext cx="3634359" cy="28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391C-5D75-A5F2-2F4B-E5725C72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Parasomnias?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BFCFC-21A3-7292-2BBF-8A2D141041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NREM-Related Parasomnias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Confusional arousals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Sleepwalking	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Sleep talking				</a:t>
            </a:r>
          </a:p>
          <a:p>
            <a:pPr marL="533386" lvl="2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Sleep terrors					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Sleep-related eating disorder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Sexsomnia (sexual act during sleep)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	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9FF77-35D5-D489-D2C7-75F35C954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02858-1E78-73DE-9173-A913177C9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165" y="2325510"/>
            <a:ext cx="2632364" cy="339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207D-0BFD-3E5E-A38D-89B55F14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Parasomnias?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4268-CA5B-ABBA-D087-B26460B961C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REM-related parasomnias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Nightmare disorder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REM behavior disorder			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Recurrent sleep paralysis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9AB47-49CA-3111-9FC2-FDF920DAA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5C6E5-9DC2-1827-90B3-1D15F7E1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686" y="2063378"/>
            <a:ext cx="3520379" cy="19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207D-0BFD-3E5E-A38D-89B55F14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Parasomnias?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4268-CA5B-ABBA-D087-B26460B961C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Parasomnias</a:t>
            </a:r>
            <a:r>
              <a:rPr lang="en-US" dirty="0">
                <a:effectLst/>
                <a:ea typeface="Calibri" panose="020F0502020204030204" pitchFamily="34" charset="0"/>
              </a:rPr>
              <a:t> emerging in either sleep phase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Exploding head syndrome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Sleep-related hallucinations (hypnogogic/hypnopompic)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Sleep enuresis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Sleep related leg cramps 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Sleep related bruxism </a:t>
            </a:r>
          </a:p>
          <a:p>
            <a:pPr marL="533386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/>
              <a:t>Abnormal swallowing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9AB47-49CA-3111-9FC2-FDF920DAA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E7A4A-6FC1-58DC-B3C3-14F64611B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22" y="3429000"/>
            <a:ext cx="3486775" cy="23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8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9" y="332657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noProof="0" dirty="0"/>
              <a:t>Present Study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2760" y="1236928"/>
            <a:ext cx="1120648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FRQS funded project </a:t>
            </a:r>
          </a:p>
          <a:p>
            <a:pPr lvl="1"/>
            <a:r>
              <a:rPr lang="en-US" dirty="0"/>
              <a:t>Catherine, Eva, Laura Creti, Sally Bailes, Alice Havel</a:t>
            </a:r>
          </a:p>
          <a:p>
            <a:pPr lvl="1"/>
            <a:r>
              <a:rPr lang="en-US" dirty="0"/>
              <a:t>Descriptive study</a:t>
            </a:r>
          </a:p>
          <a:p>
            <a:r>
              <a:rPr lang="en-US" dirty="0"/>
              <a:t>Goal: find out, in a post-secondary population</a:t>
            </a:r>
          </a:p>
          <a:p>
            <a:pPr marL="685800" lvl="2" indent="-400050">
              <a:tabLst>
                <a:tab pos="914400" algn="l"/>
              </a:tabLst>
            </a:pPr>
            <a:r>
              <a:rPr lang="en-US" sz="3200" dirty="0"/>
              <a:t>About parasomnias</a:t>
            </a:r>
          </a:p>
          <a:p>
            <a:pPr marL="952500" lvl="3" indent="-400050">
              <a:tabLst>
                <a:tab pos="914400" algn="l"/>
              </a:tabLst>
            </a:pPr>
            <a:r>
              <a:rPr lang="en-US" sz="2800" dirty="0"/>
              <a:t>Prevalence, impact, coping strategies</a:t>
            </a:r>
          </a:p>
          <a:p>
            <a:pPr marL="952500" lvl="3" indent="-400050">
              <a:tabLst>
                <a:tab pos="914400" algn="l"/>
              </a:tabLst>
            </a:pPr>
            <a:r>
              <a:rPr lang="en-US" sz="2800" dirty="0"/>
              <a:t>Predictors</a:t>
            </a:r>
          </a:p>
          <a:p>
            <a:pPr lvl="4"/>
            <a:r>
              <a:rPr lang="en-US" sz="2600" dirty="0"/>
              <a:t>Resilience and susceptibility</a:t>
            </a:r>
          </a:p>
          <a:p>
            <a:pPr lvl="4"/>
            <a:r>
              <a:rPr lang="en-US" sz="2600" dirty="0"/>
              <a:t>Students with and without disabilities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8BCD7-3DCD-CD57-4348-E9A1DC5F43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1" y="3722649"/>
            <a:ext cx="2907560" cy="2180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7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052736"/>
            <a:ext cx="8820472" cy="5256584"/>
          </a:xfrm>
        </p:spPr>
        <p:txBody>
          <a:bodyPr/>
          <a:lstStyle/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>
                <a:latin typeface="Arial" charset="0"/>
                <a:cs typeface="Arial" charset="0"/>
              </a:rPr>
              <a:t> 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9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9" y="332657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Where Ideas Came From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2760" y="1148754"/>
            <a:ext cx="1120648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I gave a talk to students</a:t>
            </a:r>
          </a:p>
          <a:p>
            <a:pPr>
              <a:spcBef>
                <a:spcPts val="0"/>
              </a:spcBef>
            </a:pPr>
            <a:r>
              <a:rPr lang="en-US" dirty="0"/>
              <a:t>“I never told anyone. I thought I was crazy!” 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Students’ examples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Why I couldn't lose weight </a:t>
            </a:r>
          </a:p>
          <a:p>
            <a:pPr lvl="2">
              <a:spcBef>
                <a:spcPts val="0"/>
              </a:spcBef>
            </a:pPr>
            <a:r>
              <a:rPr lang="en-US" dirty="0"/>
              <a:t>Sleep-related eating disorder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Praying to Mother Teresa </a:t>
            </a:r>
          </a:p>
          <a:p>
            <a:pPr lvl="2"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Hypnopompic hallucinations</a:t>
            </a:r>
          </a:p>
          <a:p>
            <a:pPr lvl="2">
              <a:spcBef>
                <a:spcPts val="0"/>
              </a:spcBef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Recurrent sleep paralysis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 modern exorcism</a:t>
            </a:r>
          </a:p>
          <a:p>
            <a:pPr lvl="2">
              <a:spcBef>
                <a:spcPts val="0"/>
              </a:spcBef>
            </a:pPr>
            <a:r>
              <a:rPr lang="en-US" dirty="0"/>
              <a:t>Pavor </a:t>
            </a:r>
            <a:r>
              <a:rPr lang="en-US" dirty="0" err="1"/>
              <a:t>nocturnus</a:t>
            </a:r>
            <a:r>
              <a:rPr lang="en-US" dirty="0"/>
              <a:t> (</a:t>
            </a:r>
            <a:r>
              <a:rPr lang="en-US" i="0" dirty="0">
                <a:solidFill>
                  <a:srgbClr val="202124"/>
                </a:solidFill>
                <a:effectLst/>
              </a:rPr>
              <a:t>Sleep terrors)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2D74BF-475F-B348-AC7E-EA629F3B5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120" y="2452464"/>
            <a:ext cx="4080587" cy="3488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1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c838f2-2d40-434c-9bfa-ecee13fc9770&quot;,&quot;TimeStamp&quot;:&quot;2020-08-08T16:58:44.916226-04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79ccea-c56a-4b5a-a863-7af2507e7d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EC438ED757447A57579AC5E5F1F0C" ma:contentTypeVersion="14" ma:contentTypeDescription="Create a new document." ma:contentTypeScope="" ma:versionID="7cebe7d85ca5677216bb9dd9b3194bc2">
  <xsd:schema xmlns:xsd="http://www.w3.org/2001/XMLSchema" xmlns:xs="http://www.w3.org/2001/XMLSchema" xmlns:p="http://schemas.microsoft.com/office/2006/metadata/properties" xmlns:ns3="fd79ccea-c56a-4b5a-a863-7af2507e7d95" xmlns:ns4="d1994694-7c99-4c82-a9b8-e1354ba12f8b" targetNamespace="http://schemas.microsoft.com/office/2006/metadata/properties" ma:root="true" ma:fieldsID="5860a12c1342534b83f506b751ae32ab" ns3:_="" ns4:_="">
    <xsd:import namespace="fd79ccea-c56a-4b5a-a863-7af2507e7d95"/>
    <xsd:import namespace="d1994694-7c99-4c82-a9b8-e1354ba12f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ccea-c56a-4b5a-a863-7af2507e7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4694-7c99-4c82-a9b8-e1354ba12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5F0A80-8836-4D10-AF9F-F911C8865F3A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d79ccea-c56a-4b5a-a863-7af2507e7d95"/>
    <ds:schemaRef ds:uri="d1994694-7c99-4c82-a9b8-e1354ba12f8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277AB8-3A45-4BDA-805B-04166E377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516F75-D73C-46CA-8711-4A56240F7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9ccea-c56a-4b5a-a863-7af2507e7d95"/>
    <ds:schemaRef ds:uri="d1994694-7c99-4c82-a9b8-e1354ba12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7766</TotalTime>
  <Words>1247</Words>
  <Application>Microsoft Office PowerPoint</Application>
  <PresentationFormat>Widescreen</PresentationFormat>
  <Paragraphs>255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Gill Sans MT</vt:lpstr>
      <vt:lpstr>Symbol</vt:lpstr>
      <vt:lpstr>Tahoma</vt:lpstr>
      <vt:lpstr>Times New Roman</vt:lpstr>
      <vt:lpstr>Wingdings 3</vt:lpstr>
      <vt:lpstr>Origine</vt:lpstr>
      <vt:lpstr>Custom Design</vt:lpstr>
      <vt:lpstr>Parasomnias and Other Negative Sleep Related Phenomena  Among Post-Secondary  Students With and Without Disabilities </vt:lpstr>
      <vt:lpstr>Team Members</vt:lpstr>
      <vt:lpstr> Overview</vt:lpstr>
      <vt:lpstr>What Are Parasomnias?</vt:lpstr>
      <vt:lpstr>What Are Parasomnias?</vt:lpstr>
      <vt:lpstr>What Are Parasomnias?</vt:lpstr>
      <vt:lpstr>What Are Parasomnias?</vt:lpstr>
      <vt:lpstr>Present Study</vt:lpstr>
      <vt:lpstr>Where Ideas Came From</vt:lpstr>
      <vt:lpstr>Our Research</vt:lpstr>
      <vt:lpstr>Advisory Board</vt:lpstr>
      <vt:lpstr>Curating English and French Validated Questionnaires</vt:lpstr>
      <vt:lpstr>Parasomnia Measures</vt:lpstr>
      <vt:lpstr>Other Measures</vt:lpstr>
      <vt:lpstr>Method</vt:lpstr>
      <vt:lpstr>Preliminary Pilot Data: Participant 1</vt:lpstr>
      <vt:lpstr>Preliminary Pilot Data: Participant 1</vt:lpstr>
      <vt:lpstr>Preliminary Pilot Data: Participant 2</vt:lpstr>
      <vt:lpstr>Preliminary Pilot Data: Participant 2</vt:lpstr>
      <vt:lpstr>Preliminary Pilot Data</vt:lpstr>
      <vt:lpstr>Our Parasomnia Story So Far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Catherine</dc:creator>
  <cp:lastModifiedBy>Adaptech Research Network</cp:lastModifiedBy>
  <cp:revision>1048</cp:revision>
  <cp:lastPrinted>2021-03-18T20:01:37Z</cp:lastPrinted>
  <dcterms:created xsi:type="dcterms:W3CDTF">2020-11-13T18:45:37Z</dcterms:created>
  <dcterms:modified xsi:type="dcterms:W3CDTF">2023-09-07T14:36:55Z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0x010100A0BEC438ED757447A57579AC5E5F1F0C</vt:lpwstr>
  </property>
</Properties>
</file>