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3"/>
  </p:notesMasterIdLst>
  <p:handoutMasterIdLst>
    <p:handoutMasterId r:id="rId14"/>
  </p:handoutMasterIdLst>
  <p:sldIdLst>
    <p:sldId id="283" r:id="rId2"/>
    <p:sldId id="302" r:id="rId3"/>
    <p:sldId id="376" r:id="rId4"/>
    <p:sldId id="379" r:id="rId5"/>
    <p:sldId id="377" r:id="rId6"/>
    <p:sldId id="359" r:id="rId7"/>
    <p:sldId id="378" r:id="rId8"/>
    <p:sldId id="375" r:id="rId9"/>
    <p:sldId id="367" r:id="rId10"/>
    <p:sldId id="373" r:id="rId11"/>
    <p:sldId id="294" r:id="rId12"/>
  </p:sldIdLst>
  <p:sldSz cx="9144000" cy="6858000" type="screen4x3"/>
  <p:notesSz cx="9296400" cy="6858000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91103"/>
    <a:srgbClr val="CC6600"/>
    <a:srgbClr val="CC99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6" autoAdjust="0"/>
    <p:restoredTop sz="90962" autoAdjust="0"/>
  </p:normalViewPr>
  <p:slideViewPr>
    <p:cSldViewPr>
      <p:cViewPr varScale="1">
        <p:scale>
          <a:sx n="97" d="100"/>
          <a:sy n="97" d="100"/>
        </p:scale>
        <p:origin x="-9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1776" y="82"/>
      </p:cViewPr>
      <p:guideLst>
        <p:guide orient="horz" pos="2160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7859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373" y="0"/>
            <a:ext cx="402944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4027859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373" y="6515100"/>
            <a:ext cx="402944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4164601-6281-47D0-921F-0F42C8F89E2C}" type="slidenum">
              <a:rPr lang="fr-CA" altLang="fr-FR"/>
              <a:pPr>
                <a:defRPr/>
              </a:pPr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501129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7859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8542" y="0"/>
            <a:ext cx="4027859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33700" y="514350"/>
            <a:ext cx="3430588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098" y="3257550"/>
            <a:ext cx="681820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noProof="0"/>
              <a:t>Cliquez pour modifier les styles du texte du masque</a:t>
            </a:r>
          </a:p>
          <a:p>
            <a:pPr lvl="1"/>
            <a:r>
              <a:rPr lang="fr-CA" noProof="0"/>
              <a:t>Deuxième niveau</a:t>
            </a:r>
          </a:p>
          <a:p>
            <a:pPr lvl="2"/>
            <a:r>
              <a:rPr lang="fr-CA" noProof="0"/>
              <a:t>Troisième niveau</a:t>
            </a:r>
          </a:p>
          <a:p>
            <a:pPr lvl="3"/>
            <a:r>
              <a:rPr lang="fr-CA" noProof="0"/>
              <a:t>Quatrième niveau</a:t>
            </a:r>
          </a:p>
          <a:p>
            <a:pPr lvl="4"/>
            <a:r>
              <a:rPr lang="fr-CA" noProof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4027859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8542" y="6515100"/>
            <a:ext cx="4027859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AE4E70F-697E-4098-ACB2-62C4FAF0F957}" type="slidenum">
              <a:rPr lang="fr-CA" altLang="fr-FR"/>
              <a:pPr>
                <a:defRPr/>
              </a:pPr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844553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05150" y="857250"/>
            <a:ext cx="3086100" cy="2314575"/>
          </a:xfrm>
          <a:ln/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1861CFD-ECC4-4857-B9A2-9B12CBA1AF94}" type="slidenum">
              <a:rPr lang="fr-CA" altLang="fr-FR">
                <a:latin typeface="Tahoma" pitchFamily="34" charset="0"/>
              </a:rPr>
              <a:pPr>
                <a:spcBef>
                  <a:spcPct val="0"/>
                </a:spcBef>
              </a:pPr>
              <a:t>1</a:t>
            </a:fld>
            <a:endParaRPr lang="fr-CA" altLang="fr-FR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899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2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671936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6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867091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9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148431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0713" lvl="2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</a:rPr>
              <a:t>Learning technologists, instructional designers </a:t>
            </a:r>
          </a:p>
          <a:p>
            <a:pPr marL="620713" lvl="2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</a:rPr>
              <a:t>Administrators, IT specialists, textbook and </a:t>
            </a:r>
            <a:r>
              <a:rPr lang="en-US" sz="3200" dirty="0" err="1">
                <a:solidFill>
                  <a:srgbClr val="002060"/>
                </a:solidFill>
              </a:rPr>
              <a:t>cms</a:t>
            </a:r>
            <a:r>
              <a:rPr lang="en-US" sz="3200" dirty="0">
                <a:solidFill>
                  <a:srgbClr val="002060"/>
                </a:solidFill>
              </a:rPr>
              <a:t> vendors</a:t>
            </a:r>
          </a:p>
          <a:p>
            <a:endParaRPr lang="fr-CA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10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956409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FF4930DE-639F-4E09-B60E-1526BEB056CC}" type="slidenum">
              <a:rPr lang="fr-CA" altLang="fr-FR" sz="1200"/>
              <a:pPr/>
              <a:t>11</a:t>
            </a:fld>
            <a:endParaRPr lang="fr-CA" altLang="fr-FR" sz="1200"/>
          </a:p>
        </p:txBody>
      </p:sp>
    </p:spTree>
    <p:extLst>
      <p:ext uri="{BB962C8B-B14F-4D97-AF65-F5344CB8AC3E}">
        <p14:creationId xmlns:p14="http://schemas.microsoft.com/office/powerpoint/2010/main" val="538640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39788" y="3648075"/>
            <a:ext cx="7835900" cy="1279525"/>
          </a:xfrm>
          <a:prstGeom prst="rect">
            <a:avLst/>
          </a:prstGeom>
          <a:noFill/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840161" y="3648074"/>
            <a:ext cx="7836294" cy="1228726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840160" y="5034508"/>
            <a:ext cx="7836295" cy="685800"/>
          </a:xfrm>
          <a:ln>
            <a:noFill/>
          </a:ln>
        </p:spPr>
        <p:txBody>
          <a:bodyPr/>
          <a:lstStyle>
            <a:lvl1pPr marL="0" indent="0" algn="r">
              <a:buNone/>
              <a:defRPr sz="20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5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37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88200"/>
          </a:xfrm>
        </p:spPr>
        <p:txBody>
          <a:bodyPr/>
          <a:lstStyle>
            <a:lvl1pPr marL="361950" indent="-361950">
              <a:buSzPct val="110000"/>
              <a:defRPr/>
            </a:lvl1pPr>
            <a:lvl2pPr marL="628650" indent="-354013">
              <a:buSzPct val="110000"/>
              <a:defRPr sz="3200"/>
            </a:lvl2pPr>
            <a:lvl3pPr marL="895350" indent="-301625">
              <a:buSzPct val="110000"/>
              <a:defRPr sz="2800"/>
            </a:lvl3pPr>
            <a:lvl4pPr marL="1162050" indent="-293688">
              <a:buSzPct val="110000"/>
              <a:defRPr sz="2400"/>
            </a:lvl4pPr>
            <a:lvl5pPr marL="1438275" indent="-295275">
              <a:buSzPct val="110000"/>
              <a:defRPr sz="20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1"/>
          </p:nvPr>
        </p:nvSpPr>
        <p:spPr>
          <a:xfrm>
            <a:off x="8629650" y="6353175"/>
            <a:ext cx="514350" cy="3857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281582-CF13-4328-AE52-164E8406DB8F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40175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  <a:endParaRPr lang="en-US" altLang="fr-FR" dirty="0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85788" y="6353175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29650" y="6469063"/>
            <a:ext cx="514350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33CC"/>
                </a:solidFill>
                <a:latin typeface="Arial" charset="0"/>
              </a:defRPr>
            </a:lvl1pPr>
          </a:lstStyle>
          <a:p>
            <a:pPr>
              <a:defRPr/>
            </a:pPr>
            <a:fld id="{72234017-407F-42B7-9DEE-7B59F45BBA7E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  <p:sp>
        <p:nvSpPr>
          <p:cNvPr id="1031" name="Connecteur droit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032" name="Connecteur droit 28"/>
          <p:cNvSpPr>
            <a:spLocks noChangeShapeType="1"/>
          </p:cNvSpPr>
          <p:nvPr userDrawn="1"/>
        </p:nvSpPr>
        <p:spPr bwMode="auto">
          <a:xfrm>
            <a:off x="457200" y="1125538"/>
            <a:ext cx="82296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pic>
        <p:nvPicPr>
          <p:cNvPr id="1033" name="Picture 25" descr="Adaptech logo blue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6388100"/>
            <a:ext cx="3016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357188" indent="-357188" algn="l" rtl="0" eaLnBrk="0" fontAlgn="base" hangingPunct="0">
        <a:spcBef>
          <a:spcPts val="6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6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2300" indent="-347663" algn="l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4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1700" indent="-307975" algn="l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2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66813" indent="-298450" algn="l" rtl="0" eaLnBrk="0" fontAlgn="base" hangingPunct="0">
        <a:spcBef>
          <a:spcPts val="4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0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31925" indent="-288925" algn="l" rtl="0" eaLnBrk="0" fontAlgn="base" hangingPunct="0">
        <a:spcBef>
          <a:spcPts val="3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28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fichten@dawsoncollege.qc.ca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daptech.org/" TargetMode="External"/><Relationship Id="rId5" Type="http://schemas.openxmlformats.org/officeDocument/2006/relationships/hyperlink" Target="mailto:ahavel@dawsoncollege.qc.ca" TargetMode="External"/><Relationship Id="rId4" Type="http://schemas.openxmlformats.org/officeDocument/2006/relationships/hyperlink" Target="mailto:laura.king@claurendeau.qc.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515938" y="260648"/>
            <a:ext cx="8112125" cy="2212975"/>
          </a:xfrm>
        </p:spPr>
        <p:txBody>
          <a:bodyPr anchor="ctr"/>
          <a:lstStyle/>
          <a:p>
            <a:pPr algn="ctr"/>
            <a:r>
              <a:rPr lang="en-US" altLang="en-US" sz="4200" dirty="0">
                <a:solidFill>
                  <a:srgbClr val="0033CC"/>
                </a:solidFill>
                <a:effectLst/>
                <a:latin typeface="Arial" charset="0"/>
                <a:cs typeface="Arial" charset="0"/>
              </a:rPr>
              <a:t>The Potential of Mobile Technology</a:t>
            </a:r>
          </a:p>
        </p:txBody>
      </p:sp>
      <p:sp>
        <p:nvSpPr>
          <p:cNvPr id="4100" name="Connecteur droit 28" descr="blue separator line" title="blue separator line"/>
          <p:cNvSpPr>
            <a:spLocks noChangeShapeType="1"/>
          </p:cNvSpPr>
          <p:nvPr/>
        </p:nvSpPr>
        <p:spPr bwMode="auto">
          <a:xfrm>
            <a:off x="398463" y="2500738"/>
            <a:ext cx="82296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7950" y="3049687"/>
            <a:ext cx="8928100" cy="2232248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20000"/>
              </a:lnSpc>
              <a:spcBef>
                <a:spcPts val="1600"/>
              </a:spcBef>
              <a:spcAft>
                <a:spcPts val="600"/>
              </a:spcAft>
              <a:defRPr/>
            </a:pP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Catherine Fichten, Laura King, </a:t>
            </a:r>
            <a:b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 Jorgensen, Alice Havel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defRPr/>
            </a:pPr>
            <a:r>
              <a:rPr lang="en-US" alt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5th Ed-ICT International Network Symposium </a:t>
            </a:r>
            <a:br>
              <a:rPr lang="en-US" alt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Newport </a:t>
            </a:r>
            <a:r>
              <a:rPr lang="en-US" altLang="en-US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Pagnell</a:t>
            </a:r>
            <a:r>
              <a:rPr lang="en-US" alt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England, June 11-13, 2019</a:t>
            </a:r>
          </a:p>
          <a:p>
            <a:pPr algn="ctr">
              <a:lnSpc>
                <a:spcPts val="2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1" name="Picture 25" descr="Adaptech logo blue. Copyright is http://www.adaptech.org/" title="Adaptech 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92" y="5889282"/>
            <a:ext cx="6318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Globe with lines connecting different countries. Copyright is http://ed-ict.com/" title="Ed-ICT International Network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609" y="5871820"/>
            <a:ext cx="92371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awson College logo. Copyright is https://www.crowdrise.com/campusteamdawson1" title="Dawson College 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83379" y="6042476"/>
            <a:ext cx="12827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Logo for the Centre de recherche interdisciplinaire en réadaptation du Montréal métropolitain (CRIR). Copyright is http://www.crir.ca/?lang=EN" title="Centre de recherche interdisciplinaire en réadaptation du Montréal métropolitain (CRIR) log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5471" y="5803731"/>
            <a:ext cx="1019137" cy="87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Cégep André-Laurendeau logo. Copyright is https://fr.wikipedia.org/wiki/Fichier:Logo_du_C%C3%A9gep_Andr%C3%A9-Laurendeau.svg" title="Cégep André-Laurendeau logo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93719" y="5936908"/>
            <a:ext cx="1810268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reative Commons License symbol for Attribution - Non Commercia l- No Derivatives 4.0 International. Copyright is &#10;http://creativecommons.org/about &#10;" title="Creative Commons License symbo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219" y="5966199"/>
            <a:ext cx="792088" cy="27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eople working together to complete a puzzle.&#10;Copyright is https://www.riskassur-hebdo.com/doc/assos2302.jpg&#10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535" y="4365105"/>
            <a:ext cx="2566937" cy="171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10</a:t>
            </a:fld>
            <a:endParaRPr lang="fr-FR" alt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684213"/>
          </a:xfrm>
        </p:spPr>
        <p:txBody>
          <a:bodyPr/>
          <a:lstStyle/>
          <a:p>
            <a:r>
              <a:rPr lang="en-US" sz="3800" dirty="0"/>
              <a:t>Future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8032" y="1196753"/>
            <a:ext cx="8820472" cy="4888200"/>
          </a:xfrm>
        </p:spPr>
        <p:txBody>
          <a:bodyPr/>
          <a:lstStyle/>
          <a:p>
            <a:pPr marL="354013" lvl="1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</a:rPr>
              <a:t>Mobile tech use in other countries</a:t>
            </a:r>
          </a:p>
          <a:p>
            <a:pPr marL="354013" lvl="1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</a:rPr>
              <a:t>Links between mobile tech use &amp; grades</a:t>
            </a:r>
          </a:p>
          <a:p>
            <a:pPr marL="354013" lvl="1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</a:rPr>
              <a:t>Design and validate questionnaires</a:t>
            </a:r>
          </a:p>
          <a:p>
            <a:pPr marL="620713" lvl="2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2060"/>
                </a:solidFill>
              </a:rPr>
              <a:t>Mobile tech and students with disabilities </a:t>
            </a:r>
          </a:p>
          <a:p>
            <a:pPr marL="620713" lvl="2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2060"/>
                </a:solidFill>
              </a:rPr>
              <a:t>Academic uses of mobile tech</a:t>
            </a:r>
          </a:p>
          <a:p>
            <a:pPr marL="887413" lvl="3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2060"/>
                </a:solidFill>
              </a:rPr>
              <a:t>Students with &amp; without disabilities </a:t>
            </a:r>
          </a:p>
          <a:p>
            <a:pPr marL="887413" lvl="3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2060"/>
                </a:solidFill>
              </a:rPr>
              <a:t>Professors &amp; professionals </a:t>
            </a:r>
          </a:p>
          <a:p>
            <a:pPr marL="887413" lvl="3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2060"/>
                </a:solidFill>
              </a:rPr>
              <a:t>Other stakeholders</a:t>
            </a:r>
          </a:p>
          <a:p>
            <a:pPr marL="0" lvl="1" indent="0">
              <a:spcBef>
                <a:spcPts val="1600"/>
              </a:spcBef>
              <a:spcAft>
                <a:spcPts val="200"/>
              </a:spcAft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237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600">
                <a:solidFill>
                  <a:srgbClr val="072C62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ts val="5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400">
                <a:solidFill>
                  <a:srgbClr val="072C6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ts val="5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200">
                <a:solidFill>
                  <a:srgbClr val="072C62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ts val="4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000">
                <a:solidFill>
                  <a:srgbClr val="072C6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ts val="3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rgbClr val="072C6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rgbClr val="072C6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rgbClr val="072C6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rgbClr val="072C6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rgbClr val="072C62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24E992-7B71-419F-89A6-CF04C5782A62}" type="slidenum">
              <a:rPr lang="fr-CA" altLang="en-US" sz="1400">
                <a:solidFill>
                  <a:srgbClr val="0033CC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fr-CA" altLang="en-US" sz="1400">
              <a:solidFill>
                <a:srgbClr val="0033CC"/>
              </a:solidFill>
            </a:endParaRPr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684213"/>
          </a:xfrm>
        </p:spPr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Contact Information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85875"/>
            <a:ext cx="8784976" cy="4879975"/>
          </a:xfrm>
        </p:spPr>
        <p:txBody>
          <a:bodyPr>
            <a:noAutofit/>
          </a:bodyPr>
          <a:lstStyle/>
          <a:p>
            <a:pPr marL="457200" lvl="1" indent="-457200"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Catherine Fichten</a:t>
            </a:r>
          </a:p>
          <a:p>
            <a:pPr marL="492125" lvl="1" indent="26988">
              <a:spcBef>
                <a:spcPts val="1400"/>
              </a:spcBef>
              <a:spcAft>
                <a:spcPts val="0"/>
              </a:spcAft>
              <a:buNone/>
              <a:defRPr/>
            </a:pPr>
            <a:r>
              <a:rPr lang="en-US" sz="2800" u="sng" dirty="0">
                <a:solidFill>
                  <a:srgbClr val="0033CC"/>
                </a:solidFill>
                <a:hlinkClick r:id="rId3"/>
              </a:rPr>
              <a:t>cfichten@dawsoncollege.qc.ca</a:t>
            </a:r>
            <a:endParaRPr lang="en-US" sz="2800" u="sng" dirty="0">
              <a:solidFill>
                <a:srgbClr val="0033CC"/>
              </a:solidFill>
            </a:endParaRPr>
          </a:p>
          <a:p>
            <a:pPr marL="492125" lvl="1" indent="-492125"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ACCBF9">
                    <a:lumMod val="25000"/>
                  </a:srgbClr>
                </a:solidFill>
              </a:rPr>
              <a:t>Laura King</a:t>
            </a:r>
          </a:p>
          <a:p>
            <a:pPr marL="492125" lvl="1" indent="-34925">
              <a:spcBef>
                <a:spcPts val="1400"/>
              </a:spcBef>
              <a:spcAft>
                <a:spcPts val="0"/>
              </a:spcAft>
              <a:buNone/>
              <a:defRPr/>
            </a:pPr>
            <a:r>
              <a:rPr lang="en-US" sz="2800" u="sng" dirty="0">
                <a:solidFill>
                  <a:srgbClr val="0033CC"/>
                </a:solidFill>
                <a:hlinkClick r:id="rId4"/>
              </a:rPr>
              <a:t>laura.king@claurendeau.qc.ca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  <a:p>
            <a:pPr marL="492125" lvl="0" indent="-492125"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ACCBF9">
                    <a:lumMod val="25000"/>
                  </a:srgbClr>
                </a:solidFill>
              </a:rPr>
              <a:t>Alice Havel</a:t>
            </a:r>
          </a:p>
          <a:p>
            <a:pPr marL="492125" lvl="1" indent="-34925">
              <a:spcBef>
                <a:spcPts val="1400"/>
              </a:spcBef>
              <a:spcAft>
                <a:spcPts val="0"/>
              </a:spcAft>
              <a:buNone/>
              <a:defRPr/>
            </a:pPr>
            <a:r>
              <a:rPr lang="en-US" sz="2800" u="sng" dirty="0">
                <a:solidFill>
                  <a:srgbClr val="ACCBF9">
                    <a:lumMod val="25000"/>
                  </a:srgbClr>
                </a:solidFill>
                <a:hlinkClick r:id="rId5"/>
              </a:rPr>
              <a:t>ahavel@dawsoncollege.qc.ca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  <a:p>
            <a:pPr marL="492125" lvl="0" indent="-492125"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ACCBF9">
                    <a:lumMod val="25000"/>
                  </a:srgbClr>
                </a:solidFill>
              </a:rPr>
              <a:t>Adaptech Research Network</a:t>
            </a:r>
          </a:p>
          <a:p>
            <a:pPr marL="492125" lvl="1" indent="22225">
              <a:spcBef>
                <a:spcPts val="1400"/>
              </a:spcBef>
              <a:spcAft>
                <a:spcPts val="0"/>
              </a:spcAft>
              <a:buNone/>
              <a:defRPr/>
            </a:pPr>
            <a:r>
              <a:rPr lang="en-US" sz="2800" u="sng" dirty="0">
                <a:solidFill>
                  <a:srgbClr val="ACCBF9">
                    <a:lumMod val="25000"/>
                  </a:srgbClr>
                </a:solidFill>
                <a:hlinkClick r:id="rId6"/>
              </a:rPr>
              <a:t>www.adaptech.org</a:t>
            </a:r>
            <a:endParaRPr lang="en-US" sz="2800" u="sng" dirty="0">
              <a:solidFill>
                <a:srgbClr val="ACCBF9">
                  <a:lumMod val="25000"/>
                </a:srgbClr>
              </a:solidFill>
            </a:endParaRPr>
          </a:p>
          <a:p>
            <a:pPr marL="357188" lvl="1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en-US" sz="2800" u="sng" dirty="0">
              <a:solidFill>
                <a:srgbClr val="0033CC"/>
              </a:solidFill>
            </a:endParaRPr>
          </a:p>
          <a:p>
            <a:pPr marL="357188" lvl="1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u="sng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4" descr="Box with many words including professors, apps, college, participants. &#10;&#10;Made with Word Cloud generator https://www.jasondavies.com/wordcloud/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3277" y="1912006"/>
            <a:ext cx="3060150" cy="31011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CB24BB6E-AE0A-4E6B-9D8A-8CAAF95DED15}" type="slidenum">
              <a:rPr lang="fr-FR" altLang="fr-FR" sz="1400">
                <a:solidFill>
                  <a:srgbClr val="0033CC"/>
                </a:solidFill>
                <a:latin typeface="Arial" charset="0"/>
              </a:rPr>
              <a:pPr/>
              <a:t>2</a:t>
            </a:fld>
            <a:endParaRPr lang="fr-FR" altLang="fr-FR" sz="140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684213"/>
          </a:xfrm>
        </p:spPr>
        <p:txBody>
          <a:bodyPr/>
          <a:lstStyle/>
          <a:p>
            <a:r>
              <a:rPr lang="en-CA" altLang="en-US" dirty="0">
                <a:latin typeface="Arial" charset="0"/>
                <a:cs typeface="Arial" charset="0"/>
              </a:rPr>
              <a:t>Current Research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quarter" idx="1"/>
          </p:nvPr>
        </p:nvSpPr>
        <p:spPr>
          <a:xfrm>
            <a:off x="161764" y="1278523"/>
            <a:ext cx="8982236" cy="504090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CA" altLang="en-US" dirty="0">
                <a:latin typeface="Arial" charset="0"/>
                <a:cs typeface="Arial" charset="0"/>
              </a:rPr>
              <a:t>Goal: to better understand </a:t>
            </a:r>
          </a:p>
          <a:p>
            <a:pPr lvl="1">
              <a:spcBef>
                <a:spcPts val="0"/>
              </a:spcBef>
            </a:pPr>
            <a:r>
              <a:rPr lang="en-US" sz="3000" dirty="0"/>
              <a:t>Students’ use of mobile devices</a:t>
            </a:r>
          </a:p>
          <a:p>
            <a:pPr>
              <a:spcAft>
                <a:spcPts val="600"/>
              </a:spcAft>
            </a:pPr>
            <a:r>
              <a:rPr lang="en-CA" altLang="en-US" dirty="0">
                <a:latin typeface="Arial" charset="0"/>
                <a:cs typeface="Arial" charset="0"/>
              </a:rPr>
              <a:t>Collaboration with Israeli Ed-ICT team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he-IL" sz="2500" dirty="0">
                <a:latin typeface="Arial" charset="0"/>
                <a:cs typeface="Arial" charset="0"/>
              </a:rPr>
              <a:t>Tali Heiman, </a:t>
            </a:r>
            <a:r>
              <a:rPr lang="en-US" altLang="he-IL" sz="2500" dirty="0" err="1">
                <a:latin typeface="Arial" charset="0"/>
                <a:cs typeface="Arial" charset="0"/>
              </a:rPr>
              <a:t>Dorit</a:t>
            </a:r>
            <a:r>
              <a:rPr lang="en-US" altLang="he-IL" sz="2500" dirty="0">
                <a:latin typeface="Arial" charset="0"/>
                <a:cs typeface="Arial" charset="0"/>
              </a:rPr>
              <a:t> Olenik-</a:t>
            </a:r>
            <a:r>
              <a:rPr lang="en-US" altLang="he-IL" sz="2500" dirty="0" err="1">
                <a:latin typeface="Arial" charset="0"/>
                <a:cs typeface="Arial" charset="0"/>
              </a:rPr>
              <a:t>Shemesh</a:t>
            </a:r>
            <a:r>
              <a:rPr lang="en-US" altLang="he-IL" sz="2500" dirty="0">
                <a:latin typeface="Arial" charset="0"/>
                <a:cs typeface="Arial" charset="0"/>
              </a:rPr>
              <a:t>, Dana </a:t>
            </a:r>
            <a:r>
              <a:rPr lang="en-US" altLang="he-IL" sz="2500" dirty="0" err="1">
                <a:latin typeface="Arial" charset="0"/>
                <a:cs typeface="Arial" charset="0"/>
              </a:rPr>
              <a:t>Kaspi-Tsahor</a:t>
            </a:r>
            <a:endParaRPr lang="en-CA" altLang="en-US" sz="2500" dirty="0">
              <a:latin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r>
              <a:rPr lang="en-CA" altLang="en-US" dirty="0">
                <a:latin typeface="Arial" charset="0"/>
                <a:cs typeface="Arial" charset="0"/>
              </a:rPr>
              <a:t>4 focus groups, n = 29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CA" altLang="en-US" sz="3000" dirty="0">
                <a:latin typeface="Arial" charset="0"/>
                <a:cs typeface="Arial" charset="0"/>
              </a:rPr>
              <a:t>Students without disabilities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CA" altLang="en-US" sz="3000" dirty="0">
                <a:latin typeface="Arial" charset="0"/>
                <a:cs typeface="Arial" charset="0"/>
              </a:rPr>
              <a:t>Students with disabilities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CA" altLang="en-US" sz="3000" dirty="0">
                <a:latin typeface="Arial" charset="0"/>
                <a:cs typeface="Arial" charset="0"/>
              </a:rPr>
              <a:t>Professors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CA" altLang="en-US" sz="3000" dirty="0">
                <a:latin typeface="Arial" charset="0"/>
                <a:cs typeface="Arial" charset="0"/>
              </a:rPr>
              <a:t>Professionals</a:t>
            </a:r>
          </a:p>
          <a:p>
            <a:endParaRPr lang="en-CA" altLang="en-US" dirty="0">
              <a:latin typeface="Arial" charset="0"/>
              <a:cs typeface="Arial" charset="0"/>
            </a:endParaRPr>
          </a:p>
        </p:txBody>
      </p:sp>
      <p:pic>
        <p:nvPicPr>
          <p:cNvPr id="3" name="Picture 2" descr="Canadian and Israeli flags. Copyright is https://www.crossed-flag-pins.com/Friendship-Pins/Canada/Flag-Pins-Canada-Isra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429000"/>
            <a:ext cx="2314600" cy="18516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1ECAF89-3B19-4FFE-865A-963AB8444C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C986AB-5257-41E5-9382-AAD6514D9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6439"/>
            <a:ext cx="8229600" cy="684213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>How Do Students Use Their Mobile Devices?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26FD88-E9D1-434A-A54D-A33CC0629B3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9756" y="1268760"/>
            <a:ext cx="8964488" cy="4888200"/>
          </a:xfrm>
        </p:spPr>
        <p:txBody>
          <a:bodyPr/>
          <a:lstStyle/>
          <a:p>
            <a:pPr lvl="1"/>
            <a:r>
              <a:rPr lang="en-CA" sz="3600" dirty="0"/>
              <a:t>Mobile devices</a:t>
            </a:r>
          </a:p>
          <a:p>
            <a:pPr lvl="2"/>
            <a:r>
              <a:rPr lang="en-US" sz="3200" dirty="0"/>
              <a:t>Smartphones</a:t>
            </a:r>
          </a:p>
          <a:p>
            <a:pPr lvl="2"/>
            <a:r>
              <a:rPr lang="en-US" sz="3200" dirty="0"/>
              <a:t>Laptops </a:t>
            </a:r>
          </a:p>
          <a:p>
            <a:pPr lvl="2"/>
            <a:r>
              <a:rPr lang="en-US" sz="3200" dirty="0"/>
              <a:t>Tablets</a:t>
            </a:r>
          </a:p>
          <a:p>
            <a:pPr lvl="1"/>
            <a:r>
              <a:rPr lang="en-CA" sz="3600" dirty="0"/>
              <a:t>I</a:t>
            </a:r>
            <a:r>
              <a:rPr lang="en-US" sz="3600" dirty="0" err="1"/>
              <a:t>nappropriate</a:t>
            </a:r>
            <a:r>
              <a:rPr lang="en-US" sz="3600" dirty="0"/>
              <a:t> uses in class</a:t>
            </a:r>
          </a:p>
          <a:p>
            <a:pPr lvl="1"/>
            <a:r>
              <a:rPr lang="en-CA" sz="3600" dirty="0"/>
              <a:t>A</a:t>
            </a:r>
            <a:r>
              <a:rPr lang="en-US" sz="3600" dirty="0" err="1"/>
              <a:t>ppropriate</a:t>
            </a:r>
            <a:r>
              <a:rPr lang="en-US" sz="3600" dirty="0"/>
              <a:t> uses</a:t>
            </a:r>
          </a:p>
          <a:p>
            <a:pPr lvl="2"/>
            <a:r>
              <a:rPr lang="en-US" sz="3200" dirty="0"/>
              <a:t>In class</a:t>
            </a:r>
          </a:p>
          <a:p>
            <a:pPr lvl="2"/>
            <a:r>
              <a:rPr lang="en-US" sz="3200" dirty="0"/>
              <a:t>Out of class</a:t>
            </a:r>
          </a:p>
          <a:p>
            <a:pPr lvl="1"/>
            <a:endParaRPr lang="en-US" sz="3400" dirty="0"/>
          </a:p>
        </p:txBody>
      </p:sp>
      <p:pic>
        <p:nvPicPr>
          <p:cNvPr id="6" name="Picture 6" descr="An iPad and iPhone on the keyboard of a laptop. Copyright is http://www.detechted.net/ " title="Laptop, iPad, i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606" y="1863073"/>
            <a:ext cx="3233194" cy="156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982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52400"/>
            <a:ext cx="8928992" cy="684213"/>
          </a:xfrm>
        </p:spPr>
        <p:txBody>
          <a:bodyPr/>
          <a:lstStyle/>
          <a:p>
            <a:r>
              <a:rPr lang="en-US" sz="3600" dirty="0"/>
              <a:t>http://www.adaptech.org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784976" cy="4888200"/>
          </a:xfrm>
        </p:spPr>
        <p:txBody>
          <a:bodyPr/>
          <a:lstStyle/>
          <a:p>
            <a:r>
              <a:rPr lang="en-US" sz="3200" dirty="0"/>
              <a:t>Personal Mobile Devices </a:t>
            </a:r>
          </a:p>
          <a:p>
            <a:pPr lvl="1"/>
            <a:r>
              <a:rPr lang="en-US" dirty="0"/>
              <a:t>Why do some professors prohibit their use? </a:t>
            </a:r>
          </a:p>
          <a:p>
            <a:pPr lvl="1"/>
            <a:r>
              <a:rPr lang="en-CA" dirty="0"/>
              <a:t>What activities require use of students’ devices?</a:t>
            </a:r>
          </a:p>
          <a:p>
            <a:pPr lvl="1"/>
            <a:r>
              <a:rPr lang="en-CA" dirty="0"/>
              <a:t>What can be done to allow students to use their devices for appropriate academic activities in class?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1624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93E732B-D9FC-464C-9BF4-5114108005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5</a:t>
            </a:fld>
            <a:endParaRPr lang="fr-FR" altLang="fr-FR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ABD44A-EC96-436E-B490-1FFA378D2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213"/>
          </a:xfrm>
        </p:spPr>
        <p:txBody>
          <a:bodyPr/>
          <a:lstStyle/>
          <a:p>
            <a:r>
              <a:rPr lang="en-CA" dirty="0"/>
              <a:t>In Class Inappropriate Uses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324B808-7AE7-4309-833A-92B7EDF03FF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82352" y="1268760"/>
            <a:ext cx="8579296" cy="4888200"/>
          </a:xfrm>
        </p:spPr>
        <p:txBody>
          <a:bodyPr/>
          <a:lstStyle/>
          <a:p>
            <a:r>
              <a:rPr lang="en-US" sz="3200" dirty="0"/>
              <a:t>Text and email</a:t>
            </a:r>
          </a:p>
          <a:p>
            <a:r>
              <a:rPr lang="en-US" sz="3200" dirty="0"/>
              <a:t>Check </a:t>
            </a:r>
          </a:p>
          <a:p>
            <a:pPr lvl="1"/>
            <a:r>
              <a:rPr lang="en-US" sz="2400" dirty="0"/>
              <a:t>Facebook</a:t>
            </a:r>
          </a:p>
          <a:p>
            <a:pPr lvl="1"/>
            <a:r>
              <a:rPr lang="en-US" sz="2400" dirty="0"/>
              <a:t>WhatsApp</a:t>
            </a:r>
          </a:p>
          <a:p>
            <a:pPr lvl="1"/>
            <a:r>
              <a:rPr lang="en-US" sz="2400" dirty="0"/>
              <a:t>Instagram</a:t>
            </a:r>
          </a:p>
          <a:p>
            <a:pPr lvl="1"/>
            <a:r>
              <a:rPr lang="en-US" sz="2400" dirty="0"/>
              <a:t>Snapchat</a:t>
            </a:r>
          </a:p>
          <a:p>
            <a:r>
              <a:rPr lang="en-US" sz="3200" dirty="0"/>
              <a:t>Play computer games</a:t>
            </a:r>
          </a:p>
          <a:p>
            <a:r>
              <a:rPr lang="en-US" sz="3200" dirty="0"/>
              <a:t>Shop online</a:t>
            </a:r>
          </a:p>
          <a:p>
            <a:r>
              <a:rPr lang="en-US" sz="3200" dirty="0"/>
              <a:t>Watch videos</a:t>
            </a:r>
          </a:p>
          <a:p>
            <a:r>
              <a:rPr lang="en-US" sz="3200" dirty="0"/>
              <a:t>Work on assignments for other classes</a:t>
            </a:r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8" descr="Facebook logo. Copyright is https://pbs.twimg.com/profile_images/3513354941/24aaffa670e634a7da9a087bfa83abe6_200x200.png" title="Facebook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38787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YouTube logo. Copyright is https://www.youtube.com/yt/brand/downloads.html" title="YouTube 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6801" y="5013176"/>
            <a:ext cx="1581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Snapchat logo. Copyright is https://worldvectorlogo.com/logo/snapch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372" y="3717032"/>
            <a:ext cx="834008" cy="83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Instagram logo. Copyright is https://www.wired.com/story/instagram-sponsored-posts/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776" y="2506920"/>
            <a:ext cx="12192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Sad face who is giving a thumbs down. Copyright is https://openclipart.org/detail/63433/thumbs-down-smile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45117"/>
            <a:ext cx="1656184" cy="158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2932"/>
            <a:ext cx="9144000" cy="68421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/>
              <a:t>Appropriate Uses </a:t>
            </a:r>
            <a:r>
              <a:rPr lang="en-CA" dirty="0"/>
              <a:t>In Class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892480" cy="4888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400" dirty="0">
                <a:solidFill>
                  <a:srgbClr val="002060"/>
                </a:solidFill>
              </a:rPr>
              <a:t>Facilitate note-taking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rgbClr val="002060"/>
                </a:solidFill>
              </a:rPr>
              <a:t>Record lecture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rgbClr val="002060"/>
                </a:solidFill>
              </a:rPr>
              <a:t>Take pictures of blackboard, PowerPoint slides 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Follow projected PowerPoint on mobile device</a:t>
            </a:r>
            <a:endParaRPr lang="en-US" sz="3200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en-CA" sz="3400" dirty="0">
                <a:solidFill>
                  <a:srgbClr val="002060"/>
                </a:solidFill>
              </a:rPr>
              <a:t>Respond to professor initiated activities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CA" sz="3000" dirty="0">
                <a:solidFill>
                  <a:srgbClr val="002060"/>
                </a:solidFill>
              </a:rPr>
              <a:t>Kahoot, Poll Everywhere</a:t>
            </a:r>
            <a:endParaRPr lang="en-US" sz="3000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</a:rPr>
              <a:t>Group work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</a:rPr>
              <a:t>Search, translate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Picture 3" descr="Smiley face who is giving a thumbs up. Copyright is https://openclipart.org/detail/28688/thumbs-up-smil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428181"/>
            <a:ext cx="1728192" cy="173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730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4CBC33-B4BB-4B3C-B35B-80749A8CB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84213"/>
          </a:xfrm>
        </p:spPr>
        <p:txBody>
          <a:bodyPr/>
          <a:lstStyle/>
          <a:p>
            <a:r>
              <a:rPr lang="en-CA" dirty="0"/>
              <a:t>Appropriate Uses Out of Class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64D3185-3886-4F14-BB8C-D929C342A5C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4360" y="1268760"/>
            <a:ext cx="8435280" cy="4888200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en-US" sz="3100" dirty="0"/>
              <a:t>Google Docs, PowerPoint slides, etc.</a:t>
            </a:r>
          </a:p>
          <a:p>
            <a:pPr lvl="0">
              <a:spcAft>
                <a:spcPts val="600"/>
              </a:spcAft>
            </a:pPr>
            <a:r>
              <a:rPr lang="en-US" sz="3200" dirty="0"/>
              <a:t>Begin essays on bus</a:t>
            </a:r>
          </a:p>
          <a:p>
            <a:pPr lvl="0">
              <a:spcAft>
                <a:spcPts val="600"/>
              </a:spcAft>
            </a:pPr>
            <a:r>
              <a:rPr lang="en-US" sz="3200" dirty="0"/>
              <a:t>Access online library services </a:t>
            </a:r>
          </a:p>
          <a:p>
            <a:pPr lvl="0">
              <a:spcAft>
                <a:spcPts val="600"/>
              </a:spcAft>
            </a:pPr>
            <a:r>
              <a:rPr lang="en-US" sz="3200" dirty="0"/>
              <a:t>Read digital textbooks</a:t>
            </a:r>
          </a:p>
          <a:p>
            <a:pPr lvl="0">
              <a:spcAft>
                <a:spcPts val="600"/>
              </a:spcAft>
            </a:pPr>
            <a:r>
              <a:rPr lang="en-US" sz="3200" dirty="0"/>
              <a:t>Submit assignments online</a:t>
            </a:r>
          </a:p>
          <a:p>
            <a:pPr lvl="0">
              <a:spcAft>
                <a:spcPts val="600"/>
              </a:spcAft>
            </a:pPr>
            <a:r>
              <a:rPr lang="en-US" sz="3200" dirty="0"/>
              <a:t>Make course related videos</a:t>
            </a:r>
          </a:p>
          <a:p>
            <a:pPr lvl="0">
              <a:spcAft>
                <a:spcPts val="600"/>
              </a:spcAft>
            </a:pPr>
            <a:r>
              <a:rPr lang="en-US" sz="3200" dirty="0"/>
              <a:t>Participate in course blogs</a:t>
            </a:r>
          </a:p>
          <a:p>
            <a:pPr lvl="0">
              <a:spcAft>
                <a:spcPts val="600"/>
              </a:spcAft>
            </a:pPr>
            <a:r>
              <a:rPr lang="en-US" sz="3200" dirty="0"/>
              <a:t>Provide visual proof of activity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64FBBCB-DD18-499B-9B7A-BE12809219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  <p:pic>
        <p:nvPicPr>
          <p:cNvPr id="5" name="Picture 3" descr="Smiley face who is gaiving a thumbs up. Copyright is https://openclipart.org/detail/28688/thumbs-up-smiley" title="Thumbs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49080"/>
            <a:ext cx="1584176" cy="15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506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213"/>
          </a:xfrm>
        </p:spPr>
        <p:txBody>
          <a:bodyPr/>
          <a:lstStyle/>
          <a:p>
            <a:r>
              <a:rPr lang="en-US" dirty="0"/>
              <a:t>Good Practice for Accessibility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1995" y="1268760"/>
            <a:ext cx="8720011" cy="4888200"/>
          </a:xfrm>
        </p:spPr>
        <p:txBody>
          <a:bodyPr/>
          <a:lstStyle/>
          <a:p>
            <a:r>
              <a:rPr lang="en-US" sz="3500" dirty="0"/>
              <a:t>Apps to help students focus</a:t>
            </a:r>
          </a:p>
          <a:p>
            <a:pPr lvl="1"/>
            <a:r>
              <a:rPr lang="en-US" sz="3000" dirty="0"/>
              <a:t>Forest</a:t>
            </a:r>
          </a:p>
          <a:p>
            <a:pPr lvl="1"/>
            <a:r>
              <a:rPr lang="en-US" sz="3000" dirty="0"/>
              <a:t>Focus Lock</a:t>
            </a:r>
          </a:p>
          <a:p>
            <a:r>
              <a:rPr lang="en-US" sz="3500" dirty="0"/>
              <a:t>Mindly for schematic maps</a:t>
            </a:r>
          </a:p>
          <a:p>
            <a:r>
              <a:rPr lang="en-US" sz="3500" dirty="0"/>
              <a:t>Antidote for correction</a:t>
            </a:r>
          </a:p>
          <a:p>
            <a:r>
              <a:rPr lang="en-US" sz="3500" dirty="0"/>
              <a:t>Texting to cope with anxiety</a:t>
            </a:r>
          </a:p>
          <a:p>
            <a:r>
              <a:rPr lang="en-US" sz="3500" dirty="0"/>
              <a:t>Convert images, handouts to digital text</a:t>
            </a:r>
          </a:p>
          <a:p>
            <a:pPr lvl="1"/>
            <a:r>
              <a:rPr lang="en-US" sz="3000" dirty="0"/>
              <a:t>Seeing AI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2" descr="A wrecking ball knocking down a part of a wall. Copyright is http://jesusgilhernandez.com/2013/01/10/removing-barriers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20888"/>
            <a:ext cx="261110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744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9</a:t>
            </a:fld>
            <a:endParaRPr lang="fr-FR" alt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84213"/>
          </a:xfrm>
        </p:spPr>
        <p:txBody>
          <a:bodyPr/>
          <a:lstStyle/>
          <a:p>
            <a:r>
              <a:rPr lang="en-US" dirty="0"/>
              <a:t>Implications for Professors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5760" y="1268760"/>
            <a:ext cx="8892480" cy="4888200"/>
          </a:xfrm>
        </p:spPr>
        <p:txBody>
          <a:bodyPr/>
          <a:lstStyle/>
          <a:p>
            <a:pPr marL="36000">
              <a:spcBef>
                <a:spcPts val="1200"/>
              </a:spcBef>
              <a:spcAft>
                <a:spcPts val="200"/>
              </a:spcAft>
            </a:pPr>
            <a:r>
              <a:rPr lang="en-US" sz="3700" dirty="0">
                <a:solidFill>
                  <a:srgbClr val="FF0000"/>
                </a:solidFill>
              </a:rPr>
              <a:t>Allow use of mobile tech in class!</a:t>
            </a:r>
          </a:p>
          <a:p>
            <a:pPr marL="36000">
              <a:spcBef>
                <a:spcPts val="1200"/>
              </a:spcBef>
              <a:spcAft>
                <a:spcPts val="200"/>
              </a:spcAft>
            </a:pPr>
            <a:r>
              <a:rPr lang="en-CA" sz="3400" dirty="0">
                <a:solidFill>
                  <a:srgbClr val="002060"/>
                </a:solidFill>
              </a:rPr>
              <a:t>Provide guidelines for appropriate uses</a:t>
            </a:r>
          </a:p>
          <a:p>
            <a:pPr marL="569400" lvl="2">
              <a:spcBef>
                <a:spcPts val="0"/>
              </a:spcBef>
              <a:spcAft>
                <a:spcPts val="200"/>
              </a:spcAft>
            </a:pPr>
            <a:r>
              <a:rPr lang="en-CA" sz="3000" dirty="0">
                <a:solidFill>
                  <a:srgbClr val="002060"/>
                </a:solidFill>
              </a:rPr>
              <a:t>Include rationale for guidelines</a:t>
            </a:r>
            <a:endParaRPr lang="en-US" sz="3000" dirty="0">
              <a:solidFill>
                <a:srgbClr val="002060"/>
              </a:solidFill>
            </a:endParaRPr>
          </a:p>
          <a:p>
            <a:pPr marL="36000">
              <a:spcBef>
                <a:spcPts val="1200"/>
              </a:spcBef>
              <a:spcAft>
                <a:spcPts val="200"/>
              </a:spcAft>
            </a:pPr>
            <a:r>
              <a:rPr lang="en-US" sz="3400" dirty="0">
                <a:solidFill>
                  <a:srgbClr val="002060"/>
                </a:solidFill>
              </a:rPr>
              <a:t>Integrate mobile devices</a:t>
            </a:r>
          </a:p>
          <a:p>
            <a:pPr marL="569400" lvl="2">
              <a:spcBef>
                <a:spcPts val="0"/>
              </a:spcBef>
              <a:spcAft>
                <a:spcPts val="200"/>
              </a:spcAft>
            </a:pPr>
            <a:r>
              <a:rPr lang="en-US" sz="3000" dirty="0">
                <a:solidFill>
                  <a:srgbClr val="002060"/>
                </a:solidFill>
              </a:rPr>
              <a:t>Into teaching</a:t>
            </a:r>
          </a:p>
          <a:p>
            <a:pPr marL="569400" lvl="2">
              <a:spcBef>
                <a:spcPts val="0"/>
              </a:spcBef>
              <a:spcAft>
                <a:spcPts val="200"/>
              </a:spcAft>
            </a:pPr>
            <a:r>
              <a:rPr lang="en-US" sz="3000" dirty="0">
                <a:solidFill>
                  <a:srgbClr val="002060"/>
                </a:solidFill>
              </a:rPr>
              <a:t>Into out of class learning activities</a:t>
            </a:r>
          </a:p>
          <a:p>
            <a:pPr marL="36000" lvl="1" indent="-361950">
              <a:spcBef>
                <a:spcPts val="1200"/>
              </a:spcBef>
              <a:spcAft>
                <a:spcPts val="200"/>
              </a:spcAft>
            </a:pPr>
            <a:r>
              <a:rPr lang="en-US" sz="3400" dirty="0">
                <a:solidFill>
                  <a:srgbClr val="002060"/>
                </a:solidFill>
              </a:rPr>
              <a:t>Use universal design paradigm</a:t>
            </a:r>
          </a:p>
          <a:p>
            <a:pPr marL="36000">
              <a:spcBef>
                <a:spcPts val="1200"/>
              </a:spcBef>
              <a:spcAft>
                <a:spcPts val="200"/>
              </a:spcAft>
            </a:pPr>
            <a:r>
              <a:rPr lang="en-US" sz="3400" dirty="0">
                <a:solidFill>
                  <a:srgbClr val="002060"/>
                </a:solidFill>
              </a:rPr>
              <a:t>Show how tech can help students focus</a:t>
            </a:r>
          </a:p>
        </p:txBody>
      </p:sp>
      <p:pic>
        <p:nvPicPr>
          <p:cNvPr id="5" name="Picture 4" descr="Picture of a person speaking through a megaphone. Copyright is http://referencementalgerie.com/" title="person speaking throught megaphon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306896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688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000CC"/>
      </a:hlink>
      <a:folHlink>
        <a:srgbClr val="00206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15902</TotalTime>
  <Words>367</Words>
  <Application>Microsoft Office PowerPoint</Application>
  <PresentationFormat>On-screen Show (4:3)</PresentationFormat>
  <Paragraphs>111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Origine</vt:lpstr>
      <vt:lpstr>The Potential of Mobile Technology</vt:lpstr>
      <vt:lpstr>Current Research</vt:lpstr>
      <vt:lpstr> How Do Students Use Their Mobile Devices?</vt:lpstr>
      <vt:lpstr>http://www.adaptech.org</vt:lpstr>
      <vt:lpstr>In Class Inappropriate Uses </vt:lpstr>
      <vt:lpstr> Appropriate Uses In Class </vt:lpstr>
      <vt:lpstr>Appropriate Uses Out of Class</vt:lpstr>
      <vt:lpstr>Good Practice for Accessibility</vt:lpstr>
      <vt:lpstr>Implications for Professors</vt:lpstr>
      <vt:lpstr>Future Research</vt:lpstr>
      <vt:lpstr>Contact Information </vt:lpstr>
    </vt:vector>
  </TitlesOfParts>
  <Company>TRADINTEK - Services linguistiques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TRA6053 - Méthodologie et outils de la localisation II</dc:title>
  <dc:creator>Christian Mayer</dc:creator>
  <cp:lastModifiedBy>Admin</cp:lastModifiedBy>
  <cp:revision>795</cp:revision>
  <cp:lastPrinted>2018-03-02T21:11:06Z</cp:lastPrinted>
  <dcterms:created xsi:type="dcterms:W3CDTF">2002-08-29T15:31:57Z</dcterms:created>
  <dcterms:modified xsi:type="dcterms:W3CDTF">2019-06-25T14:23:40Z</dcterms:modified>
</cp:coreProperties>
</file>