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3.xml" ContentType="application/vnd.openxmlformats-officedocument.themeOverride+xml"/>
  <Override PartName="/ppt/charts/chart2.xml" ContentType="application/vnd.openxmlformats-officedocument.drawingml.chart+xml"/>
  <Override PartName="/ppt/theme/themeOverride4.xml" ContentType="application/vnd.openxmlformats-officedocument.themeOverride+xml"/>
  <Override PartName="/ppt/charts/chart3.xml" ContentType="application/vnd.openxmlformats-officedocument.drawingml.chart+xml"/>
  <Override PartName="/ppt/theme/themeOverride5.xml" ContentType="application/vnd.openxmlformats-officedocument.themeOverride+xml"/>
  <Override PartName="/ppt/charts/chart4.xml" ContentType="application/vnd.openxmlformats-officedocument.drawingml.chart+xml"/>
  <Override PartName="/ppt/theme/themeOverride6.xml" ContentType="application/vnd.openxmlformats-officedocument.themeOverride+xml"/>
  <Override PartName="/ppt/charts/chart5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6004500"/>
  <p:notesSz cx="9601200" cy="7315200"/>
  <p:defaultTextStyle>
    <a:defPPr>
      <a:defRPr lang="fr-FR"/>
    </a:defPPr>
    <a:lvl1pPr algn="l" defTabSz="4195112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1pPr>
    <a:lvl2pPr marL="2096762" indent="-1695186" algn="l" defTabSz="4195112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2pPr>
    <a:lvl3pPr marL="4195112" indent="-3391961" algn="l" defTabSz="4195112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3pPr>
    <a:lvl4pPr marL="6293461" indent="-5088735" algn="l" defTabSz="4195112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4pPr>
    <a:lvl5pPr marL="8391809" indent="-6785509" algn="l" defTabSz="4195112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5pPr>
    <a:lvl6pPr marL="2285645" algn="l" defTabSz="914258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6pPr>
    <a:lvl7pPr marL="2742774" algn="l" defTabSz="914258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7pPr>
    <a:lvl8pPr marL="3199903" algn="l" defTabSz="914258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8pPr>
    <a:lvl9pPr marL="3657032" algn="l" defTabSz="914258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wner" initials="O" lastIdx="2" clrIdx="0"/>
  <p:cmAuthor id="1" name="Admin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B7FC"/>
    <a:srgbClr val="B1C5FD"/>
    <a:srgbClr val="92AEFC"/>
    <a:srgbClr val="84A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1" autoAdjust="0"/>
    <p:restoredTop sz="99513" autoAdjust="0"/>
  </p:normalViewPr>
  <p:slideViewPr>
    <p:cSldViewPr>
      <p:cViewPr>
        <p:scale>
          <a:sx n="30" d="100"/>
          <a:sy n="30" d="100"/>
        </p:scale>
        <p:origin x="-72" y="-72"/>
      </p:cViewPr>
      <p:guideLst>
        <p:guide orient="horz" pos="11341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5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6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886219081718196E-2"/>
          <c:y val="3.9617762897954226E-2"/>
          <c:w val="0.94209492563429575"/>
          <c:h val="0.835016446610643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Sheet1!$B$24</c:f>
              <c:strCache>
                <c:ptCount val="1"/>
                <c:pt idx="0">
                  <c:v>Mean score Social Self-Efficay</c:v>
                </c:pt>
              </c:strCache>
            </c:strRef>
          </c:tx>
          <c:spPr>
            <a:solidFill>
              <a:srgbClr val="024ABE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3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Sheet1!$A$25:$A$26</c:f>
              <c:strCache>
                <c:ptCount val="2"/>
                <c:pt idx="0">
                  <c:v>Mental Health Related Disability</c:v>
                </c:pt>
                <c:pt idx="1">
                  <c:v>Learning Disability</c:v>
                </c:pt>
              </c:strCache>
            </c:strRef>
          </c:cat>
          <c:val>
            <c:numRef>
              <c:f>Sheet1!$B$25:$B$26</c:f>
              <c:numCache>
                <c:formatCode>General</c:formatCode>
                <c:ptCount val="2"/>
                <c:pt idx="0">
                  <c:v>5.65</c:v>
                </c:pt>
                <c:pt idx="1">
                  <c:v>6.95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-80"/>
        <c:axId val="42527360"/>
        <c:axId val="141155328"/>
      </c:barChart>
      <c:catAx>
        <c:axId val="42527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1155328"/>
        <c:crosses val="autoZero"/>
        <c:auto val="1"/>
        <c:lblAlgn val="ctr"/>
        <c:lblOffset val="100"/>
        <c:noMultiLvlLbl val="0"/>
      </c:catAx>
      <c:valAx>
        <c:axId val="14115532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425273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95579615048119"/>
          <c:y val="2.8252405949256341E-2"/>
          <c:w val="0.8904420384951881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24ABE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3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Sheet1!$A$41:$A$42</c:f>
              <c:strCache>
                <c:ptCount val="2"/>
                <c:pt idx="0">
                  <c:v>Mental Health Related Disability</c:v>
                </c:pt>
                <c:pt idx="1">
                  <c:v>Learning Disability</c:v>
                </c:pt>
              </c:strCache>
            </c:strRef>
          </c:cat>
          <c:val>
            <c:numRef>
              <c:f>Sheet1!$B$41:$B$42</c:f>
              <c:numCache>
                <c:formatCode>General</c:formatCode>
                <c:ptCount val="2"/>
                <c:pt idx="0">
                  <c:v>3.11</c:v>
                </c:pt>
                <c:pt idx="1">
                  <c:v>1.94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axId val="42824064"/>
        <c:axId val="42825600"/>
      </c:barChart>
      <c:catAx>
        <c:axId val="42824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42825600"/>
        <c:crosses val="autoZero"/>
        <c:auto val="1"/>
        <c:lblAlgn val="ctr"/>
        <c:lblOffset val="100"/>
        <c:noMultiLvlLbl val="0"/>
      </c:catAx>
      <c:valAx>
        <c:axId val="428256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 b="1"/>
            </a:pPr>
            <a:endParaRPr lang="en-US"/>
          </a:p>
        </c:txPr>
        <c:crossAx val="428240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24ABE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Sheet1!$A$59:$A$60</c:f>
              <c:strCache>
                <c:ptCount val="2"/>
                <c:pt idx="0">
                  <c:v>Mental Health Related Disability</c:v>
                </c:pt>
                <c:pt idx="1">
                  <c:v>Learning Disability</c:v>
                </c:pt>
              </c:strCache>
            </c:strRef>
          </c:cat>
          <c:val>
            <c:numRef>
              <c:f>Sheet1!$B$59:$B$60</c:f>
              <c:numCache>
                <c:formatCode>General</c:formatCode>
                <c:ptCount val="2"/>
                <c:pt idx="0">
                  <c:v>3.22</c:v>
                </c:pt>
                <c:pt idx="1">
                  <c:v>4.21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073408"/>
        <c:axId val="55083392"/>
      </c:barChart>
      <c:catAx>
        <c:axId val="55073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200" b="1"/>
            </a:pPr>
            <a:endParaRPr lang="en-US"/>
          </a:p>
        </c:txPr>
        <c:crossAx val="55083392"/>
        <c:crosses val="autoZero"/>
        <c:auto val="1"/>
        <c:lblAlgn val="ctr"/>
        <c:lblOffset val="100"/>
        <c:noMultiLvlLbl val="0"/>
      </c:catAx>
      <c:valAx>
        <c:axId val="550833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 b="1"/>
            </a:pPr>
            <a:endParaRPr lang="en-US"/>
          </a:p>
        </c:txPr>
        <c:crossAx val="550734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504855812021067E-2"/>
          <c:y val="3.0996931582938449E-2"/>
          <c:w val="0.94073679761749129"/>
          <c:h val="0.8671533792582685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24ABE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Sheet1!$A$76:$A$77</c:f>
              <c:strCache>
                <c:ptCount val="2"/>
                <c:pt idx="0">
                  <c:v>Mental Health Related Disability</c:v>
                </c:pt>
                <c:pt idx="1">
                  <c:v>Learning Disability</c:v>
                </c:pt>
              </c:strCache>
            </c:strRef>
          </c:cat>
          <c:val>
            <c:numRef>
              <c:f>Sheet1!$B$76:$B$77</c:f>
              <c:numCache>
                <c:formatCode>General</c:formatCode>
                <c:ptCount val="2"/>
                <c:pt idx="0">
                  <c:v>3.95</c:v>
                </c:pt>
                <c:pt idx="1">
                  <c:v>4.9800000000000004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262912"/>
        <c:axId val="64264448"/>
      </c:barChart>
      <c:catAx>
        <c:axId val="64262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4264448"/>
        <c:crosses val="autoZero"/>
        <c:auto val="1"/>
        <c:lblAlgn val="ctr"/>
        <c:lblOffset val="100"/>
        <c:noMultiLvlLbl val="0"/>
      </c:catAx>
      <c:valAx>
        <c:axId val="642644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42629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9002405949256338E-2"/>
          <c:y val="2.8252405949256341E-2"/>
          <c:w val="0.92099759405074366"/>
          <c:h val="0.8789158646835811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24ABE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3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Sheet1!$A$92:$A$93</c:f>
              <c:strCache>
                <c:ptCount val="2"/>
                <c:pt idx="0">
                  <c:v>Mental Health Related Disability</c:v>
                </c:pt>
                <c:pt idx="1">
                  <c:v>Learning Disability</c:v>
                </c:pt>
              </c:strCache>
            </c:strRef>
          </c:cat>
          <c:val>
            <c:numRef>
              <c:f>Sheet1!$B$92:$B$93</c:f>
              <c:numCache>
                <c:formatCode>General</c:formatCode>
                <c:ptCount val="2"/>
                <c:pt idx="0">
                  <c:v>5.27</c:v>
                </c:pt>
                <c:pt idx="1">
                  <c:v>5.59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354944"/>
        <c:axId val="64627072"/>
      </c:barChart>
      <c:catAx>
        <c:axId val="64354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4627072"/>
        <c:crosses val="autoZero"/>
        <c:auto val="1"/>
        <c:lblAlgn val="ctr"/>
        <c:lblOffset val="100"/>
        <c:noMultiLvlLbl val="0"/>
      </c:catAx>
      <c:valAx>
        <c:axId val="646270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43549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55" tIns="48327" rIns="96655" bIns="48327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9014" y="0"/>
            <a:ext cx="4160520" cy="365760"/>
          </a:xfrm>
          <a:prstGeom prst="rect">
            <a:avLst/>
          </a:prstGeom>
        </p:spPr>
        <p:txBody>
          <a:bodyPr vert="horz" lIns="96655" tIns="48327" rIns="96655" bIns="48327" rtlCol="0"/>
          <a:lstStyle>
            <a:lvl1pPr algn="r">
              <a:defRPr sz="1200"/>
            </a:lvl1pPr>
          </a:lstStyle>
          <a:p>
            <a:pPr>
              <a:defRPr/>
            </a:pPr>
            <a:fld id="{36A29CC9-2499-4FD9-BF13-FF84CDCB755B}" type="datetimeFigureOut">
              <a:rPr lang="en-US"/>
              <a:pPr>
                <a:defRPr/>
              </a:pPr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7747"/>
            <a:ext cx="4160520" cy="365760"/>
          </a:xfrm>
          <a:prstGeom prst="rect">
            <a:avLst/>
          </a:prstGeom>
        </p:spPr>
        <p:txBody>
          <a:bodyPr vert="horz" lIns="96655" tIns="48327" rIns="96655" bIns="4832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9014" y="6947747"/>
            <a:ext cx="4160520" cy="365760"/>
          </a:xfrm>
          <a:prstGeom prst="rect">
            <a:avLst/>
          </a:prstGeom>
        </p:spPr>
        <p:txBody>
          <a:bodyPr vert="horz" lIns="96655" tIns="48327" rIns="96655" bIns="48327" rtlCol="0" anchor="b"/>
          <a:lstStyle>
            <a:lvl1pPr algn="r">
              <a:defRPr sz="1200"/>
            </a:lvl1pPr>
          </a:lstStyle>
          <a:p>
            <a:pPr>
              <a:defRPr/>
            </a:pPr>
            <a:fld id="{F5FF5A59-F0BC-44D5-8B9B-3071E9C541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75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55" tIns="48327" rIns="96655" bIns="48327" rtlCol="0"/>
          <a:lstStyle>
            <a:lvl1pPr algn="l" defTabSz="443520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9014" y="0"/>
            <a:ext cx="4160520" cy="365760"/>
          </a:xfrm>
          <a:prstGeom prst="rect">
            <a:avLst/>
          </a:prstGeom>
        </p:spPr>
        <p:txBody>
          <a:bodyPr vert="horz" lIns="96655" tIns="48327" rIns="96655" bIns="48327" rtlCol="0"/>
          <a:lstStyle>
            <a:lvl1pPr algn="r" defTabSz="4435209">
              <a:defRPr sz="1200">
                <a:latin typeface="Arial" charset="0"/>
              </a:defRPr>
            </a:lvl1pPr>
          </a:lstStyle>
          <a:p>
            <a:pPr>
              <a:defRPr/>
            </a:pPr>
            <a:fld id="{9E8EAB0F-8B05-42AA-AB30-D9D895216AEB}" type="datetimeFigureOut">
              <a:rPr lang="en-US"/>
              <a:pPr>
                <a:defRPr/>
              </a:pPr>
              <a:t>10/23/2017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1150" y="547688"/>
            <a:ext cx="38989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5" tIns="48327" rIns="96655" bIns="4832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1" y="3474720"/>
            <a:ext cx="7680960" cy="3291840"/>
          </a:xfrm>
          <a:prstGeom prst="rect">
            <a:avLst/>
          </a:prstGeom>
        </p:spPr>
        <p:txBody>
          <a:bodyPr vert="horz" lIns="96655" tIns="48327" rIns="96655" bIns="4832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7747"/>
            <a:ext cx="4160520" cy="365760"/>
          </a:xfrm>
          <a:prstGeom prst="rect">
            <a:avLst/>
          </a:prstGeom>
        </p:spPr>
        <p:txBody>
          <a:bodyPr vert="horz" lIns="96655" tIns="48327" rIns="96655" bIns="48327" rtlCol="0" anchor="b"/>
          <a:lstStyle>
            <a:lvl1pPr algn="l" defTabSz="443520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9014" y="6947747"/>
            <a:ext cx="4160520" cy="365760"/>
          </a:xfrm>
          <a:prstGeom prst="rect">
            <a:avLst/>
          </a:prstGeom>
        </p:spPr>
        <p:txBody>
          <a:bodyPr vert="horz" lIns="96655" tIns="48327" rIns="96655" bIns="48327" rtlCol="0" anchor="b"/>
          <a:lstStyle>
            <a:lvl1pPr algn="r" defTabSz="4435209">
              <a:defRPr sz="1200">
                <a:latin typeface="Arial" charset="0"/>
              </a:defRPr>
            </a:lvl1pPr>
          </a:lstStyle>
          <a:p>
            <a:pPr>
              <a:defRPr/>
            </a:pPr>
            <a:fld id="{74C7E96F-9687-48F5-8746-F859468C2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97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015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399988" algn="l" defTabSz="8015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1563" algn="l" defTabSz="8015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03138" algn="l" defTabSz="8015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04714" algn="l" defTabSz="8015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07711" algn="l" defTabSz="8030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9253" algn="l" defTabSz="8030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10795" algn="l" defTabSz="8030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12337" algn="l" defTabSz="8030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51150" y="547688"/>
            <a:ext cx="3898900" cy="27432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435032"/>
            <a:fld id="{F4CCD5F5-5217-46DD-AB3F-D501F6FEA980}" type="slidenum">
              <a:rPr lang="en-US" smtClean="0"/>
              <a:pPr defTabSz="4435032"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2987048" y="7200907"/>
            <a:ext cx="43969229" cy="9601199"/>
          </a:xfrm>
          <a:ln>
            <a:noFill/>
          </a:ln>
        </p:spPr>
        <p:txBody>
          <a:bodyPr tIns="0" rIns="83923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57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2987044" y="16949819"/>
            <a:ext cx="43986298" cy="9201151"/>
          </a:xfrm>
        </p:spPr>
        <p:txBody>
          <a:bodyPr lIns="0" rIns="83923"/>
          <a:lstStyle>
            <a:lvl1pPr marL="0" marR="209805" indent="0" algn="r">
              <a:buNone/>
              <a:defRPr>
                <a:solidFill>
                  <a:schemeClr val="tx1"/>
                </a:solidFill>
              </a:defRPr>
            </a:lvl1pPr>
            <a:lvl2pPr marL="2098057" indent="0" algn="ctr">
              <a:buNone/>
            </a:lvl2pPr>
            <a:lvl3pPr marL="4196115" indent="0" algn="ctr">
              <a:buNone/>
            </a:lvl3pPr>
            <a:lvl4pPr marL="6294172" indent="0" algn="ctr">
              <a:buNone/>
            </a:lvl4pPr>
            <a:lvl5pPr marL="8392231" indent="0" algn="ctr">
              <a:buNone/>
            </a:lvl5pPr>
            <a:lvl6pPr marL="10490288" indent="0" algn="ctr">
              <a:buNone/>
            </a:lvl6pPr>
            <a:lvl7pPr marL="12588344" indent="0" algn="ctr">
              <a:buNone/>
            </a:lvl7pPr>
            <a:lvl8pPr marL="14686403" indent="0" algn="ctr">
              <a:buNone/>
            </a:lvl8pPr>
            <a:lvl9pPr marL="1678446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EB01-E4D0-4330-B579-82A345EA64E6}" type="datetimeFigureOut">
              <a:rPr lang="fr-CA"/>
              <a:pPr>
                <a:defRPr/>
              </a:pPr>
              <a:t>2017-10-23</a:t>
            </a:fld>
            <a:endParaRPr lang="fr-CA" dirty="0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F5A63-A2E4-4F04-9331-EC4107F088EF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EE0FE-D678-4592-911D-7361AC5C9F88}" type="datetimeFigureOut">
              <a:rPr lang="fr-CA"/>
              <a:pPr>
                <a:defRPr/>
              </a:pPr>
              <a:t>2017-10-23</a:t>
            </a:fld>
            <a:endParaRPr lang="fr-CA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7F5C5-B87F-4F8F-ABCD-B8DA413F109C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124643" y="4800607"/>
            <a:ext cx="11521440" cy="2736175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60323" y="4800607"/>
            <a:ext cx="33710880" cy="2736175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9F96C-1A35-400B-9E4A-8671BD19F80A}" type="datetimeFigureOut">
              <a:rPr lang="fr-CA"/>
              <a:pPr>
                <a:defRPr/>
              </a:pPr>
              <a:t>2017-10-23</a:t>
            </a:fld>
            <a:endParaRPr lang="fr-CA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EC979-28B8-4E61-85CC-90E60D576844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41E7A-A51E-41E6-A8A1-74792BE4E9D9}" type="datetimeFigureOut">
              <a:rPr lang="fr-CA"/>
              <a:pPr>
                <a:defRPr/>
              </a:pPr>
              <a:t>2017-10-23</a:t>
            </a:fld>
            <a:endParaRPr lang="fr-CA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2883-87DF-4D37-BAF5-82ACCA125151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69971" y="6912868"/>
            <a:ext cx="43525440" cy="7152894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57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969971" y="14199492"/>
            <a:ext cx="43525440" cy="7925987"/>
          </a:xfrm>
        </p:spPr>
        <p:txBody>
          <a:bodyPr lIns="209805" rIns="209805"/>
          <a:lstStyle>
            <a:lvl1pPr marL="0" indent="0">
              <a:buNone/>
              <a:defRPr sz="10100">
                <a:solidFill>
                  <a:schemeClr val="tx1"/>
                </a:solidFill>
              </a:defRPr>
            </a:lvl1pPr>
            <a:lvl2pPr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87775-F130-4BF7-95E1-D982DA3AE437}" type="datetimeFigureOut">
              <a:rPr lang="fr-CA"/>
              <a:pPr>
                <a:defRPr/>
              </a:pPr>
              <a:t>2017-10-23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CC0AC-0354-4FCC-BCD7-A99D75DACC46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0320" y="3696465"/>
            <a:ext cx="46085760" cy="600075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60323" y="10080453"/>
            <a:ext cx="22616160" cy="23282911"/>
          </a:xfrm>
        </p:spPr>
        <p:txBody>
          <a:bodyPr/>
          <a:lstStyle>
            <a:lvl1pPr>
              <a:defRPr sz="11900"/>
            </a:lvl1pPr>
            <a:lvl2pPr>
              <a:defRPr sz="110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029923" y="10080453"/>
            <a:ext cx="22616160" cy="23282911"/>
          </a:xfrm>
        </p:spPr>
        <p:txBody>
          <a:bodyPr/>
          <a:lstStyle>
            <a:lvl1pPr>
              <a:defRPr sz="11900"/>
            </a:lvl1pPr>
            <a:lvl2pPr>
              <a:defRPr sz="110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DAB7F-1AB2-48D6-9960-7C1A728815F0}" type="datetimeFigureOut">
              <a:rPr lang="fr-CA"/>
              <a:pPr>
                <a:defRPr/>
              </a:pPr>
              <a:t>2017-10-23</a:t>
            </a:fld>
            <a:endParaRPr lang="fr-CA" dirty="0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FDC1A-8773-4B67-BA1C-41A70E777DB6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0320" y="3696465"/>
            <a:ext cx="46085760" cy="600075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60326" y="9740058"/>
            <a:ext cx="22625053" cy="3461599"/>
          </a:xfrm>
        </p:spPr>
        <p:txBody>
          <a:bodyPr lIns="209805" tIns="0" rIns="209805" bIns="0" anchor="ctr">
            <a:noAutofit/>
          </a:bodyPr>
          <a:lstStyle>
            <a:lvl1pPr marL="0" indent="0">
              <a:buNone/>
              <a:defRPr sz="11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9200" b="1"/>
            </a:lvl2pPr>
            <a:lvl3pPr>
              <a:buNone/>
              <a:defRPr sz="8300" b="1"/>
            </a:lvl3pPr>
            <a:lvl4pPr>
              <a:buNone/>
              <a:defRPr sz="7400" b="1"/>
            </a:lvl4pPr>
            <a:lvl5pPr>
              <a:buNone/>
              <a:defRPr sz="74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26012148" y="9763735"/>
            <a:ext cx="22633941" cy="3437924"/>
          </a:xfrm>
        </p:spPr>
        <p:txBody>
          <a:bodyPr lIns="209805" tIns="0" rIns="209805" bIns="0" anchor="ctr"/>
          <a:lstStyle>
            <a:lvl1pPr marL="0" indent="0">
              <a:buNone/>
              <a:defRPr sz="11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9200" b="1"/>
            </a:lvl2pPr>
            <a:lvl3pPr>
              <a:buNone/>
              <a:defRPr sz="8300" b="1"/>
            </a:lvl3pPr>
            <a:lvl4pPr>
              <a:buNone/>
              <a:defRPr sz="7400" b="1"/>
            </a:lvl4pPr>
            <a:lvl5pPr>
              <a:buNone/>
              <a:defRPr sz="74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560326" y="13201655"/>
            <a:ext cx="22625053" cy="20190032"/>
          </a:xfrm>
        </p:spPr>
        <p:txBody>
          <a:bodyPr tIns="0"/>
          <a:lstStyle>
            <a:lvl1pPr>
              <a:defRPr sz="10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6012148" y="13201655"/>
            <a:ext cx="22633941" cy="20190032"/>
          </a:xfrm>
        </p:spPr>
        <p:txBody>
          <a:bodyPr tIns="0"/>
          <a:lstStyle>
            <a:lvl1pPr>
              <a:defRPr sz="10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6AE1-C6B0-44C6-9C57-7B874CA1DB3D}" type="datetimeFigureOut">
              <a:rPr lang="fr-CA"/>
              <a:pPr>
                <a:defRPr/>
              </a:pPr>
              <a:t>2017-10-23</a:t>
            </a:fld>
            <a:endParaRPr lang="fr-CA" dirty="0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D5DCC-507D-4284-911A-48628E5A7D96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0322" y="3696465"/>
            <a:ext cx="46512480" cy="6000751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71D4D-3A14-44AB-9413-5F1008382996}" type="datetimeFigureOut">
              <a:rPr lang="fr-CA"/>
              <a:pPr>
                <a:defRPr/>
              </a:pPr>
              <a:t>2017-10-23</a:t>
            </a:fld>
            <a:endParaRPr lang="fr-CA" dirty="0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2BDF2-E6BA-4ECF-B849-FB2C5957D2BA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0C256-4F1F-4899-9F41-DDEC4E2F69E4}" type="datetimeFigureOut">
              <a:rPr lang="fr-CA"/>
              <a:pPr>
                <a:defRPr/>
              </a:pPr>
              <a:t>2017-10-23</a:t>
            </a:fld>
            <a:endParaRPr lang="fr-CA" dirty="0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F601D-F743-47DF-B0A9-0A3230A4D4F4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40480" y="2700350"/>
            <a:ext cx="15361920" cy="6100762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11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40480" y="8801103"/>
            <a:ext cx="15361920" cy="24003000"/>
          </a:xfrm>
        </p:spPr>
        <p:txBody>
          <a:bodyPr lIns="83923" rIns="83923"/>
          <a:lstStyle>
            <a:lvl1pPr marL="0" indent="0" algn="l">
              <a:buNone/>
              <a:defRPr sz="6400"/>
            </a:lvl1pPr>
            <a:lvl2pPr indent="0" algn="l">
              <a:buNone/>
              <a:defRPr sz="5500"/>
            </a:lvl2pPr>
            <a:lvl3pPr indent="0" algn="l">
              <a:buNone/>
              <a:defRPr sz="4600"/>
            </a:lvl3pPr>
            <a:lvl4pPr indent="0" algn="l">
              <a:buNone/>
              <a:defRPr sz="4100"/>
            </a:lvl4pPr>
            <a:lvl5pPr indent="0" algn="l">
              <a:buNone/>
              <a:defRPr sz="41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0020291" y="8801103"/>
            <a:ext cx="28625800" cy="24003000"/>
          </a:xfrm>
        </p:spPr>
        <p:txBody>
          <a:bodyPr tIns="0"/>
          <a:lstStyle>
            <a:lvl1pPr>
              <a:defRPr sz="12800"/>
            </a:lvl1pPr>
            <a:lvl2pPr>
              <a:defRPr sz="11900"/>
            </a:lvl2pPr>
            <a:lvl3pPr>
              <a:defRPr sz="11000"/>
            </a:lvl3pPr>
            <a:lvl4pPr>
              <a:defRPr sz="9200"/>
            </a:lvl4pPr>
            <a:lvl5pPr>
              <a:defRPr sz="83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5542-DFA6-41F8-8A0D-650C9B967CB8}" type="datetimeFigureOut">
              <a:rPr lang="fr-CA"/>
              <a:pPr>
                <a:defRPr/>
              </a:pPr>
              <a:t>2017-10-23</a:t>
            </a:fld>
            <a:endParaRPr lang="fr-CA" dirty="0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78FC2-93A6-4A53-84C5-8C50F286B3C0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8"/>
          <p:cNvSpPr/>
          <p:nvPr/>
        </p:nvSpPr>
        <p:spPr>
          <a:xfrm rot="420000" flipV="1">
            <a:off x="17727319" y="5817309"/>
            <a:ext cx="29445185" cy="21604111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9612" tIns="209805" rIns="419612" bIns="209805" anchor="ctr"/>
          <a:lstStyle/>
          <a:p>
            <a:pPr algn="ctr" defTabSz="419611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riangle rectangle 11"/>
          <p:cNvSpPr/>
          <p:nvPr/>
        </p:nvSpPr>
        <p:spPr>
          <a:xfrm rot="420000" flipV="1">
            <a:off x="44822542" y="28139326"/>
            <a:ext cx="871126" cy="816680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9612" tIns="209805" rIns="419612" bIns="209805" anchor="ctr"/>
          <a:lstStyle/>
          <a:p>
            <a:pPr algn="ctr" defTabSz="419611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orme libre 9"/>
          <p:cNvSpPr>
            <a:spLocks/>
          </p:cNvSpPr>
          <p:nvPr/>
        </p:nvSpPr>
        <p:spPr bwMode="auto">
          <a:xfrm flipV="1">
            <a:off x="-54564" y="30536450"/>
            <a:ext cx="51315527" cy="54680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19612" tIns="209805" rIns="419612" bIns="209805"/>
          <a:lstStyle/>
          <a:p>
            <a:pPr defTabSz="419611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orme libre 10"/>
          <p:cNvSpPr>
            <a:spLocks/>
          </p:cNvSpPr>
          <p:nvPr/>
        </p:nvSpPr>
        <p:spPr bwMode="auto">
          <a:xfrm flipV="1">
            <a:off x="24536406" y="32654881"/>
            <a:ext cx="26669999" cy="334962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19612" tIns="209805" rIns="419612" bIns="209805"/>
          <a:lstStyle/>
          <a:p>
            <a:pPr defTabSz="419611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13768" y="6179238"/>
            <a:ext cx="12391949" cy="8308760"/>
          </a:xfrm>
        </p:spPr>
        <p:txBody>
          <a:bodyPr lIns="209805" rIns="209805" bIns="209805"/>
          <a:lstStyle>
            <a:lvl1pPr algn="l">
              <a:buNone/>
              <a:defRPr sz="92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13763" y="14851123"/>
            <a:ext cx="12374880" cy="11441431"/>
          </a:xfrm>
        </p:spPr>
        <p:txBody>
          <a:bodyPr lIns="293728" rIns="209805"/>
          <a:lstStyle>
            <a:lvl1pPr marL="0" indent="0" algn="l">
              <a:spcBef>
                <a:spcPts val="1147"/>
              </a:spcBef>
              <a:buFontTx/>
              <a:buNone/>
              <a:defRPr sz="60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19520442" y="6297466"/>
            <a:ext cx="25859232" cy="2064258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14700"/>
            </a:lvl1pPr>
          </a:lstStyle>
          <a:p>
            <a:pPr lvl="0"/>
            <a:r>
              <a:rPr lang="fr-FR" noProof="0" dirty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F4D16-B3F9-42C0-820A-48C8838530BB}" type="datetimeFigureOut">
              <a:rPr lang="fr-CA"/>
              <a:pPr>
                <a:defRPr/>
              </a:pPr>
              <a:t>2017-10-23</a:t>
            </a:fld>
            <a:endParaRPr lang="fr-CA" dirty="0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5232710" y="33371018"/>
            <a:ext cx="3413007" cy="191734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F4960-D5A2-4A6C-83AD-51167F69BB33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54564" y="-37039"/>
            <a:ext cx="51315527" cy="546629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19612" tIns="209805" rIns="419612" bIns="209805"/>
          <a:lstStyle/>
          <a:p>
            <a:pPr defTabSz="419611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24536406" y="-37035"/>
            <a:ext cx="26669999" cy="33496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19612" tIns="209805" rIns="419612" bIns="209805"/>
          <a:lstStyle/>
          <a:p>
            <a:pPr defTabSz="419611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2560706" y="3697115"/>
            <a:ext cx="46085007" cy="600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209805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2560706" y="10161766"/>
            <a:ext cx="46085007" cy="230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9612" tIns="209805" rIns="419612" bIns="209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2560702" y="33371018"/>
            <a:ext cx="11947407" cy="191734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defTabSz="4196115" eaLnBrk="1" fontAlgn="auto" latinLnBrk="0" hangingPunct="1">
              <a:spcBef>
                <a:spcPts val="0"/>
              </a:spcBef>
              <a:spcAft>
                <a:spcPts val="0"/>
              </a:spcAft>
              <a:defRPr kumimoji="0" sz="55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F40C04-ED8C-4504-B692-C295481D4094}" type="datetimeFigureOut">
              <a:rPr lang="fr-CA"/>
              <a:pPr>
                <a:defRPr/>
              </a:pPr>
              <a:t>2017-10-23</a:t>
            </a:fld>
            <a:endParaRPr lang="fr-CA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14935211" y="33371018"/>
            <a:ext cx="18775304" cy="191734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defTabSz="4196115" eaLnBrk="1" fontAlgn="auto" latinLnBrk="0" hangingPunct="1">
              <a:spcBef>
                <a:spcPts val="0"/>
              </a:spcBef>
              <a:spcAft>
                <a:spcPts val="0"/>
              </a:spcAft>
              <a:defRPr kumimoji="0" sz="55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44378504" y="33371018"/>
            <a:ext cx="4267200" cy="191734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defTabSz="4196115" eaLnBrk="1" fontAlgn="auto" latinLnBrk="0" hangingPunct="1">
              <a:spcBef>
                <a:spcPts val="0"/>
              </a:spcBef>
              <a:spcAft>
                <a:spcPts val="0"/>
              </a:spcAft>
              <a:defRPr kumimoji="0" sz="55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7FB06E-2EA3-4ECA-95EE-8F28944C7976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07244" y="1061863"/>
            <a:ext cx="51411482" cy="3409597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19611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19611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25" r:id="rId2"/>
    <p:sldLayoutId id="2147484034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5" r:id="rId9"/>
    <p:sldLayoutId id="2147484031" r:id="rId10"/>
    <p:sldLayoutId id="21474840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Calibri" pitchFamily="34" charset="0"/>
        </a:defRPr>
      </a:lvl5pPr>
      <a:lvl6pPr marL="401541" algn="l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Calibri" pitchFamily="34" charset="0"/>
        </a:defRPr>
      </a:lvl6pPr>
      <a:lvl7pPr marL="803084" algn="l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Calibri" pitchFamily="34" charset="0"/>
        </a:defRPr>
      </a:lvl7pPr>
      <a:lvl8pPr marL="1204626" algn="l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Calibri" pitchFamily="34" charset="0"/>
        </a:defRPr>
      </a:lvl8pPr>
      <a:lvl9pPr marL="1606168" algn="l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Calibri" pitchFamily="34" charset="0"/>
        </a:defRPr>
      </a:lvl9pPr>
    </p:titleStyle>
    <p:bodyStyle>
      <a:lvl1pPr marL="1257105" indent="-1257105" algn="l" rtl="0" eaLnBrk="0" fontAlgn="base" hangingPunct="0">
        <a:spcBef>
          <a:spcPct val="20000"/>
        </a:spcBef>
        <a:spcAft>
          <a:spcPct val="0"/>
        </a:spcAft>
        <a:buClr>
          <a:srgbClr val="024ABE"/>
        </a:buClr>
        <a:buSzPct val="95000"/>
        <a:buFont typeface="Wingdings 2" pitchFamily="18" charset="2"/>
        <a:buChar char=""/>
        <a:defRPr sz="11900" kern="1200">
          <a:solidFill>
            <a:schemeClr val="tx1"/>
          </a:solidFill>
          <a:latin typeface="+mn-lt"/>
          <a:ea typeface="+mn-ea"/>
          <a:cs typeface="+mn-cs"/>
        </a:defRPr>
      </a:lvl1pPr>
      <a:lvl2pPr marL="2934832" indent="-113171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11000" kern="1200">
          <a:solidFill>
            <a:schemeClr val="tx1"/>
          </a:solidFill>
          <a:latin typeface="+mn-lt"/>
          <a:ea typeface="+mn-ea"/>
          <a:cs typeface="+mn-cs"/>
        </a:defRPr>
      </a:lvl2pPr>
      <a:lvl3pPr marL="4195112" indent="-113171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5453803" indent="-963464" algn="l" rtl="0" eaLnBrk="0" fontAlgn="base" hangingPunct="0">
        <a:spcBef>
          <a:spcPct val="20000"/>
        </a:spcBef>
        <a:spcAft>
          <a:spcPct val="0"/>
        </a:spcAft>
        <a:buClr>
          <a:srgbClr val="024ABE"/>
        </a:buClr>
        <a:buSzPct val="65000"/>
        <a:buFont typeface="Wingdings 2" pitchFamily="18" charset="2"/>
        <a:buChar char="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6712495" indent="-963464" algn="l" rtl="0" eaLnBrk="0" fontAlgn="base" hangingPunct="0">
        <a:spcBef>
          <a:spcPct val="20000"/>
        </a:spcBef>
        <a:spcAft>
          <a:spcPct val="0"/>
        </a:spcAft>
        <a:buClr>
          <a:srgbClr val="024ABE"/>
        </a:buClr>
        <a:buSzPct val="65000"/>
        <a:buFont typeface="Wingdings 2" pitchFamily="18" charset="2"/>
        <a:buChar char="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7972619" indent="-96510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8811841" indent="-839222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7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070676" indent="-839222" algn="l" rtl="0" eaLnBrk="1" latinLnBrk="0" hangingPunct="1">
        <a:spcBef>
          <a:spcPct val="20000"/>
        </a:spcBef>
        <a:buClr>
          <a:schemeClr val="tx2"/>
        </a:buClr>
        <a:buChar char="•"/>
        <a:defRPr kumimoji="0"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1329510" indent="-839222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6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980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1961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2941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3922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490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5883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6864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784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chart" Target="../charts/chart2.xml"/><Relationship Id="rId18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chart" Target="../charts/chart1.xml"/><Relationship Id="rId17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6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wmf"/><Relationship Id="rId15" Type="http://schemas.openxmlformats.org/officeDocument/2006/relationships/chart" Target="../charts/chart4.xml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8" descr="Logo du Réseau de Recherche Adaptech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269558" y="33960444"/>
            <a:ext cx="1132994" cy="1136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3" name="Picture 1029" descr="Logo du Collège Dawson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672116" y="34159009"/>
            <a:ext cx="2305507" cy="738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4" name="Picture 1" descr="Logo de l'Hôpital Général Ju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27670" y="34088430"/>
            <a:ext cx="3431931" cy="880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47" descr="Logo de l'Université McGill&#10;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3247181" y="34226853"/>
            <a:ext cx="2810934" cy="603252"/>
          </a:xfrm>
          <a:prstGeom prst="rect">
            <a:avLst/>
          </a:prstGeom>
          <a:noFill/>
          <a:ln>
            <a:noFill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" y="-430793"/>
            <a:ext cx="184702" cy="1369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26" tIns="45713" rIns="91426" bIns="45713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" y="-684797"/>
            <a:ext cx="184702" cy="1369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26" tIns="45713" rIns="91426" bIns="45713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9" name="TextBox 13"/>
          <p:cNvSpPr txBox="1">
            <a:spLocks noChangeArrowheads="1"/>
          </p:cNvSpPr>
          <p:nvPr/>
        </p:nvSpPr>
        <p:spPr bwMode="auto">
          <a:xfrm>
            <a:off x="34705835" y="17282170"/>
            <a:ext cx="16197943" cy="883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3" rIns="91426" bIns="45713">
            <a:spAutoFit/>
          </a:bodyPr>
          <a:lstStyle/>
          <a:p>
            <a:pPr marL="517445" indent="-517445" algn="ctr">
              <a:tabLst>
                <a:tab pos="1036477" algn="l"/>
              </a:tabLst>
              <a:defRPr/>
            </a:pPr>
            <a:r>
              <a:rPr lang="en-US" sz="66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Results: Not Significant</a:t>
            </a:r>
            <a:endParaRPr lang="en-US" sz="66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4855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200" dirty="0">
                <a:solidFill>
                  <a:schemeClr val="bg1"/>
                </a:solidFill>
                <a:latin typeface="Arial Narrow" charset="0"/>
              </a:rPr>
              <a:t>Course Self-Efficacy </a:t>
            </a:r>
          </a:p>
          <a:p>
            <a:pPr marL="54855" indent="-575983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Attitude toward graduation</a:t>
            </a:r>
          </a:p>
          <a:p>
            <a:pPr marL="54855" indent="-575983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Subjective norms about graduation</a:t>
            </a:r>
          </a:p>
          <a:p>
            <a:pPr marL="571411" indent="-571411">
              <a:buFont typeface="Arial" panose="020B0604020202020204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Full / part-time student status</a:t>
            </a:r>
          </a:p>
          <a:p>
            <a:pPr marL="54855" indent="-575983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 smtClean="0">
                <a:solidFill>
                  <a:schemeClr val="bg1"/>
                </a:solidFill>
                <a:latin typeface="Arial Narrow" charset="0"/>
              </a:rPr>
              <a:t>Internship in program of study</a:t>
            </a:r>
            <a:endParaRPr lang="en-US" sz="4000" dirty="0">
              <a:solidFill>
                <a:schemeClr val="bg1"/>
              </a:solidFill>
              <a:latin typeface="Arial Narrow" charset="0"/>
            </a:endParaRPr>
          </a:p>
          <a:p>
            <a:pPr marL="54855" indent="-575983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Students’ grades</a:t>
            </a:r>
          </a:p>
          <a:p>
            <a:pPr marL="54855" indent="-575983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Type of institution attended (college vs. university)</a:t>
            </a:r>
          </a:p>
          <a:p>
            <a:pPr marL="54855" indent="-575983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Registration in first choice program</a:t>
            </a:r>
          </a:p>
          <a:p>
            <a:pPr marL="54855" indent="-575983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CEQ School Environment</a:t>
            </a:r>
          </a:p>
          <a:p>
            <a:pPr>
              <a:tabLst>
                <a:tab pos="1036477" algn="l"/>
              </a:tabLst>
              <a:defRPr/>
            </a:pPr>
            <a:endParaRPr lang="en-US" sz="4000" dirty="0">
              <a:solidFill>
                <a:schemeClr val="bg1"/>
              </a:solidFill>
              <a:latin typeface="Arial Narrow" charset="0"/>
            </a:endParaRPr>
          </a:p>
          <a:p>
            <a:pPr marL="54855" indent="-575983">
              <a:buFont typeface="Arial" pitchFamily="34" charset="0"/>
              <a:buChar char="•"/>
              <a:tabLst>
                <a:tab pos="1036477" algn="l"/>
              </a:tabLst>
              <a:defRPr/>
            </a:pPr>
            <a:endParaRPr lang="en-US" sz="4000" dirty="0">
              <a:solidFill>
                <a:schemeClr val="bg1"/>
              </a:solidFill>
              <a:latin typeface="Arial Narrow" charset="0"/>
            </a:endParaRPr>
          </a:p>
          <a:p>
            <a:pPr indent="-1493352">
              <a:buFont typeface="Arial" pitchFamily="34" charset="0"/>
              <a:buChar char="•"/>
              <a:tabLst>
                <a:tab pos="1036477" algn="l"/>
              </a:tabLst>
              <a:defRPr/>
            </a:pPr>
            <a:endParaRPr lang="en-US" sz="4000" dirty="0">
              <a:solidFill>
                <a:schemeClr val="bg1"/>
              </a:solidFill>
              <a:latin typeface="Arial Narrow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4145" y="34159009"/>
            <a:ext cx="10292703" cy="625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13"/>
          <p:cNvSpPr txBox="1">
            <a:spLocks noChangeArrowheads="1"/>
          </p:cNvSpPr>
          <p:nvPr/>
        </p:nvSpPr>
        <p:spPr bwMode="auto">
          <a:xfrm>
            <a:off x="17407050" y="27573779"/>
            <a:ext cx="16678656" cy="3642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3" rIns="91426" bIns="45713">
            <a:spAutoFit/>
          </a:bodyPr>
          <a:lstStyle/>
          <a:p>
            <a:pPr marL="517445" indent="-517445">
              <a:tabLst>
                <a:tab pos="76188" algn="l"/>
              </a:tabLst>
              <a:defRPr/>
            </a:pPr>
            <a:endParaRPr lang="en-US" sz="4000" dirty="0">
              <a:solidFill>
                <a:schemeClr val="bg1"/>
              </a:solidFill>
              <a:latin typeface="Arial Narrow" charset="0"/>
            </a:endParaRPr>
          </a:p>
          <a:p>
            <a:pPr>
              <a:tabLst>
                <a:tab pos="1036477" algn="l"/>
              </a:tabLst>
              <a:defRPr/>
            </a:pPr>
            <a:endParaRPr lang="en-US" sz="4000" dirty="0">
              <a:solidFill>
                <a:schemeClr val="bg1"/>
              </a:solidFill>
              <a:latin typeface="Arial Narrow" charset="0"/>
            </a:endParaRPr>
          </a:p>
          <a:p>
            <a:pPr marL="53967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endParaRPr lang="en-US" sz="4000" dirty="0">
              <a:solidFill>
                <a:schemeClr val="bg1"/>
              </a:solidFill>
              <a:latin typeface="Arial Narrow" charset="0"/>
            </a:endParaRPr>
          </a:p>
          <a:p>
            <a:pPr>
              <a:tabLst>
                <a:tab pos="1036477" algn="l"/>
              </a:tabLst>
              <a:defRPr/>
            </a:pPr>
            <a:endParaRPr lang="en-US" sz="4000" dirty="0">
              <a:solidFill>
                <a:schemeClr val="bg1"/>
              </a:solidFill>
              <a:latin typeface="Arial Narrow" charset="0"/>
            </a:endParaRPr>
          </a:p>
          <a:p>
            <a:pPr>
              <a:tabLst>
                <a:tab pos="1036477" algn="l"/>
              </a:tabLst>
              <a:defRPr/>
            </a:pPr>
            <a:endParaRPr lang="en-US" sz="4000" baseline="30000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>
              <a:tabLst>
                <a:tab pos="1036477" algn="l"/>
              </a:tabLst>
              <a:defRPr/>
            </a:pPr>
            <a:endParaRPr lang="fr-CA" sz="4400" dirty="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7" name="TextBox 13"/>
          <p:cNvSpPr txBox="1">
            <a:spLocks noChangeArrowheads="1"/>
          </p:cNvSpPr>
          <p:nvPr/>
        </p:nvSpPr>
        <p:spPr bwMode="auto">
          <a:xfrm>
            <a:off x="531583" y="8631765"/>
            <a:ext cx="16364374" cy="20528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pPr marL="517445" indent="-517445" algn="ctr">
              <a:tabLst>
                <a:tab pos="1036477" algn="l"/>
              </a:tabLst>
              <a:defRPr/>
            </a:pPr>
            <a:r>
              <a:rPr lang="en-US" sz="66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Abstract</a:t>
            </a: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rgbClr val="FF0000"/>
              </a:solidFill>
              <a:latin typeface="Arial Narrow" charset="0"/>
            </a:endParaRPr>
          </a:p>
          <a:p>
            <a:pPr marL="54855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Students with mental health related disabilities and learning</a:t>
            </a:r>
          </a:p>
          <a:p>
            <a:pPr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     disabilities are distinct groups with different characteristics</a:t>
            </a:r>
          </a:p>
          <a:p>
            <a:pPr marL="54855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Students with mental health disabilities scored worse than students with</a:t>
            </a:r>
          </a:p>
          <a:p>
            <a:pPr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     learning </a:t>
            </a:r>
            <a:r>
              <a:rPr lang="en-US" sz="4000" dirty="0" smtClean="0">
                <a:solidFill>
                  <a:schemeClr val="bg1"/>
                </a:solidFill>
                <a:latin typeface="Arial Narrow" charset="0"/>
              </a:rPr>
              <a:t>disabilities on:</a:t>
            </a:r>
            <a:endParaRPr lang="en-US" sz="4000" dirty="0">
              <a:solidFill>
                <a:schemeClr val="bg1"/>
              </a:solidFill>
              <a:latin typeface="Arial Narrow" charset="0"/>
            </a:endParaRPr>
          </a:p>
          <a:p>
            <a:pPr marL="2151618" lvl="1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Social Self-Efficacy</a:t>
            </a:r>
          </a:p>
          <a:p>
            <a:pPr marL="2151618" lvl="1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Feeling isolated / alienated on campus</a:t>
            </a:r>
          </a:p>
          <a:p>
            <a:pPr marL="2151618" lvl="1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CEQ Personal Situation</a:t>
            </a:r>
          </a:p>
          <a:p>
            <a:pPr marL="2151618" lvl="1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Feeling </a:t>
            </a:r>
            <a:r>
              <a:rPr lang="en-US" sz="4000" dirty="0" smtClean="0">
                <a:solidFill>
                  <a:schemeClr val="bg1"/>
                </a:solidFill>
                <a:latin typeface="Arial Narrow" charset="0"/>
              </a:rPr>
              <a:t>like they have control </a:t>
            </a: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over whether or not they will graduate</a:t>
            </a:r>
          </a:p>
          <a:p>
            <a:pPr marL="2151618" lvl="1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Intention to graduate</a:t>
            </a:r>
          </a:p>
          <a:p>
            <a:pPr marL="1580207" lvl="1" indent="0">
              <a:tabLst>
                <a:tab pos="1036477" algn="l"/>
              </a:tabLst>
              <a:defRPr/>
            </a:pPr>
            <a:endParaRPr lang="en-US" sz="4000" dirty="0">
              <a:solidFill>
                <a:schemeClr val="bg1"/>
              </a:solidFill>
              <a:latin typeface="Arial Narrow" charset="0"/>
            </a:endParaRPr>
          </a:p>
          <a:p>
            <a:pPr algn="ctr">
              <a:tabLst>
                <a:tab pos="1036477" algn="l"/>
              </a:tabLst>
              <a:defRPr/>
            </a:pPr>
            <a:r>
              <a:rPr lang="en-US" sz="6600" b="1" dirty="0">
                <a:solidFill>
                  <a:schemeClr val="bg1"/>
                </a:solidFill>
                <a:latin typeface="Arial Narrow" charset="0"/>
              </a:rPr>
              <a:t>Demographics</a:t>
            </a:r>
          </a:p>
          <a:p>
            <a:pPr marL="53967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endParaRPr lang="en-US" sz="2000" dirty="0">
              <a:solidFill>
                <a:schemeClr val="bg1"/>
              </a:solidFill>
              <a:latin typeface="Arial Narrow" charset="0"/>
            </a:endParaRPr>
          </a:p>
          <a:p>
            <a:pPr marL="53967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Students with only a  mental health related disability (n=55)</a:t>
            </a:r>
          </a:p>
          <a:p>
            <a:pPr marL="2150729" lvl="1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Gender: 49 (91%) Female, 5 (9%) Male, </a:t>
            </a:r>
            <a:r>
              <a:rPr lang="en-US" sz="4000" dirty="0" smtClean="0">
                <a:solidFill>
                  <a:schemeClr val="bg1"/>
                </a:solidFill>
                <a:latin typeface="Arial Narrow" charset="0"/>
              </a:rPr>
              <a:t>1 did not answer</a:t>
            </a:r>
            <a:endParaRPr lang="en-US" sz="4000" dirty="0">
              <a:solidFill>
                <a:schemeClr val="bg1"/>
              </a:solidFill>
              <a:latin typeface="Arial Narrow" charset="0"/>
            </a:endParaRPr>
          </a:p>
          <a:p>
            <a:pPr marL="2150729" lvl="1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Age (</a:t>
            </a:r>
            <a:r>
              <a:rPr lang="en-US" sz="4000" i="1" dirty="0">
                <a:solidFill>
                  <a:schemeClr val="bg1"/>
                </a:solidFill>
                <a:latin typeface="Arial Narrow" charset="0"/>
              </a:rPr>
              <a:t>Mean</a:t>
            </a: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 = 28)</a:t>
            </a:r>
          </a:p>
          <a:p>
            <a:pPr marL="2150729" lvl="1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71% registered for campus disability services</a:t>
            </a:r>
          </a:p>
          <a:p>
            <a:pPr marL="1579317" lvl="1" indent="0">
              <a:tabLst>
                <a:tab pos="1036477" algn="l"/>
              </a:tabLst>
              <a:defRPr/>
            </a:pPr>
            <a:endParaRPr lang="en-US" sz="3200" dirty="0">
              <a:solidFill>
                <a:schemeClr val="bg1"/>
              </a:solidFill>
              <a:latin typeface="Arial Narrow" charset="0"/>
            </a:endParaRPr>
          </a:p>
          <a:p>
            <a:pPr marL="53967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Students with only a learning disability (n=55)</a:t>
            </a:r>
          </a:p>
          <a:p>
            <a:pPr marL="2150729" lvl="1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Gender: 39 (71%) Female, 16 (29%) Male</a:t>
            </a:r>
          </a:p>
          <a:p>
            <a:pPr marL="2150729" lvl="1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Age (</a:t>
            </a:r>
            <a:r>
              <a:rPr lang="en-US" sz="4000" i="1" dirty="0">
                <a:solidFill>
                  <a:schemeClr val="bg1"/>
                </a:solidFill>
                <a:latin typeface="Arial Narrow" charset="0"/>
              </a:rPr>
              <a:t>Mean</a:t>
            </a: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 = 24)</a:t>
            </a:r>
          </a:p>
          <a:p>
            <a:pPr marL="2150729" lvl="1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rgbClr val="000000"/>
                </a:solidFill>
                <a:latin typeface="Arial Narrow" charset="0"/>
              </a:rPr>
              <a:t>95% registered for campus disability services</a:t>
            </a:r>
          </a:p>
          <a:p>
            <a:pPr marL="2150729" lvl="1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endParaRPr lang="en-US" sz="4000" dirty="0">
              <a:solidFill>
                <a:schemeClr val="bg1"/>
              </a:solidFill>
              <a:latin typeface="Arial Narrow" charset="0"/>
            </a:endParaRPr>
          </a:p>
          <a:p>
            <a:pPr marL="1261867" lvl="1" indent="-630140">
              <a:buFont typeface="Arial" pitchFamily="34" charset="0"/>
              <a:buChar char="•"/>
              <a:tabLst>
                <a:tab pos="1036477" algn="l"/>
              </a:tabLst>
              <a:defRPr/>
            </a:pPr>
            <a:endParaRPr lang="en-US" sz="4000" dirty="0">
              <a:solidFill>
                <a:schemeClr val="bg1"/>
              </a:solidFill>
              <a:latin typeface="Arial Narrow" charset="0"/>
            </a:endParaRPr>
          </a:p>
          <a:p>
            <a:pPr marL="609506">
              <a:tabLst>
                <a:tab pos="1036477" algn="l"/>
              </a:tabLst>
              <a:defRPr/>
            </a:pPr>
            <a:endParaRPr lang="en-US" sz="4000" dirty="0">
              <a:solidFill>
                <a:schemeClr val="bg1"/>
              </a:solidFill>
              <a:latin typeface="Arial Narrow" charset="0"/>
            </a:endParaRPr>
          </a:p>
          <a:p>
            <a:pPr marL="1180917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endParaRPr lang="en-US" sz="4000" dirty="0">
              <a:solidFill>
                <a:schemeClr val="bg1"/>
              </a:solidFill>
              <a:latin typeface="Arial Narrow" charset="0"/>
            </a:endParaRPr>
          </a:p>
          <a:p>
            <a:pPr marL="1180917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endParaRPr lang="en-US" sz="4000" dirty="0">
              <a:solidFill>
                <a:schemeClr val="bg1"/>
              </a:solidFill>
              <a:latin typeface="Arial Narrow" charset="0"/>
            </a:endParaRPr>
          </a:p>
          <a:p>
            <a:pPr marL="609506">
              <a:tabLst>
                <a:tab pos="1036477" algn="l"/>
              </a:tabLst>
              <a:defRPr/>
            </a:pPr>
            <a:endParaRPr lang="en-US" sz="4000" dirty="0">
              <a:solidFill>
                <a:schemeClr val="bg1"/>
              </a:solidFill>
              <a:latin typeface="Arial Narrow" charset="0"/>
            </a:endParaRPr>
          </a:p>
          <a:p>
            <a:pPr marL="914258" lvl="1" indent="0">
              <a:tabLst>
                <a:tab pos="1036477" algn="l"/>
              </a:tabLst>
              <a:defRPr/>
            </a:pPr>
            <a:endParaRPr lang="en-US" sz="4000" dirty="0">
              <a:solidFill>
                <a:schemeClr val="bg1"/>
              </a:solidFill>
              <a:latin typeface="Arial Narrow" charset="0"/>
            </a:endParaRPr>
          </a:p>
          <a:p>
            <a:pPr marL="914258" lvl="1" indent="0">
              <a:tabLst>
                <a:tab pos="1036477" algn="l"/>
              </a:tabLst>
              <a:defRPr/>
            </a:pPr>
            <a:endParaRPr lang="en-US" sz="4000" dirty="0">
              <a:solidFill>
                <a:schemeClr val="bg1"/>
              </a:solidFill>
              <a:latin typeface="Arial Narrow" charset="0"/>
            </a:endParaRPr>
          </a:p>
          <a:p>
            <a:pPr marL="609506">
              <a:tabLst>
                <a:tab pos="1036477" algn="l"/>
              </a:tabLst>
              <a:defRPr/>
            </a:pPr>
            <a:endParaRPr lang="en-US" sz="4000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>
              <a:tabLst>
                <a:tab pos="1036477" algn="l"/>
              </a:tabLst>
              <a:defRPr/>
            </a:pPr>
            <a:endParaRPr lang="en-US" sz="4400" dirty="0">
              <a:solidFill>
                <a:schemeClr val="bg1"/>
              </a:solidFill>
              <a:latin typeface="Arial Narrow" charset="0"/>
            </a:endParaRPr>
          </a:p>
        </p:txBody>
      </p:sp>
      <p:pic>
        <p:nvPicPr>
          <p:cNvPr id="38" name="Picture 26" descr="person speaking through a megaphon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922" y="9214620"/>
            <a:ext cx="2282423" cy="183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itle 3"/>
          <p:cNvSpPr txBox="1">
            <a:spLocks/>
          </p:cNvSpPr>
          <p:nvPr/>
        </p:nvSpPr>
        <p:spPr bwMode="auto">
          <a:xfrm>
            <a:off x="-75860" y="4243776"/>
            <a:ext cx="51358122" cy="440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263872" rIns="0" bIns="0" anchor="ctr"/>
          <a:lstStyle/>
          <a:p>
            <a:pPr algn="ctr" defTabSz="1010122">
              <a:lnSpc>
                <a:spcPct val="90000"/>
              </a:lnSpc>
              <a:defRPr/>
            </a:pPr>
            <a:r>
              <a:rPr lang="fr-CA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Students with </a:t>
            </a: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Learning Disabilities and Mental Health Related Disabilities </a:t>
            </a:r>
          </a:p>
          <a:p>
            <a:pPr algn="ctr" defTabSz="1010122">
              <a:lnSpc>
                <a:spcPct val="90000"/>
              </a:lnSpc>
              <a:defRPr/>
            </a:pP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in Postsecondary Education</a:t>
            </a:r>
          </a:p>
          <a:p>
            <a:pPr algn="ctr" defTabSz="1010122">
              <a:lnSpc>
                <a:spcPct val="90000"/>
              </a:lnSpc>
              <a:defRPr/>
            </a:pPr>
            <a:endParaRPr lang="fr-CA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defTabSz="1010279">
              <a:lnSpc>
                <a:spcPct val="90000"/>
              </a:lnSpc>
              <a:defRPr/>
            </a:pP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Mary V. Jorgensen</a:t>
            </a:r>
            <a:r>
              <a:rPr lang="en-US" sz="48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1,5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Catherine S. Fichten</a:t>
            </a:r>
            <a:r>
              <a:rPr lang="en-US" sz="48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1,2,3,4,5,6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Mai Nhu Nguyen</a:t>
            </a:r>
            <a:r>
              <a:rPr lang="en-US" sz="48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Jillian Budd</a:t>
            </a:r>
            <a:r>
              <a:rPr lang="en-US" sz="4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1,3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ctr" defTabSz="1010122">
              <a:lnSpc>
                <a:spcPct val="90000"/>
              </a:lnSpc>
              <a:defRPr/>
            </a:pPr>
            <a:r>
              <a:rPr lang="en-US" sz="48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Adaptech Research Network, </a:t>
            </a:r>
            <a:r>
              <a:rPr lang="en-US" sz="48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Dawson College,</a:t>
            </a:r>
            <a:r>
              <a:rPr lang="en-US" sz="48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McGill University, </a:t>
            </a:r>
            <a:r>
              <a:rPr lang="en-US" sz="48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Jewish General Hospital, </a:t>
            </a:r>
            <a:r>
              <a:rPr lang="en-US" sz="48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CRISPESH, </a:t>
            </a:r>
            <a:r>
              <a:rPr lang="en-US" sz="48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CRIR</a:t>
            </a:r>
            <a:r>
              <a:rPr lang="fr-CA" sz="5000" b="1" dirty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fr-CA" sz="5000" b="1" dirty="0">
                <a:solidFill>
                  <a:schemeClr val="bg1"/>
                </a:solidFill>
                <a:latin typeface="Arial Narrow" pitchFamily="34" charset="0"/>
              </a:rPr>
            </a:br>
            <a:endParaRPr lang="fr-CA" sz="5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9158" y="33381277"/>
            <a:ext cx="2634343" cy="2294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" descr="CRISPESH logo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3058" y="33787579"/>
            <a:ext cx="4305301" cy="1481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34654557" y="31237215"/>
            <a:ext cx="16197943" cy="2246755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r>
              <a:rPr lang="en-US" sz="3000" i="1" dirty="0">
                <a:solidFill>
                  <a:schemeClr val="bg1"/>
                </a:solidFill>
              </a:rPr>
              <a:t>Funding: Social Sciences and Humanities Research Council of Canada (SSHRC)</a:t>
            </a:r>
          </a:p>
          <a:p>
            <a:r>
              <a:rPr lang="en-US" sz="3000" i="1" dirty="0">
                <a:solidFill>
                  <a:schemeClr val="bg1"/>
                </a:solidFill>
              </a:rPr>
              <a:t>Presentation at the Canadian Psychological Association Annual Conference, Ottawa, Canada, June 2015</a:t>
            </a:r>
          </a:p>
          <a:p>
            <a:r>
              <a:rPr lang="en-US" sz="5000" dirty="0">
                <a:solidFill>
                  <a:schemeClr val="bg1"/>
                </a:solidFill>
              </a:rPr>
              <a:t>mjorgensen07@ubishops.ca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3998022" y="22529841"/>
            <a:ext cx="16905754" cy="9657987"/>
            <a:chOff x="30013064" y="20428103"/>
            <a:chExt cx="14792535" cy="7527749"/>
          </a:xfrm>
        </p:grpSpPr>
        <p:sp>
          <p:nvSpPr>
            <p:cNvPr id="47" name="TextBox 13"/>
            <p:cNvSpPr txBox="1">
              <a:spLocks noChangeArrowheads="1"/>
            </p:cNvSpPr>
            <p:nvPr/>
          </p:nvSpPr>
          <p:spPr bwMode="auto">
            <a:xfrm>
              <a:off x="30013064" y="22006553"/>
              <a:ext cx="14792535" cy="5949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517445" indent="-517445" algn="ctr">
                <a:tabLst>
                  <a:tab pos="1036477" algn="l"/>
                </a:tabLst>
                <a:defRPr/>
              </a:pPr>
              <a:r>
                <a:rPr lang="en-US" sz="6600" b="1" dirty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Take Home Message</a:t>
              </a:r>
              <a:endParaRPr lang="en-US" sz="5400" b="1" dirty="0">
                <a:solidFill>
                  <a:schemeClr val="bg1"/>
                </a:solidFill>
                <a:latin typeface="Arial Narrow" charset="0"/>
              </a:endParaRPr>
            </a:p>
            <a:p>
              <a:pPr marL="517445" indent="-517445" algn="ctr">
                <a:tabLst>
                  <a:tab pos="1036477" algn="l"/>
                </a:tabLst>
                <a:defRPr/>
              </a:pPr>
              <a:endParaRPr lang="en-US" sz="2000" b="1" dirty="0">
                <a:solidFill>
                  <a:schemeClr val="bg1"/>
                </a:solidFill>
                <a:latin typeface="Arial Narrow" charset="0"/>
              </a:endParaRPr>
            </a:p>
            <a:p>
              <a:pPr marL="571411" indent="-571411">
                <a:buFont typeface="Arial" pitchFamily="34" charset="0"/>
                <a:buChar char="•"/>
                <a:tabLst>
                  <a:tab pos="1036477" algn="l"/>
                </a:tabLst>
                <a:defRPr/>
              </a:pPr>
              <a:r>
                <a:rPr lang="en-US" sz="4000" dirty="0">
                  <a:solidFill>
                    <a:schemeClr val="bg1"/>
                  </a:solidFill>
                  <a:latin typeface="Arial Narrow" charset="0"/>
                </a:rPr>
                <a:t>Students with </a:t>
              </a:r>
              <a:r>
                <a:rPr lang="en-US" sz="4000" dirty="0" smtClean="0">
                  <a:solidFill>
                    <a:schemeClr val="bg1"/>
                  </a:solidFill>
                  <a:latin typeface="Arial Narrow" charset="0"/>
                </a:rPr>
                <a:t>mental </a:t>
              </a:r>
              <a:r>
                <a:rPr lang="en-US" sz="4000" dirty="0">
                  <a:solidFill>
                    <a:schemeClr val="bg1"/>
                  </a:solidFill>
                  <a:latin typeface="Arial Narrow" charset="0"/>
                </a:rPr>
                <a:t>health related disabilities and learning disabilities </a:t>
              </a:r>
            </a:p>
            <a:p>
              <a:pPr>
                <a:tabLst>
                  <a:tab pos="1036477" algn="l"/>
                </a:tabLst>
                <a:defRPr/>
              </a:pPr>
              <a:r>
                <a:rPr lang="en-US" sz="4000" dirty="0">
                  <a:solidFill>
                    <a:schemeClr val="bg1"/>
                  </a:solidFill>
                  <a:latin typeface="Arial Narrow" charset="0"/>
                </a:rPr>
                <a:t>     have different profiles and different needs</a:t>
              </a:r>
            </a:p>
            <a:p>
              <a:pPr marL="571411" indent="-571411">
                <a:buFont typeface="Arial" pitchFamily="34" charset="0"/>
                <a:buChar char="•"/>
                <a:tabLst>
                  <a:tab pos="1036477" algn="l"/>
                </a:tabLst>
                <a:defRPr/>
              </a:pPr>
              <a:r>
                <a:rPr lang="en-US" sz="4000" dirty="0">
                  <a:solidFill>
                    <a:schemeClr val="bg1"/>
                  </a:solidFill>
                  <a:latin typeface="Arial Narrow" charset="0"/>
                </a:rPr>
                <a:t>The needs of students with mental health related disabilities are not adequately met by the established disability support system </a:t>
              </a:r>
            </a:p>
            <a:p>
              <a:pPr marL="571411" indent="-571411">
                <a:buFont typeface="Arial" pitchFamily="34" charset="0"/>
                <a:buChar char="•"/>
                <a:tabLst>
                  <a:tab pos="1036477" algn="l"/>
                </a:tabLst>
                <a:defRPr/>
              </a:pPr>
              <a:r>
                <a:rPr lang="en-US" sz="4000" dirty="0">
                  <a:solidFill>
                    <a:schemeClr val="bg1"/>
                  </a:solidFill>
                  <a:latin typeface="Arial Narrow" charset="0"/>
                </a:rPr>
                <a:t>Students with mental health related disabilities</a:t>
              </a:r>
            </a:p>
            <a:p>
              <a:pPr marL="2174875" lvl="1" indent="-628650">
                <a:buFont typeface="Arial" pitchFamily="34" charset="0"/>
                <a:buChar char="•"/>
                <a:tabLst>
                  <a:tab pos="1260475" algn="l"/>
                  <a:tab pos="2184400" algn="l"/>
                </a:tabLst>
                <a:defRPr/>
              </a:pPr>
              <a:r>
                <a:rPr lang="en-US" sz="4000" dirty="0">
                  <a:solidFill>
                    <a:schemeClr val="bg1"/>
                  </a:solidFill>
                  <a:latin typeface="Arial Narrow" charset="0"/>
                </a:rPr>
                <a:t>Are understudied </a:t>
              </a:r>
            </a:p>
            <a:p>
              <a:pPr marL="2174875" lvl="1" indent="-628650">
                <a:buFont typeface="Arial" pitchFamily="34" charset="0"/>
                <a:buChar char="•"/>
                <a:tabLst>
                  <a:tab pos="1260475" algn="l"/>
                  <a:tab pos="2184400" algn="l"/>
                </a:tabLst>
                <a:defRPr/>
              </a:pPr>
              <a:r>
                <a:rPr lang="en-US" sz="4000" dirty="0">
                  <a:solidFill>
                    <a:schemeClr val="bg1"/>
                  </a:solidFill>
                  <a:latin typeface="Arial Narrow" charset="0"/>
                </a:rPr>
                <a:t>Their barriers to education are not fully understood</a:t>
              </a:r>
            </a:p>
            <a:p>
              <a:pPr marL="571411" indent="-571411">
                <a:buFont typeface="Arial" pitchFamily="34" charset="0"/>
                <a:buChar char="•"/>
                <a:tabLst>
                  <a:tab pos="1036477" algn="l"/>
                </a:tabLst>
                <a:defRPr/>
              </a:pPr>
              <a:r>
                <a:rPr lang="en-US" sz="4000" dirty="0">
                  <a:solidFill>
                    <a:schemeClr val="bg1"/>
                  </a:solidFill>
                  <a:latin typeface="Arial Narrow" charset="0"/>
                </a:rPr>
                <a:t>All students deserve an </a:t>
              </a:r>
              <a:r>
                <a:rPr lang="en-US" sz="4000" b="1" dirty="0">
                  <a:solidFill>
                    <a:schemeClr val="bg1"/>
                  </a:solidFill>
                  <a:latin typeface="Arial Narrow" charset="0"/>
                </a:rPr>
                <a:t>equal opportunity</a:t>
              </a:r>
              <a:r>
                <a:rPr lang="en-US" sz="4000" dirty="0">
                  <a:solidFill>
                    <a:schemeClr val="bg1"/>
                  </a:solidFill>
                  <a:latin typeface="Arial Narrow" charset="0"/>
                </a:rPr>
                <a:t> for academic success</a:t>
              </a:r>
            </a:p>
            <a:p>
              <a:pPr marL="1579317" lvl="1" indent="0">
                <a:tabLst>
                  <a:tab pos="1036477" algn="l"/>
                </a:tabLst>
                <a:defRPr/>
              </a:pPr>
              <a:endParaRPr lang="en-US" sz="4000" dirty="0">
                <a:solidFill>
                  <a:srgbClr val="FF0000"/>
                </a:solidFill>
                <a:latin typeface="Arial Narrow" charset="0"/>
              </a:endParaRPr>
            </a:p>
            <a:p>
              <a:pPr>
                <a:tabLst>
                  <a:tab pos="1036477" algn="l"/>
                </a:tabLst>
                <a:defRPr/>
              </a:pPr>
              <a:endParaRPr lang="en-US" sz="4400" dirty="0">
                <a:solidFill>
                  <a:schemeClr val="bg1"/>
                </a:solidFill>
                <a:latin typeface="Arial Narrow" charset="0"/>
              </a:endParaRPr>
            </a:p>
          </p:txBody>
        </p:sp>
        <p:pic>
          <p:nvPicPr>
            <p:cNvPr id="58" name="Picture 21" descr="Stick figure with an arm in the air holding the check mark" title="Recommendations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12912" y="20428103"/>
              <a:ext cx="2773353" cy="200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TextBox 13"/>
          <p:cNvSpPr txBox="1">
            <a:spLocks noChangeArrowheads="1"/>
          </p:cNvSpPr>
          <p:nvPr/>
        </p:nvSpPr>
        <p:spPr bwMode="auto">
          <a:xfrm>
            <a:off x="105563" y="23079192"/>
            <a:ext cx="16673034" cy="1160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3" rIns="91426" bIns="45713">
            <a:spAutoFit/>
          </a:bodyPr>
          <a:lstStyle/>
          <a:p>
            <a:pPr marL="517445" indent="-517445" algn="ctr">
              <a:tabLst>
                <a:tab pos="1036477" algn="l"/>
              </a:tabLst>
              <a:defRPr/>
            </a:pPr>
            <a:r>
              <a:rPr lang="en-US" sz="66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Results: Significant</a:t>
            </a:r>
            <a:endParaRPr lang="en-US" sz="6600" b="1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r>
              <a:rPr lang="en-US" sz="50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CEQ Personal Situation</a:t>
            </a: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3200" b="1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  <a:p>
            <a:pPr marL="839657" indent="-571411">
              <a:buFont typeface="Arial" panose="020B0604020202020204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This measure asks about the degree to which students’ personal situation (e.g. financial situation, study habits) </a:t>
            </a:r>
            <a:r>
              <a:rPr lang="en-US" sz="4000" dirty="0" smtClean="0">
                <a:solidFill>
                  <a:schemeClr val="bg1"/>
                </a:solidFill>
                <a:latin typeface="Arial Narrow" charset="0"/>
              </a:rPr>
              <a:t>facilitates </a:t>
            </a: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or </a:t>
            </a:r>
            <a:r>
              <a:rPr lang="en-US" sz="4000" dirty="0" smtClean="0">
                <a:solidFill>
                  <a:schemeClr val="bg1"/>
                </a:solidFill>
                <a:latin typeface="Arial Narrow" charset="0"/>
              </a:rPr>
              <a:t>hinders </a:t>
            </a: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their academic success (high scores =  more facilitating)</a:t>
            </a: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263872" y="8638473"/>
            <a:ext cx="17144878" cy="10112620"/>
            <a:chOff x="15231169" y="7133874"/>
            <a:chExt cx="15001768" cy="8732167"/>
          </a:xfrm>
        </p:grpSpPr>
        <p:sp>
          <p:nvSpPr>
            <p:cNvPr id="46" name="TextBox 13"/>
            <p:cNvSpPr txBox="1">
              <a:spLocks noChangeArrowheads="1"/>
            </p:cNvSpPr>
            <p:nvPr/>
          </p:nvSpPr>
          <p:spPr bwMode="auto">
            <a:xfrm>
              <a:off x="15231169" y="7133874"/>
              <a:ext cx="15001768" cy="6192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517445" indent="-517445" algn="ctr">
                <a:tabLst>
                  <a:tab pos="1036477" algn="l"/>
                </a:tabLst>
                <a:defRPr/>
              </a:pPr>
              <a:r>
                <a:rPr lang="en-US" sz="6600" b="1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Results: </a:t>
              </a:r>
              <a:r>
                <a:rPr lang="en-US" sz="6600" b="1" dirty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Significant</a:t>
              </a:r>
            </a:p>
            <a:p>
              <a:pPr marL="517445" indent="-517445" algn="ctr">
                <a:tabLst>
                  <a:tab pos="1036477" algn="l"/>
                </a:tabLst>
                <a:defRPr/>
              </a:pPr>
              <a:r>
                <a:rPr lang="en-US" sz="5000" b="1" dirty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Social Self-Efficacy</a:t>
              </a:r>
              <a:endParaRPr lang="en-US" sz="5000" b="1" dirty="0">
                <a:solidFill>
                  <a:schemeClr val="bg1"/>
                </a:solidFill>
                <a:latin typeface="Arial Narrow" charset="0"/>
              </a:endParaRPr>
            </a:p>
            <a:p>
              <a:pPr>
                <a:tabLst>
                  <a:tab pos="1036477" algn="l"/>
                </a:tabLst>
                <a:defRPr/>
              </a:pPr>
              <a:endParaRPr lang="en-US" sz="2000" dirty="0">
                <a:solidFill>
                  <a:schemeClr val="bg1"/>
                </a:solidFill>
                <a:latin typeface="Arial Narrow" charset="0"/>
              </a:endParaRPr>
            </a:p>
            <a:p>
              <a:pPr indent="-575983">
                <a:buFont typeface="Arial" pitchFamily="34" charset="0"/>
                <a:buChar char="•"/>
                <a:tabLst>
                  <a:tab pos="1036477" algn="l"/>
                </a:tabLst>
                <a:defRPr/>
              </a:pPr>
              <a:r>
                <a:rPr lang="en-US" sz="4000" dirty="0">
                  <a:solidFill>
                    <a:schemeClr val="bg1"/>
                  </a:solidFill>
                  <a:latin typeface="Arial Narrow" charset="0"/>
                </a:rPr>
                <a:t>How confident students are that they can talk to their professors, ask</a:t>
              </a:r>
            </a:p>
            <a:p>
              <a:pPr>
                <a:tabLst>
                  <a:tab pos="1036477" algn="l"/>
                </a:tabLst>
                <a:defRPr/>
              </a:pPr>
              <a:r>
                <a:rPr lang="en-US" sz="4000" dirty="0">
                  <a:solidFill>
                    <a:schemeClr val="bg1"/>
                  </a:solidFill>
                  <a:latin typeface="Arial Narrow" charset="0"/>
                </a:rPr>
                <a:t>    questions or participate in class (Higher score = more confident </a:t>
              </a:r>
              <a:r>
                <a:rPr lang="en-US" sz="4000" dirty="0" smtClean="0">
                  <a:solidFill>
                    <a:schemeClr val="bg1"/>
                  </a:solidFill>
                  <a:latin typeface="Arial Narrow" charset="0"/>
                </a:rPr>
                <a:t>)</a:t>
              </a:r>
              <a:endParaRPr lang="en-US" sz="4000" dirty="0">
                <a:solidFill>
                  <a:schemeClr val="bg1"/>
                </a:solidFill>
                <a:latin typeface="Arial Narrow" charset="0"/>
              </a:endParaRPr>
            </a:p>
            <a:p>
              <a:pPr>
                <a:tabLst>
                  <a:tab pos="1036477" algn="l"/>
                </a:tabLst>
                <a:defRPr/>
              </a:pPr>
              <a:endParaRPr lang="en-US" sz="4000" dirty="0">
                <a:solidFill>
                  <a:schemeClr val="bg1"/>
                </a:solidFill>
                <a:latin typeface="Arial Narrow" charset="0"/>
              </a:endParaRPr>
            </a:p>
            <a:p>
              <a:pPr indent="-1182504">
                <a:buFont typeface="Arial" pitchFamily="34" charset="0"/>
                <a:buChar char="•"/>
                <a:tabLst>
                  <a:tab pos="1036477" algn="l"/>
                </a:tabLst>
                <a:defRPr/>
              </a:pPr>
              <a:endParaRPr lang="en-US" sz="4000" dirty="0">
                <a:solidFill>
                  <a:schemeClr val="bg1"/>
                </a:solidFill>
                <a:latin typeface="Arial Narrow" charset="0"/>
              </a:endParaRPr>
            </a:p>
            <a:p>
              <a:pPr indent="-1182504">
                <a:buFont typeface="Arial" pitchFamily="34" charset="0"/>
                <a:buChar char="•"/>
                <a:tabLst>
                  <a:tab pos="1036477" algn="l"/>
                </a:tabLst>
                <a:defRPr/>
              </a:pPr>
              <a:endParaRPr lang="en-US" sz="4000" dirty="0">
                <a:solidFill>
                  <a:schemeClr val="bg1"/>
                </a:solidFill>
                <a:latin typeface="Arial Narrow" charset="0"/>
              </a:endParaRPr>
            </a:p>
            <a:p>
              <a:pPr>
                <a:tabLst>
                  <a:tab pos="1036477" algn="l"/>
                </a:tabLst>
                <a:defRPr/>
              </a:pPr>
              <a:endParaRPr lang="en-US" sz="4000" dirty="0">
                <a:solidFill>
                  <a:schemeClr val="bg1"/>
                </a:solidFill>
                <a:latin typeface="Arial Narrow" charset="0"/>
              </a:endParaRPr>
            </a:p>
            <a:p>
              <a:pPr indent="-1182504">
                <a:buFont typeface="Arial" pitchFamily="34" charset="0"/>
                <a:buChar char="•"/>
                <a:tabLst>
                  <a:tab pos="1036477" algn="l"/>
                </a:tabLst>
                <a:defRPr/>
              </a:pPr>
              <a:endParaRPr lang="en-US" sz="4000" dirty="0">
                <a:solidFill>
                  <a:schemeClr val="bg1"/>
                </a:solidFill>
                <a:latin typeface="Arial Narrow" charset="0"/>
              </a:endParaRPr>
            </a:p>
            <a:p>
              <a:pPr>
                <a:tabLst>
                  <a:tab pos="1036477" algn="l"/>
                </a:tabLst>
                <a:defRPr/>
              </a:pPr>
              <a:endParaRPr lang="en-US" sz="4400" dirty="0">
                <a:solidFill>
                  <a:schemeClr val="bg1"/>
                </a:solidFill>
                <a:latin typeface="Arial Narrow" charset="0"/>
              </a:endParaRPr>
            </a:p>
          </p:txBody>
        </p:sp>
        <p:graphicFrame>
          <p:nvGraphicFramePr>
            <p:cNvPr id="34" name="Chart 3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46695111"/>
                </p:ext>
              </p:extLst>
            </p:nvPr>
          </p:nvGraphicFramePr>
          <p:xfrm>
            <a:off x="16191377" y="10135985"/>
            <a:ext cx="12673408" cy="57300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</p:grpSp>
      <p:grpSp>
        <p:nvGrpSpPr>
          <p:cNvPr id="4" name="Group 3"/>
          <p:cNvGrpSpPr/>
          <p:nvPr/>
        </p:nvGrpSpPr>
        <p:grpSpPr>
          <a:xfrm>
            <a:off x="17386712" y="19010365"/>
            <a:ext cx="17418800" cy="7776863"/>
            <a:chOff x="15442270" y="16784981"/>
            <a:chExt cx="14588905" cy="6953619"/>
          </a:xfrm>
        </p:grpSpPr>
        <p:sp>
          <p:nvSpPr>
            <p:cNvPr id="43" name="TextBox 13"/>
            <p:cNvSpPr txBox="1">
              <a:spLocks noChangeArrowheads="1"/>
            </p:cNvSpPr>
            <p:nvPr/>
          </p:nvSpPr>
          <p:spPr bwMode="auto">
            <a:xfrm>
              <a:off x="15442270" y="16784981"/>
              <a:ext cx="14588905" cy="2696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517445" indent="-517445" algn="ctr">
                <a:tabLst>
                  <a:tab pos="1036477" algn="l"/>
                </a:tabLst>
                <a:defRPr/>
              </a:pPr>
              <a:r>
                <a:rPr lang="en-US" sz="5000" b="1" dirty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Feeling Isolated / Alienated on Campus</a:t>
              </a:r>
            </a:p>
            <a:p>
              <a:pPr marL="517445" indent="-517445" algn="ctr">
                <a:tabLst>
                  <a:tab pos="1036477" algn="l"/>
                </a:tabLst>
                <a:defRPr/>
              </a:pPr>
              <a:endParaRPr lang="en-US" sz="2000" b="1" dirty="0">
                <a:solidFill>
                  <a:schemeClr val="bg1"/>
                </a:solidFill>
                <a:latin typeface="Arial Narrow" charset="0"/>
              </a:endParaRPr>
            </a:p>
            <a:p>
              <a:pPr marL="54855" indent="-571411">
                <a:buFont typeface="Arial" pitchFamily="34" charset="0"/>
                <a:buChar char="•"/>
                <a:tabLst>
                  <a:tab pos="1036477" algn="l"/>
                </a:tabLst>
                <a:defRPr/>
              </a:pPr>
              <a:r>
                <a:rPr lang="en-US" sz="4000" dirty="0">
                  <a:solidFill>
                    <a:schemeClr val="bg1"/>
                  </a:solidFill>
                  <a:latin typeface="Arial Narrow" charset="0"/>
                </a:rPr>
                <a:t>Lower scores = feeling less isolated / alienated on campus</a:t>
              </a:r>
            </a:p>
            <a:p>
              <a:pPr marL="603410" lvl="1" indent="0">
                <a:tabLst>
                  <a:tab pos="1036477" algn="l"/>
                </a:tabLst>
                <a:defRPr/>
              </a:pPr>
              <a:endParaRPr lang="en-US" sz="4000" b="1" dirty="0">
                <a:solidFill>
                  <a:schemeClr val="bg1"/>
                </a:solidFill>
                <a:latin typeface="Arial Narrow" charset="0"/>
              </a:endParaRPr>
            </a:p>
            <a:p>
              <a:pPr marL="603410" lvl="1" indent="0">
                <a:tabLst>
                  <a:tab pos="1036477" algn="l"/>
                </a:tabLst>
                <a:defRPr/>
              </a:pPr>
              <a:endParaRPr lang="en-US" sz="4000" b="1" dirty="0">
                <a:solidFill>
                  <a:schemeClr val="bg1"/>
                </a:solidFill>
                <a:latin typeface="Arial Narrow" charset="0"/>
              </a:endParaRPr>
            </a:p>
          </p:txBody>
        </p:sp>
        <p:graphicFrame>
          <p:nvGraphicFramePr>
            <p:cNvPr id="45" name="Chart 4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43404343"/>
                </p:ext>
              </p:extLst>
            </p:nvPr>
          </p:nvGraphicFramePr>
          <p:xfrm>
            <a:off x="15622354" y="18410683"/>
            <a:ext cx="12961440" cy="532791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3"/>
            </a:graphicData>
          </a:graphic>
        </p:graphicFrame>
      </p:grpSp>
      <p:graphicFrame>
        <p:nvGraphicFramePr>
          <p:cNvPr id="49" name="Chart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0836205"/>
              </p:ext>
            </p:extLst>
          </p:nvPr>
        </p:nvGraphicFramePr>
        <p:xfrm>
          <a:off x="959067" y="27342114"/>
          <a:ext cx="13426090" cy="6445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50" name="TextBox 13"/>
          <p:cNvSpPr txBox="1">
            <a:spLocks noChangeArrowheads="1"/>
          </p:cNvSpPr>
          <p:nvPr/>
        </p:nvSpPr>
        <p:spPr bwMode="auto">
          <a:xfrm>
            <a:off x="17601728" y="26915833"/>
            <a:ext cx="17418800" cy="3016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3" rIns="91426" bIns="45713">
            <a:spAutoFit/>
          </a:bodyPr>
          <a:lstStyle/>
          <a:p>
            <a:pPr marL="517445" indent="-517445" algn="ctr">
              <a:tabLst>
                <a:tab pos="1036477" algn="l"/>
              </a:tabLst>
              <a:defRPr/>
            </a:pPr>
            <a:r>
              <a:rPr lang="en-US" sz="50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Intention to Graduate</a:t>
            </a:r>
          </a:p>
          <a:p>
            <a:pPr marL="517445" indent="-517445" algn="ctr">
              <a:tabLst>
                <a:tab pos="1036477" algn="l"/>
              </a:tabLst>
              <a:defRPr/>
            </a:pPr>
            <a:endParaRPr lang="en-US" sz="2000" b="1" dirty="0">
              <a:solidFill>
                <a:schemeClr val="bg1"/>
              </a:solidFill>
              <a:latin typeface="Arial Narrow" charset="0"/>
            </a:endParaRPr>
          </a:p>
          <a:p>
            <a:pPr marL="54855" indent="-571411">
              <a:buFont typeface="Arial" pitchFamily="34" charset="0"/>
              <a:buChar char="•"/>
              <a:tabLst>
                <a:tab pos="1036477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Arial Narrow" charset="0"/>
              </a:rPr>
              <a:t>Higher scores = greater intention to graduate</a:t>
            </a:r>
          </a:p>
          <a:p>
            <a:pPr marL="603410" lvl="1" indent="0">
              <a:tabLst>
                <a:tab pos="1036477" algn="l"/>
              </a:tabLst>
              <a:defRPr/>
            </a:pPr>
            <a:endParaRPr lang="en-US" sz="4000" b="1" dirty="0">
              <a:solidFill>
                <a:schemeClr val="bg1"/>
              </a:solidFill>
              <a:latin typeface="Arial Narrow" charset="0"/>
            </a:endParaRPr>
          </a:p>
          <a:p>
            <a:pPr marL="603410" lvl="1" indent="0">
              <a:tabLst>
                <a:tab pos="1036477" algn="l"/>
              </a:tabLst>
              <a:defRPr/>
            </a:pPr>
            <a:endParaRPr lang="en-US" sz="4000" b="1" dirty="0">
              <a:solidFill>
                <a:schemeClr val="bg1"/>
              </a:solidFill>
              <a:latin typeface="Arial Narrow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654556" y="8638473"/>
            <a:ext cx="16197943" cy="8496944"/>
            <a:chOff x="30322735" y="8353178"/>
            <a:chExt cx="14173200" cy="8496944"/>
          </a:xfrm>
        </p:grpSpPr>
        <p:sp>
          <p:nvSpPr>
            <p:cNvPr id="48" name="TextBox 13"/>
            <p:cNvSpPr txBox="1">
              <a:spLocks noChangeArrowheads="1"/>
            </p:cNvSpPr>
            <p:nvPr/>
          </p:nvSpPr>
          <p:spPr bwMode="auto">
            <a:xfrm>
              <a:off x="30322735" y="8353178"/>
              <a:ext cx="14173200" cy="587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517445" indent="-517445" algn="ctr">
                <a:tabLst>
                  <a:tab pos="1036477" algn="l"/>
                </a:tabLst>
                <a:defRPr/>
              </a:pPr>
              <a:r>
                <a:rPr lang="en-US" sz="6600" b="1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Results:  Significant</a:t>
              </a:r>
              <a:endParaRPr lang="en-US" sz="66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  <a:p>
              <a:pPr marL="517445" indent="-517445" algn="ctr">
                <a:tabLst>
                  <a:tab pos="1036477" algn="l"/>
                </a:tabLst>
                <a:defRPr/>
              </a:pPr>
              <a:r>
                <a:rPr lang="en-US" sz="5000" b="1" dirty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Perceived Behavioral Control Over Graduation</a:t>
              </a:r>
            </a:p>
            <a:p>
              <a:pPr marL="571411" indent="-571411">
                <a:buFont typeface="Arial" panose="020B0604020202020204" pitchFamily="34" charset="0"/>
                <a:buChar char="•"/>
                <a:tabLst>
                  <a:tab pos="1036477" algn="l"/>
                </a:tabLst>
                <a:defRPr/>
              </a:pPr>
              <a:r>
                <a:rPr lang="en-US" sz="4000" dirty="0">
                  <a:solidFill>
                    <a:schemeClr val="bg1"/>
                  </a:solidFill>
                  <a:latin typeface="Arial Narrow" charset="0"/>
                </a:rPr>
                <a:t>Degree to which students feel that they have control over </a:t>
              </a:r>
              <a:r>
                <a:rPr lang="en-US" sz="4000" dirty="0" smtClean="0">
                  <a:solidFill>
                    <a:schemeClr val="bg1"/>
                  </a:solidFill>
                  <a:latin typeface="Arial Narrow" charset="0"/>
                </a:rPr>
                <a:t>whether or not </a:t>
              </a:r>
              <a:r>
                <a:rPr lang="en-US" sz="4000" dirty="0">
                  <a:solidFill>
                    <a:schemeClr val="bg1"/>
                  </a:solidFill>
                  <a:latin typeface="Arial Narrow" charset="0"/>
                </a:rPr>
                <a:t>they graduate </a:t>
              </a:r>
              <a:r>
                <a:rPr lang="en-US" sz="4000" dirty="0" smtClean="0">
                  <a:solidFill>
                    <a:schemeClr val="bg1"/>
                  </a:solidFill>
                  <a:latin typeface="Arial Narrow" charset="0"/>
                </a:rPr>
                <a:t>(</a:t>
              </a:r>
              <a:r>
                <a:rPr lang="en-US" sz="4000" dirty="0">
                  <a:solidFill>
                    <a:schemeClr val="bg1"/>
                  </a:solidFill>
                  <a:latin typeface="Arial Narrow" charset="0"/>
                </a:rPr>
                <a:t>higher score = more control </a:t>
              </a:r>
              <a:r>
                <a:rPr lang="en-US" sz="4000" dirty="0" smtClean="0">
                  <a:solidFill>
                    <a:schemeClr val="bg1"/>
                  </a:solidFill>
                  <a:latin typeface="Arial Narrow" charset="0"/>
                </a:rPr>
                <a:t>over graduation)</a:t>
              </a:r>
              <a:endParaRPr lang="en-US" sz="4000" dirty="0">
                <a:solidFill>
                  <a:schemeClr val="bg1"/>
                </a:solidFill>
                <a:latin typeface="Arial Narrow" charset="0"/>
              </a:endParaRPr>
            </a:p>
            <a:p>
              <a:pPr marL="517445" indent="-517445" algn="ctr">
                <a:tabLst>
                  <a:tab pos="1036477" algn="l"/>
                </a:tabLst>
                <a:defRPr/>
              </a:pPr>
              <a:endParaRPr lang="en-US" sz="2000" b="1" dirty="0">
                <a:solidFill>
                  <a:schemeClr val="bg1"/>
                </a:solidFill>
                <a:latin typeface="Arial Narrow" charset="0"/>
              </a:endParaRPr>
            </a:p>
            <a:p>
              <a:pPr>
                <a:tabLst>
                  <a:tab pos="1036477" algn="l"/>
                </a:tabLst>
                <a:defRPr/>
              </a:pPr>
              <a:endParaRPr lang="en-US" sz="4000" dirty="0">
                <a:solidFill>
                  <a:schemeClr val="bg1"/>
                </a:solidFill>
                <a:latin typeface="Arial Narrow" charset="0"/>
              </a:endParaRPr>
            </a:p>
            <a:p>
              <a:pPr>
                <a:tabLst>
                  <a:tab pos="1036477" algn="l"/>
                </a:tabLst>
                <a:defRPr/>
              </a:pPr>
              <a:endParaRPr lang="en-US" sz="4000" dirty="0">
                <a:solidFill>
                  <a:schemeClr val="bg1"/>
                </a:solidFill>
                <a:latin typeface="Arial Narrow" charset="0"/>
              </a:endParaRPr>
            </a:p>
            <a:p>
              <a:pPr marL="1371387" lvl="1" indent="-457129">
                <a:buFont typeface="Arial" pitchFamily="34" charset="0"/>
                <a:buChar char="•"/>
                <a:tabLst>
                  <a:tab pos="1036477" algn="l"/>
                </a:tabLst>
                <a:defRPr/>
              </a:pPr>
              <a:endParaRPr lang="en-US" sz="4000" dirty="0">
                <a:solidFill>
                  <a:schemeClr val="bg1"/>
                </a:solidFill>
                <a:latin typeface="Arial Narrow" charset="0"/>
              </a:endParaRPr>
            </a:p>
            <a:p>
              <a:pPr marL="914258" lvl="1" indent="0">
                <a:tabLst>
                  <a:tab pos="1036477" algn="l"/>
                </a:tabLst>
                <a:defRPr/>
              </a:pPr>
              <a:endParaRPr lang="en-US" sz="4000" dirty="0">
                <a:solidFill>
                  <a:schemeClr val="bg1"/>
                </a:solidFill>
                <a:latin typeface="Arial Narrow" charset="0"/>
              </a:endParaRPr>
            </a:p>
          </p:txBody>
        </p:sp>
        <p:graphicFrame>
          <p:nvGraphicFramePr>
            <p:cNvPr id="51" name="Chart 5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30506468"/>
                </p:ext>
              </p:extLst>
            </p:nvPr>
          </p:nvGraphicFramePr>
          <p:xfrm>
            <a:off x="30651600" y="11593538"/>
            <a:ext cx="13343109" cy="52565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5"/>
            </a:graphicData>
          </a:graphic>
        </p:graphicFrame>
      </p:grpSp>
      <p:graphicFrame>
        <p:nvGraphicFramePr>
          <p:cNvPr id="54" name="Chart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629850"/>
              </p:ext>
            </p:extLst>
          </p:nvPr>
        </p:nvGraphicFramePr>
        <p:xfrm>
          <a:off x="18458276" y="28804944"/>
          <a:ext cx="14139989" cy="4751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5484" y="28804943"/>
            <a:ext cx="2977369" cy="1094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028" descr="Logo du Réseau de Recherche Adaptech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639053" y="5215239"/>
            <a:ext cx="2459666" cy="246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2" descr="Creative Commons License symbol for Attribution - Non Commercia l- No Derivatives 4.0 International. Copyright is &#10;http://creativecommons.org/about &#10;" title="Creative Commons License symbol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2804" y="34749726"/>
            <a:ext cx="2662123" cy="925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ADAPTECH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24ABE"/>
      </a:accent1>
      <a:accent2>
        <a:srgbClr val="024ABE"/>
      </a:accent2>
      <a:accent3>
        <a:srgbClr val="024ABE"/>
      </a:accent3>
      <a:accent4>
        <a:srgbClr val="024ABE"/>
      </a:accent4>
      <a:accent5>
        <a:srgbClr val="024ABE"/>
      </a:accent5>
      <a:accent6>
        <a:srgbClr val="024ABE"/>
      </a:accent6>
      <a:hlink>
        <a:srgbClr val="024ABE"/>
      </a:hlink>
      <a:folHlink>
        <a:srgbClr val="024ABE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 bwMode="auto">
        <a:solidFill>
          <a:srgbClr val="B1C5FD"/>
        </a:solidFill>
        <a:ln w="25400" algn="ctr">
          <a:solidFill>
            <a:srgbClr val="085091"/>
          </a:solidFill>
          <a:miter lim="800000"/>
          <a:headEnd/>
          <a:tailEnd/>
        </a:ln>
      </a:spPr>
      <a:bodyPr lIns="80321" tIns="40160" rIns="80321" bIns="40160" anchor="ctr"/>
      <a:lstStyle>
        <a:defPPr algn="ctr" defTabSz="4376738">
          <a:defRPr sz="3200" b="1" dirty="0" smtClean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DAPTECH">
    <a:dk1>
      <a:srgbClr val="000000"/>
    </a:dk1>
    <a:lt1>
      <a:srgbClr val="FFFFFF"/>
    </a:lt1>
    <a:dk2>
      <a:srgbClr val="000000"/>
    </a:dk2>
    <a:lt2>
      <a:srgbClr val="FFFFFF"/>
    </a:lt2>
    <a:accent1>
      <a:srgbClr val="024ABE"/>
    </a:accent1>
    <a:accent2>
      <a:srgbClr val="024ABE"/>
    </a:accent2>
    <a:accent3>
      <a:srgbClr val="024ABE"/>
    </a:accent3>
    <a:accent4>
      <a:srgbClr val="024ABE"/>
    </a:accent4>
    <a:accent5>
      <a:srgbClr val="024ABE"/>
    </a:accent5>
    <a:accent6>
      <a:srgbClr val="024ABE"/>
    </a:accent6>
    <a:hlink>
      <a:srgbClr val="024ABE"/>
    </a:hlink>
    <a:folHlink>
      <a:srgbClr val="024ABE"/>
    </a:folHlink>
  </a:clrScheme>
</a:themeOverride>
</file>

<file path=ppt/theme/themeOverride2.xml><?xml version="1.0" encoding="utf-8"?>
<a:themeOverride xmlns:a="http://schemas.openxmlformats.org/drawingml/2006/main">
  <a:clrScheme name="ADAPTECH">
    <a:dk1>
      <a:srgbClr val="000000"/>
    </a:dk1>
    <a:lt1>
      <a:srgbClr val="FFFFFF"/>
    </a:lt1>
    <a:dk2>
      <a:srgbClr val="000000"/>
    </a:dk2>
    <a:lt2>
      <a:srgbClr val="FFFFFF"/>
    </a:lt2>
    <a:accent1>
      <a:srgbClr val="024ABE"/>
    </a:accent1>
    <a:accent2>
      <a:srgbClr val="024ABE"/>
    </a:accent2>
    <a:accent3>
      <a:srgbClr val="024ABE"/>
    </a:accent3>
    <a:accent4>
      <a:srgbClr val="024ABE"/>
    </a:accent4>
    <a:accent5>
      <a:srgbClr val="024ABE"/>
    </a:accent5>
    <a:accent6>
      <a:srgbClr val="024ABE"/>
    </a:accent6>
    <a:hlink>
      <a:srgbClr val="024ABE"/>
    </a:hlink>
    <a:folHlink>
      <a:srgbClr val="024ABE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5163</TotalTime>
  <Words>457</Words>
  <Application>Microsoft Office PowerPoint</Application>
  <PresentationFormat>Custom</PresentationFormat>
  <Paragraphs>116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Débit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Alexandre</dc:creator>
  <cp:lastModifiedBy>Admin</cp:lastModifiedBy>
  <cp:revision>569</cp:revision>
  <cp:lastPrinted>2015-06-01T16:59:47Z</cp:lastPrinted>
  <dcterms:created xsi:type="dcterms:W3CDTF">2011-02-03T23:37:58Z</dcterms:created>
  <dcterms:modified xsi:type="dcterms:W3CDTF">2017-10-23T14:14:03Z</dcterms:modified>
</cp:coreProperties>
</file>