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76" r:id="rId2"/>
    <p:sldMasterId id="2147483779" r:id="rId3"/>
    <p:sldMasterId id="2147483782" r:id="rId4"/>
  </p:sldMasterIdLst>
  <p:notesMasterIdLst>
    <p:notesMasterId r:id="rId39"/>
  </p:notesMasterIdLst>
  <p:handoutMasterIdLst>
    <p:handoutMasterId r:id="rId40"/>
  </p:handoutMasterIdLst>
  <p:sldIdLst>
    <p:sldId id="353" r:id="rId5"/>
    <p:sldId id="400" r:id="rId6"/>
    <p:sldId id="382" r:id="rId7"/>
    <p:sldId id="383" r:id="rId8"/>
    <p:sldId id="387" r:id="rId9"/>
    <p:sldId id="388" r:id="rId10"/>
    <p:sldId id="395" r:id="rId11"/>
    <p:sldId id="380" r:id="rId12"/>
    <p:sldId id="390" r:id="rId13"/>
    <p:sldId id="419" r:id="rId14"/>
    <p:sldId id="356" r:id="rId15"/>
    <p:sldId id="374" r:id="rId16"/>
    <p:sldId id="418" r:id="rId17"/>
    <p:sldId id="394" r:id="rId18"/>
    <p:sldId id="401" r:id="rId19"/>
    <p:sldId id="403" r:id="rId20"/>
    <p:sldId id="407" r:id="rId21"/>
    <p:sldId id="405" r:id="rId22"/>
    <p:sldId id="402" r:id="rId23"/>
    <p:sldId id="368" r:id="rId24"/>
    <p:sldId id="379" r:id="rId25"/>
    <p:sldId id="316" r:id="rId26"/>
    <p:sldId id="417" r:id="rId27"/>
    <p:sldId id="358" r:id="rId28"/>
    <p:sldId id="359" r:id="rId29"/>
    <p:sldId id="416" r:id="rId30"/>
    <p:sldId id="365" r:id="rId31"/>
    <p:sldId id="406" r:id="rId32"/>
    <p:sldId id="399" r:id="rId33"/>
    <p:sldId id="409" r:id="rId34"/>
    <p:sldId id="377" r:id="rId35"/>
    <p:sldId id="386" r:id="rId36"/>
    <p:sldId id="396" r:id="rId37"/>
    <p:sldId id="414" r:id="rId38"/>
  </p:sldIdLst>
  <p:sldSz cx="9144000" cy="6858000" type="screen4x3"/>
  <p:notesSz cx="6858000" cy="92964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4" clrIdx="0"/>
  <p:cmAuthor id="1" name="Laura King" initials="LK" lastIdx="14" clrIdx="1"/>
  <p:cmAuthor id="2" name="L and E" initials="LaE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BF9"/>
    <a:srgbClr val="3333FF"/>
    <a:srgbClr val="0033CC"/>
    <a:srgbClr val="FF3300"/>
    <a:srgbClr val="C91103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0091" autoAdjust="0"/>
  </p:normalViewPr>
  <p:slideViewPr>
    <p:cSldViewPr>
      <p:cViewPr>
        <p:scale>
          <a:sx n="109" d="100"/>
          <a:sy n="109" d="100"/>
        </p:scale>
        <p:origin x="-15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3019883959257"/>
          <c:y val="3.8951198075378397E-2"/>
          <c:w val="0.86709913009569461"/>
          <c:h val="0.544633275007290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Sheet1!$A$4:$A$9</c:f>
              <c:strCache>
                <c:ptCount val="6"/>
                <c:pt idx="0">
                  <c:v>Strongly Disagree</c:v>
                </c:pt>
                <c:pt idx="1">
                  <c:v>Moderately Disagree</c:v>
                </c:pt>
                <c:pt idx="2">
                  <c:v>Slightly Disagree</c:v>
                </c:pt>
                <c:pt idx="3">
                  <c:v>Slightly Agree</c:v>
                </c:pt>
                <c:pt idx="4">
                  <c:v>Moderately Agree</c:v>
                </c:pt>
                <c:pt idx="5">
                  <c:v>Strongly Agree</c:v>
                </c:pt>
              </c:strCache>
            </c:strRef>
          </c:cat>
          <c:val>
            <c:numRef>
              <c:f>Sheet1!$B$4:$B$9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0.25</c:v>
                </c:pt>
                <c:pt idx="4">
                  <c:v>0.41</c:v>
                </c:pt>
                <c:pt idx="5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49280"/>
        <c:axId val="113255168"/>
      </c:barChart>
      <c:catAx>
        <c:axId val="11324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3255168"/>
        <c:crosses val="autoZero"/>
        <c:auto val="1"/>
        <c:lblAlgn val="ctr"/>
        <c:lblOffset val="100"/>
        <c:noMultiLvlLbl val="0"/>
      </c:catAx>
      <c:valAx>
        <c:axId val="1132551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3249280"/>
        <c:crosses val="autoZero"/>
        <c:crossBetween val="between"/>
        <c:majorUnit val="0.1"/>
        <c:minorUnit val="1.0000000000000002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87024661720878"/>
          <c:y val="0.26671643821315932"/>
          <c:w val="0.90472633097964505"/>
          <c:h val="0.528232505004181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Sheet1!$C$56</c:f>
              <c:strCache>
                <c:ptCount val="1"/>
                <c:pt idx="0">
                  <c:v>Students: I like courses in which professors allow use of personal technology in class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Sheet1!$A$57:$A$62</c:f>
              <c:strCache>
                <c:ptCount val="6"/>
                <c:pt idx="0">
                  <c:v>Strongly Disagree</c:v>
                </c:pt>
                <c:pt idx="1">
                  <c:v>Moderately Disagree</c:v>
                </c:pt>
                <c:pt idx="2">
                  <c:v>Slightly Disagree</c:v>
                </c:pt>
                <c:pt idx="3">
                  <c:v>Slightly Agree</c:v>
                </c:pt>
                <c:pt idx="4">
                  <c:v>Moderately Agree</c:v>
                </c:pt>
                <c:pt idx="5">
                  <c:v>Strongly Agree</c:v>
                </c:pt>
              </c:strCache>
            </c:strRef>
          </c:cat>
          <c:val>
            <c:numRef>
              <c:f>Sheet1!$C$57:$C$62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0.18</c:v>
                </c:pt>
                <c:pt idx="4">
                  <c:v>0.27</c:v>
                </c:pt>
                <c:pt idx="5">
                  <c:v>0.47</c:v>
                </c:pt>
              </c:numCache>
            </c:numRef>
          </c:val>
        </c:ser>
        <c:ser>
          <c:idx val="2"/>
          <c:order val="1"/>
          <c:tx>
            <c:strRef>
              <c:f>Sheet1!$D$56</c:f>
              <c:strCache>
                <c:ptCount val="1"/>
                <c:pt idx="0">
                  <c:v>Students: In general professors allow use of personal technology in class </c:v>
                </c:pt>
              </c:strCache>
            </c:strRef>
          </c:tx>
          <c:spPr>
            <a:solidFill>
              <a:srgbClr val="297FD5">
                <a:lumMod val="20000"/>
                <a:lumOff val="80000"/>
              </a:srgbClr>
            </a:solidFill>
            <a:ln w="1905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Sheet1!$A$57:$A$62</c:f>
              <c:strCache>
                <c:ptCount val="6"/>
                <c:pt idx="0">
                  <c:v>Strongly Disagree</c:v>
                </c:pt>
                <c:pt idx="1">
                  <c:v>Moderately Disagree</c:v>
                </c:pt>
                <c:pt idx="2">
                  <c:v>Slightly Disagree</c:v>
                </c:pt>
                <c:pt idx="3">
                  <c:v>Slightly Agree</c:v>
                </c:pt>
                <c:pt idx="4">
                  <c:v>Moderately Agree</c:v>
                </c:pt>
                <c:pt idx="5">
                  <c:v>Strongly Agree</c:v>
                </c:pt>
              </c:strCache>
            </c:strRef>
          </c:cat>
          <c:val>
            <c:numRef>
              <c:f>Sheet1!$D$57:$D$62</c:f>
              <c:numCache>
                <c:formatCode>0%</c:formatCode>
                <c:ptCount val="6"/>
                <c:pt idx="0">
                  <c:v>0.17</c:v>
                </c:pt>
                <c:pt idx="1">
                  <c:v>0.14000000000000001</c:v>
                </c:pt>
                <c:pt idx="2">
                  <c:v>0.18</c:v>
                </c:pt>
                <c:pt idx="3">
                  <c:v>0.18</c:v>
                </c:pt>
                <c:pt idx="4">
                  <c:v>0.25</c:v>
                </c:pt>
                <c:pt idx="5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2514560"/>
        <c:axId val="112516096"/>
      </c:barChart>
      <c:catAx>
        <c:axId val="11251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2516096"/>
        <c:crosses val="autoZero"/>
        <c:auto val="1"/>
        <c:lblAlgn val="ctr"/>
        <c:lblOffset val="100"/>
        <c:noMultiLvlLbl val="0"/>
      </c:catAx>
      <c:valAx>
        <c:axId val="1125160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2514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1398731408573932E-2"/>
          <c:y val="2.082688886379305E-4"/>
          <c:w val="0.74011328193629811"/>
          <c:h val="0.30863808690580347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428483204305338E-2"/>
          <c:y val="0.16890591560670301"/>
          <c:w val="0.90506100809627932"/>
          <c:h val="0.6311786747900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Sheet1!$B$56</c:f>
              <c:strCache>
                <c:ptCount val="1"/>
                <c:pt idx="0">
                  <c:v>Nominated Professor: Allows use of personal technology in class </c:v>
                </c:pt>
              </c:strCache>
            </c:strRef>
          </c:tx>
          <c:spPr>
            <a:solidFill>
              <a:srgbClr val="629DD1">
                <a:lumMod val="40000"/>
                <a:lumOff val="6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29DD1">
                  <a:lumMod val="40000"/>
                  <a:lumOff val="60000"/>
                </a:srgbClr>
              </a:solidFill>
              <a:ln w="15875"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629DD1">
                  <a:lumMod val="40000"/>
                  <a:lumOff val="60000"/>
                </a:srgbClr>
              </a:solidFill>
              <a:ln w="15875"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629DD1">
                  <a:lumMod val="40000"/>
                  <a:lumOff val="60000"/>
                </a:srgbClr>
              </a:solidFill>
              <a:ln w="15875"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629DD1">
                  <a:lumMod val="40000"/>
                  <a:lumOff val="60000"/>
                </a:srgbClr>
              </a:solidFill>
              <a:ln w="15875"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629DD1">
                  <a:lumMod val="40000"/>
                  <a:lumOff val="60000"/>
                </a:srgbClr>
              </a:solidFill>
              <a:ln w="15875">
                <a:solidFill>
                  <a:sysClr val="windowText" lastClr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629DD1">
                  <a:lumMod val="40000"/>
                  <a:lumOff val="60000"/>
                </a:srgbClr>
              </a:solidFill>
              <a:ln w="15875">
                <a:solidFill>
                  <a:sysClr val="windowText" lastClr="0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Sheet1!$A$57:$A$62</c:f>
              <c:strCache>
                <c:ptCount val="6"/>
                <c:pt idx="0">
                  <c:v>Strongly Disagree</c:v>
                </c:pt>
                <c:pt idx="1">
                  <c:v>Moderately Disagree</c:v>
                </c:pt>
                <c:pt idx="2">
                  <c:v>Slightly Disagree</c:v>
                </c:pt>
                <c:pt idx="3">
                  <c:v>Slightly Agree</c:v>
                </c:pt>
                <c:pt idx="4">
                  <c:v>Moderately Agree</c:v>
                </c:pt>
                <c:pt idx="5">
                  <c:v>Strongly Agree</c:v>
                </c:pt>
              </c:strCache>
            </c:strRef>
          </c:cat>
          <c:val>
            <c:numRef>
              <c:f>Sheet1!$B$57:$B$62</c:f>
              <c:numCache>
                <c:formatCode>0%</c:formatCode>
                <c:ptCount val="6"/>
                <c:pt idx="0">
                  <c:v>0.1</c:v>
                </c:pt>
                <c:pt idx="1">
                  <c:v>0.04</c:v>
                </c:pt>
                <c:pt idx="2">
                  <c:v>0.03</c:v>
                </c:pt>
                <c:pt idx="3">
                  <c:v>0.1</c:v>
                </c:pt>
                <c:pt idx="4">
                  <c:v>0.25</c:v>
                </c:pt>
                <c:pt idx="5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Sheet1!$C$56</c:f>
              <c:strCache>
                <c:ptCount val="1"/>
                <c:pt idx="0">
                  <c:v>Students: I like courses in which professors allow use of personal technology in class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Sheet1!$A$57:$A$62</c:f>
              <c:strCache>
                <c:ptCount val="6"/>
                <c:pt idx="0">
                  <c:v>Strongly Disagree</c:v>
                </c:pt>
                <c:pt idx="1">
                  <c:v>Moderately Disagree</c:v>
                </c:pt>
                <c:pt idx="2">
                  <c:v>Slightly Disagree</c:v>
                </c:pt>
                <c:pt idx="3">
                  <c:v>Slightly Agree</c:v>
                </c:pt>
                <c:pt idx="4">
                  <c:v>Moderately Agree</c:v>
                </c:pt>
                <c:pt idx="5">
                  <c:v>Strongly Agree</c:v>
                </c:pt>
              </c:strCache>
            </c:strRef>
          </c:cat>
          <c:val>
            <c:numRef>
              <c:f>Sheet1!$C$57:$C$62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0.18</c:v>
                </c:pt>
                <c:pt idx="4">
                  <c:v>0.27</c:v>
                </c:pt>
                <c:pt idx="5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9929216"/>
        <c:axId val="89930752"/>
      </c:barChart>
      <c:catAx>
        <c:axId val="8992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9930752"/>
        <c:crosses val="autoZero"/>
        <c:auto val="1"/>
        <c:lblAlgn val="ctr"/>
        <c:lblOffset val="100"/>
        <c:noMultiLvlLbl val="0"/>
      </c:catAx>
      <c:valAx>
        <c:axId val="899307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9929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8348157869155244E-2"/>
          <c:y val="0"/>
          <c:w val="0.90910919121220957"/>
          <c:h val="0.24188047904871088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291" y="0"/>
            <a:ext cx="29725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3"/>
            <a:ext cx="2971372" cy="4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291" y="8831583"/>
            <a:ext cx="2972540" cy="4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098D794-27F6-40F0-9C60-7F78BE284514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90104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29" y="0"/>
            <a:ext cx="2971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090" y="4415791"/>
            <a:ext cx="502982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71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29" y="8831580"/>
            <a:ext cx="2971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FF0680-5299-4D04-92FC-C20F6A420067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78385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6675" y="1162050"/>
            <a:ext cx="4184650" cy="3140075"/>
          </a:xfrm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7401" indent="-27592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3693" indent="-2207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5170" indent="-2207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6647" indent="-22073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8124" indent="-220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9602" indent="-220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11079" indent="-220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52556" indent="-2207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B4DF015-394A-46E5-868F-5D363B8BD40C}" type="slidenum">
              <a:rPr lang="fr-CA" altLang="fr-FR" smtClean="0">
                <a:solidFill>
                  <a:prstClr val="black"/>
                </a:solidFill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 smtClean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37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36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12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63933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97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>
                <a:solidFill>
                  <a:prstClr val="black"/>
                </a:solidFill>
              </a:rPr>
              <a:pPr/>
              <a:t>14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6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13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16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81297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fr-CA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17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67075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18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98392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19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5128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>
                <a:solidFill>
                  <a:prstClr val="black"/>
                </a:solidFill>
              </a:rPr>
              <a:pPr/>
              <a:t>2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6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20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8349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21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2932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809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22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60254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23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53077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24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80186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25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91926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26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55599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27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924625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28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05484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>
                <a:solidFill>
                  <a:prstClr val="black"/>
                </a:solidFill>
              </a:rPr>
              <a:pPr/>
              <a:t>29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152"/>
              </a:spcBef>
              <a:spcAft>
                <a:spcPts val="1152"/>
              </a:spcAft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spcBef>
                <a:spcPts val="1152"/>
              </a:spcBef>
              <a:spcAft>
                <a:spcPts val="1152"/>
              </a:spcAft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13455" indent="-274406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097623" indent="-219525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36672" indent="-219525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1975721" indent="-219525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CFEAC3C-ACC4-4953-9F03-19B82138BEAC}" type="slidenum">
              <a:rPr lang="fr-CA" altLang="fr-FR" sz="1200">
                <a:solidFill>
                  <a:prstClr val="black"/>
                </a:solidFill>
              </a:rPr>
              <a:pPr/>
              <a:t>3</a:t>
            </a:fld>
            <a:endParaRPr lang="fr-CA" altLang="fr-F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28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30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9257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8098">
              <a:defRPr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31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06686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13455" indent="-274406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097623" indent="-219525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36672" indent="-219525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1975721" indent="-219525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FB409AD-13CB-45BC-A4D9-269EFAB8B1F6}" type="slidenum">
              <a:rPr lang="fr-CA" altLang="fr-FR" sz="1200">
                <a:solidFill>
                  <a:prstClr val="black"/>
                </a:solidFill>
              </a:rPr>
              <a:pPr/>
              <a:t>32</a:t>
            </a:fld>
            <a:endParaRPr lang="fr-CA" altLang="fr-F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37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25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9966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34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4786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152"/>
              </a:spcBef>
              <a:spcAft>
                <a:spcPts val="1152"/>
              </a:spcAft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13455" indent="-274406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097623" indent="-219525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36672" indent="-219525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1975721" indent="-219525"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CFEAC3C-ACC4-4953-9F03-19B82138BEAC}" type="slidenum">
              <a:rPr lang="fr-CA" altLang="fr-FR" sz="1200">
                <a:solidFill>
                  <a:prstClr val="black"/>
                </a:solidFill>
              </a:rPr>
              <a:pPr/>
              <a:t>4</a:t>
            </a:fld>
            <a:endParaRPr lang="fr-CA" altLang="fr-F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9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91656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12198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41CBC-5649-490D-BDCC-67123623E18D}" type="slidenum">
              <a:rPr lang="fr-CA" smtClean="0">
                <a:solidFill>
                  <a:prstClr val="black"/>
                </a:solidFill>
              </a:rPr>
              <a:pPr/>
              <a:t>7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75361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6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8" y="3648075"/>
            <a:ext cx="7835900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840161" y="3648074"/>
            <a:ext cx="7836294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840160" y="5034508"/>
            <a:ext cx="7836295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32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>
            <a:lvl1pPr marL="361950" indent="-361950">
              <a:buSzPct val="110000"/>
              <a:defRPr/>
            </a:lvl1pPr>
            <a:lvl2pPr marL="628650" indent="-354013">
              <a:buSzPct val="110000"/>
              <a:defRPr sz="3200"/>
            </a:lvl2pPr>
            <a:lvl3pPr marL="895350" indent="-301625">
              <a:buSzPct val="110000"/>
              <a:defRPr sz="2800"/>
            </a:lvl3pPr>
            <a:lvl4pPr marL="1162050" indent="-293688">
              <a:buSzPct val="110000"/>
              <a:defRPr sz="2400"/>
            </a:lvl4pPr>
            <a:lvl5pPr marL="1438275" indent="-295275">
              <a:buSzPct val="110000"/>
              <a:defRPr sz="2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8629650" y="6353175"/>
            <a:ext cx="514350" cy="385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4DA61-A799-491C-8E9E-DC789FEF6F2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128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8" y="3648075"/>
            <a:ext cx="7835900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840161" y="3648074"/>
            <a:ext cx="7836294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840160" y="5034508"/>
            <a:ext cx="7836295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1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>
            <a:lvl1pPr marL="361950" indent="-361950">
              <a:buSzPct val="110000"/>
              <a:defRPr/>
            </a:lvl1pPr>
            <a:lvl2pPr marL="628650" indent="-354013">
              <a:buSzPct val="110000"/>
              <a:defRPr sz="3200"/>
            </a:lvl2pPr>
            <a:lvl3pPr marL="895350" indent="-301625">
              <a:buSzPct val="110000"/>
              <a:defRPr sz="2800"/>
            </a:lvl3pPr>
            <a:lvl4pPr marL="1162050" indent="-293688">
              <a:buSzPct val="110000"/>
              <a:defRPr sz="2400"/>
            </a:lvl4pPr>
            <a:lvl5pPr marL="1438275" indent="-295275">
              <a:buSzPct val="110000"/>
              <a:defRPr sz="2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8629650" y="6353175"/>
            <a:ext cx="514350" cy="385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4DA61-A799-491C-8E9E-DC789FEF6F2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448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8" y="3648075"/>
            <a:ext cx="7835900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840161" y="3648074"/>
            <a:ext cx="7836294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840160" y="5034508"/>
            <a:ext cx="7836295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6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>
            <a:lvl1pPr marL="361950" indent="-361950">
              <a:buSzPct val="110000"/>
              <a:defRPr/>
            </a:lvl1pPr>
            <a:lvl2pPr marL="628650" indent="-354013">
              <a:buSzPct val="110000"/>
              <a:defRPr sz="3200"/>
            </a:lvl2pPr>
            <a:lvl3pPr marL="895350" indent="-301625">
              <a:buSzPct val="110000"/>
              <a:defRPr sz="2800"/>
            </a:lvl3pPr>
            <a:lvl4pPr marL="1162050" indent="-293688">
              <a:buSzPct val="110000"/>
              <a:defRPr sz="2400"/>
            </a:lvl4pPr>
            <a:lvl5pPr marL="1438275" indent="-295275">
              <a:buSzPct val="110000"/>
              <a:defRPr sz="2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8629650" y="6353175"/>
            <a:ext cx="514350" cy="385763"/>
          </a:xfrm>
        </p:spPr>
        <p:txBody>
          <a:bodyPr/>
          <a:lstStyle>
            <a:lvl1pPr>
              <a:defRPr/>
            </a:lvl1pPr>
          </a:lstStyle>
          <a:p>
            <a:fld id="{E8553CBB-6AC5-4653-8E0B-BA9E9217C76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39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8" y="3648075"/>
            <a:ext cx="7835900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840161" y="3648074"/>
            <a:ext cx="7836294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840160" y="5034508"/>
            <a:ext cx="7836295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3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>
            <a:lvl1pPr marL="361950" indent="-361950">
              <a:buSzPct val="110000"/>
              <a:defRPr/>
            </a:lvl1pPr>
            <a:lvl2pPr marL="628650" indent="-354013">
              <a:buSzPct val="110000"/>
              <a:defRPr sz="3200"/>
            </a:lvl2pPr>
            <a:lvl3pPr marL="895350" indent="-301625">
              <a:buSzPct val="110000"/>
              <a:defRPr sz="2800"/>
            </a:lvl3pPr>
            <a:lvl4pPr marL="1162050" indent="-293688">
              <a:buSzPct val="110000"/>
              <a:defRPr sz="2400"/>
            </a:lvl4pPr>
            <a:lvl5pPr marL="1438275" indent="-295275">
              <a:buSzPct val="110000"/>
              <a:defRPr sz="2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8629650" y="6353175"/>
            <a:ext cx="514350" cy="385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F0D0-9B52-4DAC-9FAE-95A5440E5A6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598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  <a:endParaRPr lang="en-US" altLang="fr-FR" dirty="0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85788" y="6353175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29650" y="6469063"/>
            <a:ext cx="51435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1744951B-61B1-403F-9966-80B6ECCB09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457200" y="112553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388100"/>
            <a:ext cx="301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88" indent="-357188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300" indent="-347663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700" indent="-307975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98450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925" indent="-288925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  <a:endParaRPr lang="en-US" altLang="fr-FR" dirty="0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85788" y="6353175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29650" y="6469063"/>
            <a:ext cx="51435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1744951B-61B1-403F-9966-80B6ECCB09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n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/>
        </p:nvSpPr>
        <p:spPr bwMode="auto">
          <a:xfrm>
            <a:off x="457200" y="112553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388100"/>
            <a:ext cx="301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4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88" indent="-357188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300" indent="-347663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700" indent="-307975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98450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925" indent="-288925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  <a:endParaRPr lang="en-US" altLang="fr-FR" dirty="0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85788" y="6353175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29650" y="6469063"/>
            <a:ext cx="51435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CC"/>
                </a:solidFill>
                <a:latin typeface="Arial" charset="0"/>
              </a:defRPr>
            </a:lvl1pPr>
          </a:lstStyle>
          <a:p>
            <a:fld id="{BED0A66E-2279-4FE9-8C81-8192E7278B1A}" type="slidenum">
              <a:rPr lang="fr-FR" altLang="fr-FR" smtClean="0"/>
              <a:pPr/>
              <a:t>‹#›</a:t>
            </a:fld>
            <a:endParaRPr lang="fr-FR" altLang="fr-FR" smtClean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n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457200" y="112553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 smtClean="0">
              <a:solidFill>
                <a:prstClr val="black"/>
              </a:solidFill>
            </a:endParaRPr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388100"/>
            <a:ext cx="301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1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88" indent="-357188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300" indent="-347663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700" indent="-307975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98450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925" indent="-288925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  <a:endParaRPr lang="en-US" altLang="fr-FR" dirty="0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85788" y="6353175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24285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29650" y="6469063"/>
            <a:ext cx="51435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6A3790F5-85A2-41CB-9E76-BDB4D013E3A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n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457200" y="112553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388100"/>
            <a:ext cx="301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3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88" indent="-357188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300" indent="-347663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700" indent="-307975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98450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925" indent="-288925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ved=0ahUKEwjltY3n7prKAhXBHR4KHV4rBD8QjRwIBw&amp;url=http://www.illustrationsource.com/stock/image/18500/illustration-of-rodins-statue-the-thinker/?&amp;results_per_page=1&amp;detail=TRUE&amp;page=6&amp;bvm=bv.110151844,d.dmo&amp;psig=AFQjCNGFzeCGMxIUFHwn1lzM-wxQLszf_A&amp;ust=1452364765128347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awson College logo. Copyright is https://www.crowdrise.com/campusteamdawson1" title="Dawson College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071" y="6372938"/>
            <a:ext cx="1281946" cy="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Cégep André-Laurendeau logo. Copyright is https://fr.wikipedia.org/wiki/Fichier:Logo_du_C%C3%A9gep_Andr%C3%A9-Laurendeau.svg" title="Cégep André-Laurendeau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8088" y="6260235"/>
            <a:ext cx="1518071" cy="5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onds de recherche du Québec – Société et culture (FRQSC) logo. Copyright is https://www.fqr.gouv.qc.ca/pls/intranet/CQFRCORP.base" title="Fonds de recherche du Québec – Société et culture (FRQSC) 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9230" y="6063751"/>
            <a:ext cx="2016224" cy="70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Ministère de l'éducation, de l'enseignement supérieur et de la recherche (MEESR) logo. Copyright is https://prod.mels.gouv.qc.ca/srdj/simulateur.do?methode=acceder" title="Ministère de l'éducation, de l'enseignement supérieur et de la recherche (MEESR)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25" y="5976033"/>
            <a:ext cx="2101263" cy="79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5" descr="Adaptech logo blue" title="Adaptech logo blu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2859" y="6049866"/>
            <a:ext cx="648072" cy="72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reative Commons License symbol for Attribution - Non Commercia l- No Derivatives 4.0 International. Copyright is &#10;http://creativecommons.org/about &#10;" title="Creative Commons License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03" y="5531890"/>
            <a:ext cx="990394" cy="34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532" y="450912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dirty="0" smtClean="0">
                <a:solidFill>
                  <a:schemeClr val="bg2">
                    <a:lumMod val="25000"/>
                  </a:schemeClr>
                </a:solidFill>
              </a:rPr>
              <a:t>19th </a:t>
            </a:r>
            <a:r>
              <a:rPr lang="fr-CA" sz="1800" dirty="0" err="1" smtClean="0">
                <a:solidFill>
                  <a:schemeClr val="bg2">
                    <a:lumMod val="25000"/>
                  </a:schemeClr>
                </a:solidFill>
              </a:rPr>
              <a:t>Annual</a:t>
            </a:r>
            <a:r>
              <a:rPr lang="fr-CA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bg2">
                    <a:lumMod val="25000"/>
                  </a:schemeClr>
                </a:solidFill>
              </a:rPr>
              <a:t>Accessing</a:t>
            </a:r>
            <a:r>
              <a:rPr lang="fr-CA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bg2">
                    <a:lumMod val="25000"/>
                  </a:schemeClr>
                </a:solidFill>
              </a:rPr>
              <a:t>Higher</a:t>
            </a:r>
            <a:r>
              <a:rPr lang="fr-CA" sz="1800" dirty="0" smtClean="0">
                <a:solidFill>
                  <a:schemeClr val="bg2">
                    <a:lumMod val="25000"/>
                  </a:schemeClr>
                </a:solidFill>
              </a:rPr>
              <a:t> Ground: Accessible Media, Web &amp; </a:t>
            </a:r>
            <a:r>
              <a:rPr lang="fr-CA" sz="1800" dirty="0" err="1" smtClean="0">
                <a:solidFill>
                  <a:schemeClr val="bg2">
                    <a:lumMod val="25000"/>
                  </a:schemeClr>
                </a:solidFill>
              </a:rPr>
              <a:t>Technology</a:t>
            </a:r>
            <a:r>
              <a:rPr lang="fr-CA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CA" sz="1800" dirty="0" err="1" smtClean="0">
                <a:solidFill>
                  <a:schemeClr val="bg2">
                    <a:lumMod val="25000"/>
                  </a:schemeClr>
                </a:solidFill>
              </a:rPr>
              <a:t>Conference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16, 2016: </a:t>
            </a:r>
            <a:r>
              <a:rPr lang="fr-CA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Westminster, Colorado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388" y="2577133"/>
            <a:ext cx="8785225" cy="1931987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King and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Jorgensen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aseline="30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 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Fichten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Havel,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Jillian Budd, Alex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Lussier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Christine Vo, Cristina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Vitouchanskaia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Jennison Asuncion, Mai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Nguyen, Alexandre Chauvin, Evelyne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Marcil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Laura Schaffer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101" name="Connecteur droit 28"/>
          <p:cNvSpPr>
            <a:spLocks noChangeShapeType="1"/>
          </p:cNvSpPr>
          <p:nvPr/>
        </p:nvSpPr>
        <p:spPr bwMode="auto">
          <a:xfrm>
            <a:off x="424456" y="242088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5938" y="404664"/>
            <a:ext cx="8112125" cy="2212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33CC"/>
                </a:solidFill>
                <a:effectLst/>
              </a:rPr>
              <a:t>Data Driven Instructional Design: Higher Learning Student and Professor Voices</a:t>
            </a:r>
            <a:r>
              <a:rPr lang="en-US" sz="3600" dirty="0">
                <a:solidFill>
                  <a:srgbClr val="0033CC"/>
                </a:solidFill>
                <a:effectLst/>
              </a:rPr>
              <a:t/>
            </a:r>
            <a:br>
              <a:rPr lang="en-US" sz="3600" dirty="0">
                <a:solidFill>
                  <a:srgbClr val="0033CC"/>
                </a:solidFill>
                <a:effectLst/>
              </a:rPr>
            </a:b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608512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en-US" smtClean="0">
                <a:latin typeface="Arial" charset="0"/>
                <a:cs typeface="Arial" charset="0"/>
              </a:rPr>
              <a:t>Sex 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2">
              <a:spcBef>
                <a:spcPts val="1000"/>
              </a:spcBef>
              <a:spcAft>
                <a:spcPts val="1000"/>
              </a:spcAft>
            </a:pPr>
            <a:r>
              <a:rPr lang="en-US" altLang="en-US" sz="3200" smtClean="0">
                <a:latin typeface="Arial" charset="0"/>
                <a:cs typeface="Arial" charset="0"/>
              </a:rPr>
              <a:t>Female </a:t>
            </a:r>
            <a:r>
              <a:rPr lang="en-US" altLang="en-US" sz="3200" dirty="0" smtClean="0">
                <a:latin typeface="Arial" charset="0"/>
                <a:cs typeface="Arial" charset="0"/>
              </a:rPr>
              <a:t>: n = 183 (59 %)</a:t>
            </a:r>
          </a:p>
          <a:p>
            <a:pPr lvl="2">
              <a:spcBef>
                <a:spcPts val="1000"/>
              </a:spcBef>
              <a:spcAft>
                <a:spcPts val="1000"/>
              </a:spcAft>
            </a:pPr>
            <a:r>
              <a:rPr lang="en-US" altLang="en-US" sz="3200" smtClean="0">
                <a:latin typeface="Arial" charset="0"/>
                <a:cs typeface="Arial" charset="0"/>
              </a:rPr>
              <a:t>Male </a:t>
            </a:r>
            <a:r>
              <a:rPr lang="en-US" altLang="en-US" sz="3200" dirty="0" smtClean="0">
                <a:latin typeface="Arial" charset="0"/>
                <a:cs typeface="Arial" charset="0"/>
              </a:rPr>
              <a:t>: n = 126 (</a:t>
            </a:r>
            <a:r>
              <a:rPr lang="en-US" altLang="en-US" sz="3200" smtClean="0">
                <a:latin typeface="Arial" charset="0"/>
                <a:cs typeface="Arial" charset="0"/>
              </a:rPr>
              <a:t>40 %)</a:t>
            </a:r>
            <a:endParaRPr lang="en-US" altLang="en-US" sz="3200" dirty="0" smtClean="0">
              <a:latin typeface="Arial" charset="0"/>
              <a:cs typeface="Arial" charset="0"/>
            </a:endParaRP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-US" altLang="en-US" smtClean="0">
                <a:solidFill>
                  <a:srgbClr val="002060"/>
                </a:solidFill>
                <a:latin typeface="Arial" charset="0"/>
                <a:cs typeface="Arial" charset="0"/>
              </a:rPr>
              <a:t>Program of Study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2">
              <a:spcBef>
                <a:spcPts val="1000"/>
              </a:spcBef>
              <a:spcAft>
                <a:spcPts val="1000"/>
              </a:spcAft>
            </a:pPr>
            <a:r>
              <a:rPr lang="en-US" altLang="en-US" sz="3200" smtClean="0">
                <a:latin typeface="Arial" charset="0"/>
                <a:cs typeface="Arial" charset="0"/>
              </a:rPr>
              <a:t>Pre-university </a:t>
            </a:r>
            <a:r>
              <a:rPr lang="en-US" altLang="en-US" sz="3200" dirty="0">
                <a:latin typeface="Arial" charset="0"/>
                <a:cs typeface="Arial" charset="0"/>
              </a:rPr>
              <a:t>: n = 210 (68 %)</a:t>
            </a:r>
          </a:p>
          <a:p>
            <a:pPr lvl="2">
              <a:spcBef>
                <a:spcPts val="1000"/>
              </a:spcBef>
              <a:spcAft>
                <a:spcPts val="1000"/>
              </a:spcAft>
            </a:pPr>
            <a:r>
              <a:rPr lang="en-CA" altLang="en-US" sz="3200" smtClean="0">
                <a:latin typeface="Arial" charset="0"/>
                <a:cs typeface="Arial" charset="0"/>
              </a:rPr>
              <a:t>Career / technical </a:t>
            </a:r>
            <a:r>
              <a:rPr lang="en-US" altLang="en-US" sz="3200" dirty="0">
                <a:latin typeface="Arial" charset="0"/>
                <a:cs typeface="Arial" charset="0"/>
              </a:rPr>
              <a:t>: n = 94 (31 </a:t>
            </a:r>
            <a:r>
              <a:rPr lang="en-US" altLang="en-US" sz="3200" dirty="0" smtClean="0">
                <a:latin typeface="Arial" charset="0"/>
                <a:cs typeface="Arial" charset="0"/>
              </a:rPr>
              <a:t>%)</a:t>
            </a:r>
            <a:br>
              <a:rPr lang="en-US" altLang="en-US" sz="3200" dirty="0" smtClean="0">
                <a:latin typeface="Arial" charset="0"/>
                <a:cs typeface="Arial" charset="0"/>
              </a:rPr>
            </a:br>
            <a:endParaRPr lang="en-US" altLang="en-US" sz="32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30B91B80-630E-4063-8E13-D5CAF8B5BBF9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10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752" y="260648"/>
            <a:ext cx="9036496" cy="684485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Student Characteristics</a:t>
            </a:r>
            <a:endParaRPr lang="fr-C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78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pic>
        <p:nvPicPr>
          <p:cNvPr id="3074" name="Picture 2" descr="Picture of a certificate for the recognition of excellence for the use of I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19" y="2028642"/>
            <a:ext cx="4292763" cy="32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161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Semi-structured interviews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 marL="274637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Checklist of technologies used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2" y="312277"/>
            <a:ext cx="8830816" cy="684213"/>
          </a:xfrm>
        </p:spPr>
        <p:txBody>
          <a:bodyPr/>
          <a:lstStyle/>
          <a:p>
            <a:r>
              <a:rPr lang="en-US" dirty="0" smtClean="0"/>
              <a:t>Phase 2: Professors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2748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pic>
        <p:nvPicPr>
          <p:cNvPr id="7" name="Picture 3" descr="Picture of a cartoon man leaning on a question mark.Copyright is https://technovation10.wordpress.com/category/general-events/brainstorm/" title="Cartoon man leaning on a ques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97152"/>
            <a:ext cx="1619672" cy="15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helps you use computer technology effectively in your teaching? 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there any type of computer technology that you wish you could use in your courses? 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fr-CA" dirty="0" smtClean="0"/>
              <a:t>Complete the checklist below.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84213"/>
          </a:xfrm>
        </p:spPr>
        <p:txBody>
          <a:bodyPr/>
          <a:lstStyle/>
          <a:p>
            <a:r>
              <a:rPr lang="en-US" dirty="0" smtClean="0"/>
              <a:t>Phase 2: Examples of Interview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580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00" y="260648"/>
            <a:ext cx="8229600" cy="684213"/>
          </a:xfrm>
        </p:spPr>
        <p:txBody>
          <a:bodyPr/>
          <a:lstStyle/>
          <a:p>
            <a:r>
              <a:rPr lang="en-US" smtClean="0"/>
              <a:t>Professor Characteristics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r>
              <a:rPr lang="en-US" smtClean="0"/>
              <a:t>Language of Cegep:</a:t>
            </a:r>
          </a:p>
          <a:p>
            <a:pPr lvl="1"/>
            <a:r>
              <a:rPr lang="en-US" smtClean="0"/>
              <a:t>English (54%)</a:t>
            </a:r>
          </a:p>
          <a:p>
            <a:pPr lvl="1"/>
            <a:r>
              <a:rPr lang="en-US" smtClean="0"/>
              <a:t>French (46%)</a:t>
            </a:r>
          </a:p>
          <a:p>
            <a:r>
              <a:rPr lang="en-US" smtClean="0"/>
              <a:t>Sex: Female (40%), Male (60%)</a:t>
            </a:r>
          </a:p>
          <a:p>
            <a:r>
              <a:rPr lang="en-US" smtClean="0"/>
              <a:t>Program:</a:t>
            </a:r>
          </a:p>
          <a:p>
            <a:pPr lvl="1"/>
            <a:r>
              <a:rPr lang="en-US" smtClean="0"/>
              <a:t>Social science (34%)</a:t>
            </a:r>
          </a:p>
          <a:p>
            <a:pPr lvl="1"/>
            <a:r>
              <a:rPr lang="en-US" smtClean="0"/>
              <a:t>Science (37%)</a:t>
            </a:r>
          </a:p>
          <a:p>
            <a:pPr lvl="1"/>
            <a:r>
              <a:rPr lang="en-US" smtClean="0"/>
              <a:t>Arts (28%)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87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3648074"/>
            <a:ext cx="8208911" cy="1228726"/>
          </a:xfrm>
        </p:spPr>
        <p:txBody>
          <a:bodyPr/>
          <a:lstStyle/>
          <a:p>
            <a:r>
              <a:rPr lang="fr-CA" sz="4000" dirty="0" err="1" smtClean="0">
                <a:solidFill>
                  <a:srgbClr val="0033CC"/>
                </a:solidFill>
              </a:rPr>
              <a:t>Results</a:t>
            </a:r>
            <a:endParaRPr lang="en-CA" sz="40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29650" y="6469063"/>
            <a:ext cx="514350" cy="269875"/>
          </a:xfrm>
        </p:spPr>
        <p:txBody>
          <a:bodyPr/>
          <a:lstStyle/>
          <a:p>
            <a:fld id="{F20E6D83-4CEC-487E-8C1A-6B6CD7FF6AE9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52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317"/>
            <a:ext cx="8229600" cy="900336"/>
          </a:xfrm>
        </p:spPr>
        <p:txBody>
          <a:bodyPr/>
          <a:lstStyle/>
          <a:p>
            <a:r>
              <a:rPr lang="fr-CA" dirty="0" err="1" smtClean="0"/>
              <a:t>Students</a:t>
            </a:r>
            <a:r>
              <a:rPr lang="fr-CA" dirty="0" smtClean="0"/>
              <a:t>: No </a:t>
            </a:r>
            <a:r>
              <a:rPr lang="fr-CA" dirty="0" err="1" smtClean="0"/>
              <a:t>Significant</a:t>
            </a:r>
            <a:r>
              <a:rPr lang="fr-CA" dirty="0" smtClean="0"/>
              <a:t> </a:t>
            </a:r>
            <a:r>
              <a:rPr lang="fr-CA" dirty="0" err="1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002060"/>
                </a:solidFill>
              </a:rPr>
              <a:t>Born </a:t>
            </a:r>
            <a:r>
              <a:rPr lang="fr-CA" dirty="0" err="1" smtClean="0">
                <a:solidFill>
                  <a:srgbClr val="002060"/>
                </a:solidFill>
              </a:rPr>
              <a:t>outside</a:t>
            </a:r>
            <a:r>
              <a:rPr lang="fr-CA" dirty="0" smtClean="0">
                <a:solidFill>
                  <a:srgbClr val="002060"/>
                </a:solidFill>
              </a:rPr>
              <a:t> of Canada</a:t>
            </a:r>
          </a:p>
          <a:p>
            <a:pPr marL="0" indent="0">
              <a:buNone/>
            </a:pPr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err="1" smtClean="0">
                <a:solidFill>
                  <a:srgbClr val="002060"/>
                </a:solidFill>
              </a:rPr>
              <a:t>Gender</a:t>
            </a:r>
            <a:endParaRPr lang="fr-CA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err="1" smtClean="0">
                <a:solidFill>
                  <a:srgbClr val="002060"/>
                </a:solidFill>
              </a:rPr>
              <a:t>Language</a:t>
            </a:r>
            <a:r>
              <a:rPr lang="fr-CA" dirty="0" smtClean="0">
                <a:solidFill>
                  <a:srgbClr val="002060"/>
                </a:solidFill>
              </a:rPr>
              <a:t> of instruction</a:t>
            </a:r>
          </a:p>
          <a:p>
            <a:pPr marL="0" indent="0">
              <a:buNone/>
            </a:pPr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err="1" smtClean="0">
                <a:solidFill>
                  <a:srgbClr val="002060"/>
                </a:solidFill>
              </a:rPr>
              <a:t>Disability</a:t>
            </a:r>
            <a:endParaRPr lang="fr-CA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59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7AC8A10-73D5-402E-85D6-96BC17998A36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16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graphicFrame>
        <p:nvGraphicFramePr>
          <p:cNvPr id="5" name="Chart 4" descr="Strongly Disagree: 1%&#10;Moderately Disagree: 2%&#10;Slightly Disagree: 3%&#10;Slightly Agree: 25%&#10;Moderately Agree: 41%&#10;Strongly Agree: 28%" title="I Like Courses Where Teachers Use Technology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871963"/>
              </p:ext>
            </p:extLst>
          </p:nvPr>
        </p:nvGraphicFramePr>
        <p:xfrm>
          <a:off x="827584" y="1412776"/>
          <a:ext cx="74888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pPr>
              <a:defRPr/>
            </a:pPr>
            <a:r>
              <a:rPr lang="en-US" sz="3800" noProof="0" dirty="0" smtClean="0">
                <a:effectLst/>
              </a:rPr>
              <a:t>I like </a:t>
            </a:r>
            <a:r>
              <a:rPr lang="en-US" sz="3800" dirty="0"/>
              <a:t>c</a:t>
            </a:r>
            <a:r>
              <a:rPr lang="en-US" sz="3800" noProof="0" dirty="0" err="1" smtClean="0">
                <a:effectLst/>
              </a:rPr>
              <a:t>ourses</a:t>
            </a:r>
            <a:r>
              <a:rPr lang="en-US" sz="3800" noProof="0" dirty="0" smtClean="0">
                <a:effectLst/>
              </a:rPr>
              <a:t> </a:t>
            </a:r>
            <a:r>
              <a:rPr lang="en-US" sz="3800" dirty="0"/>
              <a:t>w</a:t>
            </a:r>
            <a:r>
              <a:rPr lang="en-US" sz="3800" noProof="0" dirty="0" smtClean="0">
                <a:effectLst/>
              </a:rPr>
              <a:t>here </a:t>
            </a:r>
            <a:br>
              <a:rPr lang="en-US" sz="3800" noProof="0" dirty="0" smtClean="0">
                <a:effectLst/>
              </a:rPr>
            </a:br>
            <a:r>
              <a:rPr lang="en-US" sz="3800" noProof="0" dirty="0"/>
              <a:t>p</a:t>
            </a:r>
            <a:r>
              <a:rPr lang="en-US" sz="3800" dirty="0" err="1" smtClean="0"/>
              <a:t>rofessors</a:t>
            </a:r>
            <a:r>
              <a:rPr lang="en-US" sz="3800" noProof="0" dirty="0" smtClean="0">
                <a:effectLst/>
              </a:rPr>
              <a:t> </a:t>
            </a:r>
            <a:r>
              <a:rPr lang="en-US" sz="3800" dirty="0" smtClean="0"/>
              <a:t>u</a:t>
            </a:r>
            <a:r>
              <a:rPr lang="en-US" sz="3800" noProof="0" dirty="0" smtClean="0">
                <a:effectLst/>
              </a:rPr>
              <a:t>se </a:t>
            </a:r>
            <a:r>
              <a:rPr lang="en-US" sz="3800" dirty="0"/>
              <a:t>t</a:t>
            </a:r>
            <a:r>
              <a:rPr lang="en-US" sz="3800" noProof="0" dirty="0" err="1" smtClean="0">
                <a:effectLst/>
              </a:rPr>
              <a:t>echnology</a:t>
            </a:r>
            <a:endParaRPr lang="en-US" sz="3800" noProof="0" dirty="0"/>
          </a:p>
        </p:txBody>
      </p:sp>
    </p:spTree>
    <p:extLst>
      <p:ext uri="{BB962C8B-B14F-4D97-AF65-F5344CB8AC3E}">
        <p14:creationId xmlns:p14="http://schemas.microsoft.com/office/powerpoint/2010/main" val="40430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684213"/>
          </a:xfrm>
        </p:spPr>
        <p:txBody>
          <a:bodyPr/>
          <a:lstStyle/>
          <a:p>
            <a:r>
              <a:rPr lang="fr-CA" dirty="0" err="1" smtClean="0"/>
              <a:t>ICTs</a:t>
            </a:r>
            <a:r>
              <a:rPr lang="fr-CA" dirty="0" smtClean="0"/>
              <a:t> </a:t>
            </a:r>
            <a:r>
              <a:rPr lang="fr-CA" dirty="0" err="1" smtClean="0"/>
              <a:t>Frequently</a:t>
            </a:r>
            <a:r>
              <a:rPr lang="fr-CA" dirty="0" smtClean="0"/>
              <a:t> </a:t>
            </a:r>
            <a:r>
              <a:rPr lang="fr-CA" dirty="0" err="1" smtClean="0"/>
              <a:t>Used</a:t>
            </a:r>
            <a:r>
              <a:rPr lang="fr-CA" dirty="0" smtClean="0"/>
              <a:t> by </a:t>
            </a:r>
            <a:r>
              <a:rPr lang="fr-CA" dirty="0" err="1" smtClean="0">
                <a:solidFill>
                  <a:schemeClr val="bg2">
                    <a:lumMod val="50000"/>
                  </a:schemeClr>
                </a:solidFill>
              </a:rPr>
              <a:t>Professors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 descr="Assignments posted online: n=297, worked well=97%&#10;Grades posted online: n=298, worked well=99%&#10;Presentation software: n=298, worked well=98%&#10;Course outline posted online: n=296, worked well=96%" title="ICTs Frequently Used by Teachers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8392744"/>
              </p:ext>
            </p:extLst>
          </p:nvPr>
        </p:nvGraphicFramePr>
        <p:xfrm>
          <a:off x="390365" y="1556792"/>
          <a:ext cx="8363271" cy="43008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60440"/>
                <a:gridCol w="2232248"/>
                <a:gridCol w="2170583"/>
              </a:tblGrid>
              <a:tr h="672133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Worked</a:t>
                      </a:r>
                      <a:r>
                        <a:rPr lang="fr-CA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  <a:r>
                        <a:rPr lang="fr-CA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2133">
                <a:tc>
                  <a:txBody>
                    <a:bodyPr/>
                    <a:lstStyle/>
                    <a:p>
                      <a:r>
                        <a:rPr lang="fr-CA" sz="2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posted online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2133">
                <a:tc>
                  <a:txBody>
                    <a:bodyPr/>
                    <a:lstStyle/>
                    <a:p>
                      <a:r>
                        <a:rPr lang="fr-CA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</a:t>
                      </a:r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software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2133">
                <a:tc>
                  <a:txBody>
                    <a:bodyPr/>
                    <a:lstStyle/>
                    <a:p>
                      <a:r>
                        <a:rPr lang="fr-CA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Assignments</a:t>
                      </a:r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posted</a:t>
                      </a:r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online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CCBF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CCBF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ACCBF9">
                        <a:alpha val="20000"/>
                      </a:srgbClr>
                    </a:solidFill>
                  </a:tcPr>
                </a:tc>
              </a:tr>
              <a:tr h="672133">
                <a:tc>
                  <a:txBody>
                    <a:bodyPr/>
                    <a:lstStyle/>
                    <a:p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notes </a:t>
                      </a:r>
                      <a:r>
                        <a:rPr lang="fr-CA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posted</a:t>
                      </a:r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online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3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B7B2539-434C-4E95-B576-3A63B6DF104F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18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6" name="Picture 2" descr="Sad face who is giving a thumbs down. Copyright is https://openclipart.org/detail/63433/thumbs-down-smiley" title="Thumb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1656184" cy="158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318356" y="1556792"/>
            <a:ext cx="8507288" cy="4320480"/>
          </a:xfrm>
        </p:spPr>
        <p:txBody>
          <a:bodyPr/>
          <a:lstStyle/>
          <a:p>
            <a:pPr marL="514350" lvl="0" indent="-51435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Presentation-software Crimes</a:t>
            </a:r>
            <a:endParaRPr lang="en-US" dirty="0">
              <a:solidFill>
                <a:srgbClr val="002060"/>
              </a:solidFill>
            </a:endParaRPr>
          </a:p>
          <a:p>
            <a:pPr marL="514350" indent="-51435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Professors’ </a:t>
            </a:r>
            <a:r>
              <a:rPr lang="en-US" dirty="0" smtClean="0">
                <a:solidFill>
                  <a:srgbClr val="002060"/>
                </a:solidFill>
              </a:rPr>
              <a:t>use and knowledge of technology</a:t>
            </a:r>
          </a:p>
          <a:p>
            <a:pPr marL="514350" lvl="0" indent="-51435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Online </a:t>
            </a:r>
            <a:r>
              <a:rPr lang="en-US" dirty="0">
                <a:solidFill>
                  <a:srgbClr val="002060"/>
                </a:solidFill>
              </a:rPr>
              <a:t>communication</a:t>
            </a:r>
          </a:p>
          <a:p>
            <a:pPr marL="514350" lvl="0" indent="-51435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Performance of technology at </a:t>
            </a:r>
            <a:r>
              <a:rPr lang="en-US" dirty="0" smtClean="0">
                <a:solidFill>
                  <a:srgbClr val="002060"/>
                </a:solidFill>
              </a:rPr>
              <a:t>school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 anchor="t"/>
          <a:lstStyle/>
          <a:p>
            <a:pPr>
              <a:defRPr/>
            </a:pPr>
            <a:r>
              <a:rPr lang="en-US" sz="3800" noProof="0" dirty="0" smtClean="0">
                <a:effectLst/>
              </a:rPr>
              <a:t>What Did Not Work Well</a:t>
            </a:r>
            <a:endParaRPr lang="en-US" sz="3800" noProof="0" dirty="0"/>
          </a:p>
        </p:txBody>
      </p:sp>
    </p:spTree>
    <p:extLst>
      <p:ext uri="{BB962C8B-B14F-4D97-AF65-F5344CB8AC3E}">
        <p14:creationId xmlns:p14="http://schemas.microsoft.com/office/powerpoint/2010/main" val="6100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pic>
        <p:nvPicPr>
          <p:cNvPr id="1026" name="Picture 2" descr="Image representing Auguste Rodin's &quot;The Thinker&quot;. Copyright is http://s3.amazonaws.com/thumbnails.illustrationsource.com/huge.3.18500.JPG" title="Rodins' &quot;The Think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30015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77104"/>
            <a:ext cx="8229600" cy="48882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r-CA" dirty="0" err="1">
                <a:solidFill>
                  <a:srgbClr val="002060"/>
                </a:solidFill>
              </a:rPr>
              <a:t>What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is</a:t>
            </a:r>
            <a:r>
              <a:rPr lang="fr-CA" dirty="0">
                <a:solidFill>
                  <a:srgbClr val="002060"/>
                </a:solidFill>
              </a:rPr>
              <a:t> the </a:t>
            </a:r>
            <a:r>
              <a:rPr lang="fr-CA" dirty="0" err="1">
                <a:solidFill>
                  <a:srgbClr val="002060"/>
                </a:solidFill>
              </a:rPr>
              <a:t>connection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between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ICTs</a:t>
            </a:r>
            <a:r>
              <a:rPr lang="fr-CA" dirty="0">
                <a:solidFill>
                  <a:srgbClr val="002060"/>
                </a:solidFill>
              </a:rPr>
              <a:t> and </a:t>
            </a:r>
            <a:r>
              <a:rPr lang="fr-CA" dirty="0" err="1" smtClean="0">
                <a:solidFill>
                  <a:schemeClr val="bg2">
                    <a:lumMod val="25000"/>
                  </a:schemeClr>
                </a:solidFill>
              </a:rPr>
              <a:t>universal</a:t>
            </a:r>
            <a:r>
              <a:rPr lang="fr-CA" dirty="0" smtClean="0">
                <a:solidFill>
                  <a:schemeClr val="bg2">
                    <a:lumMod val="25000"/>
                  </a:schemeClr>
                </a:solidFill>
              </a:rPr>
              <a:t> design (</a:t>
            </a:r>
            <a:r>
              <a:rPr lang="fr-CA" dirty="0" err="1" smtClean="0">
                <a:solidFill>
                  <a:schemeClr val="bg2">
                    <a:lumMod val="25000"/>
                  </a:schemeClr>
                </a:solidFill>
              </a:rPr>
              <a:t>UD</a:t>
            </a:r>
            <a:r>
              <a:rPr lang="fr-CA" dirty="0" smtClean="0">
                <a:solidFill>
                  <a:schemeClr val="bg2">
                    <a:lumMod val="25000"/>
                  </a:schemeClr>
                </a:solidFill>
              </a:rPr>
              <a:t>)?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r-CA" dirty="0" smtClean="0">
                <a:solidFill>
                  <a:srgbClr val="002060"/>
                </a:solidFill>
              </a:rPr>
              <a:t>Are </a:t>
            </a:r>
            <a:r>
              <a:rPr lang="fr-CA" dirty="0" err="1" smtClean="0">
                <a:solidFill>
                  <a:srgbClr val="002060"/>
                </a:solidFill>
              </a:rPr>
              <a:t>ICTs</a:t>
            </a:r>
            <a:r>
              <a:rPr lang="fr-CA" dirty="0" smtClean="0">
                <a:solidFill>
                  <a:srgbClr val="002060"/>
                </a:solidFill>
              </a:rPr>
              <a:t> a </a:t>
            </a:r>
            <a:r>
              <a:rPr lang="fr-CA" dirty="0" err="1" smtClean="0">
                <a:solidFill>
                  <a:srgbClr val="002060"/>
                </a:solidFill>
              </a:rPr>
              <a:t>gateway</a:t>
            </a:r>
            <a:r>
              <a:rPr lang="fr-CA" dirty="0" smtClean="0">
                <a:solidFill>
                  <a:srgbClr val="002060"/>
                </a:solidFill>
              </a:rPr>
              <a:t> to UD</a:t>
            </a:r>
            <a:r>
              <a:rPr lang="fr-CA" smtClean="0">
                <a:solidFill>
                  <a:srgbClr val="002060"/>
                </a:solidFill>
              </a:rPr>
              <a:t>? </a:t>
            </a:r>
            <a:endParaRPr lang="fr-CA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r-CA" smtClean="0">
                <a:solidFill>
                  <a:srgbClr val="002060"/>
                </a:solidFill>
              </a:rPr>
              <a:t>Interact / Reflect</a:t>
            </a:r>
            <a:endParaRPr lang="fr-CA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fr-CA" dirty="0" err="1" smtClean="0"/>
              <a:t>Connecting</a:t>
            </a:r>
            <a:r>
              <a:rPr lang="fr-CA" dirty="0" smtClean="0"/>
              <a:t> the Dots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3648074"/>
            <a:ext cx="8208911" cy="1228726"/>
          </a:xfrm>
        </p:spPr>
        <p:txBody>
          <a:bodyPr/>
          <a:lstStyle/>
          <a:p>
            <a:r>
              <a:rPr lang="fr-CA" sz="4000" dirty="0" err="1" smtClean="0">
                <a:solidFill>
                  <a:srgbClr val="0033CC"/>
                </a:solidFill>
              </a:rPr>
              <a:t>Overview</a:t>
            </a:r>
            <a:endParaRPr lang="en-CA" sz="40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29650" y="6469063"/>
            <a:ext cx="514350" cy="269875"/>
          </a:xfrm>
        </p:spPr>
        <p:txBody>
          <a:bodyPr/>
          <a:lstStyle/>
          <a:p>
            <a:fld id="{F20E6D83-4CEC-487E-8C1A-6B6CD7FF6AE9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17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  <p:pic>
        <p:nvPicPr>
          <p:cNvPr id="6" name="Picture 2" descr="Picture of an iPad, iPhone, and iPod. Copyright is http://www.fastcompany.com/3000961/ipad-mini-rumors-reach-fever-pitch-devices-show-web-logs" title="iPad, iPhone, iP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27193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Technology-related changes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Allow </a:t>
            </a:r>
            <a:r>
              <a:rPr lang="en-US" dirty="0" smtClean="0"/>
              <a:t>student use </a:t>
            </a:r>
            <a:r>
              <a:rPr lang="en-US" dirty="0"/>
              <a:t>of personal technology in </a:t>
            </a:r>
            <a:r>
              <a:rPr lang="en-US" dirty="0" smtClean="0"/>
              <a:t>class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Provide </a:t>
            </a:r>
            <a:r>
              <a:rPr lang="en-US" dirty="0" smtClean="0"/>
              <a:t>access </a:t>
            </a:r>
            <a:r>
              <a:rPr lang="en-US" dirty="0"/>
              <a:t>to professor’s course notes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Caption videos</a:t>
            </a:r>
            <a:endParaRPr lang="en-US" dirty="0"/>
          </a:p>
          <a:p>
            <a:pPr marL="27463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0" y="476672"/>
            <a:ext cx="8892480" cy="684213"/>
          </a:xfrm>
        </p:spPr>
        <p:txBody>
          <a:bodyPr/>
          <a:lstStyle/>
          <a:p>
            <a:r>
              <a:rPr lang="en-US" sz="3600" dirty="0" smtClean="0"/>
              <a:t>Students </a:t>
            </a:r>
            <a:r>
              <a:rPr lang="en-US" sz="3600" dirty="0"/>
              <a:t>with </a:t>
            </a:r>
            <a:r>
              <a:rPr lang="en-US" sz="3600" dirty="0" smtClean="0"/>
              <a:t>Disabilities, Second Language Learners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72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84213"/>
          </a:xfrm>
        </p:spPr>
        <p:txBody>
          <a:bodyPr/>
          <a:lstStyle/>
          <a:p>
            <a:r>
              <a:rPr lang="en-US" sz="3900" dirty="0" smtClean="0"/>
              <a:t>Facilitators: How Professors </a:t>
            </a:r>
            <a:r>
              <a:rPr lang="en-US" sz="3900" dirty="0" smtClean="0">
                <a:solidFill>
                  <a:schemeClr val="bg2">
                    <a:lumMod val="50000"/>
                  </a:schemeClr>
                </a:solidFill>
              </a:rPr>
              <a:t>Learned</a:t>
            </a:r>
            <a:r>
              <a:rPr lang="en-US" sz="39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900" dirty="0" smtClean="0"/>
              <a:t>to </a:t>
            </a:r>
            <a:r>
              <a:rPr lang="en-US" sz="3900" dirty="0" smtClean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en-US" sz="3900" dirty="0" smtClean="0"/>
              <a:t>se </a:t>
            </a:r>
            <a:r>
              <a:rPr lang="en-US" sz="3900" dirty="0" err="1" smtClean="0"/>
              <a:t>Technolgy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fr-FR" dirty="0" err="1" smtClean="0"/>
              <a:t>earns</a:t>
            </a:r>
            <a:r>
              <a:rPr lang="fr-FR" dirty="0" smtClean="0"/>
              <a:t> on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one’s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err="1" smtClean="0"/>
              <a:t>own</a:t>
            </a:r>
            <a:endParaRPr lang="fr-FR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Trial and </a:t>
            </a:r>
            <a:r>
              <a:rPr lang="fr-FR" dirty="0" err="1" smtClean="0"/>
              <a:t>error</a:t>
            </a:r>
            <a:endParaRPr lang="fr-FR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Online </a:t>
            </a:r>
            <a:r>
              <a:rPr lang="fr-FR" dirty="0" err="1" smtClean="0"/>
              <a:t>resources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endParaRPr lang="fr-FR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dirty="0" err="1" smtClean="0"/>
              <a:t>industry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 smtClean="0"/>
              <a:t>Help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colleagues</a:t>
            </a:r>
            <a:r>
              <a:rPr lang="fr-FR" dirty="0" smtClean="0"/>
              <a:t>, support staff</a:t>
            </a:r>
          </a:p>
          <a:p>
            <a:pPr>
              <a:spcAft>
                <a:spcPts val="600"/>
              </a:spcAft>
            </a:pPr>
            <a:r>
              <a:rPr lang="fr-FR" dirty="0" err="1" smtClean="0"/>
              <a:t>Worshops</a:t>
            </a:r>
            <a:r>
              <a:rPr lang="fr-FR" dirty="0" smtClean="0"/>
              <a:t> </a:t>
            </a:r>
            <a:r>
              <a:rPr lang="fr-FR" dirty="0" err="1" smtClean="0"/>
              <a:t>offered</a:t>
            </a:r>
            <a:r>
              <a:rPr lang="fr-FR" dirty="0" smtClean="0"/>
              <a:t> by the </a:t>
            </a:r>
            <a:r>
              <a:rPr lang="fr-FR" dirty="0" err="1" smtClean="0"/>
              <a:t>college</a:t>
            </a: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34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61764" y="1268760"/>
            <a:ext cx="8820472" cy="4896544"/>
          </a:xfrm>
        </p:spPr>
        <p:txBody>
          <a:bodyPr/>
          <a:lstStyle/>
          <a:p>
            <a:pPr marL="365760" lvl="1">
              <a:spcBef>
                <a:spcPts val="400"/>
              </a:spcBef>
              <a:spcAft>
                <a:spcPts val="400"/>
              </a:spcAft>
            </a:pPr>
            <a:r>
              <a:rPr lang="fr-FR" altLang="en-US" sz="360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Technical</a:t>
            </a:r>
            <a:r>
              <a:rPr lang="fr-FR" altLang="en-US" sz="360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fr-FR" altLang="en-US" sz="360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</a:t>
            </a:r>
            <a:r>
              <a:rPr lang="fr-FR" altLang="en-US" sz="3600" smtClean="0">
                <a:solidFill>
                  <a:srgbClr val="002060"/>
                </a:solidFill>
                <a:latin typeface="Arial" charset="0"/>
                <a:cs typeface="Arial" charset="0"/>
              </a:rPr>
              <a:t>roblems</a:t>
            </a:r>
          </a:p>
          <a:p>
            <a:pPr marL="632460" lvl="2">
              <a:spcBef>
                <a:spcPts val="400"/>
              </a:spcBef>
              <a:spcAft>
                <a:spcPts val="400"/>
              </a:spcAft>
            </a:pPr>
            <a:r>
              <a:rPr lang="en-US" altLang="en-US">
                <a:solidFill>
                  <a:srgbClr val="002060"/>
                </a:solidFill>
                <a:latin typeface="Arial" charset="0"/>
                <a:cs typeface="Arial" charset="0"/>
              </a:rPr>
              <a:t>Computers do not work or work </a:t>
            </a:r>
            <a:r>
              <a:rPr lang="en-US" altLang="en-US" smtClean="0">
                <a:solidFill>
                  <a:srgbClr val="002060"/>
                </a:solidFill>
                <a:latin typeface="Arial" charset="0"/>
                <a:cs typeface="Arial" charset="0"/>
              </a:rPr>
              <a:t>slowly</a:t>
            </a:r>
            <a:endParaRPr lang="fr-FR" altLang="en-US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65760" lvl="1" indent="-365760">
              <a:spcAft>
                <a:spcPts val="400"/>
              </a:spcAft>
            </a:pPr>
            <a:r>
              <a:rPr lang="en-US" altLang="en-US" sz="3600" smtClean="0">
                <a:solidFill>
                  <a:srgbClr val="002060"/>
                </a:solidFill>
                <a:latin typeface="Arial" charset="0"/>
                <a:cs typeface="Arial" charset="0"/>
              </a:rPr>
              <a:t>Institutional </a:t>
            </a:r>
            <a:r>
              <a:rPr lang="en-US" altLang="en-US" sz="360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3600" smtClean="0">
                <a:solidFill>
                  <a:srgbClr val="002060"/>
                </a:solidFill>
                <a:latin typeface="Arial" charset="0"/>
                <a:cs typeface="Arial" charset="0"/>
              </a:rPr>
              <a:t>roblems</a:t>
            </a:r>
          </a:p>
          <a:p>
            <a:pPr marL="632460" lvl="2" indent="-365760">
              <a:spcAft>
                <a:spcPts val="400"/>
              </a:spcAft>
            </a:pPr>
            <a:r>
              <a:rPr lang="en-US" altLang="en-US" sz="3200">
                <a:solidFill>
                  <a:srgbClr val="002060"/>
                </a:solidFill>
                <a:latin typeface="Arial" charset="0"/>
                <a:cs typeface="Arial" charset="0"/>
              </a:rPr>
              <a:t>Need to upgrade hardware / </a:t>
            </a:r>
            <a:r>
              <a:rPr lang="en-US" altLang="en-US" sz="3200" smtClean="0">
                <a:solidFill>
                  <a:srgbClr val="002060"/>
                </a:solidFill>
                <a:latin typeface="Arial" charset="0"/>
                <a:cs typeface="Arial" charset="0"/>
              </a:rPr>
              <a:t>software</a:t>
            </a:r>
            <a:endParaRPr lang="en-US" altLang="en-US" sz="32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2060"/>
                </a:solidFill>
              </a:rPr>
              <a:t>Student-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smtClean="0">
                <a:solidFill>
                  <a:srgbClr val="002060"/>
                </a:solidFill>
              </a:rPr>
              <a:t>elated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oncerns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Inappropriate use of </a:t>
            </a:r>
            <a:r>
              <a:rPr lang="en-US" dirty="0" smtClean="0">
                <a:solidFill>
                  <a:srgbClr val="002060"/>
                </a:solidFill>
              </a:rPr>
              <a:t>their own tech in </a:t>
            </a:r>
            <a:r>
              <a:rPr lang="en-US" dirty="0">
                <a:solidFill>
                  <a:srgbClr val="002060"/>
                </a:solidFill>
              </a:rPr>
              <a:t>class</a:t>
            </a:r>
          </a:p>
          <a:p>
            <a:pPr lvl="0"/>
            <a:r>
              <a:rPr lang="en-US" dirty="0" smtClean="0"/>
              <a:t>Professor-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 smtClean="0"/>
              <a:t>elated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-US" dirty="0" smtClean="0"/>
              <a:t>oncerns</a:t>
            </a:r>
            <a:endParaRPr lang="en-US" dirty="0"/>
          </a:p>
          <a:p>
            <a:pPr marL="630936" lvl="2" indent="-356616"/>
            <a:r>
              <a:rPr lang="en-US" sz="3200" dirty="0" smtClean="0"/>
              <a:t>Over</a:t>
            </a:r>
            <a:r>
              <a:rPr lang="en-US" sz="3200" dirty="0" smtClean="0">
                <a:solidFill>
                  <a:schemeClr val="tx1"/>
                </a:solidFill>
              </a:rPr>
              <a:t>-</a:t>
            </a:r>
            <a:r>
              <a:rPr lang="en-US" sz="3200" dirty="0" smtClean="0"/>
              <a:t>reliance </a:t>
            </a:r>
            <a:r>
              <a:rPr lang="en-US" sz="3200" dirty="0"/>
              <a:t>on technology</a:t>
            </a:r>
          </a:p>
          <a:p>
            <a:pPr>
              <a:spcAft>
                <a:spcPts val="400"/>
              </a:spcAft>
            </a:pPr>
            <a:endParaRPr lang="en-US" alt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3">
              <a:spcAft>
                <a:spcPts val="400"/>
              </a:spcAft>
            </a:pPr>
            <a:endParaRPr lang="fr-FR" altLang="en-US" sz="2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400"/>
              </a:spcBef>
              <a:spcAft>
                <a:spcPts val="400"/>
              </a:spcAft>
            </a:pPr>
            <a:endParaRPr lang="fr-FR" altLang="en-US" sz="32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400"/>
              </a:spcBef>
              <a:spcAft>
                <a:spcPts val="400"/>
              </a:spcAft>
            </a:pPr>
            <a:endParaRPr lang="fr-FR" altLang="en-US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593725" lvl="2" indent="0">
              <a:spcBef>
                <a:spcPts val="400"/>
              </a:spcBef>
              <a:spcAft>
                <a:spcPts val="400"/>
              </a:spcAft>
              <a:buNone/>
            </a:pPr>
            <a:endParaRPr lang="en-US" altLang="en-US" sz="32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26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noProof="0" dirty="0" smtClean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22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688" y="476672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altLang="en-US" sz="3800" dirty="0" smtClean="0">
                <a:effectLst/>
              </a:rPr>
              <a:t> </a:t>
            </a:r>
            <a:r>
              <a:rPr lang="en-US" altLang="en-US" sz="3800" dirty="0" smtClean="0"/>
              <a:t>Obstacles</a:t>
            </a:r>
            <a:r>
              <a:rPr lang="en-US" altLang="en-US" sz="3800" dirty="0" smtClean="0">
                <a:effectLst/>
              </a:rPr>
              <a:t>: </a:t>
            </a:r>
            <a:r>
              <a:rPr lang="en-US" altLang="en-US" sz="3800" dirty="0" smtClean="0"/>
              <a:t>Using Technology can </a:t>
            </a:r>
            <a:r>
              <a:rPr lang="en-US" altLang="en-US" sz="3800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altLang="en-US" sz="3800" dirty="0" smtClean="0"/>
              <a:t>ave its </a:t>
            </a:r>
            <a:r>
              <a:rPr lang="en-US" altLang="en-US" sz="3800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altLang="en-US" sz="3800" dirty="0" smtClean="0"/>
              <a:t>hallenges</a:t>
            </a:r>
            <a:endParaRPr lang="en-US" sz="380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5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r>
              <a:rPr lang="fr-CA" dirty="0" err="1" smtClean="0"/>
              <a:t>Inspirational</a:t>
            </a:r>
            <a:r>
              <a:rPr lang="fr-CA" dirty="0" smtClean="0"/>
              <a:t> Uses of </a:t>
            </a:r>
            <a:r>
              <a:rPr lang="fr-CA" dirty="0" err="1" smtClean="0"/>
              <a:t>ICTs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8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/>
              <a:t>Has student use cell phones to create paper negative portraits to simulate the experience of photography of the 1880s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Wacom Tablet</a:t>
            </a:r>
          </a:p>
          <a:p>
            <a:pPr>
              <a:spcAft>
                <a:spcPts val="600"/>
              </a:spcAft>
            </a:pPr>
            <a:r>
              <a:rPr lang="en-US" sz="3200" dirty="0" err="1" smtClean="0"/>
              <a:t>Ozobot</a:t>
            </a:r>
            <a:endParaRPr lang="en-US" sz="3200" dirty="0" smtClean="0"/>
          </a:p>
          <a:p>
            <a:pPr>
              <a:spcAft>
                <a:spcPts val="600"/>
              </a:spcAft>
            </a:pPr>
            <a:r>
              <a:rPr lang="en-US" sz="3200" dirty="0" err="1" smtClean="0"/>
              <a:t>Swivl</a:t>
            </a:r>
            <a:endParaRPr lang="en-US" sz="3200" dirty="0" smtClean="0"/>
          </a:p>
          <a:p>
            <a:pPr>
              <a:spcAft>
                <a:spcPts val="600"/>
              </a:spcAft>
            </a:pPr>
            <a:r>
              <a:rPr lang="en-US" sz="3200" dirty="0"/>
              <a:t>ARDUINO </a:t>
            </a:r>
            <a:r>
              <a:rPr lang="en-US" sz="3200" dirty="0" smtClean="0"/>
              <a:t>boards</a:t>
            </a:r>
          </a:p>
          <a:p>
            <a:pPr>
              <a:spcAft>
                <a:spcPts val="600"/>
              </a:spcAft>
            </a:pPr>
            <a:r>
              <a:rPr lang="en-US" sz="3200" dirty="0" err="1" smtClean="0"/>
              <a:t>BeeWorks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F0D0-9B52-4DAC-9FAE-95A5440E5A6E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86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  <p:graphicFrame>
        <p:nvGraphicFramePr>
          <p:cNvPr id="5" name="Object 4" descr="Percentage of professors use ICTs listed: 94% Assignments available online. 100% course outline available online, 96% grades available online, 90% weblinks available online, 85% online submission of assignments, 80% videos&#10;Percentage of students that said ICTs worked well: 97% assignments available online. 96% course outline available online, 99% grades available online, 87% weblinks available online, 95% online submission of assignments, 84% videos" title="Students and professors agre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044094"/>
              </p:ext>
            </p:extLst>
          </p:nvPr>
        </p:nvGraphicFramePr>
        <p:xfrm>
          <a:off x="203610" y="1494361"/>
          <a:ext cx="8736781" cy="463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Worksheet" r:id="rId5" imgW="8336303" imgH="4160628" progId="Excel.Sheet.12">
                  <p:embed/>
                </p:oleObj>
              </mc:Choice>
              <mc:Fallback>
                <p:oleObj name="Worksheet" r:id="rId5" imgW="8336303" imgH="41606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610" y="1494361"/>
                        <a:ext cx="8736781" cy="4636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84213"/>
          </a:xfrm>
        </p:spPr>
        <p:txBody>
          <a:bodyPr/>
          <a:lstStyle/>
          <a:p>
            <a:r>
              <a:rPr lang="en-US" dirty="0" smtClean="0"/>
              <a:t>Students and Professors Agree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  <p:graphicFrame>
        <p:nvGraphicFramePr>
          <p:cNvPr id="3" name="Object 2" descr="Percentage of professors that use listed ICTs: 82% course notes available online, 59% attendance record available online, 39% tests / quizzes available online, 17% clickers, 24% Smart Board, 30% virtual office hours&#10;Percentage of students that said ICTs worked well: 97% course notes available online, 90% attendance record available online, 89% tests / quizzes available online, 73% clickers, 78% Smart Board, 86% virtual office hours" title="Students and professors don't always see eye to ey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105547"/>
              </p:ext>
            </p:extLst>
          </p:nvPr>
        </p:nvGraphicFramePr>
        <p:xfrm>
          <a:off x="130969" y="1484784"/>
          <a:ext cx="8882063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Worksheet" r:id="rId5" imgW="8496221" imgH="4160628" progId="Excel.Sheet.12">
                  <p:embed/>
                </p:oleObj>
              </mc:Choice>
              <mc:Fallback>
                <p:oleObj name="Worksheet" r:id="rId5" imgW="8496221" imgH="41606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969" y="1484784"/>
                        <a:ext cx="8882063" cy="457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4213"/>
          </a:xfrm>
        </p:spPr>
        <p:txBody>
          <a:bodyPr/>
          <a:lstStyle/>
          <a:p>
            <a:r>
              <a:rPr lang="en-US" dirty="0" smtClean="0"/>
              <a:t>Students and Professors Differ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84213"/>
          </a:xfrm>
        </p:spPr>
        <p:txBody>
          <a:bodyPr/>
          <a:lstStyle/>
          <a:p>
            <a:r>
              <a:rPr lang="en-US" sz="3800" dirty="0" smtClean="0"/>
              <a:t>Use </a:t>
            </a:r>
            <a:r>
              <a:rPr lang="en-US" sz="3800" dirty="0"/>
              <a:t>of </a:t>
            </a:r>
            <a:r>
              <a:rPr lang="en-US" sz="3800" dirty="0" smtClean="0"/>
              <a:t>their own </a:t>
            </a:r>
            <a:r>
              <a:rPr lang="en-US" sz="3800" dirty="0"/>
              <a:t>Technology in </a:t>
            </a:r>
            <a:r>
              <a:rPr lang="en-US" sz="3800" dirty="0" smtClean="0"/>
              <a:t>the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  <p:graphicFrame>
        <p:nvGraphicFramePr>
          <p:cNvPr id="5" name="Content Placeholder 4" descr="I like courses in which professors allow use of personal technology in class: 1% strongly disagree, 3% moderately disagree, 4% slightly disagree, 18% slightly disagree, 27% moderately agree, 47% strongly agree;&#10;In general professors allow use of personal technology in class: 17% stronlgy disagree, 14% moderately disagree, 18% slightly disagree, 18% slightly agree, 25% moderately agree, 8% strongly agree" title="Students views: Use of personal technology in class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3753443"/>
              </p:ext>
            </p:extLst>
          </p:nvPr>
        </p:nvGraphicFramePr>
        <p:xfrm>
          <a:off x="457200" y="1268413"/>
          <a:ext cx="8229600" cy="488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84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84213"/>
          </a:xfrm>
        </p:spPr>
        <p:txBody>
          <a:bodyPr/>
          <a:lstStyle/>
          <a:p>
            <a:r>
              <a:rPr lang="en-US" sz="3200" smtClean="0"/>
              <a:t>Comparison of Student and Faculty Views About Use of Personal Technology in Class</a:t>
            </a: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  <p:graphicFrame>
        <p:nvGraphicFramePr>
          <p:cNvPr id="9" name="Content Placeholder 8" descr="Students: I like courses in which professors allow use of personal technology in class:  1% strongly disagree, 3% moderately disagree, 4% slightly disagree, 18% slightly disagree, 27% moderately agree, 47% strongly agree;&#10;Nominated professor: Allows use of personal technology in class: 10% strongly disagree, 4% moderately disagree, 3% slightly disagree, 10% slightly agree; 25% moderately agree; 48% strongly agree" title="Comparison of student and faculty views about the use of personal technology in class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0529944"/>
              </p:ext>
            </p:extLst>
          </p:nvPr>
        </p:nvGraphicFramePr>
        <p:xfrm>
          <a:off x="457200" y="1268412"/>
          <a:ext cx="8229600" cy="504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16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28</a:t>
            </a:fld>
            <a:endParaRPr lang="fr-FR" altLang="fr-FR"/>
          </a:p>
        </p:txBody>
      </p:sp>
      <p:pic>
        <p:nvPicPr>
          <p:cNvPr id="5" name="Picture 2" descr="Image representing Auguste Rodin's 'The Thinker'. Copyright is http://s3.amazonaws.com/thumbnails.illustrationsource.com/huge.3.18500.JPG" title="Rodin's &quot;The Thinker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714148"/>
            <a:ext cx="1991813" cy="23071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600"/>
              </a:spcBef>
              <a:spcAft>
                <a:spcPts val="2600"/>
              </a:spcAft>
            </a:pPr>
            <a:r>
              <a:rPr lang="fr-CA" dirty="0" err="1" smtClean="0">
                <a:solidFill>
                  <a:srgbClr val="002060"/>
                </a:solidFill>
              </a:rPr>
              <a:t>Differences</a:t>
            </a:r>
            <a:r>
              <a:rPr lang="fr-CA" dirty="0">
                <a:solidFill>
                  <a:srgbClr val="002060"/>
                </a:solidFill>
              </a:rPr>
              <a:t> </a:t>
            </a:r>
            <a:endParaRPr lang="fr-CA" dirty="0" smtClean="0">
              <a:solidFill>
                <a:srgbClr val="002060"/>
              </a:solidFill>
            </a:endParaRPr>
          </a:p>
          <a:p>
            <a:pPr>
              <a:spcBef>
                <a:spcPts val="1600"/>
              </a:spcBef>
              <a:spcAft>
                <a:spcPts val="2600"/>
              </a:spcAft>
            </a:pPr>
            <a:r>
              <a:rPr lang="fr-CA" dirty="0" err="1" smtClean="0">
                <a:solidFill>
                  <a:srgbClr val="002060"/>
                </a:solidFill>
              </a:rPr>
              <a:t>Where</a:t>
            </a:r>
            <a:r>
              <a:rPr lang="fr-CA" dirty="0" smtClean="0">
                <a:solidFill>
                  <a:srgbClr val="002060"/>
                </a:solidFill>
              </a:rPr>
              <a:t> </a:t>
            </a:r>
            <a:r>
              <a:rPr lang="fr-CA" dirty="0" err="1" smtClean="0">
                <a:solidFill>
                  <a:srgbClr val="002060"/>
                </a:solidFill>
              </a:rPr>
              <a:t>is</a:t>
            </a:r>
            <a:r>
              <a:rPr lang="fr-CA" dirty="0" smtClean="0">
                <a:solidFill>
                  <a:srgbClr val="002060"/>
                </a:solidFill>
              </a:rPr>
              <a:t> the </a:t>
            </a:r>
            <a:r>
              <a:rPr lang="fr-CA" dirty="0" err="1" smtClean="0">
                <a:solidFill>
                  <a:srgbClr val="002060"/>
                </a:solidFill>
              </a:rPr>
              <a:t>common</a:t>
            </a:r>
            <a:r>
              <a:rPr lang="fr-CA" dirty="0" smtClean="0">
                <a:solidFill>
                  <a:srgbClr val="002060"/>
                </a:solidFill>
              </a:rPr>
              <a:t> </a:t>
            </a:r>
            <a:r>
              <a:rPr lang="fr-CA" err="1" smtClean="0">
                <a:solidFill>
                  <a:srgbClr val="002060"/>
                </a:solidFill>
              </a:rPr>
              <a:t>ground</a:t>
            </a:r>
            <a:r>
              <a:rPr lang="fr-CA" smtClean="0">
                <a:solidFill>
                  <a:srgbClr val="002060"/>
                </a:solidFill>
              </a:rPr>
              <a:t>?</a:t>
            </a:r>
          </a:p>
          <a:p>
            <a:pPr>
              <a:spcBef>
                <a:spcPts val="1600"/>
              </a:spcBef>
              <a:spcAft>
                <a:spcPts val="2600"/>
              </a:spcAft>
            </a:pPr>
            <a:r>
              <a:rPr lang="fr-CA" smtClean="0">
                <a:solidFill>
                  <a:srgbClr val="002060"/>
                </a:solidFill>
              </a:rPr>
              <a:t>Interact / Reflect</a:t>
            </a:r>
            <a:endParaRPr lang="fr-CA">
              <a:solidFill>
                <a:srgbClr val="002060"/>
              </a:solidFill>
            </a:endParaRPr>
          </a:p>
          <a:p>
            <a:pPr marL="274637" lvl="1" indent="0">
              <a:buNone/>
            </a:pPr>
            <a:endParaRPr lang="fr-CA" dirty="0" smtClean="0">
              <a:solidFill>
                <a:srgbClr val="002060"/>
              </a:solidFill>
            </a:endParaRPr>
          </a:p>
          <a:p>
            <a:pPr marL="274637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Connecting</a:t>
            </a:r>
            <a:r>
              <a:rPr lang="fr-CA" dirty="0" smtClean="0"/>
              <a:t> the Dots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3648074"/>
            <a:ext cx="8208911" cy="1228726"/>
          </a:xfrm>
        </p:spPr>
        <p:txBody>
          <a:bodyPr/>
          <a:lstStyle/>
          <a:p>
            <a:r>
              <a:rPr lang="fr-CA" sz="4000" dirty="0" smtClean="0">
                <a:solidFill>
                  <a:srgbClr val="0033CC"/>
                </a:solidFill>
              </a:rPr>
              <a:t>Conclusion</a:t>
            </a:r>
            <a:endParaRPr lang="en-CA" sz="40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29650" y="6469063"/>
            <a:ext cx="514350" cy="269875"/>
          </a:xfrm>
        </p:spPr>
        <p:txBody>
          <a:bodyPr/>
          <a:lstStyle/>
          <a:p>
            <a:fld id="{F20E6D83-4CEC-487E-8C1A-6B6CD7FF6AE9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51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68C49E4-DF5E-4AD5-A36A-62863D3E34E5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3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441450" y="5754688"/>
            <a:ext cx="6261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fr-CA" altLang="en-US" sz="3600" dirty="0" smtClean="0">
                <a:solidFill>
                  <a:srgbClr val="002060"/>
                </a:solidFill>
                <a:latin typeface="Arial" charset="0"/>
              </a:rPr>
              <a:t>mjorgensen07@ubishops.ca</a:t>
            </a:r>
            <a:endParaRPr lang="en-US" alt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7" name="Picture 2" descr="Photo of the Dawson College build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22626"/>
            <a:ext cx="4464050" cy="25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8928100" cy="513260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Mary Jorgensen</a:t>
            </a:r>
          </a:p>
          <a:p>
            <a:pPr marL="0" indent="0">
              <a:buNone/>
              <a:defRPr/>
            </a:pPr>
            <a:r>
              <a:rPr lang="en-US" i="1" dirty="0" smtClean="0">
                <a:solidFill>
                  <a:srgbClr val="002060"/>
                </a:solidFill>
              </a:rPr>
              <a:t>       -</a:t>
            </a:r>
            <a:r>
              <a:rPr lang="en-US" sz="4400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Adaptech</a:t>
            </a:r>
            <a:r>
              <a:rPr lang="en-US" i="1" dirty="0">
                <a:solidFill>
                  <a:srgbClr val="002060"/>
                </a:solidFill>
              </a:rPr>
              <a:t> Research </a:t>
            </a:r>
            <a:r>
              <a:rPr lang="en-US" i="1" dirty="0" smtClean="0">
                <a:solidFill>
                  <a:srgbClr val="002060"/>
                </a:solidFill>
              </a:rPr>
              <a:t>Network 	</a:t>
            </a:r>
          </a:p>
          <a:p>
            <a:pPr marL="0" indent="0">
              <a:buNone/>
              <a:defRPr/>
            </a:pPr>
            <a:r>
              <a:rPr lang="en-US" i="1" dirty="0" smtClean="0">
                <a:solidFill>
                  <a:srgbClr val="002060"/>
                </a:solidFill>
              </a:rPr>
              <a:t>	- Research Associate and Statistician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2400" dirty="0" smtClean="0"/>
              <a:t>	</a:t>
            </a:r>
          </a:p>
          <a:p>
            <a:pPr marL="0" indent="0" algn="just">
              <a:buFont typeface="Arial" charset="0"/>
              <a:buNone/>
              <a:defRPr/>
            </a:pPr>
            <a:endParaRPr lang="fr-CA" dirty="0" smtClean="0"/>
          </a:p>
          <a:p>
            <a:pPr marL="0" indent="0" algn="just">
              <a:buFont typeface="Arial" charset="0"/>
              <a:buNone/>
              <a:defRPr/>
            </a:pPr>
            <a:endParaRPr lang="fr-CA" dirty="0"/>
          </a:p>
          <a:p>
            <a:pPr marL="0" indent="0" algn="just">
              <a:buFont typeface="Arial" charset="0"/>
              <a:buNone/>
              <a:defRPr/>
            </a:pPr>
            <a:endParaRPr lang="fr-CA" dirty="0" smtClean="0"/>
          </a:p>
          <a:p>
            <a:pPr marL="0" indent="0" algn="just">
              <a:buFont typeface="Arial" charset="0"/>
              <a:buNone/>
              <a:defRPr/>
            </a:pPr>
            <a:endParaRPr lang="fr-CA" dirty="0"/>
          </a:p>
          <a:p>
            <a:pPr marL="0" indent="0" algn="just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en-US" altLang="en-US" sz="3800" dirty="0" smtClean="0">
                <a:latin typeface="Arial" charset="0"/>
                <a:cs typeface="Arial" charset="0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8868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84213"/>
          </a:xfrm>
        </p:spPr>
        <p:txBody>
          <a:bodyPr/>
          <a:lstStyle/>
          <a:p>
            <a:r>
              <a:rPr lang="en-US" sz="3600" dirty="0"/>
              <a:t>Practical Applications: Need for </a:t>
            </a:r>
            <a:r>
              <a:rPr lang="en-US" sz="3600" dirty="0" smtClean="0"/>
              <a:t>UD </a:t>
            </a:r>
            <a:r>
              <a:rPr lang="en-US" sz="3600" dirty="0"/>
              <a:t>Framework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8882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2060"/>
                </a:solidFill>
              </a:rPr>
              <a:t>Presentation software</a:t>
            </a:r>
          </a:p>
          <a:p>
            <a:pPr>
              <a:lnSpc>
                <a:spcPct val="200000"/>
              </a:lnSpc>
            </a:pPr>
            <a:r>
              <a:rPr lang="fr-CA" dirty="0" smtClean="0">
                <a:solidFill>
                  <a:srgbClr val="002060"/>
                </a:solidFill>
              </a:rPr>
              <a:t>Communication</a:t>
            </a:r>
          </a:p>
          <a:p>
            <a:pPr>
              <a:lnSpc>
                <a:spcPct val="200000"/>
              </a:lnSpc>
            </a:pPr>
            <a:r>
              <a:rPr lang="fr-CA" dirty="0" err="1" smtClean="0">
                <a:solidFill>
                  <a:srgbClr val="002060"/>
                </a:solidFill>
              </a:rPr>
              <a:t>Teaching</a:t>
            </a:r>
            <a:r>
              <a:rPr lang="fr-CA" dirty="0" smtClean="0">
                <a:solidFill>
                  <a:srgbClr val="002060"/>
                </a:solidFill>
              </a:rPr>
              <a:t> </a:t>
            </a:r>
            <a:r>
              <a:rPr lang="fr-CA" dirty="0" err="1" smtClean="0">
                <a:solidFill>
                  <a:srgbClr val="002060"/>
                </a:solidFill>
              </a:rPr>
              <a:t>technology</a:t>
            </a:r>
            <a:endParaRPr lang="fr-CA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fr-CA" dirty="0" smtClean="0">
                <a:solidFill>
                  <a:srgbClr val="002060"/>
                </a:solidFill>
              </a:rPr>
              <a:t>Online </a:t>
            </a:r>
            <a:r>
              <a:rPr lang="fr-CA" dirty="0" err="1" smtClean="0">
                <a:solidFill>
                  <a:srgbClr val="002060"/>
                </a:solidFill>
              </a:rPr>
              <a:t>textbooks</a:t>
            </a:r>
            <a:r>
              <a:rPr lang="fr-CA" dirty="0" smtClean="0">
                <a:solidFill>
                  <a:srgbClr val="002060"/>
                </a:solidFill>
              </a:rPr>
              <a:t> / Group </a:t>
            </a:r>
            <a:r>
              <a:rPr lang="fr-CA" dirty="0" err="1" smtClean="0">
                <a:solidFill>
                  <a:srgbClr val="002060"/>
                </a:solidFill>
              </a:rPr>
              <a:t>work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11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3384376"/>
          </a:xfrm>
        </p:spPr>
        <p:txBody>
          <a:bodyPr/>
          <a:lstStyle/>
          <a:p>
            <a:r>
              <a:rPr lang="fr-CA" smtClean="0"/>
              <a:t>Effectiveness of ICT use  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All on </a:t>
            </a:r>
            <a:r>
              <a:rPr lang="fr-CA" dirty="0" err="1" smtClean="0"/>
              <a:t>board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>
                <a:solidFill>
                  <a:schemeClr val="bg2">
                    <a:lumMod val="25000"/>
                  </a:schemeClr>
                </a:solidFill>
              </a:rPr>
              <a:t>UD </a:t>
            </a:r>
            <a:r>
              <a:rPr lang="fr-CA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fr-CA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CA" smtClean="0">
                <a:solidFill>
                  <a:schemeClr val="bg2">
                    <a:lumMod val="25000"/>
                  </a:schemeClr>
                </a:solidFill>
              </a:rPr>
              <a:t>achievable</a:t>
            </a:r>
            <a:r>
              <a:rPr lang="fr-CA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fr-CA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25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rgbClr val="072C6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rgbClr val="072C6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rgbClr val="072C6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rgbClr val="072C6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D157D2-F90F-4746-A7DA-940661DC907E}" type="slidenum">
              <a:rPr lang="fr-CA" altLang="en-US" sz="1400">
                <a:solidFill>
                  <a:srgbClr val="0033CC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fr-CA" altLang="en-US" sz="1400">
              <a:solidFill>
                <a:srgbClr val="0033CC"/>
              </a:solidFill>
            </a:endParaRPr>
          </a:p>
        </p:txBody>
      </p:sp>
      <p:pic>
        <p:nvPicPr>
          <p:cNvPr id="14340" name="Picture 2" descr="Picture of Q &amp; A" title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331" y="2636838"/>
            <a:ext cx="460533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528638" y="333375"/>
            <a:ext cx="8229600" cy="684213"/>
          </a:xfrm>
        </p:spPr>
        <p:txBody>
          <a:bodyPr/>
          <a:lstStyle/>
          <a:p>
            <a:r>
              <a:rPr lang="en-US" altLang="en-US" sz="4400" dirty="0" smtClean="0">
                <a:latin typeface="Arial" charset="0"/>
                <a:cs typeface="Arial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699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33</a:t>
            </a:fld>
            <a:endParaRPr lang="fr-FR" altLang="fr-FR"/>
          </a:p>
        </p:txBody>
      </p:sp>
      <p:pic>
        <p:nvPicPr>
          <p:cNvPr id="6146" name="Picture 2" descr="Picture of thank you in many different langauges. http://pulse-coaching.com/wp-content/uploads/2015/02/merci.png" title="Thank you in many langu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844824"/>
            <a:ext cx="80295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fr-CA" smtClean="0"/>
              <a:t>Thank you for your attention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17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34</a:t>
            </a:fld>
            <a:endParaRPr lang="fr-FR" alt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3768" y="5013176"/>
            <a:ext cx="4176464" cy="1224136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altLang="en-US" dirty="0" smtClean="0">
                <a:latin typeface="Arial" charset="0"/>
                <a:cs typeface="Arial" charset="0"/>
                <a:hlinkClick r:id="rId3" tooltip="Website for the Adaptech Research Network"/>
              </a:rPr>
              <a:t>www.adaptech.org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6500" b="1" dirty="0">
              <a:ln w="18000">
                <a:solidFill>
                  <a:srgbClr val="0033CC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1340768"/>
            <a:ext cx="864096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CA" sz="3600" dirty="0" smtClean="0"/>
              <a:t>Mary Jorgensen</a:t>
            </a:r>
            <a:endParaRPr lang="en-CA" sz="3600" u="sng" dirty="0" smtClean="0">
              <a:solidFill>
                <a:srgbClr val="3333FF"/>
              </a:solidFill>
            </a:endParaRPr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sz="3600" u="sng" dirty="0" smtClean="0">
                <a:solidFill>
                  <a:srgbClr val="3333FF"/>
                </a:solidFill>
              </a:rPr>
              <a:t>mjorgensen07@ubishops.ca</a:t>
            </a:r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CA" sz="1800" dirty="0" smtClean="0"/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sz="3600" dirty="0" smtClean="0"/>
              <a:t>Laura King	</a:t>
            </a:r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CA" sz="3600" u="sng" dirty="0">
                <a:solidFill>
                  <a:srgbClr val="3333FF"/>
                </a:solidFill>
              </a:rPr>
              <a:t>laura.king@claurendeau.qc.ca</a:t>
            </a:r>
            <a:endParaRPr lang="en-CA" sz="3600" u="sng" dirty="0" smtClean="0">
              <a:solidFill>
                <a:srgbClr val="3333FF"/>
              </a:solidFill>
            </a:endParaRPr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CA" sz="3600" dirty="0">
              <a:solidFill>
                <a:srgbClr val="3333FF"/>
              </a:solidFill>
            </a:endParaRP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en-US" smtClean="0"/>
              <a:t>More Information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68C49E4-DF5E-4AD5-A36A-62863D3E34E5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4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244687" y="5754688"/>
            <a:ext cx="66546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fr-CA" altLang="en-US" sz="3600" dirty="0" smtClean="0">
                <a:solidFill>
                  <a:srgbClr val="002060"/>
                </a:solidFill>
                <a:latin typeface="Arial" charset="0"/>
              </a:rPr>
              <a:t>laura.king@claurendeau.qc.ca</a:t>
            </a:r>
            <a:endParaRPr lang="en-US" altLang="en-US" sz="3600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7" name="Picture 2" descr="Photo of the Cégep André-Laurendeau building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56372"/>
            <a:ext cx="4176464" cy="247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8928100" cy="513260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Laura King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i="1" dirty="0" smtClean="0">
                <a:solidFill>
                  <a:srgbClr val="002060"/>
                </a:solidFill>
              </a:rPr>
              <a:t>- Adaptech Research Network</a:t>
            </a:r>
          </a:p>
          <a:p>
            <a:pPr marL="0" indent="0">
              <a:buFont typeface="Arial" charset="0"/>
              <a:buNone/>
              <a:defRPr/>
            </a:pPr>
            <a:r>
              <a:rPr lang="en-US" i="1" dirty="0" smtClean="0">
                <a:solidFill>
                  <a:srgbClr val="002060"/>
                </a:solidFill>
              </a:rPr>
              <a:t>	- André-</a:t>
            </a:r>
            <a:r>
              <a:rPr lang="en-US" i="1" dirty="0" err="1" smtClean="0">
                <a:solidFill>
                  <a:srgbClr val="002060"/>
                </a:solidFill>
              </a:rPr>
              <a:t>Laurendeau</a:t>
            </a:r>
            <a:r>
              <a:rPr lang="en-US" i="1" dirty="0" smtClean="0">
                <a:solidFill>
                  <a:srgbClr val="002060"/>
                </a:solidFill>
              </a:rPr>
              <a:t> College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2400" dirty="0" smtClean="0"/>
              <a:t>	</a:t>
            </a:r>
          </a:p>
          <a:p>
            <a:pPr marL="0" indent="0" algn="just">
              <a:buFont typeface="Arial" charset="0"/>
              <a:buNone/>
              <a:defRPr/>
            </a:pPr>
            <a:endParaRPr lang="fr-CA" dirty="0" smtClean="0"/>
          </a:p>
          <a:p>
            <a:pPr marL="0" indent="0" algn="just">
              <a:buFont typeface="Arial" charset="0"/>
              <a:buNone/>
              <a:defRPr/>
            </a:pPr>
            <a:endParaRPr lang="fr-CA" dirty="0"/>
          </a:p>
          <a:p>
            <a:pPr marL="0" indent="0" algn="just">
              <a:buFont typeface="Arial" charset="0"/>
              <a:buNone/>
              <a:defRPr/>
            </a:pPr>
            <a:endParaRPr lang="fr-CA" dirty="0" smtClean="0"/>
          </a:p>
          <a:p>
            <a:pPr marL="0" indent="0" algn="just">
              <a:buFont typeface="Arial" charset="0"/>
              <a:buNone/>
              <a:defRPr/>
            </a:pPr>
            <a:endParaRPr lang="fr-CA" dirty="0"/>
          </a:p>
          <a:p>
            <a:pPr marL="0" indent="0" algn="just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en-US" altLang="en-US" sz="3800" dirty="0" smtClean="0">
                <a:latin typeface="Arial" charset="0"/>
                <a:cs typeface="Arial" charset="0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38502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4213"/>
          </a:xfrm>
        </p:spPr>
        <p:txBody>
          <a:bodyPr/>
          <a:lstStyle/>
          <a:p>
            <a:r>
              <a:rPr lang="fr-CA" dirty="0" smtClean="0"/>
              <a:t>Key Points for </a:t>
            </a:r>
            <a:r>
              <a:rPr lang="fr-CA" dirty="0" err="1" smtClean="0"/>
              <a:t>Today’s</a:t>
            </a:r>
            <a:r>
              <a:rPr lang="fr-CA" dirty="0" smtClean="0"/>
              <a:t> </a:t>
            </a:r>
            <a:r>
              <a:rPr lang="fr-CA" dirty="0" err="1" smtClean="0"/>
              <a:t>Presentation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392488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>
                <a:solidFill>
                  <a:schemeClr val="bg2">
                    <a:lumMod val="25000"/>
                  </a:schemeClr>
                </a:solidFill>
              </a:rPr>
              <a:t>Framework key findings within a UDL 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perspective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Identify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ICTs that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students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and professors say work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well</a:t>
            </a:r>
            <a:endParaRPr lang="en-US" strike="sngStrike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Highlight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ICT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differences between students and professors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33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fr-CA" dirty="0" err="1" smtClean="0"/>
              <a:t>Research</a:t>
            </a:r>
            <a:r>
              <a:rPr lang="fr-CA" dirty="0" smtClean="0"/>
              <a:t> </a:t>
            </a:r>
            <a:r>
              <a:rPr lang="fr-CA" dirty="0" err="1" smtClean="0"/>
              <a:t>Overview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388843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Student and faculty perspectives on excellence in ICT and e-learning </a:t>
            </a:r>
            <a:r>
              <a:rPr lang="en-US" dirty="0" smtClean="0"/>
              <a:t>use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CA" dirty="0" smtClean="0"/>
              <a:t>Phase 1: </a:t>
            </a:r>
            <a:r>
              <a:rPr lang="fr-CA" dirty="0" err="1" smtClean="0"/>
              <a:t>Students</a:t>
            </a:r>
            <a:r>
              <a:rPr lang="fr-CA" dirty="0" smtClean="0"/>
              <a:t>’ </a:t>
            </a:r>
            <a:r>
              <a:rPr lang="fr-CA" dirty="0" smtClean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fr-CA" dirty="0" smtClean="0"/>
              <a:t>erspective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CA" dirty="0" smtClean="0"/>
              <a:t>Phase 2: </a:t>
            </a:r>
            <a:r>
              <a:rPr lang="fr-CA" dirty="0" err="1" smtClean="0"/>
              <a:t>Professors</a:t>
            </a:r>
            <a:r>
              <a:rPr lang="fr-CA" dirty="0" smtClean="0"/>
              <a:t>’ </a:t>
            </a:r>
            <a:r>
              <a:rPr lang="fr-CA" dirty="0" smtClean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fr-CA" dirty="0" smtClean="0"/>
              <a:t>erspective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CA" dirty="0" smtClean="0"/>
              <a:t>Phase 3: Compare and </a:t>
            </a:r>
            <a:r>
              <a:rPr lang="fr-CA" dirty="0" err="1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fr-CA" dirty="0" err="1" smtClean="0"/>
              <a:t>ontrast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51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3648074"/>
            <a:ext cx="8208911" cy="1228726"/>
          </a:xfrm>
        </p:spPr>
        <p:txBody>
          <a:bodyPr/>
          <a:lstStyle/>
          <a:p>
            <a:r>
              <a:rPr lang="fr-CA" sz="4000" dirty="0" err="1" smtClean="0">
                <a:solidFill>
                  <a:srgbClr val="0033CC"/>
                </a:solidFill>
              </a:rPr>
              <a:t>Methodology</a:t>
            </a:r>
            <a:endParaRPr lang="en-CA" sz="40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29650" y="6469063"/>
            <a:ext cx="514350" cy="269875"/>
          </a:xfrm>
        </p:spPr>
        <p:txBody>
          <a:bodyPr/>
          <a:lstStyle/>
          <a:p>
            <a:fld id="{F20E6D83-4CEC-487E-8C1A-6B6CD7FF6AE9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52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pic>
        <p:nvPicPr>
          <p:cNvPr id="5" name="Picture 6" descr="Man sitting with a laptop on his lap. Copyright is http://blogs.articulate.com/rapid-elearning/3-things-to-consider-when-building-your-e-learning-courses/" title="Man sitting with a laptop on his lap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1944216" cy="287160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Completed an online survey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fr-CA" dirty="0" smtClean="0"/>
              <a:t>Accessible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fr-CA" dirty="0" smtClean="0"/>
              <a:t>Usable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fr-CA" dirty="0" smtClean="0">
                <a:solidFill>
                  <a:schemeClr val="bg2">
                    <a:lumMod val="25000"/>
                  </a:schemeClr>
                </a:solidFill>
              </a:rPr>
              <a:t>Questions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tabLst>
                <a:tab pos="4176713" algn="l"/>
              </a:tabLst>
            </a:pPr>
            <a:r>
              <a:rPr lang="fr-CA" dirty="0" smtClean="0">
                <a:solidFill>
                  <a:schemeClr val="bg2">
                    <a:lumMod val="25000"/>
                  </a:schemeClr>
                </a:solidFill>
              </a:rPr>
              <a:t>Checklist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213"/>
          </a:xfrm>
        </p:spPr>
        <p:txBody>
          <a:bodyPr/>
          <a:lstStyle/>
          <a:p>
            <a:r>
              <a:rPr lang="en-US" dirty="0" smtClean="0"/>
              <a:t>Phase 1: Students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2694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08EF413-0464-4DB6-845E-F8EA4CE4EE52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9</a:t>
            </a:fld>
            <a:endParaRPr lang="fr-FR" altLang="fr-FR" sz="1400" dirty="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6" name="Picture 3" descr="Picture of a cartoon man leaning on a question mark.Copyright is https://technovation10.wordpress.com/category/general-events/brainstorm/" title="Cartoon man leaning on a ques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843666" cy="17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7392"/>
            <a:ext cx="8229600" cy="4887912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3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What technologies have your </a:t>
            </a:r>
            <a:r>
              <a:rPr lang="en-US" altLang="en-US" sz="340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professors</a:t>
            </a:r>
            <a:r>
              <a:rPr lang="en-US" altLang="en-US" sz="3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used in class?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3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Which </a:t>
            </a:r>
            <a:r>
              <a:rPr lang="en-US" altLang="en-US" sz="3400" dirty="0">
                <a:solidFill>
                  <a:srgbClr val="002060"/>
                </a:solidFill>
                <a:latin typeface="Arial" charset="0"/>
                <a:cs typeface="Arial" charset="0"/>
              </a:rPr>
              <a:t>of these technologies worked well for you?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3400" dirty="0">
                <a:solidFill>
                  <a:srgbClr val="002060"/>
                </a:solidFill>
                <a:latin typeface="Arial" charset="0"/>
                <a:cs typeface="Arial" charset="0"/>
              </a:rPr>
              <a:t>Which of these technologies did not work well for you?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altLang="en-US" sz="3400" noProof="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4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altLang="en-US" sz="3400" noProof="0" dirty="0" smtClean="0">
              <a:latin typeface="Arial" charset="0"/>
              <a:cs typeface="Arial" charset="0"/>
            </a:endParaRPr>
          </a:p>
          <a:p>
            <a:pPr marL="274637" lvl="1" indent="0">
              <a:spcAft>
                <a:spcPts val="1200"/>
              </a:spcAft>
              <a:buNone/>
            </a:pPr>
            <a:endParaRPr lang="en-US" altLang="en-US" noProof="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012" y="391641"/>
            <a:ext cx="9360024" cy="791815"/>
          </a:xfrm>
        </p:spPr>
        <p:txBody>
          <a:bodyPr/>
          <a:lstStyle/>
          <a:p>
            <a:pPr>
              <a:defRPr/>
            </a:pPr>
            <a:r>
              <a:rPr lang="en-US" sz="3800" noProof="0" dirty="0" smtClean="0">
                <a:effectLst/>
              </a:rPr>
              <a:t> Phase 1: </a:t>
            </a:r>
            <a:r>
              <a:rPr lang="en-US" sz="3800" noProof="0" dirty="0" smtClean="0"/>
              <a:t>Examples of Survey</a:t>
            </a:r>
            <a:r>
              <a:rPr lang="en-US" sz="3800" noProof="0" dirty="0" smtClean="0">
                <a:effectLst/>
              </a:rPr>
              <a:t> Questions</a:t>
            </a:r>
            <a:endParaRPr lang="en-US" sz="380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35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10495</TotalTime>
  <Words>706</Words>
  <Application>Microsoft Office PowerPoint</Application>
  <PresentationFormat>On-screen Show (4:3)</PresentationFormat>
  <Paragraphs>252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Origine</vt:lpstr>
      <vt:lpstr>1_Origine</vt:lpstr>
      <vt:lpstr>2_Origine</vt:lpstr>
      <vt:lpstr>3_Origine</vt:lpstr>
      <vt:lpstr>Worksheet</vt:lpstr>
      <vt:lpstr>Data Driven Instructional Design: Higher Learning Student and Professor Voices </vt:lpstr>
      <vt:lpstr>Overview</vt:lpstr>
      <vt:lpstr>Presenters</vt:lpstr>
      <vt:lpstr>Presenters</vt:lpstr>
      <vt:lpstr>Key Points for Today’s Presentation</vt:lpstr>
      <vt:lpstr>Research Overview</vt:lpstr>
      <vt:lpstr>Methodology</vt:lpstr>
      <vt:lpstr>Phase 1: Students</vt:lpstr>
      <vt:lpstr> Phase 1: Examples of Survey Questions</vt:lpstr>
      <vt:lpstr>Student Characteristics</vt:lpstr>
      <vt:lpstr>Phase 2: Professors</vt:lpstr>
      <vt:lpstr>Phase 2: Examples of Interview</vt:lpstr>
      <vt:lpstr>Professor Characteristics</vt:lpstr>
      <vt:lpstr>Results</vt:lpstr>
      <vt:lpstr>Students: No Significant Differences</vt:lpstr>
      <vt:lpstr>I like courses where  professors use technology</vt:lpstr>
      <vt:lpstr>ICTs Frequently Used by Professors</vt:lpstr>
      <vt:lpstr>What Did Not Work Well</vt:lpstr>
      <vt:lpstr>Connecting the Dots</vt:lpstr>
      <vt:lpstr>Students with Disabilities, Second Language Learners</vt:lpstr>
      <vt:lpstr>Facilitators: How Professors Learned to Use Technolgy</vt:lpstr>
      <vt:lpstr> Obstacles: Using Technology can Have its Challenges</vt:lpstr>
      <vt:lpstr>Inspirational Uses of ICTs</vt:lpstr>
      <vt:lpstr>Students and Professors Agree</vt:lpstr>
      <vt:lpstr>Students and Professors Differ</vt:lpstr>
      <vt:lpstr>Use of their own Technology in the Classroom</vt:lpstr>
      <vt:lpstr>Comparison of Student and Faculty Views About Use of Personal Technology in Class</vt:lpstr>
      <vt:lpstr>Connecting the Dots</vt:lpstr>
      <vt:lpstr>Conclusion</vt:lpstr>
      <vt:lpstr>Practical Applications: Need for UD Framework</vt:lpstr>
      <vt:lpstr>Take Home Messages</vt:lpstr>
      <vt:lpstr>Questions</vt:lpstr>
      <vt:lpstr>Thank you for your attention</vt:lpstr>
      <vt:lpstr>More Information</vt:lpstr>
    </vt:vector>
  </TitlesOfParts>
  <Company>TRADINTEK - Services linguistiques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TRA6053 - Méthodologie et outils de la localisation II</dc:title>
  <dc:creator>Christian Mayer</dc:creator>
  <cp:lastModifiedBy>Admin</cp:lastModifiedBy>
  <cp:revision>905</cp:revision>
  <cp:lastPrinted>2016-11-11T17:57:15Z</cp:lastPrinted>
  <dcterms:created xsi:type="dcterms:W3CDTF">2002-08-29T15:31:57Z</dcterms:created>
  <dcterms:modified xsi:type="dcterms:W3CDTF">2016-11-11T18:04:39Z</dcterms:modified>
</cp:coreProperties>
</file>