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23"/>
  </p:notesMasterIdLst>
  <p:sldIdLst>
    <p:sldId id="256" r:id="rId2"/>
    <p:sldId id="257" r:id="rId3"/>
    <p:sldId id="278" r:id="rId4"/>
    <p:sldId id="258" r:id="rId5"/>
    <p:sldId id="259" r:id="rId6"/>
    <p:sldId id="260" r:id="rId7"/>
    <p:sldId id="261" r:id="rId8"/>
    <p:sldId id="277"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9296400" cy="6858000"/>
  <p:embeddedFontLst>
    <p:embeddedFont>
      <p:font typeface="Bookman Old Style" panose="02050604050505020204" pitchFamily="18" charset="0"/>
      <p:regular r:id="rId24"/>
      <p:bold r:id="rId25"/>
      <p:italic r:id="rId26"/>
      <p:boldItalic r:id="rId27"/>
    </p:embeddedFont>
    <p:embeddedFont>
      <p:font typeface="Arial Narrow" panose="020B0606020202030204" pitchFamily="34" charset="0"/>
      <p:regular r:id="rId28"/>
      <p:bold r:id="rId29"/>
      <p:italic r:id="rId30"/>
      <p:boldItalic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 Nhu Nguyen" initials="MNN"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C62"/>
    <a:srgbClr val="00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397" autoAdjust="0"/>
  </p:normalViewPr>
  <p:slideViewPr>
    <p:cSldViewPr snapToGrid="0">
      <p:cViewPr varScale="1">
        <p:scale>
          <a:sx n="91" d="100"/>
          <a:sy n="91" d="100"/>
        </p:scale>
        <p:origin x="-73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7859" cy="3429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5268542" y="0"/>
            <a:ext cx="4027859" cy="3429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5100"/>
            <a:ext cx="4027859" cy="342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ahoma"/>
                <a:ea typeface="Tahoma"/>
                <a:cs typeface="Tahoma"/>
                <a:sym typeface="Tahoma"/>
              </a:rPr>
              <a:t>‹#›</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8197829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31051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 name="Google Shape;33;p1: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 name="Google Shape;34;p1: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ahoma"/>
                <a:ea typeface="Tahoma"/>
                <a:cs typeface="Tahoma"/>
                <a:sym typeface="Tahoma"/>
              </a:rPr>
              <a:t>1</a:t>
            </a:fld>
            <a:endParaRPr sz="1200" b="0" i="0" u="none" strike="noStrike" cap="none">
              <a:solidFill>
                <a:schemeClr val="dk1"/>
              </a:solidFill>
              <a:latin typeface="Tahoma"/>
              <a:ea typeface="Tahoma"/>
              <a:cs typeface="Tahoma"/>
              <a:sym typeface="Tahom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5:notes"/>
          <p:cNvSpPr txBox="1">
            <a:spLocks noGrp="1"/>
          </p:cNvSpPr>
          <p:nvPr>
            <p:ph type="body" idx="1"/>
          </p:nvPr>
        </p:nvSpPr>
        <p:spPr>
          <a:xfrm>
            <a:off x="1239098" y="3257550"/>
            <a:ext cx="6818205"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solidFill>
                <a:srgbClr val="00B0F0"/>
              </a:solidFill>
            </a:endParaRPr>
          </a:p>
        </p:txBody>
      </p:sp>
      <p:sp>
        <p:nvSpPr>
          <p:cNvPr id="107" name="Google Shape;107;p15: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4" name="Google Shape;114;p10: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10: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11: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1: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txBox="1">
            <a:spLocks noGrp="1"/>
          </p:cNvSpPr>
          <p:nvPr>
            <p:ph type="body" idx="1"/>
          </p:nvPr>
        </p:nvSpPr>
        <p:spPr>
          <a:xfrm>
            <a:off x="1239098" y="3257550"/>
            <a:ext cx="6818205"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0" name="Google Shape;130;p12: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6: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16: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16: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7: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17: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17: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9: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19: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 name="Google Shape;158;p19: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0:notes"/>
          <p:cNvSpPr txBox="1">
            <a:spLocks noGrp="1"/>
          </p:cNvSpPr>
          <p:nvPr>
            <p:ph type="body" idx="1"/>
          </p:nvPr>
        </p:nvSpPr>
        <p:spPr>
          <a:xfrm>
            <a:off x="1239098" y="3257550"/>
            <a:ext cx="6818205"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66" name="Google Shape;166;p20: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1: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3" name="Google Shape;173;p21: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174" name="Google Shape;174;p21: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2: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22: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2" name="Google Shape;182;p22: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 name="Google Shape;45;p2: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 name="Google Shape;46;p2: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txBox="1">
            <a:spLocks noGrp="1"/>
          </p:cNvSpPr>
          <p:nvPr>
            <p:ph type="body" idx="1"/>
          </p:nvPr>
        </p:nvSpPr>
        <p:spPr>
          <a:xfrm>
            <a:off x="1239098" y="3257550"/>
            <a:ext cx="6818205"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0" name="Google Shape;190;p23: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4: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24: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24: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ahoma"/>
                <a:ea typeface="Tahoma"/>
                <a:cs typeface="Tahoma"/>
                <a:sym typeface="Tahoma"/>
              </a:rPr>
              <a:t>21</a:t>
            </a:fld>
            <a:endParaRPr sz="1200">
              <a:solidFill>
                <a:schemeClr val="dk1"/>
              </a:solidFill>
              <a:latin typeface="Tahoma"/>
              <a:ea typeface="Tahoma"/>
              <a:cs typeface="Tahoma"/>
              <a:sym typeface="Tahom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 name="Google Shape;53;p3: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 name="Google Shape;54;p3: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88479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 name="Google Shape;53;p3: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 name="Google Shape;54;p3: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txBox="1">
            <a:spLocks noGrp="1"/>
          </p:cNvSpPr>
          <p:nvPr>
            <p:ph type="body" idx="1"/>
          </p:nvPr>
        </p:nvSpPr>
        <p:spPr>
          <a:xfrm>
            <a:off x="1239098" y="3257550"/>
            <a:ext cx="6818205"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4: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7: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 name="Google Shape;69;p7: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
        <p:nvSpPr>
          <p:cNvPr id="70" name="Google Shape;70;p7: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8: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 name="Google Shape;77;p8:notes"/>
          <p:cNvSpPr txBox="1">
            <a:spLocks noGrp="1"/>
          </p:cNvSpPr>
          <p:nvPr>
            <p:ph type="body" idx="1"/>
          </p:nvPr>
        </p:nvSpPr>
        <p:spPr>
          <a:xfrm>
            <a:off x="1239098" y="3257550"/>
            <a:ext cx="6818205"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 name="Google Shape;78;p8:notes"/>
          <p:cNvSpPr txBox="1">
            <a:spLocks noGrp="1"/>
          </p:cNvSpPr>
          <p:nvPr>
            <p:ph type="sldNum" idx="12"/>
          </p:nvPr>
        </p:nvSpPr>
        <p:spPr>
          <a:xfrm>
            <a:off x="5268542" y="6515100"/>
            <a:ext cx="4027859"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ahoma"/>
                <a:ea typeface="Tahoma"/>
                <a:cs typeface="Tahoma"/>
                <a:sym typeface="Tahoma"/>
              </a:rPr>
              <a:t>7</a:t>
            </a:fld>
            <a:endParaRPr sz="1200" b="0" i="0" u="none" strike="noStrike" cap="none">
              <a:solidFill>
                <a:schemeClr val="dk1"/>
              </a:solidFill>
              <a:latin typeface="Tahoma"/>
              <a:ea typeface="Tahoma"/>
              <a:cs typeface="Tahoma"/>
              <a:sym typeface="Tahom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8</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583565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1239098" y="3257550"/>
            <a:ext cx="6818205"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highlight>
                <a:srgbClr val="00FFFF"/>
              </a:highlight>
            </a:endParaRPr>
          </a:p>
        </p:txBody>
      </p:sp>
      <p:sp>
        <p:nvSpPr>
          <p:cNvPr id="93" name="Google Shape;93;p5:notes"/>
          <p:cNvSpPr>
            <a:spLocks noGrp="1" noRot="1" noChangeAspect="1"/>
          </p:cNvSpPr>
          <p:nvPr>
            <p:ph type="sldImg" idx="2"/>
          </p:nvPr>
        </p:nvSpPr>
        <p:spPr>
          <a:xfrm>
            <a:off x="2933700" y="514350"/>
            <a:ext cx="3430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18"/>
        <p:cNvGrpSpPr/>
        <p:nvPr/>
      </p:nvGrpSpPr>
      <p:grpSpPr>
        <a:xfrm>
          <a:off x="0" y="0"/>
          <a:ext cx="0" cy="0"/>
          <a:chOff x="0" y="0"/>
          <a:chExt cx="0" cy="0"/>
        </a:xfrm>
      </p:grpSpPr>
      <p:sp>
        <p:nvSpPr>
          <p:cNvPr id="19" name="Google Shape;19;p2"/>
          <p:cNvSpPr/>
          <p:nvPr/>
        </p:nvSpPr>
        <p:spPr>
          <a:xfrm>
            <a:off x="839788" y="3648075"/>
            <a:ext cx="7835900" cy="12795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ahoma"/>
              <a:ea typeface="Tahoma"/>
              <a:cs typeface="Tahoma"/>
              <a:sym typeface="Tahoma"/>
            </a:endParaRPr>
          </a:p>
        </p:txBody>
      </p:sp>
      <p:sp>
        <p:nvSpPr>
          <p:cNvPr id="20" name="Google Shape;20;p2"/>
          <p:cNvSpPr txBox="1">
            <a:spLocks noGrp="1"/>
          </p:cNvSpPr>
          <p:nvPr>
            <p:ph type="ctrTitle"/>
          </p:nvPr>
        </p:nvSpPr>
        <p:spPr>
          <a:xfrm>
            <a:off x="840161" y="3648074"/>
            <a:ext cx="7836294" cy="1228726"/>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sz="320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840160" y="5034508"/>
            <a:ext cx="7836295" cy="685800"/>
          </a:xfrm>
          <a:prstGeom prst="rect">
            <a:avLst/>
          </a:prstGeom>
          <a:noFill/>
          <a:ln>
            <a:noFill/>
          </a:ln>
        </p:spPr>
        <p:txBody>
          <a:bodyPr spcFirstLastPara="1" wrap="square" lIns="91425" tIns="45700" rIns="91425" bIns="45700" anchor="t" anchorCtr="0"/>
          <a:lstStyle>
            <a:lvl1pPr lvl="0" algn="r">
              <a:spcBef>
                <a:spcPts val="600"/>
              </a:spcBef>
              <a:spcAft>
                <a:spcPts val="0"/>
              </a:spcAft>
              <a:buSzPts val="2200"/>
              <a:buNone/>
              <a:defRPr sz="2000">
                <a:solidFill>
                  <a:srgbClr val="072B62"/>
                </a:solidFill>
                <a:latin typeface="Bookman Old Style"/>
                <a:ea typeface="Bookman Old Style"/>
                <a:cs typeface="Bookman Old Style"/>
                <a:sym typeface="Bookman Old Style"/>
              </a:defRPr>
            </a:lvl1pPr>
            <a:lvl2pPr lvl="1" algn="ctr">
              <a:spcBef>
                <a:spcPts val="500"/>
              </a:spcBef>
              <a:spcAft>
                <a:spcPts val="0"/>
              </a:spcAft>
              <a:buSzPts val="1980"/>
              <a:buNone/>
              <a:defRPr/>
            </a:lvl2pPr>
            <a:lvl3pPr lvl="2" algn="ctr">
              <a:spcBef>
                <a:spcPts val="500"/>
              </a:spcBef>
              <a:spcAft>
                <a:spcPts val="0"/>
              </a:spcAft>
              <a:buSzPts val="1980"/>
              <a:buNone/>
              <a:defRPr/>
            </a:lvl3pPr>
            <a:lvl4pPr lvl="3" algn="ctr">
              <a:spcBef>
                <a:spcPts val="400"/>
              </a:spcBef>
              <a:spcAft>
                <a:spcPts val="0"/>
              </a:spcAft>
              <a:buSzPts val="1980"/>
              <a:buNone/>
              <a:defRPr/>
            </a:lvl4pPr>
            <a:lvl5pPr lvl="4" algn="ctr">
              <a:spcBef>
                <a:spcPts val="300"/>
              </a:spcBef>
              <a:spcAft>
                <a:spcPts val="0"/>
              </a:spcAft>
              <a:buSzPts val="1980"/>
              <a:buNone/>
              <a:defRPr/>
            </a:lvl5pPr>
            <a:lvl6pPr lvl="5" algn="ctr">
              <a:spcBef>
                <a:spcPts val="300"/>
              </a:spcBef>
              <a:spcAft>
                <a:spcPts val="0"/>
              </a:spcAft>
              <a:buSzPts val="1350"/>
              <a:buNone/>
              <a:defRPr/>
            </a:lvl6pPr>
            <a:lvl7pPr lvl="6" algn="ctr">
              <a:spcBef>
                <a:spcPts val="300"/>
              </a:spcBef>
              <a:spcAft>
                <a:spcPts val="0"/>
              </a:spcAft>
              <a:buSzPts val="1350"/>
              <a:buNone/>
              <a:defRPr/>
            </a:lvl7pPr>
            <a:lvl8pPr lvl="7" algn="ctr">
              <a:spcBef>
                <a:spcPts val="300"/>
              </a:spcBef>
              <a:spcAft>
                <a:spcPts val="0"/>
              </a:spcAft>
              <a:buSzPts val="1350"/>
              <a:buNone/>
              <a:defRPr/>
            </a:lvl8pPr>
            <a:lvl9pPr lvl="8" algn="ctr">
              <a:spcBef>
                <a:spcPts val="300"/>
              </a:spcBef>
              <a:spcAft>
                <a:spcPts val="0"/>
              </a:spcAft>
              <a:buSzPts val="1350"/>
              <a:buNone/>
              <a:defRPr/>
            </a:lvl9pPr>
          </a:lstStyle>
          <a:p>
            <a:endParaRPr/>
          </a:p>
        </p:txBody>
      </p:sp>
      <p:sp>
        <p:nvSpPr>
          <p:cNvPr id="22" name="Google Shape;22;p2"/>
          <p:cNvSpPr txBox="1">
            <a:spLocks noGrp="1"/>
          </p:cNvSpPr>
          <p:nvPr>
            <p:ph type="dt" idx="10"/>
          </p:nvPr>
        </p:nvSpPr>
        <p:spPr>
          <a:xfrm>
            <a:off x="6400800" y="6354763"/>
            <a:ext cx="2286000" cy="366712"/>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152400"/>
            <a:ext cx="8229600" cy="684213"/>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4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57200" y="1268760"/>
            <a:ext cx="8229600" cy="4888200"/>
          </a:xfrm>
          <a:prstGeom prst="rect">
            <a:avLst/>
          </a:prstGeom>
          <a:noFill/>
          <a:ln>
            <a:noFill/>
          </a:ln>
        </p:spPr>
        <p:txBody>
          <a:bodyPr spcFirstLastPara="1" wrap="square" lIns="91425" tIns="45700" rIns="91425" bIns="45700" anchor="t" anchorCtr="0"/>
          <a:lstStyle>
            <a:lvl1pPr marL="457200" lvl="0" indent="-480060" algn="l">
              <a:spcBef>
                <a:spcPts val="600"/>
              </a:spcBef>
              <a:spcAft>
                <a:spcPts val="0"/>
              </a:spcAft>
              <a:buSzPts val="3960"/>
              <a:buChar char="•"/>
              <a:defRPr/>
            </a:lvl1pPr>
            <a:lvl2pPr marL="914400" lvl="1" indent="-452119" algn="l">
              <a:spcBef>
                <a:spcPts val="500"/>
              </a:spcBef>
              <a:spcAft>
                <a:spcPts val="0"/>
              </a:spcAft>
              <a:buSzPts val="3520"/>
              <a:buChar char="•"/>
              <a:defRPr sz="3200"/>
            </a:lvl2pPr>
            <a:lvl3pPr marL="1371600" lvl="2" indent="-424180" algn="l">
              <a:spcBef>
                <a:spcPts val="500"/>
              </a:spcBef>
              <a:spcAft>
                <a:spcPts val="0"/>
              </a:spcAft>
              <a:buSzPts val="3080"/>
              <a:buChar char="•"/>
              <a:defRPr sz="2800"/>
            </a:lvl3pPr>
            <a:lvl4pPr marL="1828800" lvl="3" indent="-396239" algn="l">
              <a:spcBef>
                <a:spcPts val="400"/>
              </a:spcBef>
              <a:spcAft>
                <a:spcPts val="0"/>
              </a:spcAft>
              <a:buSzPts val="2640"/>
              <a:buChar char="•"/>
              <a:defRPr sz="2400"/>
            </a:lvl4pPr>
            <a:lvl5pPr marL="2286000" lvl="4" indent="-368300" algn="l">
              <a:spcBef>
                <a:spcPts val="300"/>
              </a:spcBef>
              <a:spcAft>
                <a:spcPts val="0"/>
              </a:spcAft>
              <a:buSzPts val="2200"/>
              <a:buChar char="•"/>
              <a:defRPr sz="2000"/>
            </a:lvl5pPr>
            <a:lvl6pPr marL="2743200" lvl="5" indent="-314325" algn="l">
              <a:spcBef>
                <a:spcPts val="300"/>
              </a:spcBef>
              <a:spcAft>
                <a:spcPts val="0"/>
              </a:spcAft>
              <a:buSzPts val="1350"/>
              <a:buChar char="🞂"/>
              <a:defRPr/>
            </a:lvl6pPr>
            <a:lvl7pPr marL="3200400" lvl="6" indent="-314325" algn="l">
              <a:spcBef>
                <a:spcPts val="300"/>
              </a:spcBef>
              <a:spcAft>
                <a:spcPts val="0"/>
              </a:spcAft>
              <a:buSzPts val="1350"/>
              <a:buChar char="🞂"/>
              <a:defRPr/>
            </a:lvl7pPr>
            <a:lvl8pPr marL="3657600" lvl="7" indent="-314325" algn="l">
              <a:spcBef>
                <a:spcPts val="300"/>
              </a:spcBef>
              <a:spcAft>
                <a:spcPts val="0"/>
              </a:spcAft>
              <a:buSzPts val="1350"/>
              <a:buChar char="🞂"/>
              <a:defRPr/>
            </a:lvl8pPr>
            <a:lvl9pPr marL="4114800" lvl="8" indent="-314325" algn="l">
              <a:spcBef>
                <a:spcPts val="300"/>
              </a:spcBef>
              <a:spcAft>
                <a:spcPts val="0"/>
              </a:spcAft>
              <a:buSzPts val="1350"/>
              <a:buChar char="🞂"/>
              <a:defRPr/>
            </a:lvl9pPr>
          </a:lstStyle>
          <a:p>
            <a:endParaRPr/>
          </a:p>
        </p:txBody>
      </p:sp>
      <p:sp>
        <p:nvSpPr>
          <p:cNvPr id="26" name="Google Shape;26;p3"/>
          <p:cNvSpPr txBox="1">
            <a:spLocks noGrp="1"/>
          </p:cNvSpPr>
          <p:nvPr>
            <p:ph type="dt" idx="10"/>
          </p:nvPr>
        </p:nvSpPr>
        <p:spPr>
          <a:xfrm>
            <a:off x="585788" y="6353175"/>
            <a:ext cx="2289175"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400" b="0" i="0" u="none" strike="noStrike" cap="none">
                <a:solidFill>
                  <a:srgbClr val="0033CC"/>
                </a:solidFill>
                <a:latin typeface="Arial"/>
                <a:ea typeface="Arial"/>
                <a:cs typeface="Arial"/>
                <a:sym typeface="Arial"/>
              </a:defRPr>
            </a:lvl1pPr>
            <a:lvl2pPr marL="0" marR="0" lvl="1" indent="0" algn="ctr">
              <a:spcBef>
                <a:spcPts val="0"/>
              </a:spcBef>
              <a:spcAft>
                <a:spcPts val="0"/>
              </a:spcAft>
              <a:buNone/>
              <a:defRPr sz="1400" b="0" i="0" u="none" strike="noStrike" cap="none">
                <a:solidFill>
                  <a:srgbClr val="0033CC"/>
                </a:solidFill>
                <a:latin typeface="Arial"/>
                <a:ea typeface="Arial"/>
                <a:cs typeface="Arial"/>
                <a:sym typeface="Arial"/>
              </a:defRPr>
            </a:lvl2pPr>
            <a:lvl3pPr marL="0" marR="0" lvl="2" indent="0" algn="ctr">
              <a:spcBef>
                <a:spcPts val="0"/>
              </a:spcBef>
              <a:spcAft>
                <a:spcPts val="0"/>
              </a:spcAft>
              <a:buNone/>
              <a:defRPr sz="1400" b="0" i="0" u="none" strike="noStrike" cap="none">
                <a:solidFill>
                  <a:srgbClr val="0033CC"/>
                </a:solidFill>
                <a:latin typeface="Arial"/>
                <a:ea typeface="Arial"/>
                <a:cs typeface="Arial"/>
                <a:sym typeface="Arial"/>
              </a:defRPr>
            </a:lvl3pPr>
            <a:lvl4pPr marL="0" marR="0" lvl="3" indent="0" algn="ctr">
              <a:spcBef>
                <a:spcPts val="0"/>
              </a:spcBef>
              <a:spcAft>
                <a:spcPts val="0"/>
              </a:spcAft>
              <a:buNone/>
              <a:defRPr sz="1400" b="0" i="0" u="none" strike="noStrike" cap="none">
                <a:solidFill>
                  <a:srgbClr val="0033CC"/>
                </a:solidFill>
                <a:latin typeface="Arial"/>
                <a:ea typeface="Arial"/>
                <a:cs typeface="Arial"/>
                <a:sym typeface="Arial"/>
              </a:defRPr>
            </a:lvl4pPr>
            <a:lvl5pPr marL="0" marR="0" lvl="4" indent="0" algn="ctr">
              <a:spcBef>
                <a:spcPts val="0"/>
              </a:spcBef>
              <a:spcAft>
                <a:spcPts val="0"/>
              </a:spcAft>
              <a:buNone/>
              <a:defRPr sz="1400" b="0" i="0" u="none" strike="noStrike" cap="none">
                <a:solidFill>
                  <a:srgbClr val="0033CC"/>
                </a:solidFill>
                <a:latin typeface="Arial"/>
                <a:ea typeface="Arial"/>
                <a:cs typeface="Arial"/>
                <a:sym typeface="Arial"/>
              </a:defRPr>
            </a:lvl5pPr>
            <a:lvl6pPr marL="0" marR="0" lvl="5" indent="0" algn="ctr">
              <a:spcBef>
                <a:spcPts val="0"/>
              </a:spcBef>
              <a:spcAft>
                <a:spcPts val="0"/>
              </a:spcAft>
              <a:buNone/>
              <a:defRPr sz="1400" b="0" i="0" u="none" strike="noStrike" cap="none">
                <a:solidFill>
                  <a:srgbClr val="0033CC"/>
                </a:solidFill>
                <a:latin typeface="Arial"/>
                <a:ea typeface="Arial"/>
                <a:cs typeface="Arial"/>
                <a:sym typeface="Arial"/>
              </a:defRPr>
            </a:lvl6pPr>
            <a:lvl7pPr marL="0" marR="0" lvl="6" indent="0" algn="ctr">
              <a:spcBef>
                <a:spcPts val="0"/>
              </a:spcBef>
              <a:spcAft>
                <a:spcPts val="0"/>
              </a:spcAft>
              <a:buNone/>
              <a:defRPr sz="1400" b="0" i="0" u="none" strike="noStrike" cap="none">
                <a:solidFill>
                  <a:srgbClr val="0033CC"/>
                </a:solidFill>
                <a:latin typeface="Arial"/>
                <a:ea typeface="Arial"/>
                <a:cs typeface="Arial"/>
                <a:sym typeface="Arial"/>
              </a:defRPr>
            </a:lvl7pPr>
            <a:lvl8pPr marL="0" marR="0" lvl="7" indent="0" algn="ctr">
              <a:spcBef>
                <a:spcPts val="0"/>
              </a:spcBef>
              <a:spcAft>
                <a:spcPts val="0"/>
              </a:spcAft>
              <a:buNone/>
              <a:defRPr sz="1400" b="0" i="0" u="none" strike="noStrike" cap="none">
                <a:solidFill>
                  <a:srgbClr val="0033CC"/>
                </a:solidFill>
                <a:latin typeface="Arial"/>
                <a:ea typeface="Arial"/>
                <a:cs typeface="Arial"/>
                <a:sym typeface="Arial"/>
              </a:defRPr>
            </a:lvl8pPr>
            <a:lvl9pPr marL="0" marR="0" lvl="8" indent="0" algn="ctr">
              <a:spcBef>
                <a:spcPts val="0"/>
              </a:spcBef>
              <a:spcAft>
                <a:spcPts val="0"/>
              </a:spcAft>
              <a:buNone/>
              <a:defRPr sz="1400" b="0" i="0" u="none" strike="noStrike" cap="none">
                <a:solidFill>
                  <a:srgbClr val="0033C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8"/>
        <p:cNvGrpSpPr/>
        <p:nvPr/>
      </p:nvGrpSpPr>
      <p:grpSpPr>
        <a:xfrm>
          <a:off x="0" y="0"/>
          <a:ext cx="0" cy="0"/>
          <a:chOff x="0" y="0"/>
          <a:chExt cx="0" cy="0"/>
        </a:xfrm>
      </p:grpSpPr>
      <p:sp>
        <p:nvSpPr>
          <p:cNvPr id="29" name="Google Shape;29;p4"/>
          <p:cNvSpPr txBox="1">
            <a:spLocks noGrp="1"/>
          </p:cNvSpPr>
          <p:nvPr>
            <p:ph type="sldNum" idx="12"/>
          </p:nvPr>
        </p:nvSpPr>
        <p:spPr>
          <a:xfrm>
            <a:off x="8629650" y="6469063"/>
            <a:ext cx="514350" cy="269875"/>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4"/>
          <p:cNvSpPr txBox="1">
            <a:spLocks noGrp="1"/>
          </p:cNvSpPr>
          <p:nvPr>
            <p:ph type="title"/>
          </p:nvPr>
        </p:nvSpPr>
        <p:spPr>
          <a:xfrm>
            <a:off x="467544" y="332110"/>
            <a:ext cx="8229600" cy="684213"/>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400"/>
            <a:ext cx="8229600" cy="68421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4000" b="1" i="0" u="none" strike="noStrike" cap="none">
                <a:solidFill>
                  <a:srgbClr val="0033CC"/>
                </a:solidFill>
                <a:latin typeface="Arial"/>
                <a:ea typeface="Arial"/>
                <a:cs typeface="Arial"/>
                <a:sym typeface="Arial"/>
              </a:defRPr>
            </a:lvl1pPr>
            <a:lvl2pPr marR="0" lvl="1" algn="ctr" rtl="0">
              <a:spcBef>
                <a:spcPts val="0"/>
              </a:spcBef>
              <a:spcAft>
                <a:spcPts val="0"/>
              </a:spcAft>
              <a:buSzPts val="1400"/>
              <a:buNone/>
              <a:defRPr sz="4000" b="1" i="0" u="none" strike="noStrike" cap="none">
                <a:solidFill>
                  <a:srgbClr val="0033CC"/>
                </a:solidFill>
                <a:latin typeface="Arial"/>
                <a:ea typeface="Arial"/>
                <a:cs typeface="Arial"/>
                <a:sym typeface="Arial"/>
              </a:defRPr>
            </a:lvl2pPr>
            <a:lvl3pPr marR="0" lvl="2" algn="ctr" rtl="0">
              <a:spcBef>
                <a:spcPts val="0"/>
              </a:spcBef>
              <a:spcAft>
                <a:spcPts val="0"/>
              </a:spcAft>
              <a:buSzPts val="1400"/>
              <a:buNone/>
              <a:defRPr sz="4000" b="1" i="0" u="none" strike="noStrike" cap="none">
                <a:solidFill>
                  <a:srgbClr val="0033CC"/>
                </a:solidFill>
                <a:latin typeface="Arial"/>
                <a:ea typeface="Arial"/>
                <a:cs typeface="Arial"/>
                <a:sym typeface="Arial"/>
              </a:defRPr>
            </a:lvl3pPr>
            <a:lvl4pPr marR="0" lvl="3" algn="ctr" rtl="0">
              <a:spcBef>
                <a:spcPts val="0"/>
              </a:spcBef>
              <a:spcAft>
                <a:spcPts val="0"/>
              </a:spcAft>
              <a:buSzPts val="1400"/>
              <a:buNone/>
              <a:defRPr sz="4000" b="1" i="0" u="none" strike="noStrike" cap="none">
                <a:solidFill>
                  <a:srgbClr val="0033CC"/>
                </a:solidFill>
                <a:latin typeface="Arial"/>
                <a:ea typeface="Arial"/>
                <a:cs typeface="Arial"/>
                <a:sym typeface="Arial"/>
              </a:defRPr>
            </a:lvl4pPr>
            <a:lvl5pPr marR="0" lvl="4" algn="ctr" rtl="0">
              <a:spcBef>
                <a:spcPts val="0"/>
              </a:spcBef>
              <a:spcAft>
                <a:spcPts val="0"/>
              </a:spcAft>
              <a:buSzPts val="1400"/>
              <a:buNone/>
              <a:defRPr sz="4000" b="1" i="0" u="none" strike="noStrike" cap="none">
                <a:solidFill>
                  <a:srgbClr val="0033CC"/>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2"/>
                </a:solidFill>
                <a:latin typeface="Bookman Old Style"/>
                <a:ea typeface="Bookman Old Style"/>
                <a:cs typeface="Bookman Old Style"/>
                <a:sym typeface="Bookman Old Style"/>
              </a:defRPr>
            </a:lvl6pPr>
            <a:lvl7pPr marR="0" lvl="6" algn="l" rtl="0">
              <a:spcBef>
                <a:spcPts val="0"/>
              </a:spcBef>
              <a:spcAft>
                <a:spcPts val="0"/>
              </a:spcAft>
              <a:buSzPts val="1400"/>
              <a:buNone/>
              <a:defRPr sz="3200" b="0" i="0" u="none" strike="noStrike" cap="none">
                <a:solidFill>
                  <a:schemeClr val="dk2"/>
                </a:solidFill>
                <a:latin typeface="Bookman Old Style"/>
                <a:ea typeface="Bookman Old Style"/>
                <a:cs typeface="Bookman Old Style"/>
                <a:sym typeface="Bookman Old Style"/>
              </a:defRPr>
            </a:lvl7pPr>
            <a:lvl8pPr marR="0" lvl="7" algn="l" rtl="0">
              <a:spcBef>
                <a:spcPts val="0"/>
              </a:spcBef>
              <a:spcAft>
                <a:spcPts val="0"/>
              </a:spcAft>
              <a:buSzPts val="1400"/>
              <a:buNone/>
              <a:defRPr sz="3200" b="0" i="0" u="none" strike="noStrike" cap="none">
                <a:solidFill>
                  <a:schemeClr val="dk2"/>
                </a:solidFill>
                <a:latin typeface="Bookman Old Style"/>
                <a:ea typeface="Bookman Old Style"/>
                <a:cs typeface="Bookman Old Style"/>
                <a:sym typeface="Bookman Old Style"/>
              </a:defRPr>
            </a:lvl8pPr>
            <a:lvl9pPr marR="0" lvl="8" algn="l" rtl="0">
              <a:spcBef>
                <a:spcPts val="0"/>
              </a:spcBef>
              <a:spcAft>
                <a:spcPts val="0"/>
              </a:spcAft>
              <a:buSzPts val="1400"/>
              <a:buNone/>
              <a:defRPr sz="3200" b="0" i="0" u="none" strike="noStrike" cap="none">
                <a:solidFill>
                  <a:schemeClr val="dk2"/>
                </a:solidFill>
                <a:latin typeface="Bookman Old Style"/>
                <a:ea typeface="Bookman Old Style"/>
                <a:cs typeface="Bookman Old Style"/>
                <a:sym typeface="Bookman Old Style"/>
              </a:defRPr>
            </a:lvl9pPr>
          </a:lstStyle>
          <a:p>
            <a:endParaRPr/>
          </a:p>
        </p:txBody>
      </p:sp>
      <p:sp>
        <p:nvSpPr>
          <p:cNvPr id="11" name="Google Shape;11;p1"/>
          <p:cNvSpPr txBox="1">
            <a:spLocks noGrp="1"/>
          </p:cNvSpPr>
          <p:nvPr>
            <p:ph type="body" idx="1"/>
          </p:nvPr>
        </p:nvSpPr>
        <p:spPr>
          <a:xfrm>
            <a:off x="457200" y="1268413"/>
            <a:ext cx="8229600" cy="4968875"/>
          </a:xfrm>
          <a:prstGeom prst="rect">
            <a:avLst/>
          </a:prstGeom>
          <a:noFill/>
          <a:ln>
            <a:noFill/>
          </a:ln>
        </p:spPr>
        <p:txBody>
          <a:bodyPr spcFirstLastPara="1" wrap="square" lIns="91425" tIns="45700" rIns="91425" bIns="45700" anchor="t" anchorCtr="0"/>
          <a:lstStyle>
            <a:lvl1pPr marL="457200" marR="0" lvl="0" indent="-480060" algn="l" rtl="0">
              <a:spcBef>
                <a:spcPts val="600"/>
              </a:spcBef>
              <a:spcAft>
                <a:spcPts val="0"/>
              </a:spcAft>
              <a:buClr>
                <a:srgbClr val="0033CC"/>
              </a:buClr>
              <a:buSzPts val="3960"/>
              <a:buFont typeface="Arial"/>
              <a:buChar char="•"/>
              <a:defRPr sz="3600" b="0" i="0" u="none" strike="noStrike" cap="none">
                <a:solidFill>
                  <a:srgbClr val="072C62"/>
                </a:solidFill>
                <a:latin typeface="Arial"/>
                <a:ea typeface="Arial"/>
                <a:cs typeface="Arial"/>
                <a:sym typeface="Arial"/>
              </a:defRPr>
            </a:lvl1pPr>
            <a:lvl2pPr marL="914400" marR="0" lvl="1" indent="-466090" algn="l" rtl="0">
              <a:spcBef>
                <a:spcPts val="500"/>
              </a:spcBef>
              <a:spcAft>
                <a:spcPts val="0"/>
              </a:spcAft>
              <a:buClr>
                <a:srgbClr val="0033CC"/>
              </a:buClr>
              <a:buSzPts val="3740"/>
              <a:buFont typeface="Arial"/>
              <a:buChar char="•"/>
              <a:defRPr sz="3400" b="0" i="0" u="none" strike="noStrike" cap="none">
                <a:solidFill>
                  <a:srgbClr val="072C62"/>
                </a:solidFill>
                <a:latin typeface="Arial"/>
                <a:ea typeface="Arial"/>
                <a:cs typeface="Arial"/>
                <a:sym typeface="Arial"/>
              </a:defRPr>
            </a:lvl2pPr>
            <a:lvl3pPr marL="1371600" marR="0" lvl="2" indent="-452119" algn="l" rtl="0">
              <a:spcBef>
                <a:spcPts val="500"/>
              </a:spcBef>
              <a:spcAft>
                <a:spcPts val="0"/>
              </a:spcAft>
              <a:buClr>
                <a:srgbClr val="0033CC"/>
              </a:buClr>
              <a:buSzPts val="3520"/>
              <a:buFont typeface="Arial"/>
              <a:buChar char="•"/>
              <a:defRPr sz="3200" b="0" i="0" u="none" strike="noStrike" cap="none">
                <a:solidFill>
                  <a:srgbClr val="072C62"/>
                </a:solidFill>
                <a:latin typeface="Arial"/>
                <a:ea typeface="Arial"/>
                <a:cs typeface="Arial"/>
                <a:sym typeface="Arial"/>
              </a:defRPr>
            </a:lvl3pPr>
            <a:lvl4pPr marL="1828800" marR="0" lvl="3" indent="-438150" algn="l" rtl="0">
              <a:spcBef>
                <a:spcPts val="400"/>
              </a:spcBef>
              <a:spcAft>
                <a:spcPts val="0"/>
              </a:spcAft>
              <a:buClr>
                <a:srgbClr val="0033CC"/>
              </a:buClr>
              <a:buSzPts val="3300"/>
              <a:buFont typeface="Arial"/>
              <a:buChar char="•"/>
              <a:defRPr sz="3000" b="0" i="0" u="none" strike="noStrike" cap="none">
                <a:solidFill>
                  <a:srgbClr val="072C62"/>
                </a:solidFill>
                <a:latin typeface="Arial"/>
                <a:ea typeface="Arial"/>
                <a:cs typeface="Arial"/>
                <a:sym typeface="Arial"/>
              </a:defRPr>
            </a:lvl4pPr>
            <a:lvl5pPr marL="2286000" marR="0" lvl="4" indent="-424179" algn="l" rtl="0">
              <a:spcBef>
                <a:spcPts val="300"/>
              </a:spcBef>
              <a:spcAft>
                <a:spcPts val="0"/>
              </a:spcAft>
              <a:buClr>
                <a:srgbClr val="0033CC"/>
              </a:buClr>
              <a:buSzPts val="3080"/>
              <a:buFont typeface="Arial"/>
              <a:buChar char="•"/>
              <a:defRPr sz="2800" b="0" i="0" u="none" strike="noStrike" cap="none">
                <a:solidFill>
                  <a:srgbClr val="072C62"/>
                </a:solidFill>
                <a:latin typeface="Arial"/>
                <a:ea typeface="Arial"/>
                <a:cs typeface="Arial"/>
                <a:sym typeface="Arial"/>
              </a:defRPr>
            </a:lvl5pPr>
            <a:lvl6pPr marL="2743200" marR="0" lvl="5" indent="-304800" algn="l" rtl="0">
              <a:spcBef>
                <a:spcPts val="300"/>
              </a:spcBef>
              <a:spcAft>
                <a:spcPts val="0"/>
              </a:spcAft>
              <a:buClr>
                <a:srgbClr val="8BA1B3"/>
              </a:buClr>
              <a:buSzPts val="1200"/>
              <a:buFont typeface="Arial"/>
              <a:buChar char="🞂"/>
              <a:defRPr sz="1600" b="0" i="0" u="none" strike="noStrike" cap="none">
                <a:solidFill>
                  <a:schemeClr val="dk1"/>
                </a:solidFill>
                <a:latin typeface="Arial"/>
                <a:ea typeface="Arial"/>
                <a:cs typeface="Arial"/>
                <a:sym typeface="Arial"/>
              </a:defRPr>
            </a:lvl6pPr>
            <a:lvl7pPr marL="3200400" marR="0" lvl="6" indent="-295275" algn="l" rtl="0">
              <a:spcBef>
                <a:spcPts val="300"/>
              </a:spcBef>
              <a:spcAft>
                <a:spcPts val="0"/>
              </a:spcAft>
              <a:buClr>
                <a:srgbClr val="646C8F"/>
              </a:buClr>
              <a:buSzPts val="1050"/>
              <a:buFont typeface="Arial"/>
              <a:buChar char="🞂"/>
              <a:defRPr sz="1400" b="0" i="0" u="none" strike="noStrike" cap="none">
                <a:solidFill>
                  <a:schemeClr val="dk1"/>
                </a:solidFill>
                <a:latin typeface="Arial"/>
                <a:ea typeface="Arial"/>
                <a:cs typeface="Arial"/>
                <a:sym typeface="Arial"/>
              </a:defRPr>
            </a:lvl7pPr>
            <a:lvl8pPr marL="3657600" marR="0" lvl="7" indent="-295275" algn="l" rtl="0">
              <a:spcBef>
                <a:spcPts val="300"/>
              </a:spcBef>
              <a:spcAft>
                <a:spcPts val="0"/>
              </a:spcAft>
              <a:buClr>
                <a:srgbClr val="BABABA"/>
              </a:buClr>
              <a:buSzPts val="1050"/>
              <a:buFont typeface="Arial"/>
              <a:buChar char="🞂"/>
              <a:defRPr sz="1400" b="0" i="0" u="none" strike="noStrike" cap="none">
                <a:solidFill>
                  <a:schemeClr val="dk1"/>
                </a:solidFill>
                <a:latin typeface="Arial"/>
                <a:ea typeface="Arial"/>
                <a:cs typeface="Arial"/>
                <a:sym typeface="Arial"/>
              </a:defRPr>
            </a:lvl8pPr>
            <a:lvl9pPr marL="4114800" marR="0" lvl="8" indent="-285750" algn="l" rtl="0">
              <a:spcBef>
                <a:spcPts val="300"/>
              </a:spcBef>
              <a:spcAft>
                <a:spcPts val="0"/>
              </a:spcAft>
              <a:buClr>
                <a:srgbClr val="9FB8CD"/>
              </a:buClr>
              <a:buSzPts val="9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585788" y="6353175"/>
            <a:ext cx="2289175"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13" name="Google Shape;13;p1"/>
          <p:cNvSpPr txBox="1">
            <a:spLocks noGrp="1"/>
          </p:cNvSpPr>
          <p:nvPr>
            <p:ph type="ftr" idx="11"/>
          </p:nvPr>
        </p:nvSpPr>
        <p:spPr>
          <a:xfrm>
            <a:off x="2898775" y="6356350"/>
            <a:ext cx="350520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400" b="0"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14" name="Google Shape;14;p1"/>
          <p:cNvSpPr txBox="1">
            <a:spLocks noGrp="1"/>
          </p:cNvSpPr>
          <p:nvPr>
            <p:ph type="sldNum" idx="12"/>
          </p:nvPr>
        </p:nvSpPr>
        <p:spPr>
          <a:xfrm>
            <a:off x="8629650" y="6469063"/>
            <a:ext cx="514350" cy="26987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400" b="0" i="0" u="none" strike="noStrike" cap="none">
                <a:solidFill>
                  <a:srgbClr val="0033CC"/>
                </a:solidFill>
                <a:latin typeface="Arial"/>
                <a:ea typeface="Arial"/>
                <a:cs typeface="Arial"/>
                <a:sym typeface="Arial"/>
              </a:defRPr>
            </a:lvl1pPr>
            <a:lvl2pPr marL="0" marR="0" lvl="1" indent="0" algn="ctr" rtl="0">
              <a:spcBef>
                <a:spcPts val="0"/>
              </a:spcBef>
              <a:spcAft>
                <a:spcPts val="0"/>
              </a:spcAft>
              <a:buNone/>
              <a:defRPr sz="1400" b="0" i="0" u="none" strike="noStrike" cap="none">
                <a:solidFill>
                  <a:srgbClr val="0033CC"/>
                </a:solidFill>
                <a:latin typeface="Arial"/>
                <a:ea typeface="Arial"/>
                <a:cs typeface="Arial"/>
                <a:sym typeface="Arial"/>
              </a:defRPr>
            </a:lvl2pPr>
            <a:lvl3pPr marL="0" marR="0" lvl="2" indent="0" algn="ctr" rtl="0">
              <a:spcBef>
                <a:spcPts val="0"/>
              </a:spcBef>
              <a:spcAft>
                <a:spcPts val="0"/>
              </a:spcAft>
              <a:buNone/>
              <a:defRPr sz="1400" b="0" i="0" u="none" strike="noStrike" cap="none">
                <a:solidFill>
                  <a:srgbClr val="0033CC"/>
                </a:solidFill>
                <a:latin typeface="Arial"/>
                <a:ea typeface="Arial"/>
                <a:cs typeface="Arial"/>
                <a:sym typeface="Arial"/>
              </a:defRPr>
            </a:lvl3pPr>
            <a:lvl4pPr marL="0" marR="0" lvl="3" indent="0" algn="ctr" rtl="0">
              <a:spcBef>
                <a:spcPts val="0"/>
              </a:spcBef>
              <a:spcAft>
                <a:spcPts val="0"/>
              </a:spcAft>
              <a:buNone/>
              <a:defRPr sz="1400" b="0" i="0" u="none" strike="noStrike" cap="none">
                <a:solidFill>
                  <a:srgbClr val="0033CC"/>
                </a:solidFill>
                <a:latin typeface="Arial"/>
                <a:ea typeface="Arial"/>
                <a:cs typeface="Arial"/>
                <a:sym typeface="Arial"/>
              </a:defRPr>
            </a:lvl4pPr>
            <a:lvl5pPr marL="0" marR="0" lvl="4" indent="0" algn="ctr" rtl="0">
              <a:spcBef>
                <a:spcPts val="0"/>
              </a:spcBef>
              <a:spcAft>
                <a:spcPts val="0"/>
              </a:spcAft>
              <a:buNone/>
              <a:defRPr sz="1400" b="0" i="0" u="none" strike="noStrike" cap="none">
                <a:solidFill>
                  <a:srgbClr val="0033CC"/>
                </a:solidFill>
                <a:latin typeface="Arial"/>
                <a:ea typeface="Arial"/>
                <a:cs typeface="Arial"/>
                <a:sym typeface="Arial"/>
              </a:defRPr>
            </a:lvl5pPr>
            <a:lvl6pPr marL="0" marR="0" lvl="5" indent="0" algn="ctr" rtl="0">
              <a:spcBef>
                <a:spcPts val="0"/>
              </a:spcBef>
              <a:spcAft>
                <a:spcPts val="0"/>
              </a:spcAft>
              <a:buNone/>
              <a:defRPr sz="1400" b="0" i="0" u="none" strike="noStrike" cap="none">
                <a:solidFill>
                  <a:srgbClr val="0033CC"/>
                </a:solidFill>
                <a:latin typeface="Arial"/>
                <a:ea typeface="Arial"/>
                <a:cs typeface="Arial"/>
                <a:sym typeface="Arial"/>
              </a:defRPr>
            </a:lvl6pPr>
            <a:lvl7pPr marL="0" marR="0" lvl="6" indent="0" algn="ctr" rtl="0">
              <a:spcBef>
                <a:spcPts val="0"/>
              </a:spcBef>
              <a:spcAft>
                <a:spcPts val="0"/>
              </a:spcAft>
              <a:buNone/>
              <a:defRPr sz="1400" b="0" i="0" u="none" strike="noStrike" cap="none">
                <a:solidFill>
                  <a:srgbClr val="0033CC"/>
                </a:solidFill>
                <a:latin typeface="Arial"/>
                <a:ea typeface="Arial"/>
                <a:cs typeface="Arial"/>
                <a:sym typeface="Arial"/>
              </a:defRPr>
            </a:lvl7pPr>
            <a:lvl8pPr marL="0" marR="0" lvl="7" indent="0" algn="ctr" rtl="0">
              <a:spcBef>
                <a:spcPts val="0"/>
              </a:spcBef>
              <a:spcAft>
                <a:spcPts val="0"/>
              </a:spcAft>
              <a:buNone/>
              <a:defRPr sz="1400" b="0" i="0" u="none" strike="noStrike" cap="none">
                <a:solidFill>
                  <a:srgbClr val="0033CC"/>
                </a:solidFill>
                <a:latin typeface="Arial"/>
                <a:ea typeface="Arial"/>
                <a:cs typeface="Arial"/>
                <a:sym typeface="Arial"/>
              </a:defRPr>
            </a:lvl8pPr>
            <a:lvl9pPr marL="0" marR="0" lvl="8" indent="0" algn="ctr" rtl="0">
              <a:spcBef>
                <a:spcPts val="0"/>
              </a:spcBef>
              <a:spcAft>
                <a:spcPts val="0"/>
              </a:spcAft>
              <a:buNone/>
              <a:defRPr sz="1400" b="0" i="0" u="none" strike="noStrike" cap="none">
                <a:solidFill>
                  <a:srgbClr val="0033C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15" name="Google Shape;15;p1"/>
          <p:cNvCxnSpPr/>
          <p:nvPr/>
        </p:nvCxnSpPr>
        <p:spPr>
          <a:xfrm>
            <a:off x="457200" y="6353175"/>
            <a:ext cx="8229600" cy="0"/>
          </a:xfrm>
          <a:prstGeom prst="straightConnector1">
            <a:avLst/>
          </a:prstGeom>
          <a:noFill/>
          <a:ln w="19050" cap="flat" cmpd="sng">
            <a:solidFill>
              <a:srgbClr val="0033CC"/>
            </a:solidFill>
            <a:prstDash val="solid"/>
            <a:round/>
            <a:headEnd type="none" w="med" len="med"/>
            <a:tailEnd type="none" w="med" len="med"/>
          </a:ln>
        </p:spPr>
      </p:cxnSp>
      <p:cxnSp>
        <p:nvCxnSpPr>
          <p:cNvPr id="16" name="Google Shape;16;p1"/>
          <p:cNvCxnSpPr/>
          <p:nvPr/>
        </p:nvCxnSpPr>
        <p:spPr>
          <a:xfrm>
            <a:off x="457200" y="1125538"/>
            <a:ext cx="8229600" cy="0"/>
          </a:xfrm>
          <a:prstGeom prst="straightConnector1">
            <a:avLst/>
          </a:prstGeom>
          <a:noFill/>
          <a:ln w="19050" cap="flat" cmpd="sng">
            <a:solidFill>
              <a:srgbClr val="0033CC"/>
            </a:solidFill>
            <a:prstDash val="solid"/>
            <a:round/>
            <a:headEnd type="none" w="med" len="med"/>
            <a:tailEnd type="none" w="med" len="med"/>
          </a:ln>
        </p:spPr>
      </p:cxnSp>
      <p:pic>
        <p:nvPicPr>
          <p:cNvPr id="17" name="Google Shape;17;p1" descr="Adaptech logo blue"/>
          <p:cNvPicPr preferRelativeResize="0"/>
          <p:nvPr/>
        </p:nvPicPr>
        <p:blipFill rotWithShape="1">
          <a:blip r:embed="rId5">
            <a:alphaModFix/>
          </a:blip>
          <a:srcRect/>
          <a:stretch/>
        </p:blipFill>
        <p:spPr>
          <a:xfrm>
            <a:off x="69850" y="6388100"/>
            <a:ext cx="301625" cy="3349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rofweb.ca/publications/articles/une-recherche-sur-l-utilisation-de-powerpoint-au-collegia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42" name="Google Shape;42;p5"/>
          <p:cNvSpPr txBox="1">
            <a:spLocks noGrp="1"/>
          </p:cNvSpPr>
          <p:nvPr>
            <p:ph type="ctrTitle"/>
          </p:nvPr>
        </p:nvSpPr>
        <p:spPr>
          <a:xfrm>
            <a:off x="515938" y="260648"/>
            <a:ext cx="8112125" cy="22129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rgbClr val="0033CC"/>
                </a:solidFill>
                <a:latin typeface="Arial"/>
                <a:ea typeface="Arial"/>
                <a:cs typeface="Arial"/>
                <a:sym typeface="Arial"/>
              </a:rPr>
              <a:t>Comment </a:t>
            </a:r>
            <a:r>
              <a:rPr lang="en-US" sz="3600" dirty="0" err="1">
                <a:solidFill>
                  <a:srgbClr val="0033CC"/>
                </a:solidFill>
                <a:latin typeface="Arial"/>
                <a:ea typeface="Arial"/>
                <a:cs typeface="Arial"/>
                <a:sym typeface="Arial"/>
              </a:rPr>
              <a:t>marier</a:t>
            </a:r>
            <a:r>
              <a:rPr lang="en-US" sz="3600" dirty="0">
                <a:solidFill>
                  <a:srgbClr val="0033CC"/>
                </a:solidFill>
                <a:latin typeface="Arial"/>
                <a:ea typeface="Arial"/>
                <a:cs typeface="Arial"/>
                <a:sym typeface="Arial"/>
              </a:rPr>
              <a:t> </a:t>
            </a:r>
            <a:r>
              <a:rPr lang="en-US" sz="3600" dirty="0" err="1">
                <a:solidFill>
                  <a:srgbClr val="0033CC"/>
                </a:solidFill>
                <a:latin typeface="Arial"/>
                <a:ea typeface="Arial"/>
                <a:cs typeface="Arial"/>
                <a:sym typeface="Arial"/>
              </a:rPr>
              <a:t>plusieurs</a:t>
            </a:r>
            <a:r>
              <a:rPr lang="en-US" sz="3600" dirty="0">
                <a:solidFill>
                  <a:srgbClr val="0033CC"/>
                </a:solidFill>
                <a:latin typeface="Arial"/>
                <a:ea typeface="Arial"/>
                <a:cs typeface="Arial"/>
                <a:sym typeface="Arial"/>
              </a:rPr>
              <a:t> </a:t>
            </a:r>
            <a:r>
              <a:rPr lang="en-US" sz="3600" dirty="0" err="1">
                <a:solidFill>
                  <a:srgbClr val="0033CC"/>
                </a:solidFill>
                <a:latin typeface="Arial"/>
                <a:ea typeface="Arial"/>
                <a:cs typeface="Arial"/>
                <a:sym typeface="Arial"/>
              </a:rPr>
              <a:t>méthodologies</a:t>
            </a:r>
            <a:r>
              <a:rPr lang="en-US" sz="3600" dirty="0">
                <a:solidFill>
                  <a:srgbClr val="0033CC"/>
                </a:solidFill>
                <a:latin typeface="Arial"/>
                <a:ea typeface="Arial"/>
                <a:cs typeface="Arial"/>
                <a:sym typeface="Arial"/>
              </a:rPr>
              <a:t> et populations </a:t>
            </a:r>
            <a:r>
              <a:rPr lang="en-US" sz="3600" dirty="0" err="1">
                <a:solidFill>
                  <a:srgbClr val="0033CC"/>
                </a:solidFill>
                <a:latin typeface="Arial"/>
                <a:ea typeface="Arial"/>
                <a:cs typeface="Arial"/>
                <a:sym typeface="Arial"/>
              </a:rPr>
              <a:t>complémentaires</a:t>
            </a:r>
            <a:r>
              <a:rPr lang="en-US" sz="3600" dirty="0">
                <a:solidFill>
                  <a:srgbClr val="0033CC"/>
                </a:solidFill>
                <a:latin typeface="Arial"/>
                <a:ea typeface="Arial"/>
                <a:cs typeface="Arial"/>
                <a:sym typeface="Arial"/>
              </a:rPr>
              <a:t> </a:t>
            </a:r>
            <a:r>
              <a:rPr lang="en-US" sz="3600" dirty="0" err="1">
                <a:solidFill>
                  <a:srgbClr val="0033CC"/>
                </a:solidFill>
                <a:latin typeface="Arial"/>
                <a:ea typeface="Arial"/>
                <a:cs typeface="Arial"/>
                <a:sym typeface="Arial"/>
              </a:rPr>
              <a:t>contribue</a:t>
            </a:r>
            <a:r>
              <a:rPr lang="en-US" sz="3600" dirty="0">
                <a:solidFill>
                  <a:srgbClr val="0033CC"/>
                </a:solidFill>
                <a:latin typeface="Arial"/>
                <a:ea typeface="Arial"/>
                <a:cs typeface="Arial"/>
                <a:sym typeface="Arial"/>
              </a:rPr>
              <a:t> à faire de la recherche sur </a:t>
            </a:r>
            <a:r>
              <a:rPr lang="en-US" sz="3600" dirty="0" err="1">
                <a:solidFill>
                  <a:srgbClr val="0033CC"/>
                </a:solidFill>
                <a:latin typeface="Arial"/>
                <a:ea typeface="Arial"/>
                <a:cs typeface="Arial"/>
                <a:sym typeface="Arial"/>
              </a:rPr>
              <a:t>l’apprentissage</a:t>
            </a:r>
            <a:r>
              <a:rPr lang="en-US" sz="3600" dirty="0">
                <a:solidFill>
                  <a:srgbClr val="0033CC"/>
                </a:solidFill>
                <a:latin typeface="Arial"/>
                <a:ea typeface="Arial"/>
                <a:cs typeface="Arial"/>
                <a:sym typeface="Arial"/>
              </a:rPr>
              <a:t> un </a:t>
            </a:r>
            <a:r>
              <a:rPr lang="en-US" sz="3600" dirty="0" err="1">
                <a:solidFill>
                  <a:srgbClr val="0033CC"/>
                </a:solidFill>
                <a:latin typeface="Arial"/>
                <a:ea typeface="Arial"/>
                <a:cs typeface="Arial"/>
                <a:sym typeface="Arial"/>
              </a:rPr>
              <a:t>succès</a:t>
            </a:r>
            <a:endParaRPr sz="3600" dirty="0">
              <a:solidFill>
                <a:srgbClr val="0033CC"/>
              </a:solidFill>
              <a:latin typeface="Arial"/>
              <a:ea typeface="Arial"/>
              <a:cs typeface="Arial"/>
              <a:sym typeface="Arial"/>
            </a:endParaRPr>
          </a:p>
        </p:txBody>
      </p:sp>
      <p:cxnSp>
        <p:nvCxnSpPr>
          <p:cNvPr id="41" name="Google Shape;41;p5" descr="blue separator line" title="blue separator line"/>
          <p:cNvCxnSpPr/>
          <p:nvPr/>
        </p:nvCxnSpPr>
        <p:spPr>
          <a:xfrm>
            <a:off x="457200" y="2925763"/>
            <a:ext cx="8229600" cy="0"/>
          </a:xfrm>
          <a:prstGeom prst="straightConnector1">
            <a:avLst/>
          </a:prstGeom>
          <a:noFill/>
          <a:ln w="19050" cap="flat" cmpd="sng">
            <a:solidFill>
              <a:srgbClr val="0033CC"/>
            </a:solidFill>
            <a:prstDash val="solid"/>
            <a:round/>
            <a:headEnd type="none" w="med" len="med"/>
            <a:tailEnd type="none" w="med" len="med"/>
          </a:ln>
        </p:spPr>
      </p:cxnSp>
      <p:sp>
        <p:nvSpPr>
          <p:cNvPr id="40" name="Google Shape;40;p5"/>
          <p:cNvSpPr txBox="1">
            <a:spLocks noGrp="1"/>
          </p:cNvSpPr>
          <p:nvPr>
            <p:ph type="subTitle" idx="1"/>
          </p:nvPr>
        </p:nvSpPr>
        <p:spPr>
          <a:xfrm>
            <a:off x="107950" y="3068960"/>
            <a:ext cx="8928100" cy="223224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805"/>
              <a:buNone/>
            </a:pPr>
            <a:r>
              <a:rPr lang="en-US" sz="2800" dirty="0">
                <a:solidFill>
                  <a:srgbClr val="002060"/>
                </a:solidFill>
                <a:latin typeface="Arial"/>
                <a:ea typeface="Arial"/>
                <a:cs typeface="Arial"/>
                <a:sym typeface="Arial"/>
              </a:rPr>
              <a:t>Laura King, Catherine </a:t>
            </a:r>
            <a:r>
              <a:rPr lang="en-US" sz="2800" dirty="0" err="1">
                <a:solidFill>
                  <a:srgbClr val="002060"/>
                </a:solidFill>
                <a:latin typeface="Arial"/>
                <a:ea typeface="Arial"/>
                <a:cs typeface="Arial"/>
                <a:sym typeface="Arial"/>
              </a:rPr>
              <a:t>Fichten</a:t>
            </a:r>
            <a:r>
              <a:rPr lang="en-US" sz="2800" dirty="0">
                <a:solidFill>
                  <a:srgbClr val="002060"/>
                </a:solidFill>
                <a:latin typeface="Arial"/>
                <a:ea typeface="Arial"/>
                <a:cs typeface="Arial"/>
                <a:sym typeface="Arial"/>
              </a:rPr>
              <a:t>, Mary Jorgensen, </a:t>
            </a:r>
            <a:br>
              <a:rPr lang="en-US" sz="2800" dirty="0">
                <a:solidFill>
                  <a:srgbClr val="002060"/>
                </a:solidFill>
                <a:latin typeface="Arial"/>
                <a:ea typeface="Arial"/>
                <a:cs typeface="Arial"/>
                <a:sym typeface="Arial"/>
              </a:rPr>
            </a:br>
            <a:r>
              <a:rPr lang="en-US" sz="2800" dirty="0">
                <a:solidFill>
                  <a:srgbClr val="002060"/>
                </a:solidFill>
                <a:latin typeface="Arial"/>
                <a:ea typeface="Arial"/>
                <a:cs typeface="Arial"/>
                <a:sym typeface="Arial"/>
              </a:rPr>
              <a:t>Alex </a:t>
            </a:r>
            <a:r>
              <a:rPr lang="en-US" sz="2800" dirty="0" err="1">
                <a:solidFill>
                  <a:srgbClr val="002060"/>
                </a:solidFill>
                <a:latin typeface="Arial"/>
                <a:ea typeface="Arial"/>
                <a:cs typeface="Arial"/>
                <a:sym typeface="Arial"/>
              </a:rPr>
              <a:t>Lussier</a:t>
            </a:r>
            <a:r>
              <a:rPr lang="en-US" sz="2800" dirty="0">
                <a:solidFill>
                  <a:srgbClr val="002060"/>
                </a:solidFill>
                <a:latin typeface="Arial"/>
                <a:ea typeface="Arial"/>
                <a:cs typeface="Arial"/>
                <a:sym typeface="Arial"/>
              </a:rPr>
              <a:t>, Alice Havel</a:t>
            </a:r>
            <a:endParaRPr sz="2800" dirty="0">
              <a:solidFill>
                <a:srgbClr val="002060"/>
              </a:solidFill>
              <a:latin typeface="Arial"/>
              <a:ea typeface="Arial"/>
              <a:cs typeface="Arial"/>
              <a:sym typeface="Arial"/>
            </a:endParaRPr>
          </a:p>
          <a:p>
            <a:pPr marL="0" lvl="0" indent="0" algn="ctr" rtl="0">
              <a:lnSpc>
                <a:spcPct val="90497"/>
              </a:lnSpc>
              <a:spcBef>
                <a:spcPts val="1200"/>
              </a:spcBef>
              <a:spcAft>
                <a:spcPts val="0"/>
              </a:spcAft>
              <a:buSzPts val="2431"/>
              <a:buFont typeface="Arial"/>
              <a:buNone/>
            </a:pPr>
            <a:endParaRPr sz="1800" dirty="0">
              <a:solidFill>
                <a:srgbClr val="002060"/>
              </a:solidFill>
              <a:latin typeface="Arial"/>
              <a:ea typeface="Arial"/>
              <a:cs typeface="Arial"/>
              <a:sym typeface="Arial"/>
            </a:endParaRPr>
          </a:p>
          <a:p>
            <a:pPr marL="0" lvl="0" indent="0" algn="ctr" rtl="0">
              <a:lnSpc>
                <a:spcPct val="100000"/>
              </a:lnSpc>
              <a:spcBef>
                <a:spcPts val="0"/>
              </a:spcBef>
              <a:spcAft>
                <a:spcPts val="0"/>
              </a:spcAft>
              <a:buClr>
                <a:srgbClr val="002060"/>
              </a:buClr>
              <a:buSzPts val="2210"/>
              <a:buNone/>
            </a:pPr>
            <a:r>
              <a:rPr lang="en-US" sz="2400" dirty="0" err="1">
                <a:solidFill>
                  <a:srgbClr val="002060"/>
                </a:solidFill>
                <a:latin typeface="Arial"/>
                <a:ea typeface="Arial"/>
                <a:cs typeface="Arial"/>
                <a:sym typeface="Arial"/>
              </a:rPr>
              <a:t>Conférence</a:t>
            </a:r>
            <a:r>
              <a:rPr lang="en-US" sz="2400" dirty="0">
                <a:solidFill>
                  <a:srgbClr val="002060"/>
                </a:solidFill>
                <a:latin typeface="Arial"/>
                <a:ea typeface="Arial"/>
                <a:cs typeface="Arial"/>
                <a:sym typeface="Arial"/>
              </a:rPr>
              <a:t> CEAP – ACFAS</a:t>
            </a:r>
            <a:br>
              <a:rPr lang="en-US" sz="2400" dirty="0">
                <a:solidFill>
                  <a:srgbClr val="002060"/>
                </a:solidFill>
                <a:latin typeface="Arial"/>
                <a:ea typeface="Arial"/>
                <a:cs typeface="Arial"/>
                <a:sym typeface="Arial"/>
              </a:rPr>
            </a:br>
            <a:r>
              <a:rPr lang="en-US" sz="2400" dirty="0">
                <a:solidFill>
                  <a:srgbClr val="002060"/>
                </a:solidFill>
                <a:latin typeface="Arial"/>
                <a:ea typeface="Arial"/>
                <a:cs typeface="Arial"/>
                <a:sym typeface="Arial"/>
              </a:rPr>
              <a:t>Gatineau (Québec), 27 </a:t>
            </a:r>
            <a:r>
              <a:rPr lang="en-US" sz="2400" dirty="0" err="1">
                <a:solidFill>
                  <a:srgbClr val="002060"/>
                </a:solidFill>
                <a:latin typeface="Arial"/>
                <a:ea typeface="Arial"/>
                <a:cs typeface="Arial"/>
                <a:sym typeface="Arial"/>
              </a:rPr>
              <a:t>mai</a:t>
            </a:r>
            <a:r>
              <a:rPr lang="en-US" sz="2400" dirty="0">
                <a:solidFill>
                  <a:srgbClr val="002060"/>
                </a:solidFill>
                <a:latin typeface="Arial"/>
                <a:ea typeface="Arial"/>
                <a:cs typeface="Arial"/>
                <a:sym typeface="Arial"/>
              </a:rPr>
              <a:t> 2019</a:t>
            </a:r>
          </a:p>
          <a:p>
            <a:pPr marL="0" lvl="0" indent="0" algn="ctr">
              <a:spcBef>
                <a:spcPts val="0"/>
              </a:spcBef>
              <a:buClr>
                <a:srgbClr val="002060"/>
              </a:buClr>
              <a:buSzPts val="2210"/>
            </a:pPr>
            <a:r>
              <a:rPr lang="en-US" sz="2400" dirty="0">
                <a:solidFill>
                  <a:srgbClr val="002060"/>
                </a:solidFill>
                <a:latin typeface="Arial"/>
                <a:ea typeface="Arial"/>
                <a:cs typeface="Arial"/>
                <a:sym typeface="Arial"/>
              </a:rPr>
              <a:t>http://bit.ly/King2019CEAP</a:t>
            </a:r>
            <a:endParaRPr sz="2400" dirty="0">
              <a:solidFill>
                <a:srgbClr val="002060"/>
              </a:solidFill>
              <a:latin typeface="Arial"/>
              <a:ea typeface="Arial"/>
              <a:cs typeface="Arial"/>
              <a:sym typeface="Arial"/>
            </a:endParaRPr>
          </a:p>
          <a:p>
            <a:pPr marL="0" lvl="0" indent="0" algn="ctr" rtl="0">
              <a:lnSpc>
                <a:spcPct val="123839"/>
              </a:lnSpc>
              <a:spcBef>
                <a:spcPts val="600"/>
              </a:spcBef>
              <a:spcAft>
                <a:spcPts val="0"/>
              </a:spcAft>
              <a:buSzPts val="1777"/>
              <a:buFont typeface="Arial"/>
              <a:buNone/>
            </a:pPr>
            <a:endParaRPr sz="1615" dirty="0">
              <a:solidFill>
                <a:schemeClr val="dk2"/>
              </a:solidFill>
              <a:latin typeface="Arial"/>
              <a:ea typeface="Arial"/>
              <a:cs typeface="Arial"/>
              <a:sym typeface="Arial"/>
            </a:endParaRPr>
          </a:p>
        </p:txBody>
      </p:sp>
      <p:pic>
        <p:nvPicPr>
          <p:cNvPr id="39" name="Google Shape;39;p5" descr="Creative Commons License symbol for Attribution - Non Commercia l- No Derivatives 4.0 International. Copyright is &#10;http://creativecommons.org/about &#10;" title="Creative Commons License symbol"/>
          <p:cNvPicPr preferRelativeResize="0"/>
          <p:nvPr/>
        </p:nvPicPr>
        <p:blipFill rotWithShape="1">
          <a:blip r:embed="rId3">
            <a:alphaModFix/>
          </a:blip>
          <a:srcRect/>
          <a:stretch/>
        </p:blipFill>
        <p:spPr>
          <a:xfrm>
            <a:off x="4025318" y="5734338"/>
            <a:ext cx="1187251" cy="412956"/>
          </a:xfrm>
          <a:prstGeom prst="rect">
            <a:avLst/>
          </a:prstGeom>
          <a:noFill/>
          <a:ln>
            <a:noFill/>
          </a:ln>
        </p:spPr>
      </p:pic>
      <p:grpSp>
        <p:nvGrpSpPr>
          <p:cNvPr id="3" name="Group 2">
            <a:extLst>
              <a:ext uri="{FF2B5EF4-FFF2-40B4-BE49-F238E27FC236}">
                <a16:creationId xmlns:a16="http://schemas.microsoft.com/office/drawing/2014/main" xmlns="" id="{D8FE71F7-9C5C-4921-84C5-9530F6941431}"/>
              </a:ext>
            </a:extLst>
          </p:cNvPr>
          <p:cNvGrpSpPr/>
          <p:nvPr/>
        </p:nvGrpSpPr>
        <p:grpSpPr>
          <a:xfrm>
            <a:off x="253511" y="6122598"/>
            <a:ext cx="8636978" cy="570210"/>
            <a:chOff x="811822" y="6287790"/>
            <a:chExt cx="8636978" cy="570210"/>
          </a:xfrm>
        </p:grpSpPr>
        <p:pic>
          <p:nvPicPr>
            <p:cNvPr id="36" name="Google Shape;36;p5" descr="Logo du Cégep André-Laurendeau&#10;&#10;Les droits d'auteur sont : https://fr.wikipedia.org/wiki/Fichier:Logo_du_C%C3%A9gep_Andr%C3%A9-Laurendeau.svg"/>
            <p:cNvPicPr preferRelativeResize="0"/>
            <p:nvPr/>
          </p:nvPicPr>
          <p:blipFill rotWithShape="1">
            <a:blip r:embed="rId4">
              <a:alphaModFix/>
            </a:blip>
            <a:srcRect/>
            <a:stretch/>
          </p:blipFill>
          <p:spPr>
            <a:xfrm>
              <a:off x="4510501" y="6515110"/>
              <a:ext cx="1164594" cy="342890"/>
            </a:xfrm>
            <a:prstGeom prst="rect">
              <a:avLst/>
            </a:prstGeom>
            <a:noFill/>
            <a:ln>
              <a:noFill/>
            </a:ln>
          </p:spPr>
        </p:pic>
        <p:pic>
          <p:nvPicPr>
            <p:cNvPr id="37" name="Google Shape;37;p5" descr="Logo du Réseau de recherche Adaptech bleu.&#10;&#10;Les droits d'auteurs sont : http://www.adaptech.org/"/>
            <p:cNvPicPr preferRelativeResize="0"/>
            <p:nvPr/>
          </p:nvPicPr>
          <p:blipFill rotWithShape="1">
            <a:blip r:embed="rId5">
              <a:alphaModFix/>
            </a:blip>
            <a:srcRect/>
            <a:stretch/>
          </p:blipFill>
          <p:spPr>
            <a:xfrm>
              <a:off x="2986600" y="6385195"/>
              <a:ext cx="484334" cy="472805"/>
            </a:xfrm>
            <a:prstGeom prst="rect">
              <a:avLst/>
            </a:prstGeom>
            <a:noFill/>
            <a:ln>
              <a:noFill/>
            </a:ln>
          </p:spPr>
        </p:pic>
        <p:pic>
          <p:nvPicPr>
            <p:cNvPr id="38" name="Google Shape;38;p5" descr="Logo du Collège Dawson&#10;&#10; Les droits d'auteur sont : https://www.crowdrise.com/campusteamdawson1"/>
            <p:cNvPicPr preferRelativeResize="0"/>
            <p:nvPr/>
          </p:nvPicPr>
          <p:blipFill rotWithShape="1">
            <a:blip r:embed="rId6">
              <a:alphaModFix/>
            </a:blip>
            <a:srcRect/>
            <a:stretch/>
          </p:blipFill>
          <p:spPr>
            <a:xfrm>
              <a:off x="811822" y="6590716"/>
              <a:ext cx="983272" cy="267284"/>
            </a:xfrm>
            <a:prstGeom prst="rect">
              <a:avLst/>
            </a:prstGeom>
            <a:noFill/>
            <a:ln>
              <a:noFill/>
            </a:ln>
          </p:spPr>
        </p:pic>
        <p:pic>
          <p:nvPicPr>
            <p:cNvPr id="9" name="Image 8" descr="Logo du CRIR">
              <a:extLst>
                <a:ext uri="{FF2B5EF4-FFF2-40B4-BE49-F238E27FC236}">
                  <a16:creationId xmlns:a16="http://schemas.microsoft.com/office/drawing/2014/main" xmlns="" id="{FE884426-1617-48AB-95DC-2B0FBB127E0A}"/>
                </a:ext>
              </a:extLst>
            </p:cNvPr>
            <p:cNvPicPr>
              <a:picLocks noChangeAspect="1"/>
            </p:cNvPicPr>
            <p:nvPr/>
          </p:nvPicPr>
          <p:blipFill>
            <a:blip r:embed="rId7" cstate="print">
              <a:clrChange>
                <a:clrFrom>
                  <a:srgbClr val="FBFAFA"/>
                </a:clrFrom>
                <a:clrTo>
                  <a:srgbClr val="FBFAFA">
                    <a:alpha val="0"/>
                  </a:srgbClr>
                </a:clrTo>
              </a:clrChange>
              <a:extLst>
                <a:ext uri="{28A0092B-C50C-407E-A947-70E740481C1C}">
                  <a14:useLocalDpi xmlns:a14="http://schemas.microsoft.com/office/drawing/2010/main" val="0"/>
                </a:ext>
              </a:extLst>
            </a:blip>
            <a:srcRect/>
            <a:stretch>
              <a:fillRect/>
            </a:stretch>
          </p:blipFill>
          <p:spPr bwMode="auto">
            <a:xfrm>
              <a:off x="6921816" y="6317687"/>
              <a:ext cx="499521" cy="5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Logo du centre d'études sur l'apprentissage et la performance">
              <a:extLst>
                <a:ext uri="{FF2B5EF4-FFF2-40B4-BE49-F238E27FC236}">
                  <a16:creationId xmlns:a16="http://schemas.microsoft.com/office/drawing/2014/main" xmlns="" id="{32847E75-E24E-4770-B33F-42257CE02A50}"/>
                </a:ext>
              </a:extLst>
            </p:cNvPr>
            <p:cNvPicPr>
              <a:picLocks noChangeAspect="1" noChangeArrowheads="1"/>
            </p:cNvPicPr>
            <p:nvPr/>
          </p:nvPicPr>
          <p:blipFill>
            <a:blip r:embed="rId8" cstate="print"/>
            <a:srcRect/>
            <a:stretch>
              <a:fillRect/>
            </a:stretch>
          </p:blipFill>
          <p:spPr bwMode="auto">
            <a:xfrm>
              <a:off x="8465528" y="6287790"/>
              <a:ext cx="983272" cy="570210"/>
            </a:xfrm>
            <a:prstGeom prst="rect">
              <a:avLst/>
            </a:prstGeom>
            <a:noFill/>
            <a:ln w="9525">
              <a:noFill/>
              <a:miter lim="800000"/>
              <a:headEnd/>
              <a:tailEnd/>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1" name="Google Shape;111;p14"/>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10</a:t>
            </a:fld>
            <a:endParaRPr dirty="0"/>
          </a:p>
        </p:txBody>
      </p:sp>
      <p:sp>
        <p:nvSpPr>
          <p:cNvPr id="109" name="Google Shape;109;p14"/>
          <p:cNvSpPr txBox="1">
            <a:spLocks noGrp="1"/>
          </p:cNvSpPr>
          <p:nvPr>
            <p:ph type="title"/>
          </p:nvPr>
        </p:nvSpPr>
        <p:spPr>
          <a:xfrm>
            <a:off x="492696" y="476672"/>
            <a:ext cx="8651304" cy="68421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err="1"/>
              <a:t>Exemple</a:t>
            </a:r>
            <a:r>
              <a:rPr lang="en-US" dirty="0"/>
              <a:t> : </a:t>
            </a:r>
            <a:r>
              <a:rPr lang="en-US" dirty="0" err="1"/>
              <a:t>l’utilisation</a:t>
            </a:r>
            <a:r>
              <a:rPr lang="en-US" dirty="0"/>
              <a:t> des TIC et du </a:t>
            </a:r>
            <a:r>
              <a:rPr lang="en-US" dirty="0" err="1"/>
              <a:t>cyberapprentissage</a:t>
            </a:r>
            <a:r>
              <a:rPr lang="en-US" dirty="0"/>
              <a:t> au </a:t>
            </a:r>
            <a:r>
              <a:rPr lang="en-US" dirty="0" err="1"/>
              <a:t>collégial</a:t>
            </a:r>
            <a:endParaRPr dirty="0"/>
          </a:p>
        </p:txBody>
      </p:sp>
      <p:sp>
        <p:nvSpPr>
          <p:cNvPr id="110" name="Google Shape;110;p14"/>
          <p:cNvSpPr txBox="1">
            <a:spLocks noGrp="1"/>
          </p:cNvSpPr>
          <p:nvPr>
            <p:ph type="body" idx="1"/>
          </p:nvPr>
        </p:nvSpPr>
        <p:spPr>
          <a:xfrm>
            <a:off x="457200" y="1160885"/>
            <a:ext cx="8229600" cy="4888200"/>
          </a:xfrm>
          <a:prstGeom prst="rect">
            <a:avLst/>
          </a:prstGeom>
          <a:noFill/>
          <a:ln>
            <a:noFill/>
          </a:ln>
        </p:spPr>
        <p:txBody>
          <a:bodyPr spcFirstLastPara="1" wrap="square" lIns="91425" tIns="45700" rIns="91425" bIns="45700" anchor="t" anchorCtr="0">
            <a:noAutofit/>
          </a:bodyPr>
          <a:lstStyle/>
          <a:p>
            <a:pPr marL="365760" lvl="1" indent="-365760" algn="l" rtl="0">
              <a:spcBef>
                <a:spcPts val="1200"/>
              </a:spcBef>
              <a:spcAft>
                <a:spcPts val="0"/>
              </a:spcAft>
              <a:buSzPts val="3960"/>
              <a:buChar char="•"/>
            </a:pPr>
            <a:r>
              <a:rPr lang="en-US" sz="3600" dirty="0"/>
              <a:t>Entrevue avec 114 </a:t>
            </a:r>
            <a:r>
              <a:rPr lang="en-US" sz="3600" dirty="0" err="1"/>
              <a:t>enseignants</a:t>
            </a:r>
            <a:r>
              <a:rPr lang="en-US" sz="3600" dirty="0"/>
              <a:t> </a:t>
            </a:r>
            <a:r>
              <a:rPr lang="en-US" sz="3600" dirty="0" err="1"/>
              <a:t>nommés</a:t>
            </a:r>
            <a:r>
              <a:rPr lang="en-US" sz="3600" dirty="0">
                <a:solidFill>
                  <a:srgbClr val="FF0000"/>
                </a:solidFill>
              </a:rPr>
              <a:t> </a:t>
            </a:r>
            <a:r>
              <a:rPr lang="en-US" sz="3600" dirty="0"/>
              <a:t>par les </a:t>
            </a:r>
            <a:r>
              <a:rPr lang="en-US" sz="3600" dirty="0" err="1"/>
              <a:t>cégépiens</a:t>
            </a:r>
            <a:endParaRPr dirty="0"/>
          </a:p>
          <a:p>
            <a:pPr marL="365760" lvl="1" indent="-365760" algn="l" rtl="0">
              <a:spcBef>
                <a:spcPts val="1200"/>
              </a:spcBef>
              <a:spcAft>
                <a:spcPts val="0"/>
              </a:spcAft>
              <a:buSzPts val="3960"/>
              <a:buChar char="•"/>
            </a:pPr>
            <a:r>
              <a:rPr lang="en-US" sz="3600" dirty="0"/>
              <a:t>Cégep francophone </a:t>
            </a:r>
            <a:r>
              <a:rPr lang="en-US" sz="3600" dirty="0" err="1"/>
              <a:t>ou</a:t>
            </a:r>
            <a:r>
              <a:rPr lang="en-US" sz="3600" dirty="0"/>
              <a:t> </a:t>
            </a:r>
            <a:r>
              <a:rPr lang="en-US" sz="3600" dirty="0" err="1"/>
              <a:t>anglophone</a:t>
            </a:r>
            <a:endParaRPr dirty="0"/>
          </a:p>
          <a:p>
            <a:pPr marL="365760" lvl="1" indent="-365760" algn="l" rtl="0">
              <a:spcBef>
                <a:spcPts val="1200"/>
              </a:spcBef>
              <a:spcAft>
                <a:spcPts val="0"/>
              </a:spcAft>
              <a:buSzPts val="3960"/>
              <a:buChar char="•"/>
            </a:pPr>
            <a:r>
              <a:rPr lang="en-US" sz="3600" dirty="0"/>
              <a:t>Questions sur les </a:t>
            </a:r>
            <a:r>
              <a:rPr lang="en-US" sz="3600" dirty="0" err="1"/>
              <a:t>meilleures</a:t>
            </a:r>
            <a:r>
              <a:rPr lang="en-US" sz="3600" dirty="0"/>
              <a:t> </a:t>
            </a:r>
            <a:r>
              <a:rPr lang="en-US" sz="3600" dirty="0" err="1"/>
              <a:t>pratiques</a:t>
            </a:r>
            <a:r>
              <a:rPr lang="en-US" sz="3600" dirty="0"/>
              <a:t> </a:t>
            </a:r>
            <a:r>
              <a:rPr lang="en-US" sz="3600" dirty="0" err="1"/>
              <a:t>dans</a:t>
            </a:r>
            <a:r>
              <a:rPr lang="en-US" sz="3600" dirty="0"/>
              <a:t> </a:t>
            </a:r>
            <a:r>
              <a:rPr lang="en-US" sz="3600" dirty="0" err="1"/>
              <a:t>l’utilisation</a:t>
            </a:r>
            <a:r>
              <a:rPr lang="en-US" sz="3600" dirty="0"/>
              <a:t> des TIC</a:t>
            </a:r>
            <a:endParaRPr dirty="0"/>
          </a:p>
          <a:p>
            <a:pPr marL="365760" lvl="1" indent="-365760" algn="l" rtl="0">
              <a:spcBef>
                <a:spcPts val="1200"/>
              </a:spcBef>
              <a:spcAft>
                <a:spcPts val="0"/>
              </a:spcAft>
              <a:buSzPts val="3960"/>
              <a:buChar char="•"/>
            </a:pPr>
            <a:r>
              <a:rPr lang="en-US" sz="3600" dirty="0"/>
              <a:t>Envoi des questions à </a:t>
            </a:r>
            <a:r>
              <a:rPr lang="en-US" sz="3600" dirty="0" err="1"/>
              <a:t>l’avance</a:t>
            </a:r>
            <a:endParaRPr dirty="0"/>
          </a:p>
          <a:p>
            <a:pPr marL="361950" lvl="0" indent="-110490" algn="l" rtl="0">
              <a:spcBef>
                <a:spcPts val="600"/>
              </a:spcBef>
              <a:spcAft>
                <a:spcPts val="0"/>
              </a:spcAft>
              <a:buSzPts val="3960"/>
              <a:buNone/>
            </a:pPr>
            <a:endParaRPr dirty="0"/>
          </a:p>
        </p:txBody>
      </p:sp>
      <p:sp>
        <p:nvSpPr>
          <p:cNvPr id="2" name="Rectangle 1">
            <a:extLst>
              <a:ext uri="{FF2B5EF4-FFF2-40B4-BE49-F238E27FC236}">
                <a16:creationId xmlns:a16="http://schemas.microsoft.com/office/drawing/2014/main" xmlns="" id="{F4583F99-0BBA-42A5-BB42-0F2C17E572A0}"/>
              </a:ext>
            </a:extLst>
          </p:cNvPr>
          <p:cNvSpPr/>
          <p:nvPr/>
        </p:nvSpPr>
        <p:spPr>
          <a:xfrm>
            <a:off x="-350520" y="5399068"/>
            <a:ext cx="9494520" cy="954107"/>
          </a:xfrm>
          <a:prstGeom prst="rect">
            <a:avLst/>
          </a:prstGeom>
        </p:spPr>
        <p:txBody>
          <a:bodyPr wrap="square">
            <a:spAutoFit/>
          </a:bodyPr>
          <a:lstStyle/>
          <a:p>
            <a:pPr marL="517525" indent="9525">
              <a:buSzPts val="3960"/>
              <a:tabLst>
                <a:tab pos="914400" algn="l"/>
              </a:tabLst>
            </a:pPr>
            <a:r>
              <a:rPr lang="fr-FR" dirty="0">
                <a:solidFill>
                  <a:srgbClr val="072C62"/>
                </a:solidFill>
                <a:latin typeface="Arial Narrow" panose="020B0606020202030204" pitchFamily="34" charset="0"/>
              </a:rPr>
              <a:t>King, L., Jorgensen, M., Lussier, A., </a:t>
            </a:r>
            <a:r>
              <a:rPr lang="fr-FR" dirty="0" err="1">
                <a:solidFill>
                  <a:srgbClr val="072C62"/>
                </a:solidFill>
                <a:latin typeface="Arial Narrow" panose="020B0606020202030204" pitchFamily="34" charset="0"/>
              </a:rPr>
              <a:t>Fichten</a:t>
            </a:r>
            <a:r>
              <a:rPr lang="fr-FR" dirty="0">
                <a:solidFill>
                  <a:srgbClr val="072C62"/>
                </a:solidFill>
                <a:latin typeface="Arial Narrow" panose="020B0606020202030204" pitchFamily="34" charset="0"/>
              </a:rPr>
              <a:t>, C., Havel, A., </a:t>
            </a:r>
            <a:r>
              <a:rPr lang="fr-FR" dirty="0" err="1">
                <a:solidFill>
                  <a:srgbClr val="072C62"/>
                </a:solidFill>
                <a:latin typeface="Arial Narrow" panose="020B0606020202030204" pitchFamily="34" charset="0"/>
              </a:rPr>
              <a:t>Amsel</a:t>
            </a:r>
            <a:r>
              <a:rPr lang="fr-FR" dirty="0">
                <a:solidFill>
                  <a:srgbClr val="072C62"/>
                </a:solidFill>
                <a:latin typeface="Arial Narrow" panose="020B0606020202030204" pitchFamily="34" charset="0"/>
              </a:rPr>
              <a:t>, R., … Asuncion, J. (2017). Les perspectives des étudiants et des professeurs sur l’excellence dans l’utilisation des TIC et du </a:t>
            </a:r>
            <a:r>
              <a:rPr lang="fr-FR" dirty="0" err="1">
                <a:solidFill>
                  <a:srgbClr val="072C62"/>
                </a:solidFill>
                <a:latin typeface="Arial Narrow" panose="020B0606020202030204" pitchFamily="34" charset="0"/>
              </a:rPr>
              <a:t>cyberapprentissage</a:t>
            </a:r>
            <a:r>
              <a:rPr lang="fr-FR" dirty="0">
                <a:solidFill>
                  <a:srgbClr val="072C62"/>
                </a:solidFill>
                <a:latin typeface="Arial Narrow" panose="020B0606020202030204" pitchFamily="34" charset="0"/>
              </a:rPr>
              <a:t> au collégial. Centre de documentation collégiale. Provenant de https://eduq.info/xmlui/bitstream/handle/11515/35242/king-et-al-perspectives-etudiants-professeurs-excellence-tic-cyberapprentissage-collegial-adaptech-2017.pdf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11</a:t>
            </a:fld>
            <a:endParaRPr/>
          </a:p>
        </p:txBody>
      </p:sp>
      <p:sp>
        <p:nvSpPr>
          <p:cNvPr id="118" name="Google Shape;118;p15"/>
          <p:cNvSpPr txBox="1">
            <a:spLocks noGrp="1"/>
          </p:cNvSpPr>
          <p:nvPr>
            <p:ph type="body" idx="1"/>
          </p:nvPr>
        </p:nvSpPr>
        <p:spPr>
          <a:xfrm>
            <a:off x="154236" y="1148080"/>
            <a:ext cx="9326010" cy="6743700"/>
          </a:xfrm>
          <a:prstGeom prst="rect">
            <a:avLst/>
          </a:prstGeom>
          <a:noFill/>
          <a:ln>
            <a:noFill/>
          </a:ln>
        </p:spPr>
        <p:txBody>
          <a:bodyPr spcFirstLastPara="1" wrap="square" lIns="91425" tIns="45700" rIns="91425" bIns="45700" anchor="t" anchorCtr="0">
            <a:noAutofit/>
          </a:bodyPr>
          <a:lstStyle/>
          <a:p>
            <a:pPr marL="361950" lvl="0" indent="-361950" algn="l" rtl="0">
              <a:spcBef>
                <a:spcPts val="800"/>
              </a:spcBef>
              <a:spcAft>
                <a:spcPts val="0"/>
              </a:spcAft>
              <a:buSzPts val="3520"/>
              <a:buFont typeface="Arial"/>
              <a:buChar char="•"/>
            </a:pPr>
            <a:r>
              <a:rPr lang="en-US" dirty="0"/>
              <a:t>Questions </a:t>
            </a:r>
            <a:r>
              <a:rPr lang="en-US" dirty="0" err="1"/>
              <a:t>similaires</a:t>
            </a:r>
            <a:r>
              <a:rPr lang="en-US" dirty="0"/>
              <a:t> </a:t>
            </a:r>
            <a:r>
              <a:rPr lang="en-US" dirty="0" err="1"/>
              <a:t>ou</a:t>
            </a:r>
            <a:r>
              <a:rPr lang="en-US" dirty="0"/>
              <a:t> </a:t>
            </a:r>
            <a:r>
              <a:rPr lang="en-US" dirty="0" err="1"/>
              <a:t>identiques</a:t>
            </a:r>
            <a:r>
              <a:rPr lang="en-US" dirty="0"/>
              <a:t> aux </a:t>
            </a:r>
            <a:r>
              <a:rPr lang="en-US" dirty="0" err="1"/>
              <a:t>différents</a:t>
            </a:r>
            <a:r>
              <a:rPr lang="en-US" dirty="0"/>
              <a:t> </a:t>
            </a:r>
            <a:r>
              <a:rPr lang="en-US" dirty="0" err="1"/>
              <a:t>acteurs</a:t>
            </a:r>
            <a:endParaRPr dirty="0"/>
          </a:p>
          <a:p>
            <a:pPr marL="628650" lvl="1" indent="-354013" algn="l" rtl="0">
              <a:spcBef>
                <a:spcPts val="800"/>
              </a:spcBef>
              <a:spcAft>
                <a:spcPts val="0"/>
              </a:spcAft>
              <a:buSzPts val="3080"/>
              <a:buFont typeface="Arial"/>
              <a:buChar char="•"/>
            </a:pPr>
            <a:r>
              <a:rPr lang="en-US" sz="2800" dirty="0"/>
              <a:t>Permet la </a:t>
            </a:r>
            <a:r>
              <a:rPr lang="en-US" sz="2800" dirty="0" err="1"/>
              <a:t>comparaison</a:t>
            </a:r>
            <a:r>
              <a:rPr lang="en-US" sz="2800" dirty="0"/>
              <a:t> des </a:t>
            </a:r>
            <a:r>
              <a:rPr lang="en-US" sz="2800" dirty="0" err="1"/>
              <a:t>données</a:t>
            </a:r>
            <a:endParaRPr sz="2800" dirty="0"/>
          </a:p>
          <a:p>
            <a:pPr marL="361950" lvl="0" indent="-361950" algn="l" rtl="0">
              <a:spcBef>
                <a:spcPts val="800"/>
              </a:spcBef>
              <a:spcAft>
                <a:spcPts val="0"/>
              </a:spcAft>
              <a:buSzPts val="3960"/>
              <a:buFont typeface="Arial"/>
              <a:buChar char="•"/>
            </a:pPr>
            <a:r>
              <a:rPr lang="en-US" dirty="0"/>
              <a:t>Questions </a:t>
            </a:r>
            <a:r>
              <a:rPr lang="en-US" dirty="0" err="1"/>
              <a:t>fermées</a:t>
            </a:r>
            <a:r>
              <a:rPr lang="en-US" dirty="0"/>
              <a:t> </a:t>
            </a:r>
            <a:r>
              <a:rPr lang="en-US" dirty="0" err="1"/>
              <a:t>ou</a:t>
            </a:r>
            <a:r>
              <a:rPr lang="en-US" dirty="0"/>
              <a:t> ouvertes</a:t>
            </a:r>
            <a:endParaRPr dirty="0"/>
          </a:p>
          <a:p>
            <a:pPr marL="361950" lvl="0" indent="-361950" algn="l" rtl="0">
              <a:spcBef>
                <a:spcPts val="800"/>
              </a:spcBef>
              <a:spcAft>
                <a:spcPts val="0"/>
              </a:spcAft>
              <a:buSzPts val="3520"/>
              <a:buFont typeface="Arial"/>
              <a:buChar char="•"/>
            </a:pPr>
            <a:r>
              <a:rPr lang="en-US" dirty="0" err="1"/>
              <a:t>Projet</a:t>
            </a:r>
            <a:r>
              <a:rPr lang="en-US" dirty="0"/>
              <a:t> </a:t>
            </a:r>
            <a:r>
              <a:rPr lang="en-US" dirty="0" err="1"/>
              <a:t>pilote</a:t>
            </a:r>
            <a:r>
              <a:rPr lang="en-US" dirty="0"/>
              <a:t> </a:t>
            </a:r>
            <a:r>
              <a:rPr lang="en-US" dirty="0" err="1"/>
              <a:t>nécessaire</a:t>
            </a:r>
            <a:endParaRPr lang="en-US" dirty="0"/>
          </a:p>
          <a:p>
            <a:pPr marL="628650" lvl="1" indent="-354012" algn="l" rtl="0">
              <a:spcBef>
                <a:spcPts val="800"/>
              </a:spcBef>
              <a:spcAft>
                <a:spcPts val="0"/>
              </a:spcAft>
              <a:buSzPts val="3080"/>
              <a:buFont typeface="Arial"/>
              <a:buChar char="•"/>
            </a:pPr>
            <a:r>
              <a:rPr lang="en-US" sz="2800" dirty="0" err="1"/>
              <a:t>Inclure</a:t>
            </a:r>
            <a:r>
              <a:rPr lang="en-US" sz="2800" dirty="0"/>
              <a:t> </a:t>
            </a:r>
            <a:r>
              <a:rPr lang="en-US" sz="2800" dirty="0" err="1"/>
              <a:t>différents</a:t>
            </a:r>
            <a:r>
              <a:rPr lang="en-US" sz="2800" dirty="0"/>
              <a:t> </a:t>
            </a:r>
            <a:r>
              <a:rPr lang="en-US" sz="2800" dirty="0" err="1"/>
              <a:t>acteurs</a:t>
            </a:r>
            <a:endParaRPr lang="en-US" sz="2800" dirty="0"/>
          </a:p>
          <a:p>
            <a:pPr marL="628650" lvl="1" indent="-354013" algn="l" rtl="0">
              <a:spcBef>
                <a:spcPts val="800"/>
              </a:spcBef>
              <a:spcAft>
                <a:spcPts val="0"/>
              </a:spcAft>
              <a:buSzPts val="3080"/>
              <a:buFont typeface="Arial"/>
              <a:buChar char="•"/>
            </a:pPr>
            <a:r>
              <a:rPr lang="en-US" sz="2800" dirty="0"/>
              <a:t>Tester </a:t>
            </a:r>
            <a:r>
              <a:rPr lang="en-US" sz="2800" dirty="0" err="1"/>
              <a:t>l’accessibilité</a:t>
            </a:r>
            <a:r>
              <a:rPr lang="en-US" sz="2800" dirty="0"/>
              <a:t> du questionnaire </a:t>
            </a:r>
            <a:r>
              <a:rPr lang="en-US" sz="2800" dirty="0" err="1"/>
              <a:t>en</a:t>
            </a:r>
            <a:r>
              <a:rPr lang="en-US" sz="2800" dirty="0"/>
              <a:t> </a:t>
            </a:r>
            <a:r>
              <a:rPr lang="en-US" sz="2800" dirty="0" err="1"/>
              <a:t>amont</a:t>
            </a:r>
            <a:endParaRPr sz="2800" dirty="0"/>
          </a:p>
          <a:p>
            <a:pPr marL="628650" lvl="1" indent="-354012">
              <a:spcBef>
                <a:spcPts val="800"/>
              </a:spcBef>
              <a:buSzPts val="3080"/>
            </a:pPr>
            <a:r>
              <a:rPr lang="en-US" sz="2800" dirty="0"/>
              <a:t>Questionnaire </a:t>
            </a:r>
            <a:r>
              <a:rPr lang="en-US" sz="2800" dirty="0" err="1"/>
              <a:t>bilingue</a:t>
            </a:r>
            <a:r>
              <a:rPr lang="en-US" sz="2800" dirty="0"/>
              <a:t> : assurer </a:t>
            </a:r>
            <a:r>
              <a:rPr lang="en-US" sz="2800" dirty="0" err="1"/>
              <a:t>l’accessibilité</a:t>
            </a:r>
            <a:r>
              <a:rPr lang="en-US" sz="2800" dirty="0"/>
              <a:t> dans les deux </a:t>
            </a:r>
            <a:r>
              <a:rPr lang="en-US" sz="2800" dirty="0" err="1"/>
              <a:t>langues</a:t>
            </a:r>
            <a:endParaRPr sz="2800" dirty="0"/>
          </a:p>
          <a:p>
            <a:pPr marL="0" lvl="0" indent="0" algn="l" rtl="0">
              <a:spcBef>
                <a:spcPts val="2400"/>
              </a:spcBef>
              <a:spcAft>
                <a:spcPts val="0"/>
              </a:spcAft>
              <a:buSzPts val="3520"/>
              <a:buNone/>
            </a:pPr>
            <a:endParaRPr sz="3200" dirty="0">
              <a:solidFill>
                <a:srgbClr val="002060"/>
              </a:solidFill>
            </a:endParaRPr>
          </a:p>
          <a:p>
            <a:pPr marL="0" lvl="0" indent="0" algn="l" rtl="0">
              <a:spcBef>
                <a:spcPts val="3600"/>
              </a:spcBef>
              <a:spcAft>
                <a:spcPts val="0"/>
              </a:spcAft>
              <a:buSzPts val="3520"/>
              <a:buNone/>
            </a:pPr>
            <a:endParaRPr sz="3200" dirty="0">
              <a:solidFill>
                <a:srgbClr val="002060"/>
              </a:solidFill>
            </a:endParaRPr>
          </a:p>
          <a:p>
            <a:pPr marL="0" lvl="0" indent="0" algn="l" rtl="0">
              <a:spcBef>
                <a:spcPts val="3600"/>
              </a:spcBef>
              <a:spcAft>
                <a:spcPts val="0"/>
              </a:spcAft>
              <a:buSzPts val="3520"/>
              <a:buNone/>
            </a:pPr>
            <a:endParaRPr sz="3200" dirty="0">
              <a:solidFill>
                <a:srgbClr val="002060"/>
              </a:solidFill>
            </a:endParaRPr>
          </a:p>
        </p:txBody>
      </p:sp>
      <p:sp>
        <p:nvSpPr>
          <p:cNvPr id="119" name="Google Shape;119;p15"/>
          <p:cNvSpPr txBox="1">
            <a:spLocks noGrp="1"/>
          </p:cNvSpPr>
          <p:nvPr>
            <p:ph type="title"/>
          </p:nvPr>
        </p:nvSpPr>
        <p:spPr>
          <a:xfrm>
            <a:off x="457200" y="260648"/>
            <a:ext cx="8229600" cy="684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Questionnaires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12</a:t>
            </a:fld>
            <a:endParaRPr dirty="0"/>
          </a:p>
        </p:txBody>
      </p:sp>
      <p:sp>
        <p:nvSpPr>
          <p:cNvPr id="126" name="Google Shape;126;p16"/>
          <p:cNvSpPr txBox="1">
            <a:spLocks noGrp="1"/>
          </p:cNvSpPr>
          <p:nvPr>
            <p:ph type="title"/>
          </p:nvPr>
        </p:nvSpPr>
        <p:spPr>
          <a:xfrm>
            <a:off x="0" y="476672"/>
            <a:ext cx="9143429" cy="68421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err="1"/>
              <a:t>Exemple</a:t>
            </a:r>
            <a:r>
              <a:rPr lang="en-US" sz="3600" dirty="0"/>
              <a:t> : </a:t>
            </a:r>
            <a:r>
              <a:rPr lang="en-US" sz="3600" dirty="0" err="1"/>
              <a:t>Expérience</a:t>
            </a:r>
            <a:r>
              <a:rPr lang="en-US" sz="3600" dirty="0"/>
              <a:t> </a:t>
            </a:r>
            <a:r>
              <a:rPr lang="en-US" sz="3600" dirty="0" err="1"/>
              <a:t>postsecondaire</a:t>
            </a:r>
            <a:r>
              <a:rPr lang="en-US" sz="3600" dirty="0"/>
              <a:t> des </a:t>
            </a:r>
            <a:r>
              <a:rPr lang="en-US" sz="3600" dirty="0" err="1"/>
              <a:t>personnes</a:t>
            </a:r>
            <a:r>
              <a:rPr lang="en-US" sz="3600" dirty="0"/>
              <a:t> </a:t>
            </a:r>
            <a:r>
              <a:rPr lang="en-US" sz="3600" dirty="0" err="1"/>
              <a:t>en</a:t>
            </a:r>
            <a:r>
              <a:rPr lang="en-US" sz="3600" dirty="0"/>
              <a:t> situation de handicap</a:t>
            </a:r>
            <a:endParaRPr sz="3600" dirty="0"/>
          </a:p>
        </p:txBody>
      </p:sp>
      <p:sp>
        <p:nvSpPr>
          <p:cNvPr id="127" name="Google Shape;127;p16"/>
          <p:cNvSpPr txBox="1">
            <a:spLocks noGrp="1"/>
          </p:cNvSpPr>
          <p:nvPr>
            <p:ph type="body" idx="1"/>
          </p:nvPr>
        </p:nvSpPr>
        <p:spPr>
          <a:xfrm>
            <a:off x="539552" y="1268760"/>
            <a:ext cx="8229600" cy="4888200"/>
          </a:xfrm>
          <a:prstGeom prst="rect">
            <a:avLst/>
          </a:prstGeom>
          <a:noFill/>
          <a:ln>
            <a:noFill/>
          </a:ln>
        </p:spPr>
        <p:txBody>
          <a:bodyPr spcFirstLastPara="1" wrap="square" lIns="91425" tIns="45700" rIns="91425" bIns="45700" anchor="t" anchorCtr="0">
            <a:noAutofit/>
          </a:bodyPr>
          <a:lstStyle/>
          <a:p>
            <a:pPr marL="361950" lvl="0" indent="-361950" algn="l" rtl="0">
              <a:spcBef>
                <a:spcPts val="0"/>
              </a:spcBef>
              <a:spcAft>
                <a:spcPts val="0"/>
              </a:spcAft>
              <a:buSzPts val="3960"/>
              <a:buChar char="•"/>
            </a:pPr>
            <a:r>
              <a:rPr lang="en-US" dirty="0"/>
              <a:t>But : Identifier les </a:t>
            </a:r>
            <a:r>
              <a:rPr lang="en-US" dirty="0" err="1"/>
              <a:t>facilitateurs</a:t>
            </a:r>
            <a:r>
              <a:rPr lang="en-US" dirty="0"/>
              <a:t> et les </a:t>
            </a:r>
            <a:r>
              <a:rPr lang="fr-CA" dirty="0"/>
              <a:t>obstacles liés aux études postsecondaire</a:t>
            </a:r>
            <a:r>
              <a:rPr lang="en-US" dirty="0"/>
              <a:t>s</a:t>
            </a:r>
            <a:endParaRPr dirty="0"/>
          </a:p>
          <a:p>
            <a:pPr marL="361950" lvl="0" indent="-361950" algn="l" rtl="0">
              <a:spcBef>
                <a:spcPts val="600"/>
              </a:spcBef>
              <a:spcAft>
                <a:spcPts val="0"/>
              </a:spcAft>
              <a:buSzPts val="3960"/>
              <a:buChar char="•"/>
            </a:pPr>
            <a:r>
              <a:rPr lang="en-US" dirty="0"/>
              <a:t>Étude </a:t>
            </a:r>
            <a:r>
              <a:rPr lang="en-US" dirty="0" err="1"/>
              <a:t>pancanadienne</a:t>
            </a:r>
            <a:endParaRPr dirty="0"/>
          </a:p>
          <a:p>
            <a:pPr marL="361950" lvl="0" indent="-361950" algn="l" rtl="0">
              <a:spcBef>
                <a:spcPts val="600"/>
              </a:spcBef>
              <a:spcAft>
                <a:spcPts val="0"/>
              </a:spcAft>
              <a:buSzPts val="3960"/>
              <a:buChar char="•"/>
            </a:pPr>
            <a:r>
              <a:rPr lang="en-US" dirty="0" err="1"/>
              <a:t>Acteurs</a:t>
            </a:r>
            <a:r>
              <a:rPr lang="en-US" dirty="0"/>
              <a:t> </a:t>
            </a:r>
            <a:r>
              <a:rPr lang="en-US" dirty="0" err="1"/>
              <a:t>représentés</a:t>
            </a:r>
            <a:endParaRPr dirty="0"/>
          </a:p>
          <a:p>
            <a:pPr marL="628650" lvl="1" indent="-354013" algn="l" rtl="0">
              <a:spcBef>
                <a:spcPts val="600"/>
              </a:spcBef>
              <a:spcAft>
                <a:spcPts val="0"/>
              </a:spcAft>
              <a:buSzPts val="3520"/>
              <a:buChar char="•"/>
            </a:pPr>
            <a:r>
              <a:rPr lang="en-US" dirty="0" err="1"/>
              <a:t>Étudiants</a:t>
            </a:r>
            <a:r>
              <a:rPr lang="en-US" dirty="0"/>
              <a:t> </a:t>
            </a:r>
            <a:r>
              <a:rPr lang="en-US" dirty="0" err="1"/>
              <a:t>actuels</a:t>
            </a:r>
            <a:endParaRPr dirty="0"/>
          </a:p>
          <a:p>
            <a:pPr marL="628650" lvl="1" indent="-354013" algn="l" rtl="0">
              <a:spcBef>
                <a:spcPts val="600"/>
              </a:spcBef>
              <a:spcAft>
                <a:spcPts val="0"/>
              </a:spcAft>
              <a:buSzPts val="3520"/>
              <a:buChar char="•"/>
            </a:pPr>
            <a:r>
              <a:rPr lang="en-US" dirty="0" err="1"/>
              <a:t>Diplômés</a:t>
            </a:r>
            <a:endParaRPr dirty="0"/>
          </a:p>
          <a:p>
            <a:pPr marL="628650" lvl="1" indent="-354013" algn="l" rtl="0">
              <a:spcBef>
                <a:spcPts val="600"/>
              </a:spcBef>
              <a:spcAft>
                <a:spcPts val="0"/>
              </a:spcAft>
              <a:buSzPts val="3520"/>
              <a:buChar char="•"/>
            </a:pPr>
            <a:r>
              <a:rPr lang="en-US" dirty="0" err="1"/>
              <a:t>Décrocheurs</a:t>
            </a:r>
            <a:endParaRPr dirty="0"/>
          </a:p>
          <a:p>
            <a:pPr marL="361950" lvl="0" indent="-110490" algn="l" rtl="0">
              <a:spcBef>
                <a:spcPts val="600"/>
              </a:spcBef>
              <a:spcAft>
                <a:spcPts val="0"/>
              </a:spcAft>
              <a:buSzPts val="3960"/>
              <a:buNone/>
            </a:pPr>
            <a:endParaRPr dirty="0"/>
          </a:p>
        </p:txBody>
      </p:sp>
      <p:pic>
        <p:nvPicPr>
          <p:cNvPr id="5" name="Picture 11" descr="Image d'un diplomé avec un chapeau de graduation et un diplôme. Les droits d'auteur sont : http://www.neads.ca/fr/norc/movingon/student_leadership/" title="Diplomé"/>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69000" y="3982720"/>
            <a:ext cx="2089150" cy="19034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4" name="Google Shape;134;p17"/>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13</a:t>
            </a:fld>
            <a:endParaRPr dirty="0"/>
          </a:p>
        </p:txBody>
      </p:sp>
      <p:sp>
        <p:nvSpPr>
          <p:cNvPr id="132" name="Google Shape;132;p17"/>
          <p:cNvSpPr txBox="1">
            <a:spLocks noGrp="1"/>
          </p:cNvSpPr>
          <p:nvPr>
            <p:ph type="title"/>
          </p:nvPr>
        </p:nvSpPr>
        <p:spPr>
          <a:xfrm>
            <a:off x="0" y="404664"/>
            <a:ext cx="9144000" cy="684213"/>
          </a:xfrm>
          <a:prstGeom prst="rect">
            <a:avLst/>
          </a:prstGeom>
          <a:noFill/>
          <a:ln>
            <a:noFill/>
          </a:ln>
        </p:spPr>
        <p:txBody>
          <a:bodyPr spcFirstLastPara="1" wrap="square" lIns="91425" tIns="45700" rIns="91425" bIns="45700" anchor="b" anchorCtr="0">
            <a:noAutofit/>
          </a:bodyPr>
          <a:lstStyle/>
          <a:p>
            <a:pPr lvl="0"/>
            <a:r>
              <a:rPr lang="en-US" sz="3600" dirty="0" err="1"/>
              <a:t>Exemple</a:t>
            </a:r>
            <a:r>
              <a:rPr lang="en-US" sz="3600" dirty="0"/>
              <a:t> : </a:t>
            </a:r>
            <a:r>
              <a:rPr lang="en-US" sz="3600" dirty="0" err="1"/>
              <a:t>Expérience</a:t>
            </a:r>
            <a:r>
              <a:rPr lang="en-US" sz="3600" dirty="0"/>
              <a:t> </a:t>
            </a:r>
            <a:r>
              <a:rPr lang="en-US" sz="3600" dirty="0" err="1"/>
              <a:t>postsecondaire</a:t>
            </a:r>
            <a:r>
              <a:rPr lang="en-US" sz="3600" dirty="0"/>
              <a:t> des </a:t>
            </a:r>
            <a:r>
              <a:rPr lang="en-US" sz="3600" dirty="0" err="1"/>
              <a:t>personnes</a:t>
            </a:r>
            <a:r>
              <a:rPr lang="en-US" sz="3600" dirty="0"/>
              <a:t> </a:t>
            </a:r>
            <a:r>
              <a:rPr lang="en-US" sz="3600" dirty="0" err="1"/>
              <a:t>en</a:t>
            </a:r>
            <a:r>
              <a:rPr lang="en-US" sz="3600" dirty="0"/>
              <a:t> situation de handicap</a:t>
            </a:r>
            <a:endParaRPr dirty="0"/>
          </a:p>
        </p:txBody>
      </p:sp>
      <p:sp>
        <p:nvSpPr>
          <p:cNvPr id="133" name="Google Shape;133;p17"/>
          <p:cNvSpPr txBox="1">
            <a:spLocks noGrp="1"/>
          </p:cNvSpPr>
          <p:nvPr>
            <p:ph type="body" idx="1"/>
          </p:nvPr>
        </p:nvSpPr>
        <p:spPr>
          <a:xfrm>
            <a:off x="457200" y="1359071"/>
            <a:ext cx="8229600" cy="4888200"/>
          </a:xfrm>
          <a:prstGeom prst="rect">
            <a:avLst/>
          </a:prstGeom>
          <a:noFill/>
          <a:ln>
            <a:noFill/>
          </a:ln>
        </p:spPr>
        <p:txBody>
          <a:bodyPr spcFirstLastPara="1" wrap="square" lIns="91425" tIns="45700" rIns="91425" bIns="45700" anchor="t" anchorCtr="0">
            <a:noAutofit/>
          </a:bodyPr>
          <a:lstStyle/>
          <a:p>
            <a:pPr marL="361950" lvl="0" indent="-361950" algn="l" rtl="0">
              <a:spcBef>
                <a:spcPts val="1600"/>
              </a:spcBef>
              <a:spcAft>
                <a:spcPts val="0"/>
              </a:spcAft>
              <a:buSzPts val="3960"/>
              <a:buChar char="•"/>
            </a:pPr>
            <a:r>
              <a:rPr lang="en-US" dirty="0"/>
              <a:t>Chaque </a:t>
            </a:r>
            <a:r>
              <a:rPr lang="en-US" dirty="0" err="1"/>
              <a:t>groupe</a:t>
            </a:r>
            <a:r>
              <a:rPr lang="en-US" dirty="0"/>
              <a:t> </a:t>
            </a:r>
            <a:r>
              <a:rPr lang="en-US" dirty="0" err="1"/>
              <a:t>d’acteurs</a:t>
            </a:r>
            <a:r>
              <a:rPr lang="en-US" dirty="0"/>
              <a:t> </a:t>
            </a:r>
            <a:r>
              <a:rPr lang="en-US" dirty="0" err="1"/>
              <a:t>principaux</a:t>
            </a:r>
            <a:r>
              <a:rPr lang="en-US" dirty="0"/>
              <a:t> a </a:t>
            </a:r>
            <a:r>
              <a:rPr lang="en-US" dirty="0" err="1"/>
              <a:t>reçu</a:t>
            </a:r>
            <a:r>
              <a:rPr lang="en-US" dirty="0"/>
              <a:t> un questionnaire </a:t>
            </a:r>
            <a:r>
              <a:rPr lang="en-US" dirty="0" err="1"/>
              <a:t>similaire</a:t>
            </a:r>
            <a:endParaRPr dirty="0"/>
          </a:p>
          <a:p>
            <a:pPr marL="361950" lvl="0" indent="-361950" algn="l" rtl="0">
              <a:spcBef>
                <a:spcPts val="1600"/>
              </a:spcBef>
              <a:spcAft>
                <a:spcPts val="0"/>
              </a:spcAft>
              <a:buSzPts val="3960"/>
              <a:buChar char="•"/>
            </a:pPr>
            <a:r>
              <a:rPr lang="en-US" dirty="0"/>
              <a:t>Types </a:t>
            </a:r>
            <a:r>
              <a:rPr lang="fr-CA" dirty="0"/>
              <a:t>de questions</a:t>
            </a:r>
            <a:endParaRPr dirty="0"/>
          </a:p>
          <a:p>
            <a:pPr marL="628650" lvl="1" indent="-354013" algn="l" rtl="0">
              <a:spcBef>
                <a:spcPts val="1600"/>
              </a:spcBef>
              <a:spcAft>
                <a:spcPts val="0"/>
              </a:spcAft>
              <a:buSzPts val="3520"/>
              <a:buChar char="•"/>
            </a:pPr>
            <a:r>
              <a:rPr lang="en-US" dirty="0" err="1"/>
              <a:t>Listes</a:t>
            </a:r>
            <a:r>
              <a:rPr lang="en-US" dirty="0"/>
              <a:t> de </a:t>
            </a:r>
            <a:r>
              <a:rPr lang="en-US" dirty="0" err="1"/>
              <a:t>vérification</a:t>
            </a:r>
            <a:endParaRPr dirty="0"/>
          </a:p>
          <a:p>
            <a:pPr marL="628650" lvl="1" indent="-354013" algn="l" rtl="0">
              <a:spcBef>
                <a:spcPts val="1600"/>
              </a:spcBef>
              <a:spcAft>
                <a:spcPts val="0"/>
              </a:spcAft>
              <a:buSzPts val="3520"/>
              <a:buChar char="•"/>
            </a:pPr>
            <a:r>
              <a:rPr lang="fr-CA" dirty="0"/>
              <a:t>Questions ouvertes</a:t>
            </a:r>
            <a:endParaRPr dirty="0"/>
          </a:p>
          <a:p>
            <a:pPr marL="628650" lvl="1" indent="-354013" algn="l" rtl="0">
              <a:spcBef>
                <a:spcPts val="1600"/>
              </a:spcBef>
              <a:spcAft>
                <a:spcPts val="0"/>
              </a:spcAft>
              <a:buSzPts val="3520"/>
              <a:buChar char="•"/>
            </a:pPr>
            <a:r>
              <a:rPr lang="fr-CA" dirty="0"/>
              <a:t>Questions avec une échelle Likert</a:t>
            </a:r>
            <a:endParaRPr dirty="0"/>
          </a:p>
          <a:p>
            <a:pPr marL="895350" lvl="2" indent="-106044" algn="l" rtl="0">
              <a:spcBef>
                <a:spcPts val="500"/>
              </a:spcBef>
              <a:spcAft>
                <a:spcPts val="0"/>
              </a:spcAft>
              <a:buSzPts val="3080"/>
              <a:buNone/>
            </a:pPr>
            <a:endParaRPr dirty="0"/>
          </a:p>
        </p:txBody>
      </p:sp>
      <p:pic>
        <p:nvPicPr>
          <p:cNvPr id="5" name="Picture 2" descr="Image d'un bonhomme animé qui coche des petites boîtes sur une liste de vérification. Les droits d'auteur sont : http://www.analyticstool.com/&#10;&#10;" title="Bonhomme animé qui coche des petites boîtes sur une liste de vérification."/>
          <p:cNvPicPr>
            <a:picLocks noChangeAspect="1" noChangeArrowheads="1"/>
          </p:cNvPicPr>
          <p:nvPr/>
        </p:nvPicPr>
        <p:blipFill>
          <a:blip r:embed="rId3" cstate="print"/>
          <a:srcRect/>
          <a:stretch>
            <a:fillRect/>
          </a:stretch>
        </p:blipFill>
        <p:spPr bwMode="auto">
          <a:xfrm>
            <a:off x="6491985" y="3109157"/>
            <a:ext cx="2090040" cy="145257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4" name="Google Shape;144;p18"/>
          <p:cNvSpPr txBox="1">
            <a:spLocks noGrp="1"/>
          </p:cNvSpPr>
          <p:nvPr>
            <p:ph type="sldNum" idx="12"/>
          </p:nvPr>
        </p:nvSpPr>
        <p:spPr>
          <a:xfrm>
            <a:off x="8629650" y="6469063"/>
            <a:ext cx="514350" cy="2698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14</a:t>
            </a:fld>
            <a:endParaRPr dirty="0"/>
          </a:p>
        </p:txBody>
      </p:sp>
      <p:sp>
        <p:nvSpPr>
          <p:cNvPr id="140" name="Google Shape;140;p18"/>
          <p:cNvSpPr txBox="1">
            <a:spLocks noGrp="1"/>
          </p:cNvSpPr>
          <p:nvPr>
            <p:ph type="title"/>
          </p:nvPr>
        </p:nvSpPr>
        <p:spPr>
          <a:xfrm>
            <a:off x="442664" y="468018"/>
            <a:ext cx="8305800" cy="79208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Étude </a:t>
            </a:r>
            <a:r>
              <a:rPr lang="en-US" dirty="0" err="1"/>
              <a:t>d’archives</a:t>
            </a:r>
            <a:r>
              <a:rPr lang="en-US" dirty="0"/>
              <a:t> : </a:t>
            </a:r>
            <a:r>
              <a:rPr lang="en-US" dirty="0" err="1"/>
              <a:t>Diplomation</a:t>
            </a:r>
            <a:r>
              <a:rPr lang="en-US" dirty="0"/>
              <a:t>/</a:t>
            </a:r>
            <a:r>
              <a:rPr lang="en-US" dirty="0" err="1"/>
              <a:t>persistance</a:t>
            </a:r>
            <a:endParaRPr dirty="0"/>
          </a:p>
        </p:txBody>
      </p:sp>
      <p:sp>
        <p:nvSpPr>
          <p:cNvPr id="141" name="Google Shape;141;p18"/>
          <p:cNvSpPr txBox="1"/>
          <p:nvPr/>
        </p:nvSpPr>
        <p:spPr>
          <a:xfrm>
            <a:off x="153195" y="1106117"/>
            <a:ext cx="8884738" cy="5139869"/>
          </a:xfrm>
          <a:prstGeom prst="rect">
            <a:avLst/>
          </a:prstGeom>
          <a:noFill/>
          <a:ln>
            <a:noFill/>
          </a:ln>
        </p:spPr>
        <p:txBody>
          <a:bodyPr spcFirstLastPara="1" wrap="square" lIns="91425" tIns="45700" rIns="91425" bIns="45700" anchor="t" anchorCtr="0">
            <a:noAutofit/>
          </a:bodyPr>
          <a:lstStyle/>
          <a:p>
            <a:pPr marL="457200" lvl="0" indent="-457200">
              <a:buClr>
                <a:srgbClr val="0033CC"/>
              </a:buClr>
              <a:buSzPct val="98000"/>
              <a:buFont typeface="Arial" panose="020B0604020202020204" pitchFamily="34" charset="0"/>
              <a:buChar char="•"/>
            </a:pPr>
            <a:r>
              <a:rPr lang="fr-FR" sz="3600" dirty="0">
                <a:solidFill>
                  <a:srgbClr val="072C62"/>
                </a:solidFill>
              </a:rPr>
              <a:t>n=42 010 étudiants postsecondaires</a:t>
            </a:r>
          </a:p>
          <a:p>
            <a:pPr marL="457200" lvl="0" indent="-457200">
              <a:spcBef>
                <a:spcPts val="720"/>
              </a:spcBef>
              <a:buClr>
                <a:srgbClr val="0033CC"/>
              </a:buClr>
              <a:buSzPct val="98000"/>
              <a:buFont typeface="Arial" panose="020B0604020202020204" pitchFamily="34" charset="0"/>
              <a:buChar char="•"/>
            </a:pPr>
            <a:r>
              <a:rPr lang="fr-FR" sz="3600" dirty="0">
                <a:solidFill>
                  <a:srgbClr val="072C62"/>
                </a:solidFill>
              </a:rPr>
              <a:t>Étudiants en situation de handicap et étudiants sans handicap ont le même taux de diplomation</a:t>
            </a:r>
            <a:r>
              <a:rPr lang="fr-FR" sz="3600" baseline="30000" dirty="0">
                <a:solidFill>
                  <a:srgbClr val="072C62"/>
                </a:solidFill>
              </a:rPr>
              <a:t>1 </a:t>
            </a:r>
            <a:endParaRPr lang="fr-FR" sz="3600" dirty="0">
              <a:solidFill>
                <a:srgbClr val="072C62"/>
              </a:solidFill>
            </a:endParaRPr>
          </a:p>
          <a:p>
            <a:pPr marL="725488" indent="-457200">
              <a:spcBef>
                <a:spcPts val="640"/>
              </a:spcBef>
              <a:buClr>
                <a:srgbClr val="0033CC"/>
              </a:buClr>
              <a:buSzPct val="110000"/>
              <a:buFont typeface="Arial" panose="020B0604020202020204" pitchFamily="34" charset="0"/>
              <a:buChar char="•"/>
            </a:pPr>
            <a:r>
              <a:rPr lang="fr-FR" sz="3200" dirty="0">
                <a:solidFill>
                  <a:srgbClr val="072C62"/>
                </a:solidFill>
              </a:rPr>
              <a:t>Différence = prennent</a:t>
            </a:r>
          </a:p>
          <a:p>
            <a:pPr lvl="0">
              <a:spcBef>
                <a:spcPts val="640"/>
              </a:spcBef>
            </a:pPr>
            <a:r>
              <a:rPr lang="fr-FR" sz="3200" dirty="0">
                <a:solidFill>
                  <a:srgbClr val="072C62"/>
                </a:solidFill>
              </a:rPr>
              <a:t> 	une session de plus</a:t>
            </a:r>
          </a:p>
        </p:txBody>
      </p:sp>
      <p:pic>
        <p:nvPicPr>
          <p:cNvPr id="142" name="Google Shape;142;p18" descr="55% of pre-university students with disabilities graduate.&#10;54.5% of pre-university students without disabilities graduate.&#10;&#10;53.2% of career/technical students with disabilities graduate.&#10;51.7% of career/technical students without disabilities graduate." title="Graph: Students with and without disabilities graduate at the same rate"/>
          <p:cNvPicPr preferRelativeResize="0"/>
          <p:nvPr/>
        </p:nvPicPr>
        <p:blipFill rotWithShape="1">
          <a:blip r:embed="rId3">
            <a:alphaModFix/>
          </a:blip>
          <a:srcRect/>
          <a:stretch/>
        </p:blipFill>
        <p:spPr>
          <a:xfrm>
            <a:off x="4981889" y="3040655"/>
            <a:ext cx="4056044" cy="3103340"/>
          </a:xfrm>
          <a:prstGeom prst="rect">
            <a:avLst/>
          </a:prstGeom>
          <a:noFill/>
          <a:ln>
            <a:noFill/>
          </a:ln>
        </p:spPr>
      </p:pic>
      <p:sp>
        <p:nvSpPr>
          <p:cNvPr id="143" name="Google Shape;143;p18" descr="Jorgensen, S., Fichten, C.S., Havel, A., Lamb, D., James, C., &amp; Barile, M. (2005). Academic performance of college students with and without disabilities: An archival study. Canadian Journal of Counselling, 39(2), 101-117.&#10;" title="Graph: students with and without disabilities graduate at the same rate"/>
          <p:cNvSpPr txBox="1"/>
          <p:nvPr/>
        </p:nvSpPr>
        <p:spPr>
          <a:xfrm>
            <a:off x="395536" y="6342419"/>
            <a:ext cx="835292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0" i="0" u="none" strike="noStrike" cap="none" baseline="30000" dirty="0">
                <a:solidFill>
                  <a:srgbClr val="072C62"/>
                </a:solidFill>
                <a:latin typeface="Arial Narrow" panose="020B0606020202030204" pitchFamily="34" charset="0"/>
                <a:ea typeface="Tahoma"/>
                <a:cs typeface="Tahoma"/>
                <a:sym typeface="Tahoma"/>
              </a:rPr>
              <a:t>1 </a:t>
            </a:r>
            <a:r>
              <a:rPr lang="en-US" b="0" i="0" u="none" strike="noStrike" cap="none" dirty="0">
                <a:solidFill>
                  <a:srgbClr val="072C62"/>
                </a:solidFill>
                <a:latin typeface="Arial Narrow" panose="020B0606020202030204" pitchFamily="34" charset="0"/>
                <a:ea typeface="Tahoma"/>
                <a:cs typeface="Tahoma"/>
                <a:sym typeface="Tahoma"/>
              </a:rPr>
              <a:t>Jorgensen, S., </a:t>
            </a:r>
            <a:r>
              <a:rPr lang="en-US" b="0" i="0" u="none" strike="noStrike" cap="none" dirty="0" err="1">
                <a:solidFill>
                  <a:srgbClr val="072C62"/>
                </a:solidFill>
                <a:latin typeface="Arial Narrow" panose="020B0606020202030204" pitchFamily="34" charset="0"/>
                <a:ea typeface="Tahoma"/>
                <a:cs typeface="Tahoma"/>
                <a:sym typeface="Tahoma"/>
              </a:rPr>
              <a:t>Fichten</a:t>
            </a:r>
            <a:r>
              <a:rPr lang="en-US" b="0" i="0" u="none" strike="noStrike" cap="none" dirty="0">
                <a:solidFill>
                  <a:srgbClr val="072C62"/>
                </a:solidFill>
                <a:latin typeface="Arial Narrow" panose="020B0606020202030204" pitchFamily="34" charset="0"/>
                <a:ea typeface="Tahoma"/>
                <a:cs typeface="Tahoma"/>
                <a:sym typeface="Tahoma"/>
              </a:rPr>
              <a:t>, C.S., Havel, A., Lamb, D., James, C. et Barile, M. (2005). Academic performance of college students with and without disabilities: An archival study. </a:t>
            </a:r>
            <a:r>
              <a:rPr lang="en-US" b="0" i="1" u="none" strike="noStrike" cap="none" dirty="0">
                <a:solidFill>
                  <a:srgbClr val="072C62"/>
                </a:solidFill>
                <a:latin typeface="Arial Narrow" panose="020B0606020202030204" pitchFamily="34" charset="0"/>
                <a:ea typeface="Tahoma"/>
                <a:cs typeface="Tahoma"/>
                <a:sym typeface="Tahoma"/>
              </a:rPr>
              <a:t>Canadian Journal of Counselling, 39</a:t>
            </a:r>
            <a:r>
              <a:rPr lang="en-US" b="0" i="0" u="none" strike="noStrike" cap="none" dirty="0">
                <a:solidFill>
                  <a:srgbClr val="072C62"/>
                </a:solidFill>
                <a:latin typeface="Arial Narrow" panose="020B0606020202030204" pitchFamily="34" charset="0"/>
                <a:ea typeface="Tahoma"/>
                <a:cs typeface="Tahoma"/>
                <a:sym typeface="Tahoma"/>
              </a:rPr>
              <a:t>(2), 101-117.</a:t>
            </a:r>
            <a:endParaRPr dirty="0">
              <a:solidFill>
                <a:srgbClr val="072C62"/>
              </a:solidFill>
              <a:latin typeface="Arial Narrow" panose="020B0606020202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4" name="Google Shape;154;p19"/>
          <p:cNvSpPr txBox="1">
            <a:spLocks noGrp="1"/>
          </p:cNvSpPr>
          <p:nvPr>
            <p:ph type="sldNum" idx="12"/>
          </p:nvPr>
        </p:nvSpPr>
        <p:spPr>
          <a:xfrm>
            <a:off x="8629650" y="6469063"/>
            <a:ext cx="514350" cy="2698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15</a:t>
            </a:fld>
            <a:endParaRPr dirty="0"/>
          </a:p>
        </p:txBody>
      </p:sp>
      <p:sp>
        <p:nvSpPr>
          <p:cNvPr id="150" name="Google Shape;150;p19"/>
          <p:cNvSpPr txBox="1">
            <a:spLocks noGrp="1"/>
          </p:cNvSpPr>
          <p:nvPr>
            <p:ph type="title"/>
          </p:nvPr>
        </p:nvSpPr>
        <p:spPr>
          <a:xfrm>
            <a:off x="323850" y="343688"/>
            <a:ext cx="8305800" cy="710952"/>
          </a:xfrm>
          <a:prstGeom prst="rect">
            <a:avLst/>
          </a:prstGeom>
          <a:noFill/>
          <a:ln>
            <a:noFill/>
          </a:ln>
        </p:spPr>
        <p:txBody>
          <a:bodyPr spcFirstLastPara="1" wrap="square" lIns="91425" tIns="45700" rIns="91425" bIns="45700" anchor="b" anchorCtr="0">
            <a:noAutofit/>
          </a:bodyPr>
          <a:lstStyle/>
          <a:p>
            <a:pPr marL="0" lvl="1" indent="0" algn="ctr" rtl="0">
              <a:spcBef>
                <a:spcPts val="0"/>
              </a:spcBef>
              <a:spcAft>
                <a:spcPts val="0"/>
              </a:spcAft>
              <a:buNone/>
            </a:pPr>
            <a:r>
              <a:rPr lang="en-US" dirty="0" err="1"/>
              <a:t>Étude</a:t>
            </a:r>
            <a:r>
              <a:rPr lang="en-US" dirty="0"/>
              <a:t> quasi-</a:t>
            </a:r>
            <a:r>
              <a:rPr lang="en-US" dirty="0" err="1"/>
              <a:t>exp</a:t>
            </a:r>
            <a:r>
              <a:rPr lang="fr-CA" dirty="0"/>
              <a:t>é</a:t>
            </a:r>
            <a:r>
              <a:rPr lang="en-US" dirty="0" err="1"/>
              <a:t>rimentale</a:t>
            </a:r>
            <a:endParaRPr dirty="0"/>
          </a:p>
        </p:txBody>
      </p:sp>
      <p:sp>
        <p:nvSpPr>
          <p:cNvPr id="151" name="Google Shape;151;p19"/>
          <p:cNvSpPr txBox="1"/>
          <p:nvPr/>
        </p:nvSpPr>
        <p:spPr>
          <a:xfrm>
            <a:off x="107504" y="1196752"/>
            <a:ext cx="9212766" cy="4988086"/>
          </a:xfrm>
          <a:prstGeom prst="rect">
            <a:avLst/>
          </a:prstGeom>
          <a:noFill/>
          <a:ln>
            <a:noFill/>
          </a:ln>
        </p:spPr>
        <p:txBody>
          <a:bodyPr spcFirstLastPara="1" wrap="square" lIns="91425" tIns="45700" rIns="91425" bIns="45700" anchor="t" anchorCtr="0">
            <a:noAutofit/>
          </a:bodyPr>
          <a:lstStyle/>
          <a:p>
            <a:pPr marL="0" marR="0" lvl="2" indent="0" algn="l" rtl="0">
              <a:spcBef>
                <a:spcPts val="0"/>
              </a:spcBef>
              <a:spcAft>
                <a:spcPts val="0"/>
              </a:spcAft>
              <a:buClr>
                <a:srgbClr val="0033CC"/>
              </a:buClr>
              <a:buSzPts val="2400"/>
              <a:buFont typeface="Arial"/>
              <a:buNone/>
            </a:pPr>
            <a:r>
              <a:rPr lang="en-US" sz="3600" b="0" i="0" u="none" strike="noStrike" cap="none" dirty="0">
                <a:solidFill>
                  <a:srgbClr val="072C62"/>
                </a:solidFill>
                <a:sym typeface="Arial"/>
              </a:rPr>
              <a:t>Étude </a:t>
            </a:r>
            <a:r>
              <a:rPr lang="en-US" sz="3600" dirty="0">
                <a:solidFill>
                  <a:srgbClr val="072C62"/>
                </a:solidFill>
              </a:rPr>
              <a:t>sur la </a:t>
            </a:r>
            <a:r>
              <a:rPr lang="en-US" sz="3600" dirty="0" err="1">
                <a:solidFill>
                  <a:srgbClr val="072C62"/>
                </a:solidFill>
              </a:rPr>
              <a:t>compréhension</a:t>
            </a:r>
            <a:r>
              <a:rPr lang="en-US" sz="3600" dirty="0">
                <a:solidFill>
                  <a:srgbClr val="072C62"/>
                </a:solidFill>
              </a:rPr>
              <a:t> de </a:t>
            </a:r>
            <a:r>
              <a:rPr lang="en-US" sz="3600" dirty="0" err="1">
                <a:solidFill>
                  <a:srgbClr val="072C62"/>
                </a:solidFill>
              </a:rPr>
              <a:t>textes</a:t>
            </a:r>
            <a:r>
              <a:rPr lang="en-US" sz="3600" dirty="0">
                <a:solidFill>
                  <a:srgbClr val="072C62"/>
                </a:solidFill>
              </a:rPr>
              <a:t> lus</a:t>
            </a:r>
            <a:r>
              <a:rPr lang="en-US" sz="3600" b="0" i="0" u="none" strike="noStrike" cap="none" baseline="30000" dirty="0">
                <a:solidFill>
                  <a:srgbClr val="072C62"/>
                </a:solidFill>
                <a:sym typeface="Arial"/>
              </a:rPr>
              <a:t>1</a:t>
            </a:r>
            <a:endParaRPr sz="3600" b="0" i="0" u="none" strike="noStrike" cap="none" baseline="30000" dirty="0">
              <a:solidFill>
                <a:srgbClr val="072C62"/>
              </a:solidFill>
              <a:sym typeface="Arial"/>
            </a:endParaRPr>
          </a:p>
          <a:p>
            <a:pPr marL="457200" marR="0" lvl="3" indent="-457200" algn="l" rtl="0">
              <a:spcBef>
                <a:spcPts val="200"/>
              </a:spcBef>
              <a:spcAft>
                <a:spcPts val="0"/>
              </a:spcAft>
              <a:buClr>
                <a:srgbClr val="0033CC"/>
              </a:buClr>
              <a:buSzPct val="110000"/>
              <a:buFont typeface="Arial" panose="020B0604020202020204" pitchFamily="34" charset="0"/>
              <a:buChar char="•"/>
            </a:pPr>
            <a:r>
              <a:rPr lang="en-US" sz="3200" b="0" i="0" u="none" strike="noStrike" cap="none" dirty="0">
                <a:solidFill>
                  <a:srgbClr val="072C62"/>
                </a:solidFill>
                <a:sym typeface="Arial"/>
              </a:rPr>
              <a:t>432 </a:t>
            </a:r>
            <a:r>
              <a:rPr lang="en-US" sz="3200" dirty="0" err="1">
                <a:solidFill>
                  <a:srgbClr val="072C62"/>
                </a:solidFill>
              </a:rPr>
              <a:t>cégépiens</a:t>
            </a:r>
            <a:endParaRPr sz="3200" dirty="0">
              <a:solidFill>
                <a:srgbClr val="072C62"/>
              </a:solidFill>
            </a:endParaRPr>
          </a:p>
          <a:p>
            <a:pPr marL="704088" marR="0" lvl="4" indent="-457200" algn="l" rtl="0">
              <a:spcBef>
                <a:spcPts val="200"/>
              </a:spcBef>
              <a:spcAft>
                <a:spcPts val="0"/>
              </a:spcAft>
              <a:buClr>
                <a:srgbClr val="0033CC"/>
              </a:buClr>
              <a:buSzPct val="110000"/>
              <a:buFont typeface="Arial" panose="020B0604020202020204" pitchFamily="34" charset="0"/>
              <a:buChar char="•"/>
            </a:pPr>
            <a:r>
              <a:rPr lang="en-US" sz="2800" dirty="0">
                <a:solidFill>
                  <a:srgbClr val="072C62"/>
                </a:solidFill>
              </a:rPr>
              <a:t>Difficultés </a:t>
            </a:r>
            <a:r>
              <a:rPr lang="en-US" sz="2800" dirty="0" err="1">
                <a:solidFill>
                  <a:srgbClr val="072C62"/>
                </a:solidFill>
              </a:rPr>
              <a:t>d’apprentissage</a:t>
            </a:r>
            <a:endParaRPr dirty="0">
              <a:solidFill>
                <a:srgbClr val="072C62"/>
              </a:solidFill>
            </a:endParaRPr>
          </a:p>
          <a:p>
            <a:pPr marL="704088" marR="0" lvl="4" indent="-457200" algn="l" rtl="0">
              <a:spcBef>
                <a:spcPts val="200"/>
              </a:spcBef>
              <a:spcAft>
                <a:spcPts val="0"/>
              </a:spcAft>
              <a:buClr>
                <a:srgbClr val="0033CC"/>
              </a:buClr>
              <a:buSzPct val="110000"/>
              <a:buFont typeface="Arial" panose="020B0604020202020204" pitchFamily="34" charset="0"/>
              <a:buChar char="•"/>
            </a:pPr>
            <a:r>
              <a:rPr lang="en-US" sz="2800" b="0" i="0" u="none" strike="noStrike" cap="none" dirty="0">
                <a:solidFill>
                  <a:srgbClr val="072C62"/>
                </a:solidFill>
                <a:latin typeface="Arial"/>
                <a:ea typeface="Arial"/>
                <a:cs typeface="Arial"/>
                <a:sym typeface="Arial"/>
              </a:rPr>
              <a:t>Lecteurs </a:t>
            </a:r>
            <a:r>
              <a:rPr lang="en-US" sz="2800" b="0" i="0" u="none" strike="noStrike" cap="none" dirty="0" err="1">
                <a:solidFill>
                  <a:srgbClr val="072C62"/>
                </a:solidFill>
                <a:latin typeface="Arial"/>
                <a:ea typeface="Arial"/>
                <a:cs typeface="Arial"/>
                <a:sym typeface="Arial"/>
              </a:rPr>
              <a:t>faibles</a:t>
            </a:r>
            <a:r>
              <a:rPr lang="en-US" sz="2800" b="0" i="0" u="none" strike="noStrike" cap="none" dirty="0">
                <a:solidFill>
                  <a:srgbClr val="072C62"/>
                </a:solidFill>
                <a:sym typeface="Arial"/>
              </a:rPr>
              <a:t> (LF)</a:t>
            </a:r>
            <a:endParaRPr dirty="0">
              <a:solidFill>
                <a:srgbClr val="072C62"/>
              </a:solidFill>
            </a:endParaRPr>
          </a:p>
          <a:p>
            <a:pPr marL="704088" marR="0" lvl="4" indent="-457200" algn="l" rtl="0">
              <a:spcBef>
                <a:spcPts val="200"/>
              </a:spcBef>
              <a:spcAft>
                <a:spcPts val="0"/>
              </a:spcAft>
              <a:buClr>
                <a:srgbClr val="0033CC"/>
              </a:buClr>
              <a:buSzPct val="110000"/>
              <a:buFont typeface="Arial" panose="020B0604020202020204" pitchFamily="34" charset="0"/>
              <a:buChar char="•"/>
            </a:pPr>
            <a:r>
              <a:rPr lang="en-US" sz="2800" dirty="0">
                <a:solidFill>
                  <a:srgbClr val="072C62"/>
                </a:solidFill>
              </a:rPr>
              <a:t>Très </a:t>
            </a:r>
            <a:r>
              <a:rPr lang="en-US" sz="2800" dirty="0" err="1">
                <a:solidFill>
                  <a:srgbClr val="072C62"/>
                </a:solidFill>
              </a:rPr>
              <a:t>faibles</a:t>
            </a:r>
            <a:r>
              <a:rPr lang="en-US" sz="2800" dirty="0">
                <a:solidFill>
                  <a:srgbClr val="072C62"/>
                </a:solidFill>
              </a:rPr>
              <a:t> </a:t>
            </a:r>
            <a:r>
              <a:rPr lang="en-US" sz="2800" dirty="0" err="1">
                <a:solidFill>
                  <a:srgbClr val="072C62"/>
                </a:solidFill>
              </a:rPr>
              <a:t>lecteurs</a:t>
            </a:r>
            <a:r>
              <a:rPr lang="en-US" sz="2800" dirty="0">
                <a:solidFill>
                  <a:srgbClr val="072C62"/>
                </a:solidFill>
              </a:rPr>
              <a:t> </a:t>
            </a:r>
            <a:r>
              <a:rPr lang="en-US" sz="2800" b="0" i="0" u="none" strike="noStrike" cap="none" dirty="0">
                <a:solidFill>
                  <a:srgbClr val="072C62"/>
                </a:solidFill>
                <a:sym typeface="Arial"/>
              </a:rPr>
              <a:t>(TFL)</a:t>
            </a:r>
            <a:endParaRPr dirty="0">
              <a:solidFill>
                <a:srgbClr val="072C62"/>
              </a:solidFill>
            </a:endParaRPr>
          </a:p>
          <a:p>
            <a:pPr marL="704088" marR="0" lvl="4" indent="-457200" algn="l" rtl="0">
              <a:spcBef>
                <a:spcPts val="200"/>
              </a:spcBef>
              <a:spcAft>
                <a:spcPts val="0"/>
              </a:spcAft>
              <a:buClr>
                <a:srgbClr val="0033CC"/>
              </a:buClr>
              <a:buSzPct val="110000"/>
              <a:buFont typeface="Arial" panose="020B0604020202020204" pitchFamily="34" charset="0"/>
              <a:buChar char="•"/>
            </a:pPr>
            <a:r>
              <a:rPr lang="fr-CA" sz="2800" b="0" i="0" u="none" strike="noStrike" cap="none" dirty="0">
                <a:solidFill>
                  <a:srgbClr val="072C62"/>
                </a:solidFill>
                <a:latin typeface="Arial"/>
                <a:ea typeface="Arial"/>
                <a:cs typeface="Arial"/>
                <a:sym typeface="Arial"/>
              </a:rPr>
              <a:t>Normolecteurs (NL)</a:t>
            </a:r>
            <a:endParaRPr sz="3200" b="0" i="0" u="none" strike="noStrike" cap="none" dirty="0">
              <a:solidFill>
                <a:srgbClr val="072C62"/>
              </a:solidFill>
              <a:latin typeface="Arial"/>
              <a:ea typeface="Arial"/>
              <a:cs typeface="Arial"/>
              <a:sym typeface="Arial"/>
            </a:endParaRPr>
          </a:p>
          <a:p>
            <a:pPr marL="182562" marR="0" lvl="3" indent="-30162" algn="l" rtl="0">
              <a:spcAft>
                <a:spcPts val="0"/>
              </a:spcAft>
              <a:buClr>
                <a:srgbClr val="0033CC"/>
              </a:buClr>
              <a:buSzPts val="2400"/>
              <a:buFont typeface="Arial"/>
              <a:buNone/>
            </a:pPr>
            <a:endParaRPr sz="2400" b="0" i="0" u="none" strike="noStrike" cap="none" dirty="0">
              <a:solidFill>
                <a:srgbClr val="072C62"/>
              </a:solidFill>
              <a:latin typeface="Arial"/>
              <a:ea typeface="Arial"/>
              <a:cs typeface="Arial"/>
              <a:sym typeface="Arial"/>
            </a:endParaRPr>
          </a:p>
          <a:p>
            <a:pPr marL="457200" marR="0" lvl="3" indent="-457200" algn="l" rtl="0">
              <a:spcBef>
                <a:spcPts val="200"/>
              </a:spcBef>
              <a:spcAft>
                <a:spcPts val="0"/>
              </a:spcAft>
              <a:buClr>
                <a:srgbClr val="0033CC"/>
              </a:buClr>
              <a:buSzPct val="110000"/>
              <a:buFont typeface="Arial" panose="020B0604020202020204" pitchFamily="34" charset="0"/>
              <a:buChar char="•"/>
            </a:pPr>
            <a:r>
              <a:rPr lang="en-US" sz="3200" dirty="0">
                <a:solidFill>
                  <a:srgbClr val="072C62"/>
                </a:solidFill>
              </a:rPr>
              <a:t>Lorsqu’on </a:t>
            </a:r>
            <a:r>
              <a:rPr lang="en-US" sz="3200" dirty="0" err="1">
                <a:solidFill>
                  <a:srgbClr val="072C62"/>
                </a:solidFill>
              </a:rPr>
              <a:t>leur</a:t>
            </a:r>
            <a:r>
              <a:rPr lang="en-US" sz="3200" dirty="0">
                <a:solidFill>
                  <a:srgbClr val="072C62"/>
                </a:solidFill>
              </a:rPr>
              <a:t> </a:t>
            </a:r>
            <a:r>
              <a:rPr lang="en-US" sz="3200" dirty="0" err="1">
                <a:solidFill>
                  <a:srgbClr val="072C62"/>
                </a:solidFill>
              </a:rPr>
              <a:t>donne</a:t>
            </a:r>
            <a:r>
              <a:rPr lang="en-US" sz="3200" dirty="0">
                <a:solidFill>
                  <a:srgbClr val="072C62"/>
                </a:solidFill>
              </a:rPr>
              <a:t> </a:t>
            </a:r>
            <a:r>
              <a:rPr lang="en-US" sz="3200" dirty="0" err="1">
                <a:solidFill>
                  <a:srgbClr val="072C62"/>
                </a:solidFill>
              </a:rPr>
              <a:t>suffisamment</a:t>
            </a:r>
            <a:r>
              <a:rPr lang="en-US" sz="3200" dirty="0">
                <a:solidFill>
                  <a:srgbClr val="072C62"/>
                </a:solidFill>
              </a:rPr>
              <a:t> de temps :</a:t>
            </a:r>
            <a:endParaRPr dirty="0">
              <a:solidFill>
                <a:srgbClr val="072C62"/>
              </a:solidFill>
            </a:endParaRPr>
          </a:p>
          <a:p>
            <a:pPr marL="704088" marR="0" lvl="4" indent="-457200" algn="l" rtl="0">
              <a:spcBef>
                <a:spcPts val="200"/>
              </a:spcBef>
              <a:spcAft>
                <a:spcPts val="0"/>
              </a:spcAft>
              <a:buClr>
                <a:srgbClr val="0033CC"/>
              </a:buClr>
              <a:buSzPct val="110000"/>
              <a:buFont typeface="Arial" panose="020B0604020202020204" pitchFamily="34" charset="0"/>
              <a:buChar char="•"/>
            </a:pPr>
            <a:r>
              <a:rPr lang="en-US" sz="2800" b="0" i="0" u="none" strike="noStrike" cap="none" dirty="0">
                <a:solidFill>
                  <a:srgbClr val="072C62"/>
                </a:solidFill>
                <a:latin typeface="Arial"/>
                <a:ea typeface="Arial"/>
                <a:cs typeface="Arial"/>
                <a:sym typeface="Arial"/>
              </a:rPr>
              <a:t>Les </a:t>
            </a:r>
            <a:r>
              <a:rPr lang="en-US" sz="2800" b="0" i="0" u="none" strike="noStrike" cap="none" dirty="0" err="1">
                <a:solidFill>
                  <a:srgbClr val="072C62"/>
                </a:solidFill>
                <a:latin typeface="Arial"/>
                <a:ea typeface="Arial"/>
                <a:cs typeface="Arial"/>
                <a:sym typeface="Arial"/>
              </a:rPr>
              <a:t>étudiants</a:t>
            </a:r>
            <a:r>
              <a:rPr lang="en-US" sz="2800" b="0" i="0" u="none" strike="noStrike" cap="none" dirty="0">
                <a:solidFill>
                  <a:srgbClr val="072C62"/>
                </a:solidFill>
                <a:latin typeface="Arial"/>
                <a:ea typeface="Arial"/>
                <a:cs typeface="Arial"/>
                <a:sym typeface="Arial"/>
              </a:rPr>
              <a:t> avec </a:t>
            </a:r>
            <a:r>
              <a:rPr lang="en-US" sz="2800" dirty="0">
                <a:solidFill>
                  <a:srgbClr val="072C62"/>
                </a:solidFill>
              </a:rPr>
              <a:t>des </a:t>
            </a:r>
            <a:r>
              <a:rPr lang="en-US" sz="2800" dirty="0" err="1">
                <a:solidFill>
                  <a:srgbClr val="072C62"/>
                </a:solidFill>
              </a:rPr>
              <a:t>difficultés</a:t>
            </a:r>
            <a:r>
              <a:rPr lang="en-US" sz="2800" dirty="0">
                <a:solidFill>
                  <a:srgbClr val="072C62"/>
                </a:solidFill>
              </a:rPr>
              <a:t> </a:t>
            </a:r>
            <a:r>
              <a:rPr lang="en-US" sz="2800" dirty="0" err="1">
                <a:solidFill>
                  <a:srgbClr val="072C62"/>
                </a:solidFill>
              </a:rPr>
              <a:t>d’apprentissage</a:t>
            </a:r>
            <a:r>
              <a:rPr lang="en-US" sz="2800" dirty="0">
                <a:solidFill>
                  <a:srgbClr val="072C62"/>
                </a:solidFill>
              </a:rPr>
              <a:t>, les LF et les TFL </a:t>
            </a:r>
            <a:r>
              <a:rPr lang="en-US" sz="2800" dirty="0" err="1">
                <a:solidFill>
                  <a:srgbClr val="072C62"/>
                </a:solidFill>
              </a:rPr>
              <a:t>atteignent</a:t>
            </a:r>
            <a:r>
              <a:rPr lang="en-US" sz="2800" dirty="0">
                <a:solidFill>
                  <a:srgbClr val="072C62"/>
                </a:solidFill>
              </a:rPr>
              <a:t> des </a:t>
            </a:r>
            <a:r>
              <a:rPr lang="en-US" sz="2800" dirty="0" err="1">
                <a:solidFill>
                  <a:srgbClr val="072C62"/>
                </a:solidFill>
              </a:rPr>
              <a:t>niveaux</a:t>
            </a:r>
            <a:r>
              <a:rPr lang="en-US" sz="2800" dirty="0">
                <a:solidFill>
                  <a:srgbClr val="072C62"/>
                </a:solidFill>
              </a:rPr>
              <a:t> de </a:t>
            </a:r>
            <a:r>
              <a:rPr lang="en-US" sz="2800" dirty="0" err="1">
                <a:solidFill>
                  <a:srgbClr val="072C62"/>
                </a:solidFill>
              </a:rPr>
              <a:t>compréhension</a:t>
            </a:r>
            <a:r>
              <a:rPr lang="en-US" sz="2800" dirty="0">
                <a:solidFill>
                  <a:srgbClr val="072C62"/>
                </a:solidFill>
              </a:rPr>
              <a:t> </a:t>
            </a:r>
            <a:r>
              <a:rPr lang="en-US" sz="2800" dirty="0" err="1">
                <a:solidFill>
                  <a:srgbClr val="072C62"/>
                </a:solidFill>
              </a:rPr>
              <a:t>similaires</a:t>
            </a:r>
            <a:r>
              <a:rPr lang="en-US" sz="2800" dirty="0">
                <a:solidFill>
                  <a:srgbClr val="072C62"/>
                </a:solidFill>
              </a:rPr>
              <a:t> à </a:t>
            </a:r>
            <a:r>
              <a:rPr lang="en-US" sz="2800" dirty="0" err="1">
                <a:solidFill>
                  <a:srgbClr val="072C62"/>
                </a:solidFill>
              </a:rPr>
              <a:t>ceux</a:t>
            </a:r>
            <a:r>
              <a:rPr lang="en-US" sz="2800" dirty="0">
                <a:solidFill>
                  <a:srgbClr val="072C62"/>
                </a:solidFill>
              </a:rPr>
              <a:t> des NL</a:t>
            </a:r>
            <a:endParaRPr sz="2800" b="0" i="0" u="none" strike="noStrike" cap="none" dirty="0">
              <a:solidFill>
                <a:srgbClr val="072C62"/>
              </a:solidFill>
              <a:sym typeface="Arial"/>
            </a:endParaRPr>
          </a:p>
          <a:p>
            <a:pPr marL="1252538" marR="0" lvl="4" indent="0" algn="l" rtl="0">
              <a:spcBef>
                <a:spcPts val="200"/>
              </a:spcBef>
              <a:spcAft>
                <a:spcPts val="0"/>
              </a:spcAft>
              <a:buClr>
                <a:srgbClr val="0033CC"/>
              </a:buClr>
              <a:buSzPts val="1650"/>
              <a:buFont typeface="Arial"/>
              <a:buNone/>
            </a:pPr>
            <a:endParaRPr sz="2200" b="0" i="0" u="none" strike="noStrike" cap="none" dirty="0">
              <a:solidFill>
                <a:schemeClr val="dk1"/>
              </a:solidFill>
              <a:latin typeface="Arial"/>
              <a:ea typeface="Arial"/>
              <a:cs typeface="Arial"/>
              <a:sym typeface="Arial"/>
            </a:endParaRPr>
          </a:p>
          <a:p>
            <a:pPr marL="1252538" marR="0" lvl="4" indent="0" algn="l" rtl="0">
              <a:spcBef>
                <a:spcPts val="200"/>
              </a:spcBef>
              <a:spcAft>
                <a:spcPts val="0"/>
              </a:spcAft>
              <a:buClr>
                <a:srgbClr val="0033CC"/>
              </a:buClr>
              <a:buSzPts val="1650"/>
              <a:buFont typeface="Arial"/>
              <a:buNone/>
            </a:pPr>
            <a:endParaRPr sz="2200" b="0" i="0" u="none" strike="noStrike" cap="none" dirty="0">
              <a:solidFill>
                <a:schemeClr val="dk1"/>
              </a:solidFill>
              <a:latin typeface="Arial"/>
              <a:ea typeface="Arial"/>
              <a:cs typeface="Arial"/>
              <a:sym typeface="Arial"/>
            </a:endParaRPr>
          </a:p>
        </p:txBody>
      </p:sp>
      <p:sp>
        <p:nvSpPr>
          <p:cNvPr id="153" name="Google Shape;153;p19"/>
          <p:cNvSpPr txBox="1"/>
          <p:nvPr/>
        </p:nvSpPr>
        <p:spPr>
          <a:xfrm>
            <a:off x="323850" y="6200230"/>
            <a:ext cx="8424900"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aseline="30000" dirty="0">
              <a:solidFill>
                <a:srgbClr val="072C62"/>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en-US" sz="1200" baseline="30000" dirty="0">
                <a:solidFill>
                  <a:srgbClr val="072C62"/>
                </a:solidFill>
                <a:latin typeface="Arial Narrow"/>
                <a:ea typeface="Arial Narrow"/>
                <a:cs typeface="Arial Narrow"/>
                <a:sym typeface="Arial Narrow"/>
              </a:rPr>
              <a:t>1 </a:t>
            </a:r>
            <a:r>
              <a:rPr lang="en-US" sz="1200" dirty="0" err="1">
                <a:solidFill>
                  <a:srgbClr val="072C62"/>
                </a:solidFill>
                <a:latin typeface="Arial Narrow"/>
                <a:ea typeface="Arial Narrow"/>
                <a:cs typeface="Arial Narrow"/>
                <a:sym typeface="Arial Narrow"/>
              </a:rPr>
              <a:t>Fichten</a:t>
            </a:r>
            <a:r>
              <a:rPr lang="en-US" sz="1200" dirty="0">
                <a:solidFill>
                  <a:srgbClr val="072C62"/>
                </a:solidFill>
                <a:latin typeface="Arial Narrow"/>
                <a:ea typeface="Arial Narrow"/>
                <a:cs typeface="Arial Narrow"/>
                <a:sym typeface="Arial Narrow"/>
              </a:rPr>
              <a:t>, C. S., Nguyen, M. N., King, L., Havel, A., </a:t>
            </a:r>
            <a:r>
              <a:rPr lang="en-US" sz="1200" dirty="0" err="1">
                <a:solidFill>
                  <a:srgbClr val="072C62"/>
                </a:solidFill>
                <a:latin typeface="Arial Narrow"/>
                <a:ea typeface="Arial Narrow"/>
                <a:cs typeface="Arial Narrow"/>
                <a:sym typeface="Arial Narrow"/>
              </a:rPr>
              <a:t>Mimouni</a:t>
            </a:r>
            <a:r>
              <a:rPr lang="en-US" sz="1200" dirty="0">
                <a:solidFill>
                  <a:srgbClr val="072C62"/>
                </a:solidFill>
                <a:latin typeface="Arial Narrow"/>
                <a:ea typeface="Arial Narrow"/>
                <a:cs typeface="Arial Narrow"/>
                <a:sym typeface="Arial Narrow"/>
              </a:rPr>
              <a:t>, Z., Barile, M., Budd, J., Jorgensen, S., Chauvin, A., et </a:t>
            </a:r>
            <a:r>
              <a:rPr lang="en-US" sz="1200" dirty="0" err="1">
                <a:solidFill>
                  <a:srgbClr val="072C62"/>
                </a:solidFill>
                <a:latin typeface="Arial Narrow"/>
                <a:ea typeface="Arial Narrow"/>
                <a:cs typeface="Arial Narrow"/>
                <a:sym typeface="Arial Narrow"/>
              </a:rPr>
              <a:t>Gutberg</a:t>
            </a:r>
            <a:r>
              <a:rPr lang="en-US" sz="1200" dirty="0">
                <a:solidFill>
                  <a:srgbClr val="072C62"/>
                </a:solidFill>
                <a:latin typeface="Arial Narrow"/>
                <a:ea typeface="Arial Narrow"/>
                <a:cs typeface="Arial Narrow"/>
                <a:sym typeface="Arial Narrow"/>
              </a:rPr>
              <a:t>, J. (2014). How well do they read? Brief English and French screening tools for college students. </a:t>
            </a:r>
            <a:r>
              <a:rPr lang="en-US" sz="1200" i="1" dirty="0">
                <a:solidFill>
                  <a:srgbClr val="072C62"/>
                </a:solidFill>
                <a:latin typeface="Arial Narrow"/>
                <a:ea typeface="Arial Narrow"/>
                <a:cs typeface="Arial Narrow"/>
                <a:sym typeface="Arial Narrow"/>
              </a:rPr>
              <a:t>International Journal of Special Education, 29</a:t>
            </a:r>
            <a:r>
              <a:rPr lang="en-US" sz="1200" dirty="0">
                <a:solidFill>
                  <a:srgbClr val="072C62"/>
                </a:solidFill>
                <a:latin typeface="Arial Narrow"/>
                <a:ea typeface="Arial Narrow"/>
                <a:cs typeface="Arial Narrow"/>
                <a:sym typeface="Arial Narrow"/>
              </a:rPr>
              <a:t>(1), 33-46. </a:t>
            </a:r>
            <a:endParaRPr sz="1200" dirty="0">
              <a:solidFill>
                <a:srgbClr val="072C62"/>
              </a:solidFill>
              <a:latin typeface="Arial Narrow"/>
              <a:ea typeface="Arial Narrow"/>
              <a:cs typeface="Arial Narrow"/>
              <a:sym typeface="Arial Narrow"/>
            </a:endParaRPr>
          </a:p>
        </p:txBody>
      </p:sp>
      <p:pic>
        <p:nvPicPr>
          <p:cNvPr id="152" name="Google Shape;152;p19" descr="After 10 minutes the reading comprehension scores of students without an LD who are adequate readers is higher than that of students  without an LD who are poor readers, studnets with an LD and students without an LD who are very poor readers. However, at 20 minutes the reading comprehension scores of the 4 groups is about the same. "/>
          <p:cNvPicPr preferRelativeResize="0"/>
          <p:nvPr/>
        </p:nvPicPr>
        <p:blipFill rotWithShape="1">
          <a:blip r:embed="rId3">
            <a:alphaModFix/>
          </a:blip>
          <a:srcRect/>
          <a:stretch/>
        </p:blipFill>
        <p:spPr>
          <a:xfrm>
            <a:off x="5289770" y="1983035"/>
            <a:ext cx="3655927" cy="22751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20"/>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16</a:t>
            </a:fld>
            <a:endParaRPr dirty="0"/>
          </a:p>
        </p:txBody>
      </p:sp>
      <p:sp>
        <p:nvSpPr>
          <p:cNvPr id="160" name="Google Shape;160;p20"/>
          <p:cNvSpPr txBox="1">
            <a:spLocks noGrp="1"/>
          </p:cNvSpPr>
          <p:nvPr>
            <p:ph type="title"/>
          </p:nvPr>
        </p:nvSpPr>
        <p:spPr>
          <a:xfrm>
            <a:off x="457200" y="66075"/>
            <a:ext cx="8229600" cy="91714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Une </a:t>
            </a:r>
            <a:r>
              <a:rPr lang="en-US" dirty="0" err="1"/>
              <a:t>combinaison</a:t>
            </a:r>
            <a:r>
              <a:rPr lang="en-US" dirty="0"/>
              <a:t> </a:t>
            </a:r>
            <a:r>
              <a:rPr lang="en-US" dirty="0" err="1"/>
              <a:t>gagnante</a:t>
            </a:r>
            <a:endParaRPr dirty="0"/>
          </a:p>
        </p:txBody>
      </p:sp>
      <p:sp>
        <p:nvSpPr>
          <p:cNvPr id="161" name="Google Shape;161;p20"/>
          <p:cNvSpPr txBox="1">
            <a:spLocks noGrp="1"/>
          </p:cNvSpPr>
          <p:nvPr>
            <p:ph type="body" idx="1"/>
          </p:nvPr>
        </p:nvSpPr>
        <p:spPr>
          <a:xfrm>
            <a:off x="457200" y="1268760"/>
            <a:ext cx="8229600" cy="4888200"/>
          </a:xfrm>
          <a:prstGeom prst="rect">
            <a:avLst/>
          </a:prstGeom>
          <a:noFill/>
          <a:ln>
            <a:noFill/>
          </a:ln>
        </p:spPr>
        <p:txBody>
          <a:bodyPr spcFirstLastPara="1" wrap="square" lIns="91425" tIns="45700" rIns="91425" bIns="45700" anchor="t" anchorCtr="0">
            <a:noAutofit/>
          </a:bodyPr>
          <a:lstStyle/>
          <a:p>
            <a:pPr marL="361950" lvl="0" indent="-361950" algn="l" rtl="0">
              <a:spcBef>
                <a:spcPts val="0"/>
              </a:spcBef>
              <a:spcAft>
                <a:spcPts val="0"/>
              </a:spcAft>
              <a:buSzPts val="3960"/>
              <a:buChar char="•"/>
            </a:pPr>
            <a:r>
              <a:rPr lang="en-US" dirty="0" err="1"/>
              <a:t>Meilleure</a:t>
            </a:r>
            <a:r>
              <a:rPr lang="en-US" dirty="0"/>
              <a:t> </a:t>
            </a:r>
            <a:r>
              <a:rPr lang="en-US" dirty="0" err="1"/>
              <a:t>vue</a:t>
            </a:r>
            <a:r>
              <a:rPr lang="en-US" dirty="0"/>
              <a:t> </a:t>
            </a:r>
            <a:r>
              <a:rPr lang="en-US" dirty="0" err="1"/>
              <a:t>d’ensemble</a:t>
            </a:r>
            <a:endParaRPr lang="en-US" dirty="0"/>
          </a:p>
          <a:p>
            <a:pPr marL="361950" lvl="0" indent="-361950" algn="l" rtl="0">
              <a:spcBef>
                <a:spcPts val="0"/>
              </a:spcBef>
              <a:spcAft>
                <a:spcPts val="0"/>
              </a:spcAft>
              <a:buSzPts val="3960"/>
              <a:buChar char="•"/>
            </a:pPr>
            <a:endParaRPr dirty="0"/>
          </a:p>
          <a:p>
            <a:pPr marL="361950" indent="-361950"/>
            <a:r>
              <a:rPr lang="en-US" dirty="0"/>
              <a:t>Solutions </a:t>
            </a:r>
            <a:r>
              <a:rPr lang="en-US" dirty="0" err="1"/>
              <a:t>transférables</a:t>
            </a:r>
            <a:endParaRPr lang="en-US" dirty="0"/>
          </a:p>
          <a:p>
            <a:pPr marL="819150" lvl="1" indent="-361950"/>
            <a:r>
              <a:rPr lang="fr-FR" dirty="0"/>
              <a:t>11 % à 17 % des étudiants postsecondaires ont déclaré être en situation de handicap</a:t>
            </a:r>
          </a:p>
          <a:p>
            <a:pPr marL="361950" lvl="0" indent="-361950" algn="l" rtl="0">
              <a:spcBef>
                <a:spcPts val="600"/>
              </a:spcBef>
              <a:spcAft>
                <a:spcPts val="0"/>
              </a:spcAft>
              <a:buSzPts val="3960"/>
              <a:buChar char="•"/>
            </a:pPr>
            <a:endParaRPr dirty="0"/>
          </a:p>
          <a:p>
            <a:pPr marL="361950" lvl="0" indent="-110490" algn="l" rtl="0">
              <a:spcBef>
                <a:spcPts val="600"/>
              </a:spcBef>
              <a:spcAft>
                <a:spcPts val="0"/>
              </a:spcAft>
              <a:buSzPts val="3960"/>
              <a:buNone/>
            </a:pPr>
            <a:endParaRPr dirty="0"/>
          </a:p>
        </p:txBody>
      </p:sp>
      <p:sp>
        <p:nvSpPr>
          <p:cNvPr id="163" name="Google Shape;163;p20"/>
          <p:cNvSpPr/>
          <p:nvPr/>
        </p:nvSpPr>
        <p:spPr>
          <a:xfrm>
            <a:off x="429766" y="6388660"/>
            <a:ext cx="800467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aseline="30000" dirty="0">
                <a:solidFill>
                  <a:srgbClr val="072C62"/>
                </a:solidFill>
                <a:latin typeface="Arial Narrow"/>
                <a:ea typeface="Arial Narrow"/>
                <a:cs typeface="Arial Narrow"/>
                <a:sym typeface="Arial Narrow"/>
              </a:rPr>
              <a:t>1</a:t>
            </a:r>
            <a:r>
              <a:rPr lang="en-US" sz="1050" dirty="0">
                <a:solidFill>
                  <a:srgbClr val="072C62"/>
                </a:solidFill>
                <a:latin typeface="Arial Narrow"/>
                <a:ea typeface="Arial Narrow"/>
                <a:cs typeface="Arial Narrow"/>
                <a:sym typeface="Arial Narrow"/>
              </a:rPr>
              <a:t>Fichten, C.S., Heiman, T., Havel, A., Jorgensen, M., King, L., Nguyen, M.N. et Budd, J. (2015). Will the real universal design stand up? Postsecondary students with disabilities in Canada and Israel. </a:t>
            </a:r>
            <a:r>
              <a:rPr lang="en-US" sz="1050" dirty="0" err="1">
                <a:solidFill>
                  <a:srgbClr val="072C62"/>
                </a:solidFill>
                <a:latin typeface="Arial Narrow"/>
                <a:ea typeface="Arial Narrow"/>
                <a:cs typeface="Arial Narrow"/>
                <a:sym typeface="Arial Narrow"/>
              </a:rPr>
              <a:t>Texte</a:t>
            </a:r>
            <a:r>
              <a:rPr lang="en-US" sz="1050" dirty="0">
                <a:solidFill>
                  <a:srgbClr val="072C62"/>
                </a:solidFill>
                <a:latin typeface="Arial Narrow"/>
                <a:ea typeface="Arial Narrow"/>
                <a:cs typeface="Arial Narrow"/>
                <a:sym typeface="Arial Narrow"/>
              </a:rPr>
              <a:t> </a:t>
            </a:r>
            <a:r>
              <a:rPr lang="en-US" sz="1050" dirty="0" err="1">
                <a:solidFill>
                  <a:srgbClr val="072C62"/>
                </a:solidFill>
                <a:latin typeface="Arial Narrow"/>
                <a:ea typeface="Arial Narrow"/>
                <a:cs typeface="Arial Narrow"/>
                <a:sym typeface="Arial Narrow"/>
              </a:rPr>
              <a:t>soumis</a:t>
            </a:r>
            <a:r>
              <a:rPr lang="en-US" sz="1050" dirty="0">
                <a:solidFill>
                  <a:srgbClr val="072C62"/>
                </a:solidFill>
                <a:latin typeface="Arial Narrow"/>
                <a:ea typeface="Arial Narrow"/>
                <a:cs typeface="Arial Narrow"/>
                <a:sym typeface="Arial Narrow"/>
              </a:rPr>
              <a:t> pour </a:t>
            </a:r>
            <a:r>
              <a:rPr lang="en-US" sz="1050" dirty="0" err="1">
                <a:solidFill>
                  <a:srgbClr val="072C62"/>
                </a:solidFill>
                <a:latin typeface="Arial Narrow"/>
                <a:ea typeface="Arial Narrow"/>
                <a:cs typeface="Arial Narrow"/>
                <a:sym typeface="Arial Narrow"/>
              </a:rPr>
              <a:t>publkication</a:t>
            </a:r>
            <a:r>
              <a:rPr lang="en-US" sz="1050" dirty="0">
                <a:solidFill>
                  <a:srgbClr val="072C62"/>
                </a:solidFill>
                <a:latin typeface="Arial Narrow"/>
                <a:ea typeface="Arial Narrow"/>
                <a:cs typeface="Arial Narrow"/>
                <a:sym typeface="Arial Narrow"/>
              </a:rPr>
              <a:t>.</a:t>
            </a:r>
            <a:endParaRPr sz="1050" dirty="0">
              <a:solidFill>
                <a:srgbClr val="072C62"/>
              </a:solidFill>
              <a:latin typeface="Arial Narrow"/>
              <a:ea typeface="Arial Narrow"/>
              <a:cs typeface="Arial Narrow"/>
              <a:sym typeface="Arial Narrow"/>
            </a:endParaRPr>
          </a:p>
        </p:txBody>
      </p:sp>
      <p:pic>
        <p:nvPicPr>
          <p:cNvPr id="6" name="Picture 3" descr="Émoticone souriant qui fait un pouce en l'air. Les droits d'auteur sont : https://openclipart.org/detail/28688/thumbs-up-smiley" title="Pouce en l'a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5474" y="4564597"/>
            <a:ext cx="1584176" cy="15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457200" y="262569"/>
            <a:ext cx="8229600" cy="68421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Nos </a:t>
            </a:r>
            <a:r>
              <a:rPr lang="en-US" dirty="0" err="1"/>
              <a:t>bons</a:t>
            </a:r>
            <a:r>
              <a:rPr lang="en-US" dirty="0"/>
              <a:t> coups</a:t>
            </a:r>
            <a:endParaRPr dirty="0"/>
          </a:p>
        </p:txBody>
      </p:sp>
      <p:sp>
        <p:nvSpPr>
          <p:cNvPr id="169" name="Google Shape;169;p21"/>
          <p:cNvSpPr txBox="1">
            <a:spLocks noGrp="1"/>
          </p:cNvSpPr>
          <p:nvPr>
            <p:ph type="body" idx="1"/>
          </p:nvPr>
        </p:nvSpPr>
        <p:spPr>
          <a:xfrm>
            <a:off x="457200" y="780075"/>
            <a:ext cx="8507400" cy="5573100"/>
          </a:xfrm>
          <a:prstGeom prst="rect">
            <a:avLst/>
          </a:prstGeom>
          <a:noFill/>
          <a:ln>
            <a:noFill/>
          </a:ln>
        </p:spPr>
        <p:txBody>
          <a:bodyPr spcFirstLastPara="1" wrap="square" lIns="91425" tIns="45700" rIns="91425" bIns="45700" anchor="t" anchorCtr="0">
            <a:noAutofit/>
          </a:bodyPr>
          <a:lstStyle/>
          <a:p>
            <a:pPr marL="361950" lvl="0" indent="-361950" algn="l" rtl="0">
              <a:spcBef>
                <a:spcPts val="0"/>
              </a:spcBef>
              <a:spcAft>
                <a:spcPts val="0"/>
              </a:spcAft>
              <a:buSzPts val="3960"/>
              <a:buChar char="•"/>
            </a:pPr>
            <a:endParaRPr lang="en-US" dirty="0"/>
          </a:p>
          <a:p>
            <a:pPr marL="361950" lvl="0" indent="-361950" algn="l" rtl="0">
              <a:spcAft>
                <a:spcPts val="0"/>
              </a:spcAft>
              <a:buSzPts val="3960"/>
              <a:buChar char="•"/>
            </a:pPr>
            <a:r>
              <a:rPr lang="en-US" dirty="0"/>
              <a:t>Tester </a:t>
            </a:r>
            <a:r>
              <a:rPr lang="en-US" dirty="0" err="1"/>
              <a:t>nos</a:t>
            </a:r>
            <a:r>
              <a:rPr lang="en-US" dirty="0"/>
              <a:t> </a:t>
            </a:r>
            <a:r>
              <a:rPr lang="en-US" dirty="0" err="1"/>
              <a:t>outils</a:t>
            </a:r>
            <a:r>
              <a:rPr lang="en-US" dirty="0"/>
              <a:t> de </a:t>
            </a:r>
            <a:r>
              <a:rPr lang="en-US" dirty="0" err="1"/>
              <a:t>collecte</a:t>
            </a:r>
            <a:r>
              <a:rPr lang="en-US" dirty="0"/>
              <a:t> </a:t>
            </a:r>
            <a:r>
              <a:rPr lang="en-US" dirty="0" err="1"/>
              <a:t>auprès</a:t>
            </a:r>
            <a:r>
              <a:rPr lang="en-US" dirty="0"/>
              <a:t> de </a:t>
            </a:r>
            <a:r>
              <a:rPr lang="en-US" dirty="0" err="1"/>
              <a:t>différents</a:t>
            </a:r>
            <a:r>
              <a:rPr lang="en-US" dirty="0"/>
              <a:t> </a:t>
            </a:r>
            <a:r>
              <a:rPr lang="en-US" dirty="0" err="1"/>
              <a:t>acteurs</a:t>
            </a:r>
            <a:r>
              <a:rPr lang="en-US" dirty="0"/>
              <a:t> </a:t>
            </a:r>
            <a:endParaRPr dirty="0"/>
          </a:p>
          <a:p>
            <a:pPr marL="361950" lvl="0" indent="-361950" algn="l" rtl="0">
              <a:spcAft>
                <a:spcPts val="0"/>
              </a:spcAft>
              <a:buSzPts val="3960"/>
              <a:buChar char="•"/>
            </a:pPr>
            <a:r>
              <a:rPr lang="en-US" dirty="0"/>
              <a:t>Assurer </a:t>
            </a:r>
            <a:r>
              <a:rPr lang="en-US" dirty="0" err="1"/>
              <a:t>l’accessibilité</a:t>
            </a:r>
            <a:r>
              <a:rPr lang="en-US" dirty="0"/>
              <a:t> des questionnaires </a:t>
            </a:r>
            <a:endParaRPr dirty="0"/>
          </a:p>
          <a:p>
            <a:pPr marL="361950" lvl="0" indent="-361950" algn="l" rtl="0">
              <a:spcAft>
                <a:spcPts val="0"/>
              </a:spcAft>
              <a:buSzPts val="3960"/>
              <a:buChar char="•"/>
            </a:pPr>
            <a:r>
              <a:rPr lang="en-US" dirty="0" err="1"/>
              <a:t>Inclure</a:t>
            </a:r>
            <a:r>
              <a:rPr lang="en-US" dirty="0"/>
              <a:t> </a:t>
            </a:r>
            <a:r>
              <a:rPr lang="en-US" dirty="0" err="1"/>
              <a:t>l’identité</a:t>
            </a:r>
            <a:r>
              <a:rPr lang="en-US" dirty="0"/>
              <a:t> de genre dans </a:t>
            </a:r>
            <a:r>
              <a:rPr lang="en-US" dirty="0" err="1"/>
              <a:t>nos</a:t>
            </a:r>
            <a:r>
              <a:rPr lang="en-US" dirty="0"/>
              <a:t> questionnaires</a:t>
            </a:r>
            <a:endParaRPr dirty="0"/>
          </a:p>
          <a:p>
            <a:pPr marL="361950" lvl="0" indent="-361950" algn="l" rtl="0">
              <a:spcAft>
                <a:spcPts val="0"/>
              </a:spcAft>
              <a:buSzPts val="3960"/>
              <a:buChar char="•"/>
            </a:pPr>
            <a:r>
              <a:rPr lang="en-US" dirty="0"/>
              <a:t>Faire de la recherche au </a:t>
            </a:r>
            <a:r>
              <a:rPr lang="en-US" dirty="0" err="1"/>
              <a:t>niveau</a:t>
            </a:r>
            <a:r>
              <a:rPr lang="en-US" dirty="0"/>
              <a:t> international</a:t>
            </a:r>
            <a:endParaRPr dirty="0"/>
          </a:p>
          <a:p>
            <a:pPr marL="361950" lvl="0" indent="-110490" algn="l" rtl="0">
              <a:spcBef>
                <a:spcPts val="600"/>
              </a:spcBef>
              <a:spcAft>
                <a:spcPts val="0"/>
              </a:spcAft>
              <a:buSzPts val="3960"/>
              <a:buNone/>
            </a:pPr>
            <a:endParaRPr dirty="0"/>
          </a:p>
          <a:p>
            <a:pPr marL="274637" lvl="1" indent="0" algn="l" rtl="0">
              <a:spcBef>
                <a:spcPts val="500"/>
              </a:spcBef>
              <a:spcAft>
                <a:spcPts val="0"/>
              </a:spcAft>
              <a:buSzPts val="3520"/>
              <a:buNone/>
            </a:pPr>
            <a:endParaRPr dirty="0"/>
          </a:p>
        </p:txBody>
      </p:sp>
      <p:sp>
        <p:nvSpPr>
          <p:cNvPr id="170" name="Google Shape;170;p21"/>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400050" y="493690"/>
            <a:ext cx="8229600" cy="684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800" dirty="0"/>
              <a:t>Comment </a:t>
            </a:r>
            <a:r>
              <a:rPr lang="en-US" sz="3800" dirty="0" err="1"/>
              <a:t>pouvons</a:t>
            </a:r>
            <a:r>
              <a:rPr lang="en-US" sz="3800" dirty="0"/>
              <a:t>-nous </a:t>
            </a:r>
            <a:r>
              <a:rPr lang="en-US" sz="3800" dirty="0" err="1"/>
              <a:t>nous</a:t>
            </a:r>
            <a:r>
              <a:rPr lang="en-US" sz="3800" dirty="0"/>
              <a:t> </a:t>
            </a:r>
            <a:r>
              <a:rPr lang="en-US" sz="3800" dirty="0" err="1"/>
              <a:t>améliorer</a:t>
            </a:r>
            <a:r>
              <a:rPr lang="en-US" sz="3800" dirty="0"/>
              <a:t>?</a:t>
            </a:r>
            <a:endParaRPr sz="3800" dirty="0"/>
          </a:p>
        </p:txBody>
      </p:sp>
      <p:sp>
        <p:nvSpPr>
          <p:cNvPr id="177" name="Google Shape;177;p22"/>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18</a:t>
            </a:fld>
            <a:endParaRPr dirty="0"/>
          </a:p>
        </p:txBody>
      </p:sp>
      <p:sp>
        <p:nvSpPr>
          <p:cNvPr id="178" name="Google Shape;178;p22"/>
          <p:cNvSpPr txBox="1">
            <a:spLocks noGrp="1"/>
          </p:cNvSpPr>
          <p:nvPr>
            <p:ph type="body" idx="1"/>
          </p:nvPr>
        </p:nvSpPr>
        <p:spPr>
          <a:xfrm>
            <a:off x="179512" y="1268760"/>
            <a:ext cx="8784976" cy="4888200"/>
          </a:xfrm>
          <a:prstGeom prst="rect">
            <a:avLst/>
          </a:prstGeom>
          <a:noFill/>
          <a:ln>
            <a:noFill/>
          </a:ln>
        </p:spPr>
        <p:txBody>
          <a:bodyPr spcFirstLastPara="1" wrap="square" lIns="91425" tIns="45700" rIns="91425" bIns="45700" anchor="t" anchorCtr="0">
            <a:noAutofit/>
          </a:bodyPr>
          <a:lstStyle/>
          <a:p>
            <a:pPr marL="361950" lvl="0" indent="-361950" algn="l" rtl="0">
              <a:spcBef>
                <a:spcPts val="0"/>
              </a:spcBef>
              <a:spcAft>
                <a:spcPts val="0"/>
              </a:spcAft>
              <a:buSzPts val="3960"/>
              <a:buChar char="•"/>
            </a:pPr>
            <a:r>
              <a:rPr lang="en-US" dirty="0" err="1"/>
              <a:t>Utiliser</a:t>
            </a:r>
            <a:r>
              <a:rPr lang="en-US" dirty="0"/>
              <a:t> </a:t>
            </a:r>
            <a:r>
              <a:rPr lang="en-US" dirty="0" err="1"/>
              <a:t>Invivo</a:t>
            </a:r>
            <a:r>
              <a:rPr lang="en-US" dirty="0"/>
              <a:t> </a:t>
            </a:r>
            <a:endParaRPr dirty="0"/>
          </a:p>
          <a:p>
            <a:pPr marL="361950" lvl="0" indent="-361950" algn="l" rtl="0">
              <a:spcBef>
                <a:spcPts val="600"/>
              </a:spcBef>
              <a:spcAft>
                <a:spcPts val="0"/>
              </a:spcAft>
              <a:buSzPts val="3960"/>
              <a:buChar char="•"/>
            </a:pPr>
            <a:r>
              <a:rPr lang="en-US" dirty="0"/>
              <a:t>Faire des </a:t>
            </a:r>
            <a:r>
              <a:rPr lang="en-US" dirty="0" err="1"/>
              <a:t>méta</a:t>
            </a:r>
            <a:r>
              <a:rPr lang="en-US" dirty="0"/>
              <a:t>-analyses et des revues </a:t>
            </a:r>
            <a:r>
              <a:rPr lang="en-US" dirty="0" err="1"/>
              <a:t>systématiques</a:t>
            </a:r>
            <a:r>
              <a:rPr lang="en-US" dirty="0"/>
              <a:t> </a:t>
            </a:r>
            <a:endParaRPr dirty="0"/>
          </a:p>
          <a:p>
            <a:pPr marL="361950" lvl="0" indent="-361950" algn="l" rtl="0">
              <a:spcBef>
                <a:spcPts val="600"/>
              </a:spcBef>
              <a:spcAft>
                <a:spcPts val="0"/>
              </a:spcAft>
              <a:buSzPts val="3960"/>
              <a:buChar char="•"/>
            </a:pPr>
            <a:r>
              <a:rPr lang="en-US" dirty="0"/>
              <a:t>Faire </a:t>
            </a:r>
            <a:r>
              <a:rPr lang="en-US" dirty="0" err="1"/>
              <a:t>davantage</a:t>
            </a:r>
            <a:r>
              <a:rPr lang="en-US" dirty="0"/>
              <a:t> de </a:t>
            </a:r>
            <a:r>
              <a:rPr lang="en-US" dirty="0" err="1"/>
              <a:t>recherches</a:t>
            </a:r>
            <a:r>
              <a:rPr lang="en-US" dirty="0"/>
              <a:t> </a:t>
            </a:r>
            <a:r>
              <a:rPr lang="en-US" dirty="0" err="1"/>
              <a:t>axées</a:t>
            </a:r>
            <a:r>
              <a:rPr lang="en-US" dirty="0"/>
              <a:t> sur la </a:t>
            </a:r>
            <a:r>
              <a:rPr lang="en-US" dirty="0" err="1"/>
              <a:t>théorie</a:t>
            </a:r>
            <a:r>
              <a:rPr lang="en-US" dirty="0"/>
              <a:t> et plus encore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7" name="Google Shape;187;p23"/>
          <p:cNvSpPr txBox="1">
            <a:spLocks noGrp="1"/>
          </p:cNvSpPr>
          <p:nvPr>
            <p:ph type="sldNum" idx="12"/>
          </p:nvPr>
        </p:nvSpPr>
        <p:spPr>
          <a:xfrm>
            <a:off x="8629650" y="6469063"/>
            <a:ext cx="514350" cy="2698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19</a:t>
            </a:fld>
            <a:endParaRPr dirty="0"/>
          </a:p>
        </p:txBody>
      </p:sp>
      <p:sp>
        <p:nvSpPr>
          <p:cNvPr id="184" name="Google Shape;184;p23"/>
          <p:cNvSpPr txBox="1">
            <a:spLocks noGrp="1"/>
          </p:cNvSpPr>
          <p:nvPr>
            <p:ph type="title"/>
          </p:nvPr>
        </p:nvSpPr>
        <p:spPr>
          <a:xfrm>
            <a:off x="527112" y="280368"/>
            <a:ext cx="8305800" cy="78296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fr-CA" dirty="0"/>
              <a:t>Ê</a:t>
            </a:r>
            <a:r>
              <a:rPr lang="en-US" dirty="0" err="1"/>
              <a:t>tre</a:t>
            </a:r>
            <a:r>
              <a:rPr lang="en-US" dirty="0"/>
              <a:t> un </a:t>
            </a:r>
            <a:r>
              <a:rPr lang="en-US" dirty="0" err="1"/>
              <a:t>modèle</a:t>
            </a:r>
            <a:r>
              <a:rPr lang="en-US" dirty="0"/>
              <a:t> </a:t>
            </a:r>
            <a:r>
              <a:rPr lang="en-US" dirty="0" err="1"/>
              <a:t>d’accessibilité</a:t>
            </a:r>
            <a:endParaRPr dirty="0"/>
          </a:p>
        </p:txBody>
      </p:sp>
      <p:sp>
        <p:nvSpPr>
          <p:cNvPr id="185" name="Google Shape;185;p23"/>
          <p:cNvSpPr txBox="1"/>
          <p:nvPr/>
        </p:nvSpPr>
        <p:spPr>
          <a:xfrm>
            <a:off x="107504" y="1196752"/>
            <a:ext cx="9145016" cy="4032447"/>
          </a:xfrm>
          <a:prstGeom prst="rect">
            <a:avLst/>
          </a:prstGeom>
          <a:noFill/>
          <a:ln>
            <a:noFill/>
          </a:ln>
        </p:spPr>
        <p:txBody>
          <a:bodyPr spcFirstLastPara="1" wrap="square" lIns="91425" tIns="45700" rIns="91425" bIns="45700" anchor="t" anchorCtr="0">
            <a:noAutofit/>
          </a:bodyPr>
          <a:lstStyle/>
          <a:p>
            <a:pPr marL="571500" marR="0" lvl="2" indent="-571500" algn="l" rtl="0">
              <a:spcBef>
                <a:spcPts val="0"/>
              </a:spcBef>
              <a:spcAft>
                <a:spcPts val="0"/>
              </a:spcAft>
              <a:buClr>
                <a:srgbClr val="0033CC"/>
              </a:buClr>
              <a:buSzPts val="3600"/>
              <a:buFont typeface="Arial"/>
              <a:buChar char="•"/>
            </a:pPr>
            <a:r>
              <a:rPr lang="en-US" sz="3600" b="0" i="0" u="none" strike="noStrike" cap="none" dirty="0">
                <a:solidFill>
                  <a:srgbClr val="072C62"/>
                </a:solidFill>
                <a:latin typeface="Arial"/>
                <a:ea typeface="Arial"/>
                <a:cs typeface="Arial"/>
                <a:sym typeface="Arial"/>
              </a:rPr>
              <a:t>Faire des PowerPoint </a:t>
            </a:r>
            <a:r>
              <a:rPr lang="en-US" sz="3600" b="0" i="0" u="none" strike="noStrike" cap="none" dirty="0" err="1">
                <a:solidFill>
                  <a:srgbClr val="072C62"/>
                </a:solidFill>
                <a:sym typeface="Arial"/>
              </a:rPr>
              <a:t>accessibles</a:t>
            </a:r>
            <a:endParaRPr dirty="0">
              <a:solidFill>
                <a:srgbClr val="072C62"/>
              </a:solidFill>
            </a:endParaRPr>
          </a:p>
          <a:p>
            <a:pPr marL="571500" marR="0" lvl="2" indent="-571500" algn="l" rtl="0">
              <a:spcBef>
                <a:spcPts val="1000"/>
              </a:spcBef>
              <a:spcAft>
                <a:spcPts val="0"/>
              </a:spcAft>
              <a:buClr>
                <a:srgbClr val="0033CC"/>
              </a:buClr>
              <a:buSzPts val="3600"/>
              <a:buFont typeface="Arial"/>
              <a:buChar char="•"/>
            </a:pPr>
            <a:r>
              <a:rPr lang="en-US" sz="3600" b="0" i="0" u="none" strike="noStrike" cap="none" dirty="0" err="1">
                <a:solidFill>
                  <a:srgbClr val="072C62"/>
                </a:solidFill>
                <a:latin typeface="Arial"/>
                <a:ea typeface="Arial"/>
                <a:cs typeface="Arial"/>
                <a:sym typeface="Arial"/>
              </a:rPr>
              <a:t>Fournir</a:t>
            </a:r>
            <a:r>
              <a:rPr lang="en-US" sz="3600" b="0" i="0" u="none" strike="noStrike" cap="none" dirty="0">
                <a:solidFill>
                  <a:srgbClr val="072C62"/>
                </a:solidFill>
                <a:latin typeface="Arial"/>
                <a:ea typeface="Arial"/>
                <a:cs typeface="Arial"/>
                <a:sym typeface="Arial"/>
              </a:rPr>
              <a:t> un lien </a:t>
            </a:r>
            <a:r>
              <a:rPr lang="en-US" sz="3600" b="0" i="0" u="none" strike="noStrike" cap="none" dirty="0" err="1">
                <a:solidFill>
                  <a:srgbClr val="072C62"/>
                </a:solidFill>
                <a:latin typeface="Arial"/>
                <a:ea typeface="Arial"/>
                <a:cs typeface="Arial"/>
                <a:sym typeface="Arial"/>
              </a:rPr>
              <a:t>TinyURL</a:t>
            </a:r>
            <a:r>
              <a:rPr lang="en-US" sz="3600" b="0" i="0" u="none" strike="noStrike" cap="none" dirty="0">
                <a:solidFill>
                  <a:srgbClr val="072C62"/>
                </a:solidFill>
                <a:latin typeface="Arial"/>
                <a:ea typeface="Arial"/>
                <a:cs typeface="Arial"/>
                <a:sym typeface="Arial"/>
              </a:rPr>
              <a:t> </a:t>
            </a:r>
            <a:r>
              <a:rPr lang="en-US" sz="3600" b="0" u="none" strike="noStrike" cap="none" dirty="0">
                <a:solidFill>
                  <a:srgbClr val="072C62"/>
                </a:solidFill>
                <a:latin typeface="Arial"/>
                <a:ea typeface="Arial"/>
                <a:cs typeface="Arial"/>
                <a:sym typeface="Arial"/>
              </a:rPr>
              <a:t>et d</a:t>
            </a:r>
            <a:r>
              <a:rPr lang="en-US" sz="3600" b="0" i="0" u="none" strike="noStrike" cap="none" dirty="0">
                <a:solidFill>
                  <a:srgbClr val="072C62"/>
                </a:solidFill>
                <a:latin typeface="Arial"/>
                <a:ea typeface="Arial"/>
                <a:cs typeface="Arial"/>
                <a:sym typeface="Arial"/>
              </a:rPr>
              <a:t>es </a:t>
            </a:r>
            <a:r>
              <a:rPr lang="en-US" sz="3600" b="0" i="0" u="none" strike="noStrike" cap="none" dirty="0" err="1">
                <a:solidFill>
                  <a:srgbClr val="072C62"/>
                </a:solidFill>
                <a:latin typeface="Arial"/>
                <a:ea typeface="Arial"/>
                <a:cs typeface="Arial"/>
                <a:sym typeface="Arial"/>
              </a:rPr>
              <a:t>clés</a:t>
            </a:r>
            <a:r>
              <a:rPr lang="en-US" sz="3600" b="0" i="0" u="none" strike="noStrike" cap="none" dirty="0">
                <a:solidFill>
                  <a:srgbClr val="072C62"/>
                </a:solidFill>
                <a:latin typeface="Arial"/>
                <a:ea typeface="Arial"/>
                <a:cs typeface="Arial"/>
                <a:sym typeface="Arial"/>
              </a:rPr>
              <a:t> USB</a:t>
            </a:r>
            <a:endParaRPr sz="3600" b="0" i="0" u="none" strike="noStrike" cap="none" dirty="0">
              <a:solidFill>
                <a:srgbClr val="072C62"/>
              </a:solidFill>
              <a:latin typeface="Arial"/>
              <a:ea typeface="Arial"/>
              <a:cs typeface="Arial"/>
              <a:sym typeface="Arial"/>
            </a:endParaRPr>
          </a:p>
          <a:p>
            <a:pPr marL="571500" marR="0" lvl="2" indent="-571500" algn="l" rtl="0">
              <a:spcBef>
                <a:spcPts val="1000"/>
              </a:spcBef>
              <a:spcAft>
                <a:spcPts val="0"/>
              </a:spcAft>
              <a:buClr>
                <a:srgbClr val="0033CC"/>
              </a:buClr>
              <a:buSzPts val="3600"/>
              <a:buFont typeface="Arial"/>
              <a:buChar char="•"/>
            </a:pPr>
            <a:r>
              <a:rPr lang="fr-CA" sz="3600" b="0" i="0" u="none" strike="noStrike" cap="none" dirty="0">
                <a:solidFill>
                  <a:srgbClr val="072C62"/>
                </a:solidFill>
                <a:sym typeface="Arial"/>
              </a:rPr>
              <a:t>Fournir des copies papier</a:t>
            </a:r>
            <a:endParaRPr dirty="0">
              <a:solidFill>
                <a:srgbClr val="072C62"/>
              </a:solidFill>
            </a:endParaRPr>
          </a:p>
          <a:p>
            <a:pPr marL="571500" marR="0" lvl="2" indent="-571500" algn="l" rtl="0">
              <a:spcBef>
                <a:spcPts val="1000"/>
              </a:spcBef>
              <a:spcAft>
                <a:spcPts val="0"/>
              </a:spcAft>
              <a:buClr>
                <a:srgbClr val="0033CC"/>
              </a:buClr>
              <a:buSzPts val="3600"/>
              <a:buFont typeface="Arial"/>
              <a:buChar char="•"/>
            </a:pPr>
            <a:r>
              <a:rPr lang="fr-CA" sz="3600" b="0" i="0" u="none" strike="noStrike" cap="none" dirty="0">
                <a:solidFill>
                  <a:srgbClr val="072C62"/>
                </a:solidFill>
                <a:latin typeface="Arial"/>
                <a:ea typeface="Arial"/>
                <a:cs typeface="Arial"/>
                <a:sym typeface="Arial"/>
              </a:rPr>
              <a:t>Fournir des versions en gros </a:t>
            </a:r>
            <a:r>
              <a:rPr lang="fr-CA" sz="3600" b="0" i="0" u="none" strike="noStrike" cap="none" dirty="0">
                <a:solidFill>
                  <a:srgbClr val="072C62"/>
                </a:solidFill>
                <a:sym typeface="Arial"/>
              </a:rPr>
              <a:t>caractères</a:t>
            </a:r>
            <a:endParaRPr dirty="0">
              <a:solidFill>
                <a:srgbClr val="072C62"/>
              </a:solidFill>
            </a:endParaRPr>
          </a:p>
          <a:p>
            <a:pPr marL="571500" marR="0" lvl="2" indent="-571500" algn="l" rtl="0">
              <a:spcBef>
                <a:spcPts val="1000"/>
              </a:spcBef>
              <a:spcAft>
                <a:spcPts val="0"/>
              </a:spcAft>
              <a:buClr>
                <a:srgbClr val="0033CC"/>
              </a:buClr>
              <a:buSzPts val="3600"/>
              <a:buFont typeface="Arial"/>
              <a:buChar char="•"/>
            </a:pPr>
            <a:r>
              <a:rPr lang="fr-CA" sz="3600" b="0" i="0" u="none" strike="noStrike" cap="none" dirty="0">
                <a:solidFill>
                  <a:srgbClr val="072C62"/>
                </a:solidFill>
                <a:latin typeface="Arial"/>
                <a:ea typeface="Arial"/>
                <a:cs typeface="Arial"/>
                <a:sym typeface="Arial"/>
              </a:rPr>
              <a:t>Utiliser plusieurs modes de présentation</a:t>
            </a:r>
            <a:endParaRPr sz="3600" b="0" i="0" u="none" strike="noStrike" cap="none" dirty="0">
              <a:solidFill>
                <a:srgbClr val="072C62"/>
              </a:solidFill>
              <a:latin typeface="Arial"/>
              <a:ea typeface="Arial"/>
              <a:cs typeface="Arial"/>
              <a:sym typeface="Arial"/>
            </a:endParaRPr>
          </a:p>
          <a:p>
            <a:pPr marL="571500" marR="0" lvl="2" indent="-342900" algn="l" rtl="0">
              <a:spcBef>
                <a:spcPts val="1000"/>
              </a:spcBef>
              <a:spcAft>
                <a:spcPts val="0"/>
              </a:spcAft>
              <a:buClr>
                <a:srgbClr val="0033CC"/>
              </a:buClr>
              <a:buSzPts val="3600"/>
              <a:buFont typeface="Arial"/>
              <a:buNone/>
            </a:pPr>
            <a:endParaRPr sz="3600" b="0" i="0" u="none" strike="noStrike" cap="none" dirty="0">
              <a:solidFill>
                <a:schemeClr val="dk1"/>
              </a:solidFill>
              <a:latin typeface="Arial"/>
              <a:ea typeface="Arial"/>
              <a:cs typeface="Arial"/>
              <a:sym typeface="Arial"/>
            </a:endParaRPr>
          </a:p>
          <a:p>
            <a:pPr marL="0" marR="0" lvl="2" indent="0" algn="l" rtl="0">
              <a:spcBef>
                <a:spcPts val="1000"/>
              </a:spcBef>
              <a:spcAft>
                <a:spcPts val="0"/>
              </a:spcAft>
              <a:buClr>
                <a:srgbClr val="0033CC"/>
              </a:buClr>
              <a:buSzPts val="6000"/>
              <a:buFont typeface="Arial"/>
              <a:buNone/>
            </a:pPr>
            <a:endParaRPr sz="6000" b="0" i="0" u="none" strike="noStrike" cap="none" dirty="0">
              <a:solidFill>
                <a:schemeClr val="dk1"/>
              </a:solidFill>
              <a:latin typeface="Arial"/>
              <a:ea typeface="Arial"/>
              <a:cs typeface="Arial"/>
              <a:sym typeface="Arial"/>
            </a:endParaRPr>
          </a:p>
          <a:p>
            <a:pPr marL="0" marR="0" lvl="2" indent="0" algn="l" rtl="0">
              <a:spcBef>
                <a:spcPts val="1000"/>
              </a:spcBef>
              <a:spcAft>
                <a:spcPts val="0"/>
              </a:spcAft>
              <a:buClr>
                <a:srgbClr val="0033CC"/>
              </a:buClr>
              <a:buSzPts val="9600"/>
              <a:buFont typeface="Arial"/>
              <a:buNone/>
            </a:pPr>
            <a:endParaRPr sz="9600" b="0" i="0" u="none" strike="noStrike" cap="none" dirty="0">
              <a:solidFill>
                <a:srgbClr val="FF0000"/>
              </a:solidFill>
              <a:latin typeface="Arial"/>
              <a:ea typeface="Arial"/>
              <a:cs typeface="Arial"/>
              <a:sym typeface="Arial"/>
            </a:endParaRPr>
          </a:p>
          <a:p>
            <a:pPr marL="571500" marR="0" lvl="2" indent="-342900" algn="l" rtl="0">
              <a:spcBef>
                <a:spcPts val="1000"/>
              </a:spcBef>
              <a:spcAft>
                <a:spcPts val="0"/>
              </a:spcAft>
              <a:buClr>
                <a:srgbClr val="0033CC"/>
              </a:buClr>
              <a:buSzPts val="3600"/>
              <a:buFont typeface="Arial"/>
              <a:buNone/>
            </a:pPr>
            <a:endParaRPr sz="3600" b="0" i="0" u="none" strike="noStrike" cap="none" dirty="0">
              <a:solidFill>
                <a:schemeClr val="dk1"/>
              </a:solidFill>
              <a:latin typeface="Arial"/>
              <a:ea typeface="Arial"/>
              <a:cs typeface="Arial"/>
              <a:sym typeface="Arial"/>
            </a:endParaRPr>
          </a:p>
          <a:p>
            <a:pPr marL="571500" marR="0" lvl="2" indent="-342900" algn="l" rtl="0">
              <a:spcBef>
                <a:spcPts val="1000"/>
              </a:spcBef>
              <a:spcAft>
                <a:spcPts val="0"/>
              </a:spcAft>
              <a:buClr>
                <a:srgbClr val="0033CC"/>
              </a:buClr>
              <a:buSzPts val="3600"/>
              <a:buFont typeface="Arial"/>
              <a:buNone/>
            </a:pPr>
            <a:endParaRPr sz="3600" b="0" i="0" u="none" strike="noStrike" cap="none" dirty="0">
              <a:solidFill>
                <a:schemeClr val="dk1"/>
              </a:solidFill>
              <a:latin typeface="Arial"/>
              <a:ea typeface="Arial"/>
              <a:cs typeface="Arial"/>
              <a:sym typeface="Arial"/>
            </a:endParaRPr>
          </a:p>
        </p:txBody>
      </p:sp>
      <p:pic>
        <p:nvPicPr>
          <p:cNvPr id="186" name="Google Shape;186;p23" descr="Boule de démolition détruisant un mur. Les droits d'auteur sont : http://jesusgilhernandez.com/2013/01/10/removing-barriers/"/>
          <p:cNvPicPr preferRelativeResize="0"/>
          <p:nvPr/>
        </p:nvPicPr>
        <p:blipFill rotWithShape="1">
          <a:blip r:embed="rId3">
            <a:alphaModFix/>
          </a:blip>
          <a:srcRect/>
          <a:stretch/>
        </p:blipFill>
        <p:spPr>
          <a:xfrm>
            <a:off x="6197600" y="4617156"/>
            <a:ext cx="2432050" cy="17184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6"/>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sz="1400" b="0" i="0" u="none" strike="noStrike" cap="none">
                <a:solidFill>
                  <a:srgbClr val="0033CC"/>
                </a:solidFill>
                <a:latin typeface="Arial"/>
                <a:ea typeface="Arial"/>
                <a:cs typeface="Arial"/>
                <a:sym typeface="Arial"/>
              </a:rPr>
              <a:t>2</a:t>
            </a:fld>
            <a:endParaRPr sz="1400" b="0" i="0" u="none" strike="noStrike" cap="none">
              <a:solidFill>
                <a:srgbClr val="0033CC"/>
              </a:solidFill>
              <a:latin typeface="Arial"/>
              <a:ea typeface="Arial"/>
              <a:cs typeface="Arial"/>
              <a:sym typeface="Arial"/>
            </a:endParaRPr>
          </a:p>
        </p:txBody>
      </p:sp>
      <p:sp>
        <p:nvSpPr>
          <p:cNvPr id="49" name="Google Shape;49;p6"/>
          <p:cNvSpPr txBox="1">
            <a:spLocks noGrp="1"/>
          </p:cNvSpPr>
          <p:nvPr>
            <p:ph type="body" idx="1"/>
          </p:nvPr>
        </p:nvSpPr>
        <p:spPr>
          <a:xfrm>
            <a:off x="318356" y="1268413"/>
            <a:ext cx="8507288" cy="1800547"/>
          </a:xfrm>
          <a:prstGeom prst="rect">
            <a:avLst/>
          </a:prstGeom>
          <a:noFill/>
          <a:ln>
            <a:noFill/>
          </a:ln>
        </p:spPr>
        <p:txBody>
          <a:bodyPr spcFirstLastPara="1" wrap="square" lIns="91425" tIns="45700" rIns="91425" bIns="45700" anchor="t" anchorCtr="0">
            <a:noAutofit/>
          </a:bodyPr>
          <a:lstStyle/>
          <a:p>
            <a:pPr marL="361950" lvl="0" indent="-361950" algn="l" rtl="0">
              <a:spcBef>
                <a:spcPts val="0"/>
              </a:spcBef>
              <a:spcAft>
                <a:spcPts val="0"/>
              </a:spcAft>
              <a:buSzPts val="3960"/>
              <a:buChar char="•"/>
            </a:pPr>
            <a:r>
              <a:rPr lang="en-US" dirty="0" err="1">
                <a:latin typeface="Arial"/>
                <a:ea typeface="Arial"/>
                <a:cs typeface="Arial"/>
                <a:sym typeface="Arial"/>
              </a:rPr>
              <a:t>Équipe</a:t>
            </a:r>
            <a:r>
              <a:rPr lang="en-US" dirty="0">
                <a:latin typeface="Arial"/>
                <a:ea typeface="Arial"/>
                <a:cs typeface="Arial"/>
                <a:sym typeface="Arial"/>
              </a:rPr>
              <a:t> </a:t>
            </a:r>
            <a:r>
              <a:rPr lang="en-US" dirty="0" err="1">
                <a:latin typeface="Arial"/>
                <a:ea typeface="Arial"/>
                <a:cs typeface="Arial"/>
                <a:sym typeface="Arial"/>
              </a:rPr>
              <a:t>multidisciplinaire</a:t>
            </a:r>
            <a:r>
              <a:rPr lang="en-US" dirty="0">
                <a:latin typeface="Arial"/>
                <a:ea typeface="Arial"/>
                <a:cs typeface="Arial"/>
                <a:sym typeface="Arial"/>
              </a:rPr>
              <a:t> </a:t>
            </a:r>
            <a:r>
              <a:rPr lang="en-US" dirty="0" err="1">
                <a:latin typeface="Arial"/>
                <a:ea typeface="Arial"/>
                <a:cs typeface="Arial"/>
                <a:sym typeface="Arial"/>
              </a:rPr>
              <a:t>bilingue</a:t>
            </a:r>
            <a:endParaRPr dirty="0">
              <a:latin typeface="Arial"/>
              <a:ea typeface="Arial"/>
              <a:cs typeface="Arial"/>
              <a:sym typeface="Arial"/>
            </a:endParaRPr>
          </a:p>
          <a:p>
            <a:pPr marL="628650" lvl="1" indent="-354013" algn="l" rtl="0">
              <a:spcBef>
                <a:spcPts val="500"/>
              </a:spcBef>
              <a:spcAft>
                <a:spcPts val="0"/>
              </a:spcAft>
              <a:buSzPts val="3520"/>
              <a:buChar char="•"/>
            </a:pPr>
            <a:r>
              <a:rPr lang="en-US" dirty="0" err="1">
                <a:latin typeface="Arial"/>
                <a:ea typeface="Arial"/>
                <a:cs typeface="Arial"/>
                <a:sym typeface="Arial"/>
              </a:rPr>
              <a:t>Chercheurs</a:t>
            </a:r>
            <a:endParaRPr dirty="0">
              <a:latin typeface="Arial"/>
              <a:ea typeface="Arial"/>
              <a:cs typeface="Arial"/>
              <a:sym typeface="Arial"/>
            </a:endParaRPr>
          </a:p>
          <a:p>
            <a:pPr marL="628650" lvl="1" indent="-354013" algn="l" rtl="0">
              <a:spcBef>
                <a:spcPts val="500"/>
              </a:spcBef>
              <a:spcAft>
                <a:spcPts val="0"/>
              </a:spcAft>
              <a:buSzPts val="3520"/>
              <a:buChar char="•"/>
            </a:pPr>
            <a:r>
              <a:rPr lang="en-US" dirty="0" err="1">
                <a:latin typeface="Arial"/>
                <a:ea typeface="Arial"/>
                <a:cs typeface="Arial"/>
                <a:sym typeface="Arial"/>
              </a:rPr>
              <a:t>Psychologues</a:t>
            </a:r>
            <a:endParaRPr dirty="0">
              <a:latin typeface="Arial"/>
              <a:ea typeface="Arial"/>
              <a:cs typeface="Arial"/>
              <a:sym typeface="Arial"/>
            </a:endParaRPr>
          </a:p>
          <a:p>
            <a:pPr marL="628650" lvl="1" indent="-354013" algn="l" rtl="0">
              <a:spcBef>
                <a:spcPts val="500"/>
              </a:spcBef>
              <a:spcAft>
                <a:spcPts val="0"/>
              </a:spcAft>
              <a:buSzPts val="3520"/>
              <a:buChar char="•"/>
            </a:pPr>
            <a:r>
              <a:rPr lang="en-US" dirty="0" err="1">
                <a:latin typeface="Arial"/>
                <a:ea typeface="Arial"/>
                <a:cs typeface="Arial"/>
                <a:sym typeface="Arial"/>
              </a:rPr>
              <a:t>Professeurs</a:t>
            </a:r>
            <a:endParaRPr dirty="0">
              <a:latin typeface="Arial"/>
              <a:ea typeface="Arial"/>
              <a:cs typeface="Arial"/>
              <a:sym typeface="Arial"/>
            </a:endParaRPr>
          </a:p>
          <a:p>
            <a:pPr marL="628650" lvl="1" indent="-354013" algn="l" rtl="0">
              <a:spcBef>
                <a:spcPts val="500"/>
              </a:spcBef>
              <a:spcAft>
                <a:spcPts val="0"/>
              </a:spcAft>
              <a:buSzPts val="3520"/>
              <a:buChar char="•"/>
            </a:pPr>
            <a:r>
              <a:rPr lang="en-US" dirty="0" err="1">
                <a:latin typeface="Arial"/>
                <a:ea typeface="Arial"/>
                <a:cs typeface="Arial"/>
                <a:sym typeface="Arial"/>
              </a:rPr>
              <a:t>Professionnels</a:t>
            </a:r>
            <a:endParaRPr dirty="0">
              <a:latin typeface="Arial"/>
              <a:ea typeface="Arial"/>
              <a:cs typeface="Arial"/>
              <a:sym typeface="Arial"/>
            </a:endParaRPr>
          </a:p>
          <a:p>
            <a:pPr marL="628650" lvl="1" indent="-354013" algn="l" rtl="0">
              <a:spcBef>
                <a:spcPts val="500"/>
              </a:spcBef>
              <a:spcAft>
                <a:spcPts val="0"/>
              </a:spcAft>
              <a:buSzPts val="3520"/>
              <a:buChar char="•"/>
            </a:pPr>
            <a:r>
              <a:rPr lang="en-US" dirty="0" err="1">
                <a:latin typeface="Arial"/>
                <a:ea typeface="Arial"/>
                <a:cs typeface="Arial"/>
                <a:sym typeface="Arial"/>
              </a:rPr>
              <a:t>Étudiants</a:t>
            </a:r>
            <a:endParaRPr dirty="0">
              <a:latin typeface="Arial"/>
              <a:ea typeface="Arial"/>
              <a:cs typeface="Arial"/>
              <a:sym typeface="Arial"/>
            </a:endParaRPr>
          </a:p>
          <a:p>
            <a:pPr marL="361950" lvl="0" indent="-361950" algn="l" rtl="0">
              <a:spcBef>
                <a:spcPts val="600"/>
              </a:spcBef>
              <a:spcAft>
                <a:spcPts val="0"/>
              </a:spcAft>
              <a:buSzPts val="3960"/>
              <a:buChar char="•"/>
            </a:pPr>
            <a:r>
              <a:rPr lang="en-US" dirty="0">
                <a:latin typeface="Arial"/>
                <a:ea typeface="Arial"/>
                <a:cs typeface="Arial"/>
                <a:sym typeface="Arial"/>
              </a:rPr>
              <a:t>Recherche </a:t>
            </a:r>
            <a:r>
              <a:rPr lang="en-US" dirty="0" err="1">
                <a:latin typeface="Arial"/>
                <a:ea typeface="Arial"/>
                <a:cs typeface="Arial"/>
                <a:sym typeface="Arial"/>
              </a:rPr>
              <a:t>empirique</a:t>
            </a:r>
            <a:r>
              <a:rPr lang="en-US" dirty="0">
                <a:latin typeface="Arial"/>
                <a:ea typeface="Arial"/>
                <a:cs typeface="Arial"/>
                <a:sym typeface="Arial"/>
              </a:rPr>
              <a:t> et </a:t>
            </a:r>
            <a:r>
              <a:rPr lang="en-US" dirty="0" err="1">
                <a:latin typeface="Arial"/>
                <a:ea typeface="Arial"/>
                <a:cs typeface="Arial"/>
                <a:sym typeface="Arial"/>
              </a:rPr>
              <a:t>internationale</a:t>
            </a:r>
            <a:endParaRPr dirty="0"/>
          </a:p>
          <a:p>
            <a:pPr marL="628650" lvl="1" indent="-354013" algn="l" rtl="0">
              <a:spcBef>
                <a:spcPts val="500"/>
              </a:spcBef>
              <a:spcAft>
                <a:spcPts val="0"/>
              </a:spcAft>
              <a:buSzPts val="3520"/>
              <a:buChar char="•"/>
            </a:pPr>
            <a:r>
              <a:rPr lang="en-US" dirty="0">
                <a:latin typeface="Arial"/>
                <a:ea typeface="Arial"/>
                <a:cs typeface="Arial"/>
                <a:sym typeface="Arial"/>
              </a:rPr>
              <a:t>Collaboration avec : </a:t>
            </a:r>
            <a:r>
              <a:rPr lang="en-US" dirty="0" err="1">
                <a:latin typeface="Arial"/>
                <a:ea typeface="Arial"/>
                <a:cs typeface="Arial"/>
                <a:sym typeface="Arial"/>
              </a:rPr>
              <a:t>Allemagne</a:t>
            </a:r>
            <a:r>
              <a:rPr lang="en-US" dirty="0">
                <a:latin typeface="Arial"/>
                <a:ea typeface="Arial"/>
                <a:cs typeface="Arial"/>
                <a:sym typeface="Arial"/>
              </a:rPr>
              <a:t>, </a:t>
            </a:r>
            <a:r>
              <a:rPr lang="en-US" dirty="0" err="1">
                <a:latin typeface="Arial"/>
                <a:ea typeface="Arial"/>
                <a:cs typeface="Arial"/>
                <a:sym typeface="Arial"/>
              </a:rPr>
              <a:t>États-Unis</a:t>
            </a:r>
            <a:r>
              <a:rPr lang="en-US" dirty="0">
                <a:latin typeface="Arial"/>
                <a:ea typeface="Arial"/>
                <a:cs typeface="Arial"/>
                <a:sym typeface="Arial"/>
              </a:rPr>
              <a:t>, </a:t>
            </a:r>
            <a:r>
              <a:rPr lang="en-US" dirty="0" err="1">
                <a:latin typeface="Arial"/>
                <a:ea typeface="Arial"/>
                <a:cs typeface="Arial"/>
                <a:sym typeface="Arial"/>
              </a:rPr>
              <a:t>Israël</a:t>
            </a:r>
            <a:r>
              <a:rPr lang="en-US" dirty="0">
                <a:latin typeface="Arial"/>
                <a:ea typeface="Arial"/>
                <a:cs typeface="Arial"/>
                <a:sym typeface="Arial"/>
              </a:rPr>
              <a:t> et </a:t>
            </a:r>
            <a:r>
              <a:rPr lang="en-US" dirty="0" err="1">
                <a:latin typeface="Arial"/>
                <a:ea typeface="Arial"/>
                <a:cs typeface="Arial"/>
                <a:sym typeface="Arial"/>
              </a:rPr>
              <a:t>Royaume</a:t>
            </a:r>
            <a:r>
              <a:rPr lang="en-US" dirty="0">
                <a:latin typeface="Arial"/>
                <a:ea typeface="Arial"/>
                <a:cs typeface="Arial"/>
                <a:sym typeface="Arial"/>
              </a:rPr>
              <a:t>-Uni</a:t>
            </a:r>
            <a:endParaRPr dirty="0">
              <a:latin typeface="Arial"/>
              <a:ea typeface="Arial"/>
              <a:cs typeface="Arial"/>
              <a:sym typeface="Arial"/>
            </a:endParaRPr>
          </a:p>
          <a:p>
            <a:pPr marL="361950" lvl="0" indent="-110490" algn="l" rtl="0">
              <a:spcBef>
                <a:spcPts val="600"/>
              </a:spcBef>
              <a:spcAft>
                <a:spcPts val="0"/>
              </a:spcAft>
              <a:buSzPts val="3960"/>
              <a:buNone/>
            </a:pPr>
            <a:endParaRPr dirty="0">
              <a:latin typeface="Arial"/>
              <a:ea typeface="Arial"/>
              <a:cs typeface="Arial"/>
              <a:sym typeface="Arial"/>
            </a:endParaRPr>
          </a:p>
        </p:txBody>
      </p:sp>
      <p:sp>
        <p:nvSpPr>
          <p:cNvPr id="50" name="Google Shape;50;p6"/>
          <p:cNvSpPr txBox="1">
            <a:spLocks noGrp="1"/>
          </p:cNvSpPr>
          <p:nvPr>
            <p:ph type="title"/>
          </p:nvPr>
        </p:nvSpPr>
        <p:spPr>
          <a:xfrm>
            <a:off x="457200" y="260350"/>
            <a:ext cx="8229600" cy="68421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err="1">
                <a:latin typeface="Arial"/>
                <a:ea typeface="Arial"/>
                <a:cs typeface="Arial"/>
                <a:sym typeface="Arial"/>
              </a:rPr>
              <a:t>Réseau</a:t>
            </a:r>
            <a:r>
              <a:rPr lang="en-US" dirty="0">
                <a:latin typeface="Arial"/>
                <a:ea typeface="Arial"/>
                <a:cs typeface="Arial"/>
                <a:sym typeface="Arial"/>
              </a:rPr>
              <a:t> de </a:t>
            </a:r>
            <a:r>
              <a:rPr lang="en-US" dirty="0" err="1"/>
              <a:t>r</a:t>
            </a:r>
            <a:r>
              <a:rPr lang="en-US" dirty="0" err="1">
                <a:latin typeface="Arial"/>
                <a:ea typeface="Arial"/>
                <a:cs typeface="Arial"/>
                <a:sym typeface="Arial"/>
              </a:rPr>
              <a:t>echerche</a:t>
            </a:r>
            <a:r>
              <a:rPr lang="en-US" dirty="0">
                <a:latin typeface="Arial"/>
                <a:ea typeface="Arial"/>
                <a:cs typeface="Arial"/>
                <a:sym typeface="Arial"/>
              </a:rPr>
              <a:t> </a:t>
            </a:r>
            <a:r>
              <a:rPr lang="en-US" dirty="0" err="1">
                <a:latin typeface="Arial"/>
                <a:ea typeface="Arial"/>
                <a:cs typeface="Arial"/>
                <a:sym typeface="Arial"/>
              </a:rPr>
              <a:t>Adaptech</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5" name="Google Shape;195;p24"/>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20</a:t>
            </a:fld>
            <a:endParaRPr dirty="0"/>
          </a:p>
        </p:txBody>
      </p:sp>
      <p:sp>
        <p:nvSpPr>
          <p:cNvPr id="192" name="Google Shape;192;p24"/>
          <p:cNvSpPr txBox="1">
            <a:spLocks noGrp="1"/>
          </p:cNvSpPr>
          <p:nvPr>
            <p:ph type="title"/>
          </p:nvPr>
        </p:nvSpPr>
        <p:spPr>
          <a:xfrm>
            <a:off x="457200" y="152400"/>
            <a:ext cx="8229600" cy="68421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Merci, questions?</a:t>
            </a:r>
            <a:endParaRPr dirty="0"/>
          </a:p>
        </p:txBody>
      </p:sp>
      <p:pic>
        <p:nvPicPr>
          <p:cNvPr id="193" name="Google Shape;193;p24" descr="Merci écris dans plusieurs langues incluant le français, l'anglais, l'espagnol et l'allemand. Les droits d'auteur sont : http://pulse-coaching.com/wp-content/uploads/2015/02/merci.png"/>
          <p:cNvPicPr preferRelativeResize="0"/>
          <p:nvPr/>
        </p:nvPicPr>
        <p:blipFill rotWithShape="1">
          <a:blip r:embed="rId3">
            <a:alphaModFix/>
          </a:blip>
          <a:srcRect/>
          <a:stretch/>
        </p:blipFill>
        <p:spPr>
          <a:xfrm>
            <a:off x="323529" y="1628801"/>
            <a:ext cx="5872058" cy="2804842"/>
          </a:xfrm>
          <a:prstGeom prst="rect">
            <a:avLst/>
          </a:prstGeom>
          <a:noFill/>
          <a:ln>
            <a:noFill/>
          </a:ln>
        </p:spPr>
      </p:pic>
      <p:pic>
        <p:nvPicPr>
          <p:cNvPr id="194" name="Google Shape;194;p24" descr="Un bonhomme animé s'accotant sur un point d'interrogation. Les droits d'auteur sont :  https://technovation10.wordpress.com/category/general-events/brainstorm/"/>
          <p:cNvPicPr preferRelativeResize="0"/>
          <p:nvPr/>
        </p:nvPicPr>
        <p:blipFill rotWithShape="1">
          <a:blip r:embed="rId4">
            <a:alphaModFix/>
          </a:blip>
          <a:srcRect/>
          <a:stretch/>
        </p:blipFill>
        <p:spPr>
          <a:xfrm>
            <a:off x="6646454" y="4149079"/>
            <a:ext cx="2145475" cy="20228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457200" y="260350"/>
            <a:ext cx="8229600" cy="68421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Pour nous </a:t>
            </a:r>
            <a:r>
              <a:rPr lang="en-US" dirty="0" err="1"/>
              <a:t>contacter</a:t>
            </a:r>
            <a:r>
              <a:rPr lang="en-US" dirty="0">
                <a:latin typeface="Arial"/>
                <a:ea typeface="Arial"/>
                <a:cs typeface="Arial"/>
                <a:sym typeface="Arial"/>
              </a:rPr>
              <a:t> </a:t>
            </a:r>
            <a:endParaRPr dirty="0">
              <a:latin typeface="Arial"/>
              <a:ea typeface="Arial"/>
              <a:cs typeface="Arial"/>
              <a:sym typeface="Arial"/>
            </a:endParaRPr>
          </a:p>
        </p:txBody>
      </p:sp>
      <p:sp>
        <p:nvSpPr>
          <p:cNvPr id="202" name="Google Shape;202;p25"/>
          <p:cNvSpPr txBox="1">
            <a:spLocks noGrp="1"/>
          </p:cNvSpPr>
          <p:nvPr>
            <p:ph type="body" idx="1"/>
          </p:nvPr>
        </p:nvSpPr>
        <p:spPr>
          <a:xfrm>
            <a:off x="462756" y="1285875"/>
            <a:ext cx="8218488" cy="4879975"/>
          </a:xfrm>
          <a:prstGeom prst="rect">
            <a:avLst/>
          </a:prstGeom>
          <a:noFill/>
          <a:ln>
            <a:noFill/>
          </a:ln>
        </p:spPr>
        <p:txBody>
          <a:bodyPr spcFirstLastPara="1" wrap="square" lIns="91425" tIns="45700" rIns="91425" bIns="45700" anchor="t" anchorCtr="0">
            <a:noAutofit/>
          </a:bodyPr>
          <a:lstStyle/>
          <a:p>
            <a:pPr marL="492125" lvl="1" indent="-492125" algn="l" rtl="0">
              <a:spcBef>
                <a:spcPts val="1200"/>
              </a:spcBef>
              <a:spcAft>
                <a:spcPts val="0"/>
              </a:spcAft>
              <a:buSzPts val="3520"/>
              <a:buFont typeface="Arial"/>
              <a:buChar char="•"/>
            </a:pPr>
            <a:r>
              <a:rPr lang="en-US" dirty="0">
                <a:solidFill>
                  <a:srgbClr val="072B62"/>
                </a:solidFill>
              </a:rPr>
              <a:t>Laura King</a:t>
            </a:r>
            <a:endParaRPr dirty="0"/>
          </a:p>
          <a:p>
            <a:pPr marL="492125" lvl="1" indent="25400" algn="l" rtl="0">
              <a:spcBef>
                <a:spcPts val="1200"/>
              </a:spcBef>
              <a:spcAft>
                <a:spcPts val="0"/>
              </a:spcAft>
              <a:buSzPts val="3080"/>
              <a:buFont typeface="Arial"/>
              <a:buNone/>
            </a:pPr>
            <a:r>
              <a:rPr lang="en-US" sz="2800" u="sng" dirty="0">
                <a:solidFill>
                  <a:schemeClr val="hlink"/>
                </a:solidFill>
              </a:rPr>
              <a:t>laura.king@claurendeau.qc.ca</a:t>
            </a:r>
            <a:endParaRPr sz="2800" u="sng" dirty="0">
              <a:solidFill>
                <a:srgbClr val="0033CC"/>
              </a:solidFill>
            </a:endParaRPr>
          </a:p>
          <a:p>
            <a:pPr marL="492125" lvl="1" indent="-492125" algn="l" rtl="0">
              <a:spcBef>
                <a:spcPts val="1200"/>
              </a:spcBef>
              <a:spcAft>
                <a:spcPts val="0"/>
              </a:spcAft>
              <a:buSzPts val="3520"/>
              <a:buFont typeface="Arial"/>
              <a:buChar char="•"/>
            </a:pPr>
            <a:r>
              <a:rPr lang="en-US" dirty="0">
                <a:solidFill>
                  <a:srgbClr val="072B62"/>
                </a:solidFill>
              </a:rPr>
              <a:t>Catherine </a:t>
            </a:r>
            <a:r>
              <a:rPr lang="en-US" dirty="0" err="1">
                <a:solidFill>
                  <a:srgbClr val="072B62"/>
                </a:solidFill>
              </a:rPr>
              <a:t>Fichten</a:t>
            </a:r>
            <a:endParaRPr dirty="0">
              <a:solidFill>
                <a:srgbClr val="072B62"/>
              </a:solidFill>
            </a:endParaRPr>
          </a:p>
          <a:p>
            <a:pPr marL="492125" lvl="1" indent="22225" algn="l" rtl="0">
              <a:spcBef>
                <a:spcPts val="1200"/>
              </a:spcBef>
              <a:spcAft>
                <a:spcPts val="0"/>
              </a:spcAft>
              <a:buSzPts val="3080"/>
              <a:buNone/>
            </a:pPr>
            <a:r>
              <a:rPr lang="en-US" sz="2800" u="sng" dirty="0">
                <a:solidFill>
                  <a:srgbClr val="0000CC"/>
                </a:solidFill>
              </a:rPr>
              <a:t>cfichten@dawsoncollege.qc.ca</a:t>
            </a:r>
            <a:endParaRPr dirty="0">
              <a:solidFill>
                <a:srgbClr val="0000CC"/>
              </a:solidFill>
            </a:endParaRPr>
          </a:p>
          <a:p>
            <a:pPr marL="492125" lvl="0" indent="-492125" algn="l" rtl="0">
              <a:spcBef>
                <a:spcPts val="1200"/>
              </a:spcBef>
              <a:spcAft>
                <a:spcPts val="0"/>
              </a:spcAft>
              <a:buSzPts val="3520"/>
              <a:buFont typeface="Arial"/>
              <a:buChar char="•"/>
            </a:pPr>
            <a:r>
              <a:rPr lang="fr-CA" sz="3200" dirty="0">
                <a:solidFill>
                  <a:srgbClr val="072B62"/>
                </a:solidFill>
              </a:rPr>
              <a:t>Réseau de </a:t>
            </a:r>
            <a:r>
              <a:rPr lang="fr-CA" sz="3200" dirty="0"/>
              <a:t>r</a:t>
            </a:r>
            <a:r>
              <a:rPr lang="fr-CA" sz="3200" dirty="0">
                <a:solidFill>
                  <a:srgbClr val="072B62"/>
                </a:solidFill>
              </a:rPr>
              <a:t>echerche </a:t>
            </a:r>
            <a:r>
              <a:rPr lang="fr-CA" sz="3200" dirty="0" err="1">
                <a:solidFill>
                  <a:srgbClr val="072B62"/>
                </a:solidFill>
              </a:rPr>
              <a:t>Adaptech</a:t>
            </a:r>
            <a:endParaRPr dirty="0"/>
          </a:p>
          <a:p>
            <a:pPr marL="517525" lvl="1" indent="0">
              <a:spcBef>
                <a:spcPts val="1200"/>
              </a:spcBef>
              <a:buSzPts val="3080"/>
              <a:buNone/>
            </a:pPr>
            <a:r>
              <a:rPr lang="en-US" sz="2800" u="sng" dirty="0">
                <a:solidFill>
                  <a:srgbClr val="0000CC"/>
                </a:solidFill>
              </a:rPr>
              <a:t>http://adaptech.org/fr/</a:t>
            </a:r>
            <a:endParaRPr sz="2800" u="sng" dirty="0">
              <a:solidFill>
                <a:srgbClr val="0000CC"/>
              </a:solidFill>
            </a:endParaRPr>
          </a:p>
          <a:p>
            <a:pPr marL="357188" lvl="1" indent="0" algn="l" rtl="0">
              <a:spcBef>
                <a:spcPts val="1200"/>
              </a:spcBef>
              <a:spcAft>
                <a:spcPts val="0"/>
              </a:spcAft>
              <a:buSzPts val="3080"/>
              <a:buFont typeface="Arial"/>
              <a:buNone/>
            </a:pPr>
            <a:endParaRPr sz="2800" u="sng" dirty="0">
              <a:solidFill>
                <a:srgbClr val="072B62"/>
              </a:solidFill>
            </a:endParaRPr>
          </a:p>
        </p:txBody>
      </p:sp>
      <p:sp>
        <p:nvSpPr>
          <p:cNvPr id="203" name="Google Shape;203;p25"/>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33CC"/>
              </a:buClr>
              <a:buSzPts val="1400"/>
              <a:buFont typeface="Arial"/>
              <a:buNone/>
            </a:pPr>
            <a:fld id="{00000000-1234-1234-1234-123412341234}" type="slidenum">
              <a:rPr lang="en-US" sz="1400">
                <a:solidFill>
                  <a:srgbClr val="0033CC"/>
                </a:solidFill>
                <a:latin typeface="Arial"/>
                <a:ea typeface="Arial"/>
                <a:cs typeface="Arial"/>
                <a:sym typeface="Arial"/>
              </a:rPr>
              <a:t>21</a:t>
            </a:fld>
            <a:endParaRPr sz="1400" dirty="0">
              <a:solidFill>
                <a:srgbClr val="0033CC"/>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7"/>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3</a:t>
            </a:fld>
            <a:endParaRPr/>
          </a:p>
        </p:txBody>
      </p:sp>
      <p:sp>
        <p:nvSpPr>
          <p:cNvPr id="57" name="Google Shape;57;p7"/>
          <p:cNvSpPr txBox="1">
            <a:spLocks noGrp="1"/>
          </p:cNvSpPr>
          <p:nvPr>
            <p:ph type="title"/>
          </p:nvPr>
        </p:nvSpPr>
        <p:spPr>
          <a:xfrm>
            <a:off x="457200" y="260648"/>
            <a:ext cx="8229600" cy="68421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
            </a:r>
            <a:br>
              <a:rPr lang="en-US" dirty="0"/>
            </a:br>
            <a:r>
              <a:rPr lang="en-US" dirty="0"/>
              <a:t/>
            </a:r>
            <a:br>
              <a:rPr lang="en-US" dirty="0"/>
            </a:br>
            <a:r>
              <a:rPr lang="en-US" dirty="0" err="1"/>
              <a:t>Contexte</a:t>
            </a:r>
            <a:r>
              <a:rPr lang="en-US" dirty="0"/>
              <a:t> de recherche</a:t>
            </a:r>
            <a:endParaRPr sz="1400" dirty="0"/>
          </a:p>
        </p:txBody>
      </p:sp>
      <p:sp>
        <p:nvSpPr>
          <p:cNvPr id="58" name="Google Shape;58;p7"/>
          <p:cNvSpPr txBox="1">
            <a:spLocks noGrp="1"/>
          </p:cNvSpPr>
          <p:nvPr>
            <p:ph type="body" idx="1"/>
          </p:nvPr>
        </p:nvSpPr>
        <p:spPr>
          <a:xfrm>
            <a:off x="457200" y="1268760"/>
            <a:ext cx="8229600" cy="4888200"/>
          </a:xfrm>
          <a:prstGeom prst="rect">
            <a:avLst/>
          </a:prstGeom>
          <a:noFill/>
          <a:ln>
            <a:noFill/>
          </a:ln>
        </p:spPr>
        <p:txBody>
          <a:bodyPr spcFirstLastPara="1" wrap="square" lIns="91425" tIns="45700" rIns="91425" bIns="45700" anchor="t" anchorCtr="0">
            <a:noAutofit/>
          </a:bodyPr>
          <a:lstStyle/>
          <a:p>
            <a:pPr marL="361950" lvl="0" indent="-361950" algn="l" rtl="0">
              <a:spcBef>
                <a:spcPts val="0"/>
              </a:spcBef>
              <a:spcAft>
                <a:spcPts val="0"/>
              </a:spcAft>
              <a:buSzPts val="3960"/>
              <a:buChar char="•"/>
            </a:pPr>
            <a:r>
              <a:rPr lang="en-US" dirty="0" err="1"/>
              <a:t>Criant</a:t>
            </a:r>
            <a:r>
              <a:rPr lang="en-US" dirty="0"/>
              <a:t> </a:t>
            </a:r>
            <a:r>
              <a:rPr lang="en-US" dirty="0" err="1"/>
              <a:t>besoin</a:t>
            </a:r>
            <a:r>
              <a:rPr lang="en-US" dirty="0"/>
              <a:t> </a:t>
            </a:r>
            <a:r>
              <a:rPr lang="en-US" dirty="0" err="1"/>
              <a:t>d’accessibilité</a:t>
            </a:r>
            <a:r>
              <a:rPr lang="en-US" dirty="0"/>
              <a:t> </a:t>
            </a:r>
            <a:r>
              <a:rPr lang="en-US" dirty="0" err="1"/>
              <a:t>en</a:t>
            </a:r>
            <a:r>
              <a:rPr lang="en-US" dirty="0"/>
              <a:t> </a:t>
            </a:r>
            <a:r>
              <a:rPr lang="en-US" dirty="0" err="1"/>
              <a:t>enseignement</a:t>
            </a:r>
            <a:r>
              <a:rPr lang="en-US" dirty="0"/>
              <a:t> postsecondaire</a:t>
            </a:r>
            <a:r>
              <a:rPr lang="en-US" baseline="30000" dirty="0">
                <a:latin typeface="+mj-lt"/>
                <a:ea typeface="Arial Narrow"/>
                <a:cs typeface="Arial Narrow"/>
                <a:sym typeface="Arial Narrow"/>
              </a:rPr>
              <a:t>1</a:t>
            </a:r>
          </a:p>
          <a:p>
            <a:pPr marL="0" lvl="0" indent="0" algn="l" rtl="0">
              <a:spcBef>
                <a:spcPts val="0"/>
              </a:spcBef>
              <a:spcAft>
                <a:spcPts val="0"/>
              </a:spcAft>
              <a:buSzPts val="3960"/>
              <a:buNone/>
            </a:pPr>
            <a:endParaRPr dirty="0"/>
          </a:p>
          <a:p>
            <a:pPr marL="361950" lvl="0" indent="-361950" algn="l" rtl="0">
              <a:spcBef>
                <a:spcPts val="0"/>
              </a:spcBef>
              <a:spcAft>
                <a:spcPts val="600"/>
              </a:spcAft>
              <a:buSzPts val="3960"/>
              <a:buChar char="•"/>
            </a:pPr>
            <a:r>
              <a:rPr lang="en-US" dirty="0"/>
              <a:t>Étude </a:t>
            </a:r>
            <a:r>
              <a:rPr lang="en-US" dirty="0" err="1"/>
              <a:t>d’archives</a:t>
            </a:r>
            <a:r>
              <a:rPr lang="en-US" dirty="0"/>
              <a:t> </a:t>
            </a:r>
            <a:r>
              <a:rPr lang="en-US" dirty="0">
                <a:sym typeface="Wingdings" panose="05000000000000000000" pitchFamily="2" charset="2"/>
              </a:rPr>
              <a:t>=</a:t>
            </a:r>
            <a:r>
              <a:rPr lang="en-US" dirty="0"/>
              <a:t> </a:t>
            </a:r>
            <a:r>
              <a:rPr lang="en-US" dirty="0" err="1"/>
              <a:t>réussite</a:t>
            </a:r>
            <a:r>
              <a:rPr lang="en-US" dirty="0"/>
              <a:t> des étudiants</a:t>
            </a:r>
            <a:r>
              <a:rPr lang="en-US" baseline="30000" dirty="0"/>
              <a:t>2</a:t>
            </a:r>
          </a:p>
          <a:p>
            <a:pPr marL="0" lvl="0" indent="0" algn="l" rtl="0">
              <a:spcBef>
                <a:spcPts val="0"/>
              </a:spcBef>
              <a:spcAft>
                <a:spcPts val="600"/>
              </a:spcAft>
              <a:buSzPts val="3960"/>
              <a:buNone/>
            </a:pPr>
            <a:endParaRPr lang="en-US" baseline="30000" dirty="0"/>
          </a:p>
          <a:p>
            <a:pPr marL="0" lvl="0" indent="0">
              <a:spcBef>
                <a:spcPts val="0"/>
              </a:spcBef>
              <a:buNone/>
            </a:pPr>
            <a:endParaRPr lang="fr-CA" sz="1400" baseline="30000" dirty="0">
              <a:latin typeface="Arial Narrow"/>
              <a:ea typeface="Arial Narrow"/>
              <a:cs typeface="Arial Narrow"/>
              <a:sym typeface="Arial Narrow"/>
            </a:endParaRPr>
          </a:p>
          <a:p>
            <a:pPr marL="0" lvl="0" indent="0">
              <a:spcBef>
                <a:spcPts val="0"/>
              </a:spcBef>
              <a:buNone/>
            </a:pPr>
            <a:endParaRPr lang="fr-CA" sz="1400" baseline="30000" dirty="0">
              <a:latin typeface="Arial Narrow"/>
              <a:ea typeface="Arial Narrow"/>
              <a:cs typeface="Arial Narrow"/>
              <a:sym typeface="Arial Narrow"/>
            </a:endParaRPr>
          </a:p>
          <a:p>
            <a:pPr marL="0" lvl="0" indent="0">
              <a:spcBef>
                <a:spcPts val="0"/>
              </a:spcBef>
              <a:buNone/>
            </a:pPr>
            <a:endParaRPr lang="fr-CA" sz="1400" baseline="30000" dirty="0">
              <a:latin typeface="Arial Narrow"/>
              <a:ea typeface="Arial Narrow"/>
              <a:cs typeface="Arial Narrow"/>
              <a:sym typeface="Arial Narrow"/>
            </a:endParaRPr>
          </a:p>
          <a:p>
            <a:pPr marL="0" lvl="0" indent="0">
              <a:spcBef>
                <a:spcPts val="0"/>
              </a:spcBef>
              <a:buNone/>
            </a:pPr>
            <a:endParaRPr lang="en-US" sz="1400" baseline="30000" dirty="0">
              <a:latin typeface="Arial Narrow"/>
              <a:ea typeface="Arial Narrow"/>
              <a:cs typeface="Arial Narrow"/>
              <a:sym typeface="Arial Narrow"/>
            </a:endParaRPr>
          </a:p>
          <a:p>
            <a:pPr marL="0" lvl="0" indent="0">
              <a:spcBef>
                <a:spcPts val="0"/>
              </a:spcBef>
              <a:buNone/>
            </a:pPr>
            <a:r>
              <a:rPr lang="en-US" sz="1400" baseline="30000" dirty="0">
                <a:latin typeface="Arial Narrow"/>
                <a:ea typeface="Arial Narrow"/>
                <a:cs typeface="Arial Narrow"/>
                <a:sym typeface="Arial Narrow"/>
              </a:rPr>
              <a:t>1</a:t>
            </a:r>
            <a:r>
              <a:rPr lang="en-US" sz="1400" dirty="0">
                <a:latin typeface="Arial Narrow"/>
                <a:ea typeface="Arial Narrow"/>
                <a:cs typeface="Arial Narrow"/>
                <a:sym typeface="Arial Narrow"/>
              </a:rPr>
              <a:t>Fichten, C.S., Heiman, T., Havel, A., Jorgensen, M., King, L., Nguyen, M.N. et Budd, J. (2016). Will the real universal design stand up? </a:t>
            </a:r>
            <a:r>
              <a:rPr lang="en-US" sz="1400" i="1" dirty="0">
                <a:latin typeface="Arial Narrow"/>
                <a:ea typeface="Arial Narrow"/>
                <a:cs typeface="Arial Narrow"/>
                <a:sym typeface="Arial Narrow"/>
              </a:rPr>
              <a:t>Postsecondary students with disabilities in Canada and Israel</a:t>
            </a:r>
            <a:r>
              <a:rPr lang="en-US" sz="1400" dirty="0">
                <a:latin typeface="Arial Narrow"/>
                <a:ea typeface="Arial Narrow"/>
                <a:cs typeface="Arial Narrow"/>
                <a:sym typeface="Arial Narrow"/>
              </a:rPr>
              <a:t>. </a:t>
            </a:r>
            <a:endParaRPr lang="en-US" sz="1400" baseline="30000" dirty="0">
              <a:latin typeface="Arial Narrow" panose="020B0606020202030204" pitchFamily="34" charset="0"/>
            </a:endParaRPr>
          </a:p>
          <a:p>
            <a:pPr marL="0" lvl="0" indent="0" algn="l" rtl="0">
              <a:spcBef>
                <a:spcPts val="0"/>
              </a:spcBef>
              <a:spcAft>
                <a:spcPts val="0"/>
              </a:spcAft>
              <a:buSzPts val="3960"/>
              <a:buNone/>
            </a:pPr>
            <a:r>
              <a:rPr lang="en-US" sz="1400" baseline="30000" dirty="0">
                <a:latin typeface="Arial Narrow" panose="020B0606020202030204" pitchFamily="34" charset="0"/>
              </a:rPr>
              <a:t>2</a:t>
            </a:r>
            <a:r>
              <a:rPr lang="en-US" sz="1400" dirty="0">
                <a:latin typeface="Arial Narrow" panose="020B0606020202030204" pitchFamily="34" charset="0"/>
              </a:rPr>
              <a:t>Jorgensen, S., </a:t>
            </a:r>
            <a:r>
              <a:rPr lang="en-US" sz="1400" dirty="0" err="1">
                <a:latin typeface="Arial Narrow" panose="020B0606020202030204" pitchFamily="34" charset="0"/>
              </a:rPr>
              <a:t>Fichten</a:t>
            </a:r>
            <a:r>
              <a:rPr lang="en-US" sz="1400" dirty="0">
                <a:latin typeface="Arial Narrow" panose="020B0606020202030204" pitchFamily="34" charset="0"/>
              </a:rPr>
              <a:t>, C.S., Havel, A., Lamb, D., James, C. et Barile, M. (2005). Academic performance of college students with and without disabilities: An archival study. </a:t>
            </a:r>
            <a:r>
              <a:rPr lang="en-US" sz="1400" i="1" dirty="0">
                <a:latin typeface="Arial Narrow" panose="020B0606020202030204" pitchFamily="34" charset="0"/>
              </a:rPr>
              <a:t>Canadian Journal of Counselling, 39</a:t>
            </a:r>
            <a:r>
              <a:rPr lang="en-US" sz="1400" dirty="0">
                <a:latin typeface="Arial Narrow" panose="020B0606020202030204" pitchFamily="34" charset="0"/>
              </a:rPr>
              <a:t>(2), 101-117.</a:t>
            </a:r>
          </a:p>
          <a:p>
            <a:pPr marL="0" lvl="0" indent="0" algn="l" rtl="0">
              <a:spcBef>
                <a:spcPts val="0"/>
              </a:spcBef>
              <a:spcAft>
                <a:spcPts val="0"/>
              </a:spcAft>
              <a:buSzPts val="3960"/>
              <a:buNone/>
            </a:pPr>
            <a:endParaRPr sz="1600" dirty="0">
              <a:latin typeface="Arial Narrow" panose="020B0606020202030204" pitchFamily="34" charset="0"/>
            </a:endParaRPr>
          </a:p>
        </p:txBody>
      </p:sp>
    </p:spTree>
    <p:extLst>
      <p:ext uri="{BB962C8B-B14F-4D97-AF65-F5344CB8AC3E}">
        <p14:creationId xmlns:p14="http://schemas.microsoft.com/office/powerpoint/2010/main" val="234755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7"/>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4</a:t>
            </a:fld>
            <a:endParaRPr dirty="0"/>
          </a:p>
        </p:txBody>
      </p:sp>
      <p:sp>
        <p:nvSpPr>
          <p:cNvPr id="57" name="Google Shape;57;p7"/>
          <p:cNvSpPr txBox="1">
            <a:spLocks noGrp="1"/>
          </p:cNvSpPr>
          <p:nvPr>
            <p:ph type="title"/>
          </p:nvPr>
        </p:nvSpPr>
        <p:spPr>
          <a:xfrm>
            <a:off x="457200" y="260648"/>
            <a:ext cx="8229600" cy="68421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
            </a:r>
            <a:br>
              <a:rPr lang="en-US" dirty="0"/>
            </a:br>
            <a:r>
              <a:rPr lang="en-US" dirty="0"/>
              <a:t/>
            </a:r>
            <a:br>
              <a:rPr lang="en-US" dirty="0"/>
            </a:br>
            <a:r>
              <a:rPr lang="en-US" dirty="0" err="1"/>
              <a:t>Contexte</a:t>
            </a:r>
            <a:r>
              <a:rPr lang="en-US" dirty="0"/>
              <a:t> de recherche</a:t>
            </a:r>
            <a:endParaRPr sz="1400" dirty="0"/>
          </a:p>
        </p:txBody>
      </p:sp>
      <p:sp>
        <p:nvSpPr>
          <p:cNvPr id="58" name="Google Shape;58;p7"/>
          <p:cNvSpPr txBox="1">
            <a:spLocks noGrp="1"/>
          </p:cNvSpPr>
          <p:nvPr>
            <p:ph type="body" idx="1"/>
          </p:nvPr>
        </p:nvSpPr>
        <p:spPr>
          <a:xfrm>
            <a:off x="457200" y="1268760"/>
            <a:ext cx="8229600" cy="2396475"/>
          </a:xfrm>
          <a:prstGeom prst="rect">
            <a:avLst/>
          </a:prstGeom>
          <a:noFill/>
          <a:ln>
            <a:noFill/>
          </a:ln>
        </p:spPr>
        <p:txBody>
          <a:bodyPr spcFirstLastPara="1" wrap="square" lIns="91425" tIns="45700" rIns="91425" bIns="45700" anchor="t" anchorCtr="0">
            <a:noAutofit/>
          </a:bodyPr>
          <a:lstStyle/>
          <a:p>
            <a:pPr marL="361950" indent="-361950">
              <a:spcBef>
                <a:spcPts val="800"/>
              </a:spcBef>
            </a:pPr>
            <a:r>
              <a:rPr lang="en-US" dirty="0"/>
              <a:t>La </a:t>
            </a:r>
            <a:r>
              <a:rPr lang="en-US" dirty="0" err="1"/>
              <a:t>technologie</a:t>
            </a:r>
            <a:r>
              <a:rPr lang="en-US" dirty="0"/>
              <a:t> </a:t>
            </a:r>
            <a:r>
              <a:rPr lang="en-US" dirty="0" err="1"/>
              <a:t>sert</a:t>
            </a:r>
            <a:r>
              <a:rPr lang="en-US" dirty="0"/>
              <a:t> de </a:t>
            </a:r>
            <a:r>
              <a:rPr lang="en-US" dirty="0" err="1"/>
              <a:t>tremplin</a:t>
            </a:r>
            <a:r>
              <a:rPr lang="en-US" dirty="0"/>
              <a:t> pour la </a:t>
            </a:r>
            <a:r>
              <a:rPr lang="en-US" dirty="0" err="1"/>
              <a:t>réussite</a:t>
            </a:r>
            <a:r>
              <a:rPr lang="en-US" dirty="0"/>
              <a:t>, </a:t>
            </a:r>
            <a:r>
              <a:rPr lang="en-US" dirty="0" err="1"/>
              <a:t>mais</a:t>
            </a:r>
            <a:r>
              <a:rPr lang="en-US" dirty="0"/>
              <a:t> </a:t>
            </a:r>
            <a:r>
              <a:rPr lang="en-US" dirty="0" err="1"/>
              <a:t>n’est</a:t>
            </a:r>
            <a:r>
              <a:rPr lang="en-US" dirty="0"/>
              <a:t> pas le grand </a:t>
            </a:r>
            <a:r>
              <a:rPr lang="en-US" dirty="0" err="1">
                <a:solidFill>
                  <a:srgbClr val="002060"/>
                </a:solidFill>
              </a:rPr>
              <a:t>égalisateur</a:t>
            </a:r>
            <a:r>
              <a:rPr lang="en-US" dirty="0">
                <a:solidFill>
                  <a:srgbClr val="FF0000"/>
                </a:solidFill>
              </a:rPr>
              <a:t> </a:t>
            </a:r>
            <a:r>
              <a:rPr lang="en-US" dirty="0"/>
              <a:t>des chances que </a:t>
            </a:r>
            <a:r>
              <a:rPr lang="en-US" dirty="0" err="1"/>
              <a:t>l’on</a:t>
            </a:r>
            <a:r>
              <a:rPr lang="en-US" dirty="0"/>
              <a:t> souhaiterait</a:t>
            </a:r>
            <a:r>
              <a:rPr lang="en-US" baseline="30000" dirty="0"/>
              <a:t>3</a:t>
            </a:r>
          </a:p>
          <a:p>
            <a:pPr marL="0" lvl="0" indent="0" algn="l" rtl="0">
              <a:spcBef>
                <a:spcPts val="0"/>
              </a:spcBef>
              <a:spcAft>
                <a:spcPts val="0"/>
              </a:spcAft>
              <a:buSzPts val="3960"/>
              <a:buNone/>
            </a:pPr>
            <a:endParaRPr dirty="0"/>
          </a:p>
        </p:txBody>
      </p:sp>
      <p:sp>
        <p:nvSpPr>
          <p:cNvPr id="59" name="Google Shape;59;p7"/>
          <p:cNvSpPr/>
          <p:nvPr/>
        </p:nvSpPr>
        <p:spPr>
          <a:xfrm>
            <a:off x="297868" y="5648674"/>
            <a:ext cx="8331782" cy="685275"/>
          </a:xfrm>
          <a:prstGeom prst="rect">
            <a:avLst/>
          </a:prstGeom>
          <a:noFill/>
          <a:ln>
            <a:noFill/>
          </a:ln>
        </p:spPr>
        <p:txBody>
          <a:bodyPr spcFirstLastPara="1" wrap="square" lIns="91425" tIns="45700" rIns="91425" bIns="45700" anchor="t" anchorCtr="0">
            <a:noAutofit/>
          </a:bodyPr>
          <a:lstStyle/>
          <a:p>
            <a:pPr marL="117475" lvl="3"/>
            <a:r>
              <a:rPr lang="en-US" baseline="30000" dirty="0">
                <a:latin typeface="Arial Narrow" panose="020B0606020202030204" pitchFamily="34" charset="0"/>
              </a:rPr>
              <a:t>3 </a:t>
            </a:r>
            <a:r>
              <a:rPr lang="en-US" b="0" i="0" u="none" strike="noStrike" cap="none" dirty="0" err="1">
                <a:solidFill>
                  <a:srgbClr val="002060"/>
                </a:solidFill>
                <a:latin typeface="Arial Narrow"/>
                <a:ea typeface="Arial Narrow"/>
                <a:cs typeface="Arial Narrow"/>
                <a:sym typeface="Arial Narrow"/>
              </a:rPr>
              <a:t>Fichten</a:t>
            </a:r>
            <a:r>
              <a:rPr lang="en-US" b="0" i="0" u="none" strike="noStrike" cap="none" dirty="0">
                <a:solidFill>
                  <a:srgbClr val="002060"/>
                </a:solidFill>
                <a:latin typeface="Arial Narrow"/>
                <a:ea typeface="Arial Narrow"/>
                <a:cs typeface="Arial Narrow"/>
                <a:sym typeface="Arial Narrow"/>
              </a:rPr>
              <a:t>, C. S., Nguyen, M. N., King, L., Barile, M., Havel, A., </a:t>
            </a:r>
            <a:r>
              <a:rPr lang="en-US" b="0" i="0" u="none" strike="noStrike" cap="none" dirty="0" err="1">
                <a:solidFill>
                  <a:srgbClr val="002060"/>
                </a:solidFill>
                <a:latin typeface="Arial Narrow"/>
                <a:ea typeface="Arial Narrow"/>
                <a:cs typeface="Arial Narrow"/>
                <a:sym typeface="Arial Narrow"/>
              </a:rPr>
              <a:t>Mimouni</a:t>
            </a:r>
            <a:r>
              <a:rPr lang="en-US" b="0" i="0" u="none" strike="noStrike" cap="none" dirty="0">
                <a:solidFill>
                  <a:srgbClr val="002060"/>
                </a:solidFill>
                <a:latin typeface="Arial Narrow"/>
                <a:ea typeface="Arial Narrow"/>
                <a:cs typeface="Arial Narrow"/>
                <a:sym typeface="Arial Narrow"/>
              </a:rPr>
              <a:t>, Z., Chauvin, A., Budd, J., Raymond, O., </a:t>
            </a:r>
            <a:r>
              <a:rPr lang="en-US" b="0" i="0" u="none" strike="noStrike" cap="none" dirty="0" err="1">
                <a:solidFill>
                  <a:srgbClr val="002060"/>
                </a:solidFill>
                <a:latin typeface="Arial Narrow"/>
                <a:ea typeface="Arial Narrow"/>
                <a:cs typeface="Arial Narrow"/>
                <a:sym typeface="Arial Narrow"/>
              </a:rPr>
              <a:t>Juhel</a:t>
            </a:r>
            <a:r>
              <a:rPr lang="en-US" b="0" i="0" u="none" strike="noStrike" cap="none" dirty="0">
                <a:solidFill>
                  <a:srgbClr val="002060"/>
                </a:solidFill>
                <a:latin typeface="Arial Narrow"/>
                <a:ea typeface="Arial Narrow"/>
                <a:cs typeface="Arial Narrow"/>
                <a:sym typeface="Arial Narrow"/>
              </a:rPr>
              <a:t>, J.-C. </a:t>
            </a:r>
            <a:r>
              <a:rPr lang="en-US" b="0" i="0" u="none" strike="noStrike" cap="none" dirty="0">
                <a:solidFill>
                  <a:srgbClr val="072C62"/>
                </a:solidFill>
                <a:latin typeface="Arial Narrow"/>
                <a:ea typeface="Arial Narrow"/>
                <a:cs typeface="Arial Narrow"/>
                <a:sym typeface="Arial Narrow"/>
              </a:rPr>
              <a:t>et </a:t>
            </a:r>
            <a:r>
              <a:rPr lang="en-US" b="0" i="0" u="none" strike="noStrike" cap="none" dirty="0">
                <a:solidFill>
                  <a:srgbClr val="002060"/>
                </a:solidFill>
                <a:latin typeface="Arial Narrow"/>
                <a:ea typeface="Arial Narrow"/>
                <a:cs typeface="Arial Narrow"/>
                <a:sym typeface="Arial Narrow"/>
              </a:rPr>
              <a:t>Asuncion, J. (2013). Information and communication technology profiles of college students with learning disabilities</a:t>
            </a:r>
            <a:r>
              <a:rPr lang="en-US" b="0" i="1" u="none" strike="noStrike" cap="none" dirty="0">
                <a:solidFill>
                  <a:srgbClr val="FF0000"/>
                </a:solidFill>
                <a:latin typeface="Arial Narrow"/>
                <a:ea typeface="Arial Narrow"/>
                <a:cs typeface="Arial Narrow"/>
                <a:sym typeface="Arial Narrow"/>
              </a:rPr>
              <a:t>. </a:t>
            </a:r>
            <a:r>
              <a:rPr lang="en-US" b="0" i="1" u="none" strike="noStrike" cap="none" dirty="0">
                <a:solidFill>
                  <a:srgbClr val="072C62"/>
                </a:solidFill>
                <a:latin typeface="Arial Narrow"/>
                <a:ea typeface="Arial Narrow"/>
                <a:cs typeface="Arial Narrow"/>
                <a:sym typeface="Arial Narrow"/>
              </a:rPr>
              <a:t>Journal of Education and Learning, 2</a:t>
            </a:r>
            <a:r>
              <a:rPr lang="en-US" b="0" i="0" u="none" strike="noStrike" cap="none" dirty="0">
                <a:solidFill>
                  <a:srgbClr val="072C62"/>
                </a:solidFill>
                <a:latin typeface="Arial Narrow"/>
                <a:ea typeface="Arial Narrow"/>
                <a:cs typeface="Arial Narrow"/>
                <a:sym typeface="Arial Narrow"/>
              </a:rPr>
              <a:t>(1</a:t>
            </a:r>
            <a:r>
              <a:rPr lang="en-US" b="0" i="0" u="none" strike="noStrike" cap="none" dirty="0">
                <a:solidFill>
                  <a:srgbClr val="002060"/>
                </a:solidFill>
                <a:latin typeface="Arial Narrow"/>
                <a:ea typeface="Arial Narrow"/>
                <a:cs typeface="Arial Narrow"/>
                <a:sym typeface="Arial Narrow"/>
              </a:rPr>
              <a:t>), 176-177</a:t>
            </a:r>
            <a:r>
              <a:rPr lang="en-US" dirty="0">
                <a:solidFill>
                  <a:srgbClr val="002060"/>
                </a:solidFill>
                <a:latin typeface="Arial Narrow"/>
                <a:ea typeface="Arial Narrow"/>
                <a:cs typeface="Arial Narrow"/>
                <a:sym typeface="Arial Narrow"/>
              </a:rPr>
              <a:t>.</a:t>
            </a:r>
            <a:endParaRPr lang="en-US" b="0" i="0" u="none" strike="noStrike" cap="none" dirty="0">
              <a:solidFill>
                <a:srgbClr val="002060"/>
              </a:solidFill>
              <a:latin typeface="Arial Narrow"/>
              <a:ea typeface="Arial Narrow"/>
              <a:cs typeface="Arial Narrow"/>
              <a:sym typeface="Arial Narrow"/>
            </a:endParaRPr>
          </a:p>
        </p:txBody>
      </p:sp>
      <p:pic>
        <p:nvPicPr>
          <p:cNvPr id="6" name="Picture 11" descr="Image d'une balance penchant d'un côté plus que de l'autre. Les droits d'auteur sont : http://www.weperm.com/legal_hold_digitizing.html" title="Balance"/>
          <p:cNvPicPr>
            <a:picLocks noChangeAspect="1" noChangeArrowheads="1"/>
          </p:cNvPicPr>
          <p:nvPr/>
        </p:nvPicPr>
        <p:blipFill>
          <a:blip r:embed="rId3" cstate="print"/>
          <a:srcRect/>
          <a:stretch>
            <a:fillRect/>
          </a:stretch>
        </p:blipFill>
        <p:spPr bwMode="auto">
          <a:xfrm>
            <a:off x="6456897" y="3428469"/>
            <a:ext cx="2249871" cy="18919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8"/>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5</a:t>
            </a:fld>
            <a:endParaRPr dirty="0"/>
          </a:p>
        </p:txBody>
      </p:sp>
      <p:sp>
        <p:nvSpPr>
          <p:cNvPr id="64" name="Google Shape;64;p8"/>
          <p:cNvSpPr txBox="1">
            <a:spLocks noGrp="1"/>
          </p:cNvSpPr>
          <p:nvPr>
            <p:ph type="title"/>
          </p:nvPr>
        </p:nvSpPr>
        <p:spPr>
          <a:xfrm>
            <a:off x="467544" y="476672"/>
            <a:ext cx="8229600" cy="68421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err="1"/>
              <a:t>L’importance</a:t>
            </a:r>
            <a:r>
              <a:rPr lang="en-US" dirty="0"/>
              <a:t> de la </a:t>
            </a:r>
            <a:r>
              <a:rPr lang="en-US" dirty="0" err="1"/>
              <a:t>recherche</a:t>
            </a:r>
            <a:r>
              <a:rPr lang="en-US" dirty="0"/>
              <a:t> qualitative</a:t>
            </a:r>
            <a:endParaRPr dirty="0"/>
          </a:p>
        </p:txBody>
      </p:sp>
      <p:sp>
        <p:nvSpPr>
          <p:cNvPr id="65" name="Google Shape;65;p8"/>
          <p:cNvSpPr txBox="1">
            <a:spLocks noGrp="1"/>
          </p:cNvSpPr>
          <p:nvPr>
            <p:ph type="body" idx="1"/>
          </p:nvPr>
        </p:nvSpPr>
        <p:spPr>
          <a:xfrm>
            <a:off x="467550" y="1047974"/>
            <a:ext cx="8229600" cy="5305200"/>
          </a:xfrm>
          <a:prstGeom prst="rect">
            <a:avLst/>
          </a:prstGeom>
          <a:noFill/>
          <a:ln>
            <a:noFill/>
          </a:ln>
        </p:spPr>
        <p:txBody>
          <a:bodyPr spcFirstLastPara="1" wrap="square" lIns="91425" tIns="45700" rIns="91425" bIns="45700" anchor="t" anchorCtr="0">
            <a:noAutofit/>
          </a:bodyPr>
          <a:lstStyle/>
          <a:p>
            <a:pPr marL="361950" lvl="0" indent="-361950" algn="l" rtl="0">
              <a:spcBef>
                <a:spcPts val="1600"/>
              </a:spcBef>
              <a:spcAft>
                <a:spcPts val="0"/>
              </a:spcAft>
              <a:buSzPts val="3960"/>
              <a:buChar char="•"/>
            </a:pPr>
            <a:r>
              <a:rPr lang="en-US" dirty="0"/>
              <a:t>Met </a:t>
            </a:r>
            <a:r>
              <a:rPr lang="en-US" dirty="0" err="1"/>
              <a:t>en</a:t>
            </a:r>
            <a:r>
              <a:rPr lang="en-US" dirty="0"/>
              <a:t> lumière les </a:t>
            </a:r>
            <a:r>
              <a:rPr lang="en-US" dirty="0" err="1"/>
              <a:t>différences</a:t>
            </a:r>
            <a:r>
              <a:rPr lang="en-US" dirty="0"/>
              <a:t> entre les perspectives des </a:t>
            </a:r>
            <a:r>
              <a:rPr lang="en-US" dirty="0" err="1"/>
              <a:t>acteurs</a:t>
            </a:r>
            <a:r>
              <a:rPr lang="en-US" dirty="0"/>
              <a:t> </a:t>
            </a:r>
            <a:r>
              <a:rPr lang="en-US" dirty="0" err="1"/>
              <a:t>principaux</a:t>
            </a:r>
            <a:endParaRPr dirty="0"/>
          </a:p>
          <a:p>
            <a:pPr marL="361950" lvl="0" indent="-361950" algn="l" rtl="0">
              <a:spcBef>
                <a:spcPts val="1600"/>
              </a:spcBef>
              <a:spcAft>
                <a:spcPts val="0"/>
              </a:spcAft>
              <a:buSzPts val="3960"/>
              <a:buChar char="•"/>
            </a:pPr>
            <a:r>
              <a:rPr lang="en-US" dirty="0" err="1"/>
              <a:t>Améliore</a:t>
            </a:r>
            <a:r>
              <a:rPr lang="en-US" dirty="0"/>
              <a:t> la </a:t>
            </a:r>
            <a:r>
              <a:rPr lang="en-US" dirty="0" err="1"/>
              <a:t>compréhension</a:t>
            </a:r>
            <a:r>
              <a:rPr lang="en-US" dirty="0"/>
              <a:t> des </a:t>
            </a:r>
            <a:r>
              <a:rPr lang="en-US" dirty="0" err="1"/>
              <a:t>résultats</a:t>
            </a:r>
            <a:r>
              <a:rPr lang="en-US" dirty="0"/>
              <a:t> </a:t>
            </a:r>
            <a:r>
              <a:rPr lang="en-US" dirty="0" err="1"/>
              <a:t>quantitatifs</a:t>
            </a:r>
            <a:endParaRPr dirty="0"/>
          </a:p>
        </p:txBody>
      </p:sp>
      <p:pic>
        <p:nvPicPr>
          <p:cNvPr id="5" name="Picture 2" descr="Bonshommes travaillant ensemble pour compléter un casse-tête.&#10;Droits d'auteur : https://www.riskassur-hebdo.com/doc/assos2302.jp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696" y="4288221"/>
            <a:ext cx="2852020" cy="1910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457200" y="152400"/>
            <a:ext cx="8229600" cy="68421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Groupe de discussion</a:t>
            </a:r>
            <a:endParaRPr dirty="0"/>
          </a:p>
        </p:txBody>
      </p:sp>
      <p:sp>
        <p:nvSpPr>
          <p:cNvPr id="73" name="Google Shape;73;p9"/>
          <p:cNvSpPr txBox="1">
            <a:spLocks noGrp="1"/>
          </p:cNvSpPr>
          <p:nvPr>
            <p:ph type="body" idx="1"/>
          </p:nvPr>
        </p:nvSpPr>
        <p:spPr>
          <a:xfrm>
            <a:off x="457200" y="1084693"/>
            <a:ext cx="8229600" cy="4888200"/>
          </a:xfrm>
          <a:prstGeom prst="rect">
            <a:avLst/>
          </a:prstGeom>
          <a:noFill/>
          <a:ln>
            <a:noFill/>
          </a:ln>
        </p:spPr>
        <p:txBody>
          <a:bodyPr spcFirstLastPara="1" wrap="square" lIns="91425" tIns="45700" rIns="91425" bIns="45700" anchor="t" anchorCtr="0">
            <a:noAutofit/>
          </a:bodyPr>
          <a:lstStyle/>
          <a:p>
            <a:pPr marL="361950" lvl="0" indent="-361950" algn="l" rtl="0">
              <a:spcBef>
                <a:spcPts val="800"/>
              </a:spcBef>
              <a:spcAft>
                <a:spcPts val="0"/>
              </a:spcAft>
              <a:buSzPts val="3960"/>
              <a:buChar char="•"/>
            </a:pPr>
            <a:r>
              <a:rPr lang="en-US" dirty="0"/>
              <a:t>Avantages</a:t>
            </a:r>
            <a:endParaRPr dirty="0"/>
          </a:p>
          <a:p>
            <a:pPr marL="628650" lvl="1" indent="-354013" algn="l" rtl="0">
              <a:spcBef>
                <a:spcPts val="800"/>
              </a:spcBef>
              <a:spcAft>
                <a:spcPts val="0"/>
              </a:spcAft>
              <a:buSzPts val="3520"/>
              <a:buChar char="•"/>
            </a:pPr>
            <a:r>
              <a:rPr lang="en-US" dirty="0"/>
              <a:t>Permet la </a:t>
            </a:r>
            <a:r>
              <a:rPr lang="en-US" dirty="0" err="1"/>
              <a:t>liberté</a:t>
            </a:r>
            <a:r>
              <a:rPr lang="en-US" dirty="0"/>
              <a:t> </a:t>
            </a:r>
            <a:r>
              <a:rPr lang="en-US" dirty="0" err="1"/>
              <a:t>d’expression</a:t>
            </a:r>
            <a:r>
              <a:rPr lang="en-US" dirty="0"/>
              <a:t> de </a:t>
            </a:r>
            <a:r>
              <a:rPr lang="en-US" dirty="0" err="1"/>
              <a:t>chacun</a:t>
            </a:r>
            <a:endParaRPr dirty="0"/>
          </a:p>
          <a:p>
            <a:pPr marL="628650" lvl="1" indent="-354013" algn="l" rtl="0">
              <a:spcBef>
                <a:spcPts val="800"/>
              </a:spcBef>
              <a:spcAft>
                <a:spcPts val="0"/>
              </a:spcAft>
              <a:buSzPts val="3520"/>
              <a:buChar char="•"/>
            </a:pPr>
            <a:r>
              <a:rPr lang="en-US" dirty="0"/>
              <a:t>Permet </a:t>
            </a:r>
            <a:r>
              <a:rPr lang="en-US" dirty="0" err="1"/>
              <a:t>une</a:t>
            </a:r>
            <a:r>
              <a:rPr lang="en-US" dirty="0"/>
              <a:t> </a:t>
            </a:r>
            <a:r>
              <a:rPr lang="en-US" dirty="0" err="1"/>
              <a:t>synergie</a:t>
            </a:r>
            <a:r>
              <a:rPr lang="en-US" dirty="0"/>
              <a:t> des </a:t>
            </a:r>
            <a:r>
              <a:rPr lang="en-US" dirty="0" err="1"/>
              <a:t>différents</a:t>
            </a:r>
            <a:r>
              <a:rPr lang="en-US" dirty="0"/>
              <a:t> </a:t>
            </a:r>
            <a:r>
              <a:rPr lang="en-US" dirty="0" err="1"/>
              <a:t>acteurs</a:t>
            </a:r>
            <a:r>
              <a:rPr lang="en-US" dirty="0"/>
              <a:t>/perspectives</a:t>
            </a:r>
            <a:endParaRPr dirty="0"/>
          </a:p>
          <a:p>
            <a:pPr marL="361950" lvl="0" indent="-361950" algn="l" rtl="0">
              <a:spcBef>
                <a:spcPts val="800"/>
              </a:spcBef>
              <a:spcAft>
                <a:spcPts val="0"/>
              </a:spcAft>
              <a:buSzPts val="3960"/>
              <a:buChar char="•"/>
            </a:pPr>
            <a:r>
              <a:rPr lang="en-US" dirty="0" err="1"/>
              <a:t>Désavantages</a:t>
            </a:r>
            <a:endParaRPr dirty="0"/>
          </a:p>
          <a:p>
            <a:pPr marL="628650" lvl="1" indent="-354013" algn="l" rtl="0">
              <a:spcBef>
                <a:spcPts val="800"/>
              </a:spcBef>
              <a:spcAft>
                <a:spcPts val="0"/>
              </a:spcAft>
              <a:buSzPts val="3520"/>
              <a:buChar char="•"/>
            </a:pPr>
            <a:r>
              <a:rPr lang="en-US" dirty="0"/>
              <a:t>Les participants ne </a:t>
            </a:r>
            <a:r>
              <a:rPr lang="en-US" dirty="0" err="1"/>
              <a:t>répondent</a:t>
            </a:r>
            <a:r>
              <a:rPr lang="en-US" dirty="0"/>
              <a:t> pas </a:t>
            </a:r>
            <a:r>
              <a:rPr lang="en-US" dirty="0" err="1"/>
              <a:t>toujours</a:t>
            </a:r>
            <a:r>
              <a:rPr lang="en-US" dirty="0"/>
              <a:t> aux questions</a:t>
            </a:r>
            <a:endParaRPr dirty="0"/>
          </a:p>
          <a:p>
            <a:pPr marL="628650" lvl="1" indent="-354013" algn="l" rtl="0">
              <a:spcBef>
                <a:spcPts val="800"/>
              </a:spcBef>
              <a:spcAft>
                <a:spcPts val="0"/>
              </a:spcAft>
              <a:buSzPts val="3520"/>
              <a:buChar char="•"/>
            </a:pPr>
            <a:r>
              <a:rPr lang="en-US" dirty="0"/>
              <a:t>Les participants </a:t>
            </a:r>
            <a:r>
              <a:rPr lang="en-US" dirty="0" err="1"/>
              <a:t>n’ont</a:t>
            </a:r>
            <a:r>
              <a:rPr lang="en-US" dirty="0"/>
              <a:t> pas </a:t>
            </a:r>
            <a:r>
              <a:rPr lang="en-US" dirty="0" err="1"/>
              <a:t>tous</a:t>
            </a:r>
            <a:r>
              <a:rPr lang="en-US" dirty="0"/>
              <a:t> la </a:t>
            </a:r>
            <a:r>
              <a:rPr lang="en-US" dirty="0" err="1"/>
              <a:t>même</a:t>
            </a:r>
            <a:r>
              <a:rPr lang="en-US" dirty="0"/>
              <a:t> chance de </a:t>
            </a:r>
            <a:r>
              <a:rPr lang="en-US" dirty="0" err="1"/>
              <a:t>participer</a:t>
            </a:r>
            <a:r>
              <a:rPr lang="en-US" dirty="0"/>
              <a:t> à la discussion</a:t>
            </a:r>
            <a:endParaRPr dirty="0"/>
          </a:p>
        </p:txBody>
      </p:sp>
      <p:sp>
        <p:nvSpPr>
          <p:cNvPr id="74" name="Google Shape;74;p9"/>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0"/>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sz="1400" b="0" i="0" u="none" strike="noStrike" cap="none">
                <a:solidFill>
                  <a:srgbClr val="0033CC"/>
                </a:solidFill>
                <a:latin typeface="Arial"/>
                <a:ea typeface="Arial"/>
                <a:cs typeface="Arial"/>
                <a:sym typeface="Arial"/>
              </a:rPr>
              <a:t>7</a:t>
            </a:fld>
            <a:endParaRPr sz="1400" b="0" i="0" u="none" strike="noStrike" cap="none">
              <a:solidFill>
                <a:srgbClr val="0033CC"/>
              </a:solidFill>
              <a:latin typeface="Arial"/>
              <a:ea typeface="Arial"/>
              <a:cs typeface="Arial"/>
              <a:sym typeface="Arial"/>
            </a:endParaRPr>
          </a:p>
        </p:txBody>
      </p:sp>
      <p:sp>
        <p:nvSpPr>
          <p:cNvPr id="80" name="Google Shape;80;p10"/>
          <p:cNvSpPr txBox="1">
            <a:spLocks noGrp="1"/>
          </p:cNvSpPr>
          <p:nvPr>
            <p:ph type="title"/>
          </p:nvPr>
        </p:nvSpPr>
        <p:spPr>
          <a:xfrm>
            <a:off x="107504" y="-99392"/>
            <a:ext cx="9036496" cy="122413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800" dirty="0" err="1">
                <a:latin typeface="Arial"/>
                <a:ea typeface="Arial"/>
                <a:cs typeface="Arial"/>
                <a:sym typeface="Arial"/>
              </a:rPr>
              <a:t>Ex</a:t>
            </a:r>
            <a:r>
              <a:rPr lang="en-US" sz="3800" dirty="0" err="1"/>
              <a:t>e</a:t>
            </a:r>
            <a:r>
              <a:rPr lang="en-US" sz="3800" dirty="0" err="1">
                <a:latin typeface="Arial"/>
                <a:ea typeface="Arial"/>
                <a:cs typeface="Arial"/>
                <a:sym typeface="Arial"/>
              </a:rPr>
              <a:t>mple</a:t>
            </a:r>
            <a:r>
              <a:rPr lang="en-US" sz="3800" dirty="0">
                <a:latin typeface="Arial"/>
                <a:ea typeface="Arial"/>
                <a:cs typeface="Arial"/>
                <a:sym typeface="Arial"/>
              </a:rPr>
              <a:t> : </a:t>
            </a:r>
            <a:r>
              <a:rPr lang="en-US" sz="3800" dirty="0" err="1">
                <a:latin typeface="Arial"/>
                <a:ea typeface="Arial"/>
                <a:cs typeface="Arial"/>
                <a:sym typeface="Arial"/>
              </a:rPr>
              <a:t>M</a:t>
            </a:r>
            <a:r>
              <a:rPr lang="en-US" sz="3800" dirty="0" err="1"/>
              <a:t>ythes</a:t>
            </a:r>
            <a:r>
              <a:rPr lang="en-US" sz="3800" dirty="0"/>
              <a:t> et </a:t>
            </a:r>
            <a:r>
              <a:rPr lang="en-US" sz="3800" dirty="0" err="1"/>
              <a:t>réalités</a:t>
            </a:r>
            <a:r>
              <a:rPr lang="en-US" sz="3800" dirty="0"/>
              <a:t> du PowerPoint</a:t>
            </a:r>
            <a:r>
              <a:rPr lang="en-US" sz="3800" dirty="0">
                <a:latin typeface="Arial"/>
                <a:ea typeface="Arial"/>
                <a:cs typeface="Arial"/>
                <a:sym typeface="Arial"/>
              </a:rPr>
              <a:t> (PPT)</a:t>
            </a:r>
            <a:endParaRPr sz="3800" dirty="0">
              <a:latin typeface="Arial"/>
              <a:ea typeface="Arial"/>
              <a:cs typeface="Arial"/>
              <a:sym typeface="Arial"/>
            </a:endParaRPr>
          </a:p>
        </p:txBody>
      </p:sp>
      <p:sp>
        <p:nvSpPr>
          <p:cNvPr id="81" name="Google Shape;81;p10"/>
          <p:cNvSpPr txBox="1">
            <a:spLocks noGrp="1"/>
          </p:cNvSpPr>
          <p:nvPr>
            <p:ph type="body" idx="1"/>
          </p:nvPr>
        </p:nvSpPr>
        <p:spPr>
          <a:xfrm>
            <a:off x="457200" y="1234913"/>
            <a:ext cx="8229600" cy="4888200"/>
          </a:xfrm>
          <a:prstGeom prst="rect">
            <a:avLst/>
          </a:prstGeom>
          <a:noFill/>
          <a:ln>
            <a:noFill/>
          </a:ln>
        </p:spPr>
        <p:txBody>
          <a:bodyPr spcFirstLastPara="1" wrap="square" lIns="91425" tIns="45700" rIns="91425" bIns="45700" anchor="t" anchorCtr="0">
            <a:noAutofit/>
          </a:bodyPr>
          <a:lstStyle/>
          <a:p>
            <a:pPr marL="361950" lvl="0" indent="-361950" algn="l" rtl="0">
              <a:spcBef>
                <a:spcPts val="800"/>
              </a:spcBef>
              <a:spcAft>
                <a:spcPts val="0"/>
              </a:spcAft>
              <a:buSzPts val="3960"/>
              <a:buFont typeface="Arial"/>
              <a:buChar char="•"/>
            </a:pPr>
            <a:r>
              <a:rPr lang="en-US" dirty="0"/>
              <a:t>Thème - </a:t>
            </a:r>
            <a:r>
              <a:rPr lang="en-US" dirty="0" err="1"/>
              <a:t>l’utilisation</a:t>
            </a:r>
            <a:r>
              <a:rPr lang="en-US" dirty="0"/>
              <a:t> de PowerPoint </a:t>
            </a:r>
            <a:r>
              <a:rPr lang="en-US" dirty="0" err="1"/>
              <a:t>en</a:t>
            </a:r>
            <a:r>
              <a:rPr lang="en-US" dirty="0"/>
              <a:t> </a:t>
            </a:r>
            <a:r>
              <a:rPr lang="en-US" dirty="0" err="1"/>
              <a:t>classe</a:t>
            </a:r>
            <a:endParaRPr dirty="0"/>
          </a:p>
          <a:p>
            <a:pPr marL="361950" lvl="0" indent="-361950" algn="l" rtl="0">
              <a:spcBef>
                <a:spcPts val="800"/>
              </a:spcBef>
              <a:spcAft>
                <a:spcPts val="0"/>
              </a:spcAft>
              <a:buSzPts val="3960"/>
              <a:buFont typeface="Arial"/>
              <a:buChar char="•"/>
            </a:pPr>
            <a:r>
              <a:rPr lang="en-US" dirty="0"/>
              <a:t>But – </a:t>
            </a:r>
            <a:r>
              <a:rPr lang="en-US" dirty="0" err="1"/>
              <a:t>Obtenir</a:t>
            </a:r>
            <a:r>
              <a:rPr lang="en-US" dirty="0"/>
              <a:t> de </a:t>
            </a:r>
            <a:r>
              <a:rPr lang="en-US" dirty="0" err="1"/>
              <a:t>l’information</a:t>
            </a:r>
            <a:r>
              <a:rPr lang="en-US" dirty="0"/>
              <a:t> sur </a:t>
            </a:r>
            <a:r>
              <a:rPr lang="en-US" dirty="0" err="1"/>
              <a:t>l’utilisation</a:t>
            </a:r>
            <a:r>
              <a:rPr lang="en-US" dirty="0"/>
              <a:t> </a:t>
            </a:r>
            <a:r>
              <a:rPr lang="en-US" dirty="0" err="1"/>
              <a:t>optimale</a:t>
            </a:r>
            <a:r>
              <a:rPr lang="en-US" dirty="0"/>
              <a:t> du PPT </a:t>
            </a:r>
            <a:r>
              <a:rPr lang="en-US" dirty="0" err="1"/>
              <a:t>en</a:t>
            </a:r>
            <a:r>
              <a:rPr lang="en-US" dirty="0"/>
              <a:t> </a:t>
            </a:r>
            <a:r>
              <a:rPr lang="en-US" dirty="0" err="1"/>
              <a:t>classe</a:t>
            </a:r>
            <a:endParaRPr dirty="0"/>
          </a:p>
          <a:p>
            <a:pPr marL="361950" lvl="0" indent="-361950" algn="l" rtl="0">
              <a:spcBef>
                <a:spcPts val="800"/>
              </a:spcBef>
              <a:spcAft>
                <a:spcPts val="0"/>
              </a:spcAft>
              <a:buSzPts val="3960"/>
              <a:buFont typeface="Arial"/>
              <a:buChar char="•"/>
            </a:pPr>
            <a:r>
              <a:rPr lang="en-US" dirty="0" err="1"/>
              <a:t>Acteurs</a:t>
            </a:r>
            <a:r>
              <a:rPr lang="en-US" dirty="0"/>
              <a:t> </a:t>
            </a:r>
            <a:r>
              <a:rPr lang="en-US" dirty="0" err="1"/>
              <a:t>représentés</a:t>
            </a:r>
            <a:endParaRPr dirty="0"/>
          </a:p>
          <a:p>
            <a:pPr marL="800100" lvl="1" indent="-342900" algn="l" rtl="0">
              <a:spcBef>
                <a:spcPts val="800"/>
              </a:spcBef>
              <a:spcAft>
                <a:spcPts val="0"/>
              </a:spcAft>
              <a:buClr>
                <a:srgbClr val="3333FF"/>
              </a:buClr>
              <a:buSzPts val="3200"/>
              <a:buFont typeface="Arial"/>
              <a:buChar char="•"/>
            </a:pPr>
            <a:r>
              <a:rPr lang="en-US" dirty="0" err="1">
                <a:solidFill>
                  <a:srgbClr val="002060"/>
                </a:solidFill>
              </a:rPr>
              <a:t>Étudiants</a:t>
            </a:r>
            <a:r>
              <a:rPr lang="en-US" dirty="0">
                <a:solidFill>
                  <a:srgbClr val="002060"/>
                </a:solidFill>
              </a:rPr>
              <a:t> </a:t>
            </a:r>
            <a:endParaRPr dirty="0"/>
          </a:p>
          <a:p>
            <a:pPr marL="800100" lvl="1" indent="-342900" algn="l" rtl="0">
              <a:spcBef>
                <a:spcPts val="800"/>
              </a:spcBef>
              <a:spcAft>
                <a:spcPts val="0"/>
              </a:spcAft>
              <a:buClr>
                <a:srgbClr val="3333FF"/>
              </a:buClr>
              <a:buSzPts val="3200"/>
              <a:buFont typeface="Arial"/>
              <a:buChar char="•"/>
            </a:pPr>
            <a:r>
              <a:rPr lang="en-US" dirty="0" err="1">
                <a:solidFill>
                  <a:srgbClr val="002060"/>
                </a:solidFill>
              </a:rPr>
              <a:t>Professionnels</a:t>
            </a:r>
            <a:endParaRPr dirty="0">
              <a:solidFill>
                <a:srgbClr val="002060"/>
              </a:solidFill>
            </a:endParaRPr>
          </a:p>
          <a:p>
            <a:pPr marL="800100" lvl="1" indent="-342900" algn="l" rtl="0">
              <a:spcBef>
                <a:spcPts val="800"/>
              </a:spcBef>
              <a:spcAft>
                <a:spcPts val="0"/>
              </a:spcAft>
              <a:buClr>
                <a:srgbClr val="3333FF"/>
              </a:buClr>
              <a:buSzPts val="3200"/>
              <a:buFont typeface="Arial"/>
              <a:buChar char="•"/>
            </a:pPr>
            <a:r>
              <a:rPr lang="en-US" dirty="0" err="1">
                <a:solidFill>
                  <a:srgbClr val="002060"/>
                </a:solidFill>
              </a:rPr>
              <a:t>Professeurs</a:t>
            </a:r>
            <a:endParaRPr dirty="0"/>
          </a:p>
          <a:p>
            <a:pPr marL="628650" lvl="1" indent="-130493" algn="l" rtl="0">
              <a:spcBef>
                <a:spcPts val="500"/>
              </a:spcBef>
              <a:spcAft>
                <a:spcPts val="0"/>
              </a:spcAft>
              <a:buSzPts val="3520"/>
              <a:buNone/>
            </a:pPr>
            <a:endParaRPr dirty="0"/>
          </a:p>
        </p:txBody>
      </p:sp>
      <p:sp>
        <p:nvSpPr>
          <p:cNvPr id="2" name="Rectangle 1"/>
          <p:cNvSpPr/>
          <p:nvPr/>
        </p:nvSpPr>
        <p:spPr>
          <a:xfrm>
            <a:off x="332017" y="6334780"/>
            <a:ext cx="8408535" cy="523220"/>
          </a:xfrm>
          <a:prstGeom prst="rect">
            <a:avLst/>
          </a:prstGeom>
        </p:spPr>
        <p:txBody>
          <a:bodyPr wrap="square">
            <a:spAutoFit/>
          </a:bodyPr>
          <a:lstStyle/>
          <a:p>
            <a:pPr marL="176213" lvl="3" indent="-33338">
              <a:spcBef>
                <a:spcPts val="600"/>
              </a:spcBef>
              <a:buClr>
                <a:srgbClr val="3333FF"/>
              </a:buClr>
              <a:buSzPts val="2400"/>
              <a:buNone/>
            </a:pPr>
            <a:r>
              <a:rPr lang="fr-FR" dirty="0">
                <a:solidFill>
                  <a:srgbClr val="072C62"/>
                </a:solidFill>
                <a:latin typeface="Arial Narrow" panose="020B0606020202030204" pitchFamily="34" charset="0"/>
              </a:rPr>
              <a:t>Moon, R. W. (2018, 15 février). Une recherche sur l’utilisation de PowerPoint au collégial. </a:t>
            </a:r>
            <a:r>
              <a:rPr lang="fr-FR" dirty="0" err="1">
                <a:solidFill>
                  <a:srgbClr val="072C62"/>
                </a:solidFill>
                <a:latin typeface="Arial Narrow" panose="020B0606020202030204" pitchFamily="34" charset="0"/>
              </a:rPr>
              <a:t>Profweb</a:t>
            </a:r>
            <a:r>
              <a:rPr lang="fr-FR" dirty="0">
                <a:solidFill>
                  <a:srgbClr val="072C62"/>
                </a:solidFill>
                <a:latin typeface="Arial Narrow" panose="020B0606020202030204" pitchFamily="34" charset="0"/>
              </a:rPr>
              <a:t>. Provenant de </a:t>
            </a:r>
            <a:r>
              <a:rPr lang="fr-FR" dirty="0">
                <a:solidFill>
                  <a:srgbClr val="072C62"/>
                </a:solidFill>
                <a:latin typeface="Arial Narrow" panose="020B0606020202030204" pitchFamily="34" charset="0"/>
                <a:hlinkClick r:id="rId3"/>
              </a:rPr>
              <a:t>http://www.profweb.ca/publications/articles/une-recherche-sur-l-utilisation-de-powerpoint-au-collegial</a:t>
            </a:r>
            <a:endParaRPr lang="fr-FR" dirty="0">
              <a:solidFill>
                <a:srgbClr val="072C62"/>
              </a:solidFill>
              <a:latin typeface="Arial Narrow" panose="020B0606020202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2034"/>
            <a:ext cx="8229600" cy="684213"/>
          </a:xfrm>
        </p:spPr>
        <p:txBody>
          <a:bodyPr/>
          <a:lstStyle/>
          <a:p>
            <a:r>
              <a:rPr lang="en-CA" dirty="0" err="1"/>
              <a:t>Entrevues</a:t>
            </a:r>
            <a:r>
              <a:rPr lang="en-CA" dirty="0"/>
              <a:t> avec prise de notes</a:t>
            </a:r>
            <a:endParaRPr lang="fr-CA" dirty="0"/>
          </a:p>
        </p:txBody>
      </p:sp>
      <p:sp>
        <p:nvSpPr>
          <p:cNvPr id="3" name="Espace réservé du texte 2"/>
          <p:cNvSpPr>
            <a:spLocks noGrp="1"/>
          </p:cNvSpPr>
          <p:nvPr>
            <p:ph type="body" idx="1"/>
          </p:nvPr>
        </p:nvSpPr>
        <p:spPr>
          <a:xfrm>
            <a:off x="457200" y="1180625"/>
            <a:ext cx="8229600" cy="4888200"/>
          </a:xfrm>
        </p:spPr>
        <p:txBody>
          <a:bodyPr/>
          <a:lstStyle/>
          <a:p>
            <a:pPr marL="361950" lvl="0" indent="-361950">
              <a:spcBef>
                <a:spcPts val="1600"/>
              </a:spcBef>
            </a:pPr>
            <a:r>
              <a:rPr lang="fr-CA" dirty="0"/>
              <a:t>Avantages</a:t>
            </a:r>
          </a:p>
          <a:p>
            <a:pPr marL="628650" lvl="1" indent="-354013">
              <a:spcBef>
                <a:spcPts val="1600"/>
              </a:spcBef>
            </a:pPr>
            <a:r>
              <a:rPr lang="fr-CA" dirty="0"/>
              <a:t>Permet aux personnes interviewées d’être plus à l’aise</a:t>
            </a:r>
          </a:p>
          <a:p>
            <a:pPr marL="628650" lvl="1" indent="-354013">
              <a:spcBef>
                <a:spcPts val="1600"/>
              </a:spcBef>
            </a:pPr>
            <a:r>
              <a:rPr lang="fr-CA" dirty="0"/>
              <a:t>Prise de notes = pas de transcription</a:t>
            </a:r>
          </a:p>
          <a:p>
            <a:pPr marL="361950" lvl="0" indent="-361950">
              <a:spcBef>
                <a:spcPts val="1600"/>
              </a:spcBef>
            </a:pPr>
            <a:r>
              <a:rPr lang="fr-CA" dirty="0"/>
              <a:t>Désavantages</a:t>
            </a:r>
          </a:p>
          <a:p>
            <a:pPr marL="628650" lvl="1" indent="-354013">
              <a:spcBef>
                <a:spcPts val="1600"/>
              </a:spcBef>
            </a:pPr>
            <a:r>
              <a:rPr lang="en-CA" dirty="0" err="1"/>
              <a:t>Une</a:t>
            </a:r>
            <a:r>
              <a:rPr lang="en-CA" dirty="0"/>
              <a:t> </a:t>
            </a:r>
            <a:r>
              <a:rPr lang="en-CA" dirty="0" err="1"/>
              <a:t>personne</a:t>
            </a:r>
            <a:r>
              <a:rPr lang="en-CA" dirty="0"/>
              <a:t> de plus</a:t>
            </a:r>
          </a:p>
          <a:p>
            <a:pPr marL="628650" lvl="1" indent="-354013">
              <a:spcBef>
                <a:spcPts val="1600"/>
              </a:spcBef>
            </a:pPr>
            <a:r>
              <a:rPr lang="en-CA" dirty="0" err="1"/>
              <a:t>Interprétation</a:t>
            </a:r>
            <a:r>
              <a:rPr lang="en-CA" dirty="0"/>
              <a:t> c. transcription</a:t>
            </a:r>
            <a:endParaRPr lang="fr-CA" dirty="0"/>
          </a:p>
          <a:p>
            <a:pPr marL="628650" lvl="1" indent="-354013"/>
            <a:endParaRPr lang="fr-CA" dirty="0"/>
          </a:p>
          <a:p>
            <a:endParaRPr lang="fr-CA" dirty="0"/>
          </a:p>
        </p:txBody>
      </p:sp>
      <p:sp>
        <p:nvSpPr>
          <p:cNvPr id="4" name="Espace réservé du numéro de diapositive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46162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107550" y="267059"/>
            <a:ext cx="8928900" cy="684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err="1"/>
              <a:t>Manuels</a:t>
            </a:r>
            <a:r>
              <a:rPr lang="en-US" dirty="0"/>
              <a:t> de </a:t>
            </a:r>
            <a:r>
              <a:rPr lang="en-US" dirty="0" err="1"/>
              <a:t>codage</a:t>
            </a:r>
            <a:endParaRPr dirty="0"/>
          </a:p>
        </p:txBody>
      </p:sp>
      <p:sp>
        <p:nvSpPr>
          <p:cNvPr id="96" name="Google Shape;96;p12"/>
          <p:cNvSpPr txBox="1">
            <a:spLocks noGrp="1"/>
          </p:cNvSpPr>
          <p:nvPr>
            <p:ph type="body" idx="1"/>
          </p:nvPr>
        </p:nvSpPr>
        <p:spPr>
          <a:xfrm>
            <a:off x="457200" y="1268760"/>
            <a:ext cx="8229600" cy="4888200"/>
          </a:xfrm>
          <a:prstGeom prst="rect">
            <a:avLst/>
          </a:prstGeom>
          <a:noFill/>
          <a:ln>
            <a:noFill/>
          </a:ln>
        </p:spPr>
        <p:txBody>
          <a:bodyPr spcFirstLastPara="1" wrap="square" lIns="91425" tIns="45700" rIns="91425" bIns="45700" anchor="t" anchorCtr="0">
            <a:noAutofit/>
          </a:bodyPr>
          <a:lstStyle/>
          <a:p>
            <a:pPr marL="361950" lvl="0" indent="-361950" algn="l" rtl="0">
              <a:spcBef>
                <a:spcPts val="1200"/>
              </a:spcBef>
              <a:spcAft>
                <a:spcPts val="600"/>
              </a:spcAft>
              <a:buSzPts val="3960"/>
              <a:buChar char="•"/>
            </a:pPr>
            <a:r>
              <a:rPr lang="en-US" dirty="0"/>
              <a:t>La </a:t>
            </a:r>
            <a:r>
              <a:rPr lang="en-US" dirty="0" err="1"/>
              <a:t>valeur</a:t>
            </a:r>
            <a:r>
              <a:rPr lang="en-US" dirty="0"/>
              <a:t> des </a:t>
            </a:r>
            <a:r>
              <a:rPr lang="en-US" dirty="0" err="1"/>
              <a:t>manuels</a:t>
            </a:r>
            <a:r>
              <a:rPr lang="en-US" dirty="0"/>
              <a:t> de </a:t>
            </a:r>
            <a:r>
              <a:rPr lang="en-US" dirty="0" err="1"/>
              <a:t>codage</a:t>
            </a:r>
            <a:endParaRPr dirty="0"/>
          </a:p>
          <a:p>
            <a:pPr marL="628650" lvl="1" indent="-354013">
              <a:spcBef>
                <a:spcPts val="1200"/>
              </a:spcBef>
              <a:spcAft>
                <a:spcPts val="600"/>
              </a:spcAft>
            </a:pPr>
            <a:r>
              <a:rPr lang="fr-CA" dirty="0"/>
              <a:t>La fiabilité </a:t>
            </a:r>
            <a:r>
              <a:rPr lang="fr-CA" dirty="0" err="1"/>
              <a:t>interévaluateurs</a:t>
            </a:r>
            <a:r>
              <a:rPr lang="fr-CA" dirty="0"/>
              <a:t> assure la validité des données</a:t>
            </a:r>
            <a:endParaRPr dirty="0"/>
          </a:p>
          <a:p>
            <a:pPr marL="628650" lvl="1" indent="-354013" algn="l" rtl="0">
              <a:spcBef>
                <a:spcPts val="1200"/>
              </a:spcBef>
              <a:spcAft>
                <a:spcPts val="600"/>
              </a:spcAft>
              <a:buSzPts val="3520"/>
              <a:buChar char="•"/>
            </a:pPr>
            <a:r>
              <a:rPr lang="en-US" sz="3600" dirty="0" err="1"/>
              <a:t>Quantifie</a:t>
            </a:r>
            <a:r>
              <a:rPr lang="en-US" sz="3600" dirty="0"/>
              <a:t> les </a:t>
            </a:r>
            <a:r>
              <a:rPr lang="en-US" sz="3600" dirty="0" err="1"/>
              <a:t>données</a:t>
            </a:r>
            <a:r>
              <a:rPr lang="en-US" sz="3600" dirty="0"/>
              <a:t> </a:t>
            </a:r>
            <a:r>
              <a:rPr lang="en-US" sz="3600" dirty="0" err="1"/>
              <a:t>qualitatives</a:t>
            </a:r>
            <a:endParaRPr sz="3600" dirty="0"/>
          </a:p>
          <a:p>
            <a:pPr marL="895350" lvl="2" indent="-301625" algn="l" rtl="0">
              <a:spcBef>
                <a:spcPts val="1200"/>
              </a:spcBef>
              <a:spcAft>
                <a:spcPts val="600"/>
              </a:spcAft>
              <a:buSzPts val="3080"/>
              <a:buChar char="•"/>
            </a:pPr>
            <a:r>
              <a:rPr lang="en-US" sz="3200" dirty="0"/>
              <a:t>Permet de </a:t>
            </a:r>
            <a:r>
              <a:rPr lang="en-US" sz="3200" dirty="0" err="1"/>
              <a:t>calculer</a:t>
            </a:r>
            <a:r>
              <a:rPr lang="en-US" sz="3200" dirty="0"/>
              <a:t> les </a:t>
            </a:r>
            <a:r>
              <a:rPr lang="en-US" sz="3200" dirty="0" err="1"/>
              <a:t>fréquences</a:t>
            </a:r>
            <a:endParaRPr sz="3200" dirty="0"/>
          </a:p>
          <a:p>
            <a:pPr marL="628650" lvl="1" indent="-354013" algn="l" rtl="0">
              <a:spcBef>
                <a:spcPts val="1200"/>
              </a:spcBef>
              <a:spcAft>
                <a:spcPts val="600"/>
              </a:spcAft>
              <a:buSzPts val="3520"/>
              <a:buChar char="•"/>
            </a:pPr>
            <a:r>
              <a:rPr lang="en-US" sz="3600" dirty="0"/>
              <a:t>Permet </a:t>
            </a:r>
            <a:r>
              <a:rPr lang="en-US" sz="3600" dirty="0" err="1"/>
              <a:t>d’identifier</a:t>
            </a:r>
            <a:r>
              <a:rPr lang="en-US" sz="3600" dirty="0"/>
              <a:t> les concepts les plus </a:t>
            </a:r>
            <a:r>
              <a:rPr lang="en-US" sz="3600" dirty="0" err="1"/>
              <a:t>fréquemment</a:t>
            </a:r>
            <a:r>
              <a:rPr lang="en-US" sz="3600" dirty="0"/>
              <a:t> </a:t>
            </a:r>
            <a:r>
              <a:rPr lang="en-US" sz="3600" dirty="0" err="1"/>
              <a:t>mentionnés</a:t>
            </a:r>
            <a:endParaRPr sz="3600" dirty="0"/>
          </a:p>
          <a:p>
            <a:pPr marL="628650" lvl="1" indent="-130493" algn="l" rtl="0">
              <a:spcBef>
                <a:spcPts val="500"/>
              </a:spcBef>
              <a:spcAft>
                <a:spcPts val="0"/>
              </a:spcAft>
              <a:buSzPts val="3520"/>
              <a:buNone/>
            </a:pPr>
            <a:endParaRPr dirty="0"/>
          </a:p>
        </p:txBody>
      </p:sp>
      <p:sp>
        <p:nvSpPr>
          <p:cNvPr id="97" name="Google Shape;97;p12"/>
          <p:cNvSpPr txBox="1">
            <a:spLocks noGrp="1"/>
          </p:cNvSpPr>
          <p:nvPr>
            <p:ph type="sldNum" idx="12"/>
          </p:nvPr>
        </p:nvSpPr>
        <p:spPr>
          <a:xfrm>
            <a:off x="8629650" y="6353175"/>
            <a:ext cx="514350" cy="3857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Origine">
  <a:themeElements>
    <a:clrScheme name="Custom 1">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CC"/>
      </a:hlink>
      <a:folHlink>
        <a:srgbClr val="002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1075</Words>
  <Application>Microsoft Office PowerPoint</Application>
  <PresentationFormat>On-screen Show (4:3)</PresentationFormat>
  <Paragraphs>173</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Times New Roman</vt:lpstr>
      <vt:lpstr>Bookman Old Style</vt:lpstr>
      <vt:lpstr>Arial Narrow</vt:lpstr>
      <vt:lpstr>Tahoma</vt:lpstr>
      <vt:lpstr>Wingdings</vt:lpstr>
      <vt:lpstr>Origine</vt:lpstr>
      <vt:lpstr>Comment marier plusieurs méthodologies et populations complémentaires contribue à faire de la recherche sur l’apprentissage un succès</vt:lpstr>
      <vt:lpstr>Réseau de recherche Adaptech</vt:lpstr>
      <vt:lpstr>  Contexte de recherche</vt:lpstr>
      <vt:lpstr>  Contexte de recherche</vt:lpstr>
      <vt:lpstr>L’importance de la recherche qualitative</vt:lpstr>
      <vt:lpstr>Groupe de discussion</vt:lpstr>
      <vt:lpstr>Exemple : Mythes et réalités du PowerPoint (PPT)</vt:lpstr>
      <vt:lpstr>Entrevues avec prise de notes</vt:lpstr>
      <vt:lpstr>Manuels de codage</vt:lpstr>
      <vt:lpstr>Exemple : l’utilisation des TIC et du cyberapprentissage au collégial</vt:lpstr>
      <vt:lpstr>Questionnaires</vt:lpstr>
      <vt:lpstr>Exemple : Expérience postsecondaire des personnes en situation de handicap</vt:lpstr>
      <vt:lpstr>Exemple : Expérience postsecondaire des personnes en situation de handicap</vt:lpstr>
      <vt:lpstr>Étude d’archives : Diplomation/persistance</vt:lpstr>
      <vt:lpstr>Étude quasi-expérimentale</vt:lpstr>
      <vt:lpstr>Une combinaison gagnante</vt:lpstr>
      <vt:lpstr>Nos bons coups</vt:lpstr>
      <vt:lpstr>Comment pouvons-nous nous améliorer?</vt:lpstr>
      <vt:lpstr>Être un modèle d’accessibilité</vt:lpstr>
      <vt:lpstr>Merci, questions?</vt:lpstr>
      <vt:lpstr>Pour nous contacter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marier plusieurs méthodologies et populations complémentaires contribue à faire de la recherche sur l’apprentissage un succès</dc:title>
  <dc:creator>Eli Lumens</dc:creator>
  <cp:lastModifiedBy>Admin</cp:lastModifiedBy>
  <cp:revision>67</cp:revision>
  <dcterms:modified xsi:type="dcterms:W3CDTF">2019-05-24T15:59:19Z</dcterms:modified>
</cp:coreProperties>
</file>