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14" r:id="rId6"/>
    <p:sldId id="317" r:id="rId7"/>
    <p:sldId id="333" r:id="rId8"/>
    <p:sldId id="334" r:id="rId9"/>
    <p:sldId id="323" r:id="rId10"/>
    <p:sldId id="335" r:id="rId11"/>
    <p:sldId id="330" r:id="rId12"/>
    <p:sldId id="331" r:id="rId13"/>
    <p:sldId id="332" r:id="rId14"/>
    <p:sldId id="260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90B1FD-093C-2ACF-52FF-0BB61B07DC6A}" name="Zeina Ismail-Allouche" initials="ZI" userId="S::zeina.ismailallouche@concordia.ca::8106fc50-bb31-4ebe-be62-8ccd2b7e7c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17" autoAdjust="0"/>
    <p:restoredTop sz="94893" autoAdjust="0"/>
  </p:normalViewPr>
  <p:slideViewPr>
    <p:cSldViewPr snapToGrid="0">
      <p:cViewPr varScale="1">
        <p:scale>
          <a:sx n="71" d="100"/>
          <a:sy n="71" d="100"/>
        </p:scale>
        <p:origin x="74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B6AED-D4AA-7B43-977D-59BA1D662A1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7B4F6-DA37-034D-9CAD-2ECBC4DC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92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2543ACF8-3F51-854F-91E9-AD86E324A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83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3ACF8-3F51-854F-91E9-AD86E324A5D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1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3ACF8-3F51-854F-91E9-AD86E324A5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3ACF8-3F51-854F-91E9-AD86E324A5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21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3ACF8-3F51-854F-91E9-AD86E324A5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1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3ACF8-3F51-854F-91E9-AD86E324A5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5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9456" y="2852936"/>
            <a:ext cx="9313035" cy="1224136"/>
          </a:xfrm>
        </p:spPr>
        <p:txBody>
          <a:bodyPr anchor="ctr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9456" y="4293096"/>
            <a:ext cx="9313035" cy="7669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808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ion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42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option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6872"/>
            <a:ext cx="10363200" cy="1143000"/>
          </a:xfrm>
        </p:spPr>
        <p:txBody>
          <a:bodyPr/>
          <a:lstStyle>
            <a:lvl1pPr>
              <a:defRPr b="1">
                <a:solidFill>
                  <a:srgbClr val="9200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75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3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60796CE4-A10A-F788-C54F-F4848CF9D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796" y="1325170"/>
            <a:ext cx="8093186" cy="4238722"/>
          </a:xfrm>
        </p:spPr>
        <p:txBody>
          <a:bodyPr/>
          <a:lstStyle/>
          <a:p>
            <a:pPr algn="ctr">
              <a:spcBef>
                <a:spcPts val="400"/>
              </a:spcBef>
            </a:pPr>
            <a:r>
              <a:rPr lang="en-US" sz="2400" b="1" dirty="0">
                <a:solidFill>
                  <a:srgbClr val="92002C"/>
                </a:solidFill>
              </a:rPr>
              <a:t>SSHRC Knowledge Synthesis Grant</a:t>
            </a:r>
          </a:p>
          <a:p>
            <a:pPr algn="ctr">
              <a:spcBef>
                <a:spcPts val="1000"/>
              </a:spcBef>
            </a:pPr>
            <a:r>
              <a:rPr lang="en-CA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Marginalization, Privilege, and Intersectionality in Post-Secondary Students with Disabilities: AI-Based Assistive Technology </a:t>
            </a:r>
          </a:p>
          <a:p>
            <a:pPr algn="ctr">
              <a:spcBef>
                <a:spcPts val="1000"/>
              </a:spcBef>
            </a:pPr>
            <a:r>
              <a:rPr lang="en-CA" sz="1400" b="1" dirty="0">
                <a:solidFill>
                  <a:srgbClr val="92002C"/>
                </a:solidFill>
              </a:rPr>
              <a:t>Catherine Fichten, PhD (PI)</a:t>
            </a:r>
          </a:p>
          <a:p>
            <a:pPr algn="ctr">
              <a:spcBef>
                <a:spcPts val="400"/>
              </a:spcBef>
            </a:pPr>
            <a:r>
              <a:rPr lang="en-CA" sz="1400" b="1" dirty="0">
                <a:solidFill>
                  <a:srgbClr val="92002C"/>
                </a:solidFill>
              </a:rPr>
              <a:t>Jennison Asuncion, MA</a:t>
            </a:r>
          </a:p>
          <a:p>
            <a:pPr algn="ctr">
              <a:spcBef>
                <a:spcPts val="400"/>
              </a:spcBef>
            </a:pPr>
            <a:r>
              <a:rPr lang="en-CA" sz="1400" b="1" dirty="0">
                <a:solidFill>
                  <a:srgbClr val="92002C"/>
                </a:solidFill>
              </a:rPr>
              <a:t>Alice Havel, PhD</a:t>
            </a:r>
          </a:p>
          <a:p>
            <a:pPr algn="ctr">
              <a:spcBef>
                <a:spcPts val="400"/>
              </a:spcBef>
            </a:pPr>
            <a:r>
              <a:rPr lang="en-CA" sz="1400" b="1" dirty="0">
                <a:solidFill>
                  <a:srgbClr val="92002C"/>
                </a:solidFill>
              </a:rPr>
              <a:t>Susie Wileman, MEd</a:t>
            </a:r>
          </a:p>
          <a:p>
            <a:pPr algn="ctr"/>
            <a:r>
              <a:rPr lang="en-CA" sz="1100" dirty="0" err="1"/>
              <a:t>Adaptech</a:t>
            </a:r>
            <a:r>
              <a:rPr lang="en-CA" sz="1100" dirty="0"/>
              <a:t> Research Network (Dawson College)</a:t>
            </a:r>
          </a:p>
          <a:p>
            <a:pPr algn="ctr">
              <a:spcBef>
                <a:spcPts val="1000"/>
              </a:spcBef>
            </a:pPr>
            <a:r>
              <a:rPr lang="en-CA" sz="1400" b="1" dirty="0">
                <a:solidFill>
                  <a:srgbClr val="92002C"/>
                </a:solidFill>
              </a:rPr>
              <a:t>Richard Schmid PhD</a:t>
            </a:r>
          </a:p>
          <a:p>
            <a:pPr algn="ctr"/>
            <a:r>
              <a:rPr lang="en-CA" sz="1100" dirty="0"/>
              <a:t>Concordia University</a:t>
            </a:r>
          </a:p>
          <a:p>
            <a:pPr algn="ctr">
              <a:spcBef>
                <a:spcPts val="1000"/>
              </a:spcBef>
            </a:pPr>
            <a:r>
              <a:rPr lang="en-CA" sz="1400" b="1" dirty="0">
                <a:solidFill>
                  <a:srgbClr val="92002C"/>
                </a:solidFill>
              </a:rPr>
              <a:t>Eva Libman, PhD</a:t>
            </a:r>
          </a:p>
          <a:p>
            <a:pPr algn="ctr"/>
            <a:r>
              <a:rPr lang="en-CA" sz="1100" dirty="0"/>
              <a:t>McGill University and CIUSSS du </a:t>
            </a:r>
            <a:r>
              <a:rPr lang="en-CA" sz="1100" dirty="0" err="1"/>
              <a:t>Centre-Ouest-de-l'Île-de-Montréal</a:t>
            </a:r>
            <a:endParaRPr lang="en-CA" sz="1100" dirty="0"/>
          </a:p>
          <a:p>
            <a:pPr algn="ctr">
              <a:spcBef>
                <a:spcPts val="1000"/>
              </a:spcBef>
            </a:pPr>
            <a:r>
              <a:rPr lang="en-CA" sz="1400" b="1" dirty="0">
                <a:solidFill>
                  <a:srgbClr val="92002C"/>
                </a:solidFill>
              </a:rPr>
              <a:t>Sally Bailes, PhD</a:t>
            </a:r>
          </a:p>
          <a:p>
            <a:pPr algn="ctr"/>
            <a:r>
              <a:rPr lang="en-CA" sz="1100" dirty="0"/>
              <a:t>McGill University and CIUSSS du </a:t>
            </a:r>
            <a:r>
              <a:rPr lang="en-CA" sz="1100" dirty="0" err="1"/>
              <a:t>Centre-Ouest-de-l'Île-de-Montréal</a:t>
            </a:r>
            <a:endParaRPr lang="en-CA" sz="1100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C3F55-4E15-5424-6B26-36CF7C7BD982}"/>
              </a:ext>
            </a:extLst>
          </p:cNvPr>
          <p:cNvSpPr txBox="1"/>
          <p:nvPr/>
        </p:nvSpPr>
        <p:spPr>
          <a:xfrm>
            <a:off x="1680196" y="5535631"/>
            <a:ext cx="263715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solidFill>
                  <a:srgbClr val="920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Eugene </a:t>
            </a:r>
            <a:r>
              <a:rPr lang="en-CA" sz="1400" b="1" dirty="0" err="1">
                <a:solidFill>
                  <a:srgbClr val="920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Borokhovski</a:t>
            </a:r>
            <a:r>
              <a:rPr lang="en-CA" sz="1400" b="1" dirty="0">
                <a:solidFill>
                  <a:srgbClr val="920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</a:p>
          <a:p>
            <a:pPr algn="ctr"/>
            <a:r>
              <a:rPr lang="en-CA" sz="11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Manager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F20CAA-17D2-5609-169B-F7A2D3EC9BF3}"/>
              </a:ext>
            </a:extLst>
          </p:cNvPr>
          <p:cNvSpPr txBox="1"/>
          <p:nvPr/>
        </p:nvSpPr>
        <p:spPr>
          <a:xfrm>
            <a:off x="4827578" y="5545058"/>
            <a:ext cx="229541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solidFill>
                  <a:srgbClr val="920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Pickup, MLIS</a:t>
            </a:r>
          </a:p>
          <a:p>
            <a:pPr algn="ctr"/>
            <a:r>
              <a:rPr lang="en-CA" sz="11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Specialist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8D730-95AA-6F40-48F9-992B9D05DD30}"/>
              </a:ext>
            </a:extLst>
          </p:cNvPr>
          <p:cNvSpPr txBox="1"/>
          <p:nvPr/>
        </p:nvSpPr>
        <p:spPr>
          <a:xfrm>
            <a:off x="544946" y="6052091"/>
            <a:ext cx="8026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/>
              </a:rPr>
              <a:t>Presentation at the SSHRC Shifting Dynamics of Privilege and Marginalization Conference</a:t>
            </a:r>
          </a:p>
          <a:p>
            <a:pPr algn="ctr"/>
            <a:r>
              <a:rPr lang="en-US" sz="1100" dirty="0">
                <a:latin typeface="Arial"/>
              </a:rPr>
              <a:t>May 3, 2023 </a:t>
            </a:r>
          </a:p>
          <a:p>
            <a:pPr algn="ctr"/>
            <a:endParaRPr lang="en-US" dirty="0"/>
          </a:p>
        </p:txBody>
      </p:sp>
      <p:pic>
        <p:nvPicPr>
          <p:cNvPr id="3" name="Picture 2" descr="Adaptech Research Network logot">
            <a:extLst>
              <a:ext uri="{FF2B5EF4-FFF2-40B4-BE49-F238E27FC236}">
                <a16:creationId xmlns:a16="http://schemas.microsoft.com/office/drawing/2014/main" id="{F71B76D5-C27E-6767-1DC2-CDB4437FD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359" y="109986"/>
            <a:ext cx="831281" cy="831281"/>
          </a:xfrm>
          <a:prstGeom prst="rect">
            <a:avLst/>
          </a:prstGeom>
        </p:spPr>
      </p:pic>
      <p:pic>
        <p:nvPicPr>
          <p:cNvPr id="9" name="Picture 8" descr="Dawson College logo">
            <a:extLst>
              <a:ext uri="{FF2B5EF4-FFF2-40B4-BE49-F238E27FC236}">
                <a16:creationId xmlns:a16="http://schemas.microsoft.com/office/drawing/2014/main" id="{85518070-E8ED-84C2-6E3D-41BE724EC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611" y="320192"/>
            <a:ext cx="1276811" cy="4346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E8FD-C540-304B-EB2D-7F0C6B44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470" y="381000"/>
            <a:ext cx="9715130" cy="1143000"/>
          </a:xfrm>
        </p:spPr>
        <p:txBody>
          <a:bodyPr/>
          <a:lstStyle/>
          <a:p>
            <a:r>
              <a:rPr lang="en-US" dirty="0"/>
              <a:t>Anticipated Results &amp; Audience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7C700-D718-C0B9-BFD8-9A50C17AE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39" y="1254598"/>
            <a:ext cx="11526981" cy="4114800"/>
          </a:xfrm>
        </p:spPr>
        <p:txBody>
          <a:bodyPr/>
          <a:lstStyle/>
          <a:p>
            <a:r>
              <a:rPr lang="en-CA" sz="3200" dirty="0"/>
              <a:t>The scoping review &amp; qualitative synthesis </a:t>
            </a:r>
          </a:p>
          <a:p>
            <a:pPr marL="684213" lvl="1" indent="-287338"/>
            <a:r>
              <a:rPr lang="en-CA" sz="2800" dirty="0"/>
              <a:t>will offer immediate, impactful prescriptions </a:t>
            </a:r>
          </a:p>
          <a:p>
            <a:pPr marL="914400" lvl="2" indent="-230188"/>
            <a:r>
              <a:rPr lang="en-CA" sz="2800" dirty="0"/>
              <a:t>to teachers, designers, university administrators, researchers &amp; research offices</a:t>
            </a:r>
          </a:p>
          <a:p>
            <a:r>
              <a:rPr lang="en-CA" sz="3200" dirty="0"/>
              <a:t>Findings may assist efforts of post-secondary institutions</a:t>
            </a:r>
          </a:p>
          <a:p>
            <a:pPr lvl="1"/>
            <a:r>
              <a:rPr lang="en-CA" sz="3000" dirty="0"/>
              <a:t>to update EDI policies &amp; protocols</a:t>
            </a:r>
          </a:p>
          <a:p>
            <a:pPr lvl="1"/>
            <a:r>
              <a:rPr lang="en-CA" sz="2800" dirty="0"/>
              <a:t>to promote cultural change within the research milieu</a:t>
            </a:r>
          </a:p>
          <a:p>
            <a:r>
              <a:rPr lang="en-CA" sz="3200" dirty="0"/>
              <a:t>Results may inform best practices </a:t>
            </a:r>
          </a:p>
          <a:p>
            <a:pPr lvl="1"/>
            <a:r>
              <a:rPr lang="en-CA" sz="2800" dirty="0"/>
              <a:t>in design &amp; implementation of AI-based assistive tech</a:t>
            </a:r>
          </a:p>
          <a:p>
            <a:pPr lvl="2"/>
            <a:r>
              <a:rPr lang="en-CA" sz="2800" dirty="0"/>
              <a:t>attending to issues of access, diversity, disability, &amp; vulnerability</a:t>
            </a:r>
          </a:p>
        </p:txBody>
      </p:sp>
    </p:spTree>
    <p:extLst>
      <p:ext uri="{BB962C8B-B14F-4D97-AF65-F5344CB8AC3E}">
        <p14:creationId xmlns:p14="http://schemas.microsoft.com/office/powerpoint/2010/main" val="412588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wson College logo">
            <a:extLst>
              <a:ext uri="{FF2B5EF4-FFF2-40B4-BE49-F238E27FC236}">
                <a16:creationId xmlns:a16="http://schemas.microsoft.com/office/drawing/2014/main" id="{E59FC80E-1EFB-B66B-ABF2-5046DB77E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963" y="709739"/>
            <a:ext cx="3814041" cy="1298493"/>
          </a:xfrm>
          <a:prstGeom prst="rect">
            <a:avLst/>
          </a:prstGeom>
        </p:spPr>
      </p:pic>
      <p:pic>
        <p:nvPicPr>
          <p:cNvPr id="4" name="Picture 3" descr="Adaptech Research Network logo ">
            <a:extLst>
              <a:ext uri="{FF2B5EF4-FFF2-40B4-BE49-F238E27FC236}">
                <a16:creationId xmlns:a16="http://schemas.microsoft.com/office/drawing/2014/main" id="{E339820F-BFFF-23E4-0D68-3B430CF41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508" y="4241800"/>
            <a:ext cx="1593312" cy="15933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0BE5-09F7-8AC4-4633-BE96FD96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714" y="381000"/>
            <a:ext cx="9732885" cy="1143000"/>
          </a:xfrm>
        </p:spPr>
        <p:txBody>
          <a:bodyPr/>
          <a:lstStyle/>
          <a:p>
            <a:r>
              <a:rPr lang="en-US" dirty="0"/>
              <a:t>Purpose of the project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BE76-4A96-283D-E571-C57FA4A52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06" y="1526381"/>
            <a:ext cx="11271380" cy="4715800"/>
          </a:xfrm>
        </p:spPr>
        <p:txBody>
          <a:bodyPr/>
          <a:lstStyle/>
          <a:p>
            <a:r>
              <a:rPr lang="en-CA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 objective: to </a:t>
            </a:r>
            <a:r>
              <a:rPr lang="en-CA" sz="3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lang="en-CA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CA" sz="3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analyze</a:t>
            </a:r>
            <a:r>
              <a:rPr lang="en-CA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literature</a:t>
            </a:r>
          </a:p>
          <a:p>
            <a:pPr lvl="1"/>
            <a:r>
              <a:rPr lang="en-C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 use by post-secondary students with different disabilities </a:t>
            </a:r>
          </a:p>
          <a:p>
            <a:r>
              <a:rPr lang="en-CA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Intent </a:t>
            </a:r>
          </a:p>
          <a:p>
            <a:pPr lvl="1"/>
            <a:r>
              <a:rPr lang="en-C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capture how privilege, marginalization &amp; intersectionality are related to students’ use of AI-based tech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Builds on a previous limited scoping of literature</a:t>
            </a:r>
          </a:p>
          <a:p>
            <a:pPr lvl="1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focused on attitudinal and achievement outcomes till 2020</a:t>
            </a:r>
          </a:p>
        </p:txBody>
      </p:sp>
    </p:spTree>
    <p:extLst>
      <p:ext uri="{BB962C8B-B14F-4D97-AF65-F5344CB8AC3E}">
        <p14:creationId xmlns:p14="http://schemas.microsoft.com/office/powerpoint/2010/main" val="148763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0BE5-09F7-8AC4-4633-BE96FD96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714" y="381000"/>
            <a:ext cx="9732885" cy="1143000"/>
          </a:xfrm>
        </p:spPr>
        <p:txBody>
          <a:bodyPr/>
          <a:lstStyle/>
          <a:p>
            <a:r>
              <a:rPr lang="en-US" dirty="0"/>
              <a:t>Outline of the review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BE76-4A96-283D-E571-C57FA4A52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524000"/>
            <a:ext cx="11194472" cy="4114800"/>
          </a:xfrm>
        </p:spPr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 created for our previous scoping review</a:t>
            </a:r>
          </a:p>
          <a:p>
            <a:pPr lvl="1"/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ended in 2020</a:t>
            </a:r>
          </a:p>
          <a:p>
            <a:pPr lvl="1"/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begin by running a new search </a:t>
            </a:r>
          </a:p>
          <a:p>
            <a:pPr lvl="1"/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add results up until the first quarter of 2023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All results will then undergo a review in two phases</a:t>
            </a:r>
          </a:p>
          <a:p>
            <a:pPr marL="0" indent="0">
              <a:buNone/>
            </a:pP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6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0BE5-09F7-8AC4-4633-BE96FD96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714" y="381000"/>
            <a:ext cx="9732885" cy="1143000"/>
          </a:xfrm>
        </p:spPr>
        <p:txBody>
          <a:bodyPr/>
          <a:lstStyle/>
          <a:p>
            <a:r>
              <a:rPr lang="en-US" dirty="0"/>
              <a:t>Outline of the review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BE76-4A96-283D-E571-C57FA4A52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524000"/>
            <a:ext cx="11194472" cy="4114800"/>
          </a:xfrm>
        </p:spPr>
        <p:txBody>
          <a:bodyPr/>
          <a:lstStyle/>
          <a:p>
            <a:pPr marL="461963" lvl="1" indent="-461963"/>
            <a:r>
              <a:rPr lang="en-CA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hase 1, Scoping Review</a:t>
            </a:r>
          </a:p>
          <a:p>
            <a:pPr marL="862013" lvl="2" indent="-461963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using Arksey and O’Malley’s (2005) framework</a:t>
            </a:r>
          </a:p>
          <a:p>
            <a:pPr marL="862013" lvl="2" indent="-461963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‘chart’ information about collection, recording authors, publication year, study populations, aims, methods, outcome measures, etc.</a:t>
            </a:r>
          </a:p>
          <a:p>
            <a:r>
              <a:rPr lang="en-CA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2, Qualitative Synthesis</a:t>
            </a:r>
          </a:p>
          <a:p>
            <a:pPr lvl="1"/>
            <a:r>
              <a:rPr lang="en-CA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guided by procedures outlined in </a:t>
            </a:r>
            <a:r>
              <a:rPr lang="en-CA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Hoon</a:t>
            </a:r>
            <a:r>
              <a:rPr lang="en-CA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(2013)</a:t>
            </a:r>
          </a:p>
          <a:p>
            <a:pPr lvl="2"/>
            <a:r>
              <a:rPr lang="en-C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constructivist form of grounded theory</a:t>
            </a:r>
          </a:p>
          <a:p>
            <a:pPr lvl="2"/>
            <a:r>
              <a:rPr lang="en-C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extracting key themes leading to theory building. 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0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0BE5-09F7-8AC4-4633-BE96FD96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714" y="381000"/>
            <a:ext cx="9732885" cy="1143000"/>
          </a:xfrm>
        </p:spPr>
        <p:txBody>
          <a:bodyPr/>
          <a:lstStyle/>
          <a:p>
            <a:r>
              <a:rPr lang="en-US" dirty="0"/>
              <a:t>Outline of the review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BE76-4A96-283D-E571-C57FA4A52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524000"/>
            <a:ext cx="11194472" cy="4114800"/>
          </a:xfrm>
        </p:spPr>
        <p:txBody>
          <a:bodyPr/>
          <a:lstStyle/>
          <a:p>
            <a:r>
              <a:rPr lang="en-CA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Aim is to </a:t>
            </a:r>
          </a:p>
          <a:p>
            <a:pPr lvl="1"/>
            <a:r>
              <a:rPr lang="en-CA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synthesize qualitative findings across primary studies</a:t>
            </a:r>
          </a:p>
          <a:p>
            <a:pPr lvl="1"/>
            <a:r>
              <a:rPr lang="en-CA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produce new theoretical or conceptual models</a:t>
            </a:r>
          </a:p>
          <a:p>
            <a:pPr lvl="1"/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dentify gaps in research</a:t>
            </a:r>
          </a:p>
          <a:p>
            <a:pPr lvl="1"/>
            <a:r>
              <a:rPr lang="en-CA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generate new questions </a:t>
            </a:r>
          </a:p>
          <a:p>
            <a:endParaRPr lang="en-CA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9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0BE5-09F7-8AC4-4633-BE96FD96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714" y="381000"/>
            <a:ext cx="9732885" cy="1143000"/>
          </a:xfrm>
        </p:spPr>
        <p:txBody>
          <a:bodyPr/>
          <a:lstStyle/>
          <a:p>
            <a:r>
              <a:rPr lang="en-US" dirty="0"/>
              <a:t>Search Strategy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BE76-4A96-283D-E571-C57FA4A52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228205"/>
            <a:ext cx="11517745" cy="4114800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CA" sz="3200" dirty="0">
                <a:effectLst/>
                <a:latin typeface="Helvetica" pitchFamily="2" charset="0"/>
              </a:rPr>
              <a:t>Information Specialist will search </a:t>
            </a:r>
          </a:p>
          <a:p>
            <a:pPr marL="684213" lvl="1" indent="-342900">
              <a:spcBef>
                <a:spcPts val="400"/>
              </a:spcBef>
            </a:pPr>
            <a:r>
              <a:rPr lang="en-CA" sz="3200" dirty="0">
                <a:effectLst/>
                <a:latin typeface="Helvetica" pitchFamily="2" charset="0"/>
              </a:rPr>
              <a:t>across multiple bibliographic databases </a:t>
            </a:r>
          </a:p>
          <a:p>
            <a:pPr marL="738188" lvl="2" indent="288925">
              <a:spcBef>
                <a:spcPts val="400"/>
              </a:spcBef>
            </a:pPr>
            <a:r>
              <a:rPr lang="en-CA" sz="2800" dirty="0">
                <a:effectLst/>
                <a:latin typeface="Helvetica" pitchFamily="2" charset="0"/>
              </a:rPr>
              <a:t>ERIC, Education Source, </a:t>
            </a:r>
          </a:p>
          <a:p>
            <a:pPr marL="1025525" lvl="3" indent="-287338">
              <a:spcBef>
                <a:spcPts val="400"/>
              </a:spcBef>
            </a:pPr>
            <a:r>
              <a:rPr lang="en-CA" sz="2800" dirty="0">
                <a:effectLst/>
                <a:latin typeface="Helvetica" pitchFamily="2" charset="0"/>
              </a:rPr>
              <a:t>Psychology (PsycINFO)</a:t>
            </a:r>
          </a:p>
          <a:p>
            <a:pPr marL="1025525" lvl="3" indent="-287338">
              <a:spcBef>
                <a:spcPts val="400"/>
              </a:spcBef>
            </a:pPr>
            <a:r>
              <a:rPr lang="en-CA" sz="2800" dirty="0">
                <a:effectLst/>
                <a:latin typeface="Helvetica" pitchFamily="2" charset="0"/>
              </a:rPr>
              <a:t>Sociology (i.e., Sociological Abstracts, </a:t>
            </a:r>
            <a:r>
              <a:rPr lang="en-CA" sz="2800" dirty="0" err="1">
                <a:effectLst/>
                <a:latin typeface="Helvetica" pitchFamily="2" charset="0"/>
              </a:rPr>
              <a:t>SocINDEX</a:t>
            </a:r>
            <a:r>
              <a:rPr lang="en-CA" sz="2800" dirty="0">
                <a:effectLst/>
                <a:latin typeface="Helvetica" pitchFamily="2" charset="0"/>
              </a:rPr>
              <a:t>)</a:t>
            </a:r>
          </a:p>
          <a:p>
            <a:pPr marL="1090613" lvl="4" indent="-285750">
              <a:spcBef>
                <a:spcPts val="400"/>
              </a:spcBef>
            </a:pPr>
            <a:r>
              <a:rPr lang="en-CA" sz="2800" dirty="0">
                <a:effectLst/>
                <a:latin typeface="Helvetica" pitchFamily="2" charset="0"/>
              </a:rPr>
              <a:t>Major interdisciplinary databases </a:t>
            </a:r>
          </a:p>
          <a:p>
            <a:pPr marL="1884363" lvl="5" indent="-4572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CA" sz="2500" dirty="0">
                <a:effectLst/>
                <a:latin typeface="Helvetica" pitchFamily="2" charset="0"/>
              </a:rPr>
              <a:t>Academic Search Complete, Web of Science, ProQuest Central </a:t>
            </a:r>
          </a:p>
          <a:p>
            <a:pPr marL="341313" lvl="2" indent="-285750">
              <a:spcBef>
                <a:spcPts val="400"/>
              </a:spcBef>
            </a:pPr>
            <a:r>
              <a:rPr lang="en-CA" sz="3200" dirty="0">
                <a:latin typeface="Helvetica" pitchFamily="2" charset="0"/>
                <a:ea typeface="ＭＳ Ｐゴシック" charset="0"/>
              </a:rPr>
              <a:t>Francophone student will </a:t>
            </a:r>
          </a:p>
          <a:p>
            <a:pPr marL="798513" lvl="3" indent="-285750">
              <a:spcBef>
                <a:spcPts val="400"/>
              </a:spcBef>
            </a:pPr>
            <a:r>
              <a:rPr lang="en-CA" sz="3200" dirty="0">
                <a:latin typeface="Helvetica" pitchFamily="2" charset="0"/>
                <a:ea typeface="ＭＳ Ｐゴシック" charset="0"/>
              </a:rPr>
              <a:t>translate the strategy </a:t>
            </a:r>
          </a:p>
          <a:p>
            <a:pPr marL="798513" lvl="3" indent="-285750">
              <a:spcBef>
                <a:spcPts val="400"/>
              </a:spcBef>
            </a:pPr>
            <a:r>
              <a:rPr lang="en-CA" sz="3200" dirty="0">
                <a:latin typeface="Helvetica" pitchFamily="2" charset="0"/>
                <a:ea typeface="ＭＳ Ｐゴシック" charset="0"/>
              </a:rPr>
              <a:t>assist with searches of </a:t>
            </a:r>
            <a:r>
              <a:rPr lang="en-CA" sz="3200" dirty="0" err="1">
                <a:latin typeface="Helvetica" pitchFamily="2" charset="0"/>
                <a:ea typeface="ＭＳ Ｐゴシック" charset="0"/>
              </a:rPr>
              <a:t>Erudit</a:t>
            </a:r>
            <a:r>
              <a:rPr lang="en-CA" sz="3200" dirty="0">
                <a:latin typeface="Helvetica" pitchFamily="2" charset="0"/>
                <a:ea typeface="ＭＳ Ｐゴシック" charset="0"/>
              </a:rPr>
              <a:t> &amp; French Google</a:t>
            </a: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40750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0BE5-09F7-8AC4-4633-BE96FD96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714" y="381000"/>
            <a:ext cx="9732885" cy="1143000"/>
          </a:xfrm>
        </p:spPr>
        <p:txBody>
          <a:bodyPr/>
          <a:lstStyle/>
          <a:p>
            <a:r>
              <a:rPr lang="en-US" dirty="0"/>
              <a:t>Search Strategy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BE76-4A96-283D-E571-C57FA4A52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394460"/>
            <a:ext cx="10797309" cy="4114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2000" b="1" dirty="0">
                <a:effectLst/>
                <a:latin typeface="Courier" pitchFamily="2" charset="0"/>
                <a:cs typeface="Arial" panose="020B0604020202020204" pitchFamily="34" charset="0"/>
              </a:rPr>
              <a:t>((</a:t>
            </a:r>
            <a:r>
              <a:rPr lang="en-CA" sz="2000" b="1" dirty="0" err="1">
                <a:effectLst/>
                <a:latin typeface="Courier" pitchFamily="2" charset="0"/>
                <a:cs typeface="Arial" panose="020B0604020202020204" pitchFamily="34" charset="0"/>
              </a:rPr>
              <a:t>disabilit</a:t>
            </a:r>
            <a:r>
              <a:rPr lang="en-CA" sz="2000" b="1" dirty="0">
                <a:effectLst/>
                <a:latin typeface="Courier" pitchFamily="2" charset="0"/>
                <a:cs typeface="Arial" panose="020B0604020202020204" pitchFamily="34" charset="0"/>
              </a:rPr>
              <a:t>* OR </a:t>
            </a:r>
            <a:r>
              <a:rPr lang="en-CA" sz="2000" b="1" dirty="0" err="1">
                <a:effectLst/>
                <a:latin typeface="Courier" pitchFamily="2" charset="0"/>
                <a:cs typeface="Arial" panose="020B0604020202020204" pitchFamily="34" charset="0"/>
              </a:rPr>
              <a:t>disabl</a:t>
            </a:r>
            <a:r>
              <a:rPr lang="en-CA" sz="2000" b="1" dirty="0">
                <a:effectLst/>
                <a:latin typeface="Courier" pitchFamily="2" charset="0"/>
                <a:cs typeface="Arial" panose="020B0604020202020204" pitchFamily="34" charset="0"/>
              </a:rPr>
              <a:t>* OR "special need*” OR impair*) ) AND ( (marginal* OR stigma* OR </a:t>
            </a:r>
            <a:r>
              <a:rPr lang="en-CA" sz="2000" b="1" dirty="0" err="1">
                <a:effectLst/>
                <a:latin typeface="Courier" pitchFamily="2" charset="0"/>
                <a:cs typeface="Arial" panose="020B0604020202020204" pitchFamily="34" charset="0"/>
              </a:rPr>
              <a:t>minorit</a:t>
            </a:r>
            <a:r>
              <a:rPr lang="en-CA" sz="2000" b="1" dirty="0">
                <a:effectLst/>
                <a:latin typeface="Courier" pitchFamily="2" charset="0"/>
                <a:cs typeface="Arial" panose="020B0604020202020204" pitchFamily="34" charset="0"/>
              </a:rPr>
              <a:t>* OR </a:t>
            </a:r>
            <a:r>
              <a:rPr lang="en-CA" sz="2000" b="1" dirty="0" err="1">
                <a:effectLst/>
                <a:latin typeface="Courier" pitchFamily="2" charset="0"/>
                <a:cs typeface="Arial" panose="020B0604020202020204" pitchFamily="34" charset="0"/>
              </a:rPr>
              <a:t>positionalit</a:t>
            </a:r>
            <a:r>
              <a:rPr lang="en-CA" sz="2000" b="1" dirty="0">
                <a:effectLst/>
                <a:latin typeface="Courier" pitchFamily="2" charset="0"/>
                <a:cs typeface="Arial" panose="020B0604020202020204" pitchFamily="34" charset="0"/>
              </a:rPr>
              <a:t>* OR </a:t>
            </a:r>
            <a:r>
              <a:rPr lang="en-CA" sz="2000" b="1" dirty="0" err="1">
                <a:effectLst/>
                <a:latin typeface="Courier" pitchFamily="2" charset="0"/>
                <a:cs typeface="Arial" panose="020B0604020202020204" pitchFamily="34" charset="0"/>
              </a:rPr>
              <a:t>identit</a:t>
            </a:r>
            <a:r>
              <a:rPr lang="en-CA" sz="2000" b="1" dirty="0">
                <a:effectLst/>
                <a:latin typeface="Courier" pitchFamily="2" charset="0"/>
                <a:cs typeface="Arial" panose="020B0604020202020204" pitchFamily="34" charset="0"/>
              </a:rPr>
              <a:t>* OR intersection* OR othering OR exclusion OR inclusion OR anomie OR anxiety OR isolation OR underclass OR stereotype OR </a:t>
            </a:r>
            <a:r>
              <a:rPr lang="en-CA" sz="2000" b="1" dirty="0" err="1">
                <a:effectLst/>
                <a:latin typeface="Courier" pitchFamily="2" charset="0"/>
                <a:cs typeface="Arial" panose="020B0604020202020204" pitchFamily="34" charset="0"/>
              </a:rPr>
              <a:t>discriminat</a:t>
            </a:r>
            <a:r>
              <a:rPr lang="en-CA" sz="2000" b="1" dirty="0">
                <a:effectLst/>
                <a:latin typeface="Courier" pitchFamily="2" charset="0"/>
                <a:cs typeface="Arial" panose="020B0604020202020204" pitchFamily="34" charset="0"/>
              </a:rPr>
              <a:t>* OR LGBTQ+ OR Gender OR Race OR Black OR "African American" OR Ethnic*) ) AND ( ("assistive software" OR "assistive </a:t>
            </a:r>
            <a:r>
              <a:rPr lang="en-CA" sz="2000" b="1" dirty="0" err="1">
                <a:effectLst/>
                <a:latin typeface="Courier" pitchFamily="2" charset="0"/>
                <a:cs typeface="Arial" panose="020B0604020202020204" pitchFamily="34" charset="0"/>
              </a:rPr>
              <a:t>technolog</a:t>
            </a:r>
            <a:r>
              <a:rPr lang="en-CA" sz="2000" b="1" dirty="0">
                <a:effectLst/>
                <a:latin typeface="Courier" pitchFamily="2" charset="0"/>
                <a:cs typeface="Arial" panose="020B0604020202020204" pitchFamily="34" charset="0"/>
              </a:rPr>
              <a:t>*" OR "artificial intelligence" OR "machine learning" OR "intelligent tutor" OR "smart tutor" OR "virtual assistant" OR “smart assistant” OR "adaptive </a:t>
            </a:r>
            <a:r>
              <a:rPr lang="en-CA" sz="2000" b="1" dirty="0" err="1">
                <a:effectLst/>
                <a:latin typeface="Courier" pitchFamily="2" charset="0"/>
                <a:cs typeface="Arial" panose="020B0604020202020204" pitchFamily="34" charset="0"/>
              </a:rPr>
              <a:t>technolog</a:t>
            </a:r>
            <a:r>
              <a:rPr lang="en-CA" sz="2000" b="1" dirty="0">
                <a:effectLst/>
                <a:latin typeface="Courier" pitchFamily="2" charset="0"/>
                <a:cs typeface="Arial" panose="020B0604020202020204" pitchFamily="34" charset="0"/>
              </a:rPr>
              <a:t>*" OR "browser extension" OR "Google Assistant" OR Alexa) ) NOT ((retardation OR "intellectual </a:t>
            </a:r>
            <a:r>
              <a:rPr lang="en-CA" sz="2000" b="1" dirty="0" err="1">
                <a:effectLst/>
                <a:latin typeface="Courier" pitchFamily="2" charset="0"/>
                <a:cs typeface="Arial" panose="020B0604020202020204" pitchFamily="34" charset="0"/>
              </a:rPr>
              <a:t>disabilit</a:t>
            </a:r>
            <a:r>
              <a:rPr lang="en-CA" sz="2000" b="1" dirty="0">
                <a:effectLst/>
                <a:latin typeface="Courier" pitchFamily="2" charset="0"/>
                <a:cs typeface="Arial" panose="020B0604020202020204" pitchFamily="34" charset="0"/>
              </a:rPr>
              <a:t>*")) </a:t>
            </a:r>
          </a:p>
          <a:p>
            <a:pPr marL="0" indent="0">
              <a:buNone/>
            </a:pPr>
            <a:r>
              <a:rPr lang="en-CA" sz="2000" b="1" dirty="0">
                <a:effectLst/>
                <a:latin typeface="Courier" pitchFamily="2" charset="0"/>
                <a:cs typeface="Arial" panose="020B0604020202020204" pitchFamily="34" charset="0"/>
              </a:rPr>
              <a:t>Limiters - Date Published: 20100101-; Education Level: Adult Education, Higher Education, Postsecondary Education, Two Year Colleges; Language: English, French 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702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E8FD-C540-304B-EB2D-7F0C6B44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470" y="381000"/>
            <a:ext cx="9715130" cy="1143000"/>
          </a:xfrm>
        </p:spPr>
        <p:txBody>
          <a:bodyPr/>
          <a:lstStyle/>
          <a:p>
            <a:r>
              <a:rPr lang="en-US" dirty="0"/>
              <a:t>Results So Far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7C700-D718-C0B9-BFD8-9A50C17AE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96" y="1371600"/>
            <a:ext cx="11757890" cy="41148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CA" sz="3200" dirty="0"/>
              <a:t>Search strategy was tested on 2 databases</a:t>
            </a:r>
          </a:p>
          <a:p>
            <a:pPr lvl="1">
              <a:spcBef>
                <a:spcPts val="400"/>
              </a:spcBef>
            </a:pPr>
            <a:r>
              <a:rPr lang="en-CA" sz="3200" dirty="0"/>
              <a:t>ERIC (EBSCO): 110 (</a:t>
            </a:r>
            <a:r>
              <a:rPr lang="en-CA" sz="3200" b="1" dirty="0"/>
              <a:t>106</a:t>
            </a:r>
            <a:r>
              <a:rPr lang="en-CA" sz="3200" dirty="0"/>
              <a:t> after duplicates removed)</a:t>
            </a:r>
          </a:p>
          <a:p>
            <a:pPr lvl="1">
              <a:spcBef>
                <a:spcPts val="400"/>
              </a:spcBef>
            </a:pPr>
            <a:r>
              <a:rPr lang="en-CA" sz="3200" dirty="0"/>
              <a:t>Education Source (EBSCO): 142 (</a:t>
            </a:r>
            <a:r>
              <a:rPr lang="en-CA" sz="3200" b="1" dirty="0"/>
              <a:t>132</a:t>
            </a:r>
            <a:r>
              <a:rPr lang="en-CA" sz="3200" dirty="0"/>
              <a:t> after dupes removed)</a:t>
            </a:r>
          </a:p>
          <a:p>
            <a:pPr>
              <a:spcBef>
                <a:spcPts val="400"/>
              </a:spcBef>
            </a:pPr>
            <a:r>
              <a:rPr lang="en-CA" sz="3200" dirty="0"/>
              <a:t>Plan</a:t>
            </a:r>
          </a:p>
          <a:p>
            <a:pPr lvl="1">
              <a:spcBef>
                <a:spcPts val="400"/>
              </a:spcBef>
            </a:pPr>
            <a:r>
              <a:rPr lang="en-CA" sz="3200" dirty="0"/>
              <a:t>search 8 more databases </a:t>
            </a:r>
          </a:p>
          <a:p>
            <a:pPr lvl="1">
              <a:spcBef>
                <a:spcPts val="400"/>
              </a:spcBef>
            </a:pPr>
            <a:r>
              <a:rPr lang="en-CA" sz="3200" dirty="0"/>
              <a:t>conduct a grey literature search using Google </a:t>
            </a:r>
          </a:p>
          <a:p>
            <a:pPr lvl="2">
              <a:spcBef>
                <a:spcPts val="400"/>
              </a:spcBef>
            </a:pPr>
            <a:r>
              <a:rPr lang="en-CA" sz="2800" dirty="0"/>
              <a:t>identify research reports, conference papers, etc.</a:t>
            </a:r>
          </a:p>
          <a:p>
            <a:pPr>
              <a:spcBef>
                <a:spcPts val="400"/>
              </a:spcBef>
            </a:pPr>
            <a:r>
              <a:rPr lang="en-CA" sz="3200" dirty="0"/>
              <a:t>Expect a final collection of approx. 1,000 documents</a:t>
            </a:r>
          </a:p>
          <a:p>
            <a:pPr lvl="1">
              <a:spcBef>
                <a:spcPts val="400"/>
              </a:spcBef>
            </a:pPr>
            <a:r>
              <a:rPr lang="en-CA" sz="3200" dirty="0"/>
              <a:t>for abstract review</a:t>
            </a:r>
          </a:p>
        </p:txBody>
      </p:sp>
    </p:spTree>
    <p:extLst>
      <p:ext uri="{BB962C8B-B14F-4D97-AF65-F5344CB8AC3E}">
        <p14:creationId xmlns:p14="http://schemas.microsoft.com/office/powerpoint/2010/main" val="408990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E8FD-C540-304B-EB2D-7F0C6B44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470" y="381000"/>
            <a:ext cx="9715130" cy="1143000"/>
          </a:xfrm>
        </p:spPr>
        <p:txBody>
          <a:bodyPr/>
          <a:lstStyle/>
          <a:p>
            <a:r>
              <a:rPr lang="en-US" dirty="0"/>
              <a:t>Next Steps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7C700-D718-C0B9-BFD8-9A50C17AE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11" y="1438564"/>
            <a:ext cx="11323782" cy="41148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CA" sz="2800" dirty="0"/>
              <a:t>Team will meet next week </a:t>
            </a:r>
          </a:p>
          <a:p>
            <a:pPr lvl="1">
              <a:spcBef>
                <a:spcPts val="400"/>
              </a:spcBef>
            </a:pPr>
            <a:r>
              <a:rPr lang="en-CA" sz="2800" dirty="0"/>
              <a:t>review preliminary results </a:t>
            </a:r>
          </a:p>
          <a:p>
            <a:pPr lvl="1">
              <a:spcBef>
                <a:spcPts val="400"/>
              </a:spcBef>
            </a:pPr>
            <a:r>
              <a:rPr lang="en-CA" sz="2800" dirty="0"/>
              <a:t>finalize search strategy and codebook</a:t>
            </a:r>
          </a:p>
          <a:p>
            <a:pPr>
              <a:spcBef>
                <a:spcPts val="400"/>
              </a:spcBef>
            </a:pPr>
            <a:r>
              <a:rPr lang="en-CA" sz="3200" dirty="0"/>
              <a:t>All searches will be completed by end of May</a:t>
            </a:r>
          </a:p>
          <a:p>
            <a:pPr>
              <a:spcBef>
                <a:spcPts val="400"/>
              </a:spcBef>
            </a:pPr>
            <a:r>
              <a:rPr lang="en-CA" sz="2800" dirty="0"/>
              <a:t>Students have been engaged </a:t>
            </a:r>
          </a:p>
          <a:p>
            <a:pPr lvl="1">
              <a:spcBef>
                <a:spcPts val="400"/>
              </a:spcBef>
            </a:pPr>
            <a:r>
              <a:rPr lang="en-CA" sz="2800" dirty="0"/>
              <a:t>to assist with coding of abstracts</a:t>
            </a:r>
          </a:p>
          <a:p>
            <a:pPr lvl="1">
              <a:spcBef>
                <a:spcPts val="400"/>
              </a:spcBef>
            </a:pPr>
            <a:r>
              <a:rPr lang="en-CA" sz="2800" dirty="0"/>
              <a:t>will be trained this month</a:t>
            </a:r>
          </a:p>
          <a:p>
            <a:pPr>
              <a:spcBef>
                <a:spcPts val="400"/>
              </a:spcBef>
            </a:pPr>
            <a:r>
              <a:rPr lang="en-CA" sz="2800" dirty="0"/>
              <a:t>Screening of abstracts to be completed by end of June</a:t>
            </a:r>
          </a:p>
          <a:p>
            <a:pPr>
              <a:spcBef>
                <a:spcPts val="400"/>
              </a:spcBef>
            </a:pPr>
            <a:r>
              <a:rPr lang="en-CA" sz="2700" dirty="0"/>
              <a:t>Screening and coding of full text documents completed by end of July</a:t>
            </a:r>
          </a:p>
          <a:p>
            <a:pPr>
              <a:spcBef>
                <a:spcPts val="400"/>
              </a:spcBef>
            </a:pPr>
            <a:r>
              <a:rPr lang="en-CA" sz="2700" dirty="0"/>
              <a:t>Analysis to be completed in August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729513744"/>
      </p:ext>
    </p:extLst>
  </p:cSld>
  <p:clrMapOvr>
    <a:masterClrMapping/>
  </p:clrMapOvr>
</p:sld>
</file>

<file path=ppt/theme/theme1.xml><?xml version="1.0" encoding="utf-8"?>
<a:theme xmlns:a="http://schemas.openxmlformats.org/drawingml/2006/main" name="Concordia-Powerpoint-template-2016-16x9">
  <a:themeElements>
    <a:clrScheme name="CONCORDIA UNIVERSITY">
      <a:dk1>
        <a:srgbClr val="000000"/>
      </a:dk1>
      <a:lt1>
        <a:srgbClr val="FFFFFF"/>
      </a:lt1>
      <a:dk2>
        <a:srgbClr val="000000"/>
      </a:dk2>
      <a:lt2>
        <a:srgbClr val="BCBCBC"/>
      </a:lt2>
      <a:accent1>
        <a:srgbClr val="801329"/>
      </a:accent1>
      <a:accent2>
        <a:srgbClr val="E83F21"/>
      </a:accent2>
      <a:accent3>
        <a:srgbClr val="00776F"/>
      </a:accent3>
      <a:accent4>
        <a:srgbClr val="E90065"/>
      </a:accent4>
      <a:accent5>
        <a:srgbClr val="1598D6"/>
      </a:accent5>
      <a:accent6>
        <a:srgbClr val="7BC224"/>
      </a:accent6>
      <a:hlink>
        <a:srgbClr val="801329"/>
      </a:hlink>
      <a:folHlink>
        <a:srgbClr val="0E317B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ncordia-Powerpoint-template-2016-16x9.potx" id="{95A77CE9-C23F-9046-A6A7-CF6A07EEA86F}" vid="{FD24971B-1648-F24E-9EEA-12D63C4E0F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a938b1-416d-42f9-9832-f71e7545b186">
      <Terms xmlns="http://schemas.microsoft.com/office/infopath/2007/PartnerControls"/>
    </lcf76f155ced4ddcb4097134ff3c332f>
    <TaxCatchAll xmlns="66e32442-ee20-4b31-8e86-23847b9332a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4E7F7FE8639E4B94CBB27B8887D772" ma:contentTypeVersion="16" ma:contentTypeDescription="Create a new document." ma:contentTypeScope="" ma:versionID="51679432e85d28732cbc5e0199338f2c">
  <xsd:schema xmlns:xsd="http://www.w3.org/2001/XMLSchema" xmlns:xs="http://www.w3.org/2001/XMLSchema" xmlns:p="http://schemas.microsoft.com/office/2006/metadata/properties" xmlns:ns2="65a938b1-416d-42f9-9832-f71e7545b186" xmlns:ns3="66e32442-ee20-4b31-8e86-23847b9332aa" targetNamespace="http://schemas.microsoft.com/office/2006/metadata/properties" ma:root="true" ma:fieldsID="9b85345f722a7c90d35a183f49c22eb2" ns2:_="" ns3:_="">
    <xsd:import namespace="65a938b1-416d-42f9-9832-f71e7545b186"/>
    <xsd:import namespace="66e32442-ee20-4b31-8e86-23847b9332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938b1-416d-42f9-9832-f71e7545b1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111843b-6948-4e45-a4d0-217e70d3d4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32442-ee20-4b31-8e86-23847b9332a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caeb92-1c4d-4515-b62b-d94d32c55351}" ma:internalName="TaxCatchAll" ma:showField="CatchAllData" ma:web="66e32442-ee20-4b31-8e86-23847b9332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E54843-0D2D-44FF-BD17-2572436E11DC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65a938b1-416d-42f9-9832-f71e7545b186"/>
    <ds:schemaRef ds:uri="http://schemas.microsoft.com/office/2006/documentManagement/types"/>
    <ds:schemaRef ds:uri="66e32442-ee20-4b31-8e86-23847b9332aa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816C1E9-B3B1-4DFB-80BF-918E6142A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a938b1-416d-42f9-9832-f71e7545b186"/>
    <ds:schemaRef ds:uri="66e32442-ee20-4b31-8e86-23847b933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587CD9-1AE8-4AC1-9A5A-B91A1F572F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3671</TotalTime>
  <Words>732</Words>
  <Application>Microsoft Office PowerPoint</Application>
  <PresentationFormat>Widescreen</PresentationFormat>
  <Paragraphs>106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Arial Bold</vt:lpstr>
      <vt:lpstr>Courier</vt:lpstr>
      <vt:lpstr>GillSans Bold</vt:lpstr>
      <vt:lpstr>Helvetica</vt:lpstr>
      <vt:lpstr>Times</vt:lpstr>
      <vt:lpstr>Wingdings</vt:lpstr>
      <vt:lpstr>Concordia-Powerpoint-template-2016-16x9</vt:lpstr>
      <vt:lpstr>PowerPoint Presentation</vt:lpstr>
      <vt:lpstr>Purpose of the project</vt:lpstr>
      <vt:lpstr>Outline of the review</vt:lpstr>
      <vt:lpstr>Outline of the review</vt:lpstr>
      <vt:lpstr>Outline of the review</vt:lpstr>
      <vt:lpstr>Search Strategy</vt:lpstr>
      <vt:lpstr>Search Strategy</vt:lpstr>
      <vt:lpstr>Results So Far</vt:lpstr>
      <vt:lpstr>Next Steps</vt:lpstr>
      <vt:lpstr>Anticipated Results &amp; Audience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Adaptech Research Network</cp:lastModifiedBy>
  <cp:revision>232</cp:revision>
  <dcterms:created xsi:type="dcterms:W3CDTF">2016-08-04T15:54:04Z</dcterms:created>
  <dcterms:modified xsi:type="dcterms:W3CDTF">2023-05-02T14:15:22Z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0x010100314E7F7FE8639E4B94CBB27B8887D772</vt:lpwstr>
  </property>
  <property fmtid="{D5CDD505-2E9C-101B-9397-08002B2CF9AE}" pid="3" name="MediaServiceImageTags">
    <vt:lpwstr/>
  </property>
</Properties>
</file>