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9"/>
  </p:notesMasterIdLst>
  <p:handoutMasterIdLst>
    <p:handoutMasterId r:id="rId20"/>
  </p:handoutMasterIdLst>
  <p:sldIdLst>
    <p:sldId id="354" r:id="rId2"/>
    <p:sldId id="312" r:id="rId3"/>
    <p:sldId id="337" r:id="rId4"/>
    <p:sldId id="340" r:id="rId5"/>
    <p:sldId id="345" r:id="rId6"/>
    <p:sldId id="346" r:id="rId7"/>
    <p:sldId id="353" r:id="rId8"/>
    <p:sldId id="368" r:id="rId9"/>
    <p:sldId id="365" r:id="rId10"/>
    <p:sldId id="366" r:id="rId11"/>
    <p:sldId id="356" r:id="rId12"/>
    <p:sldId id="357" r:id="rId13"/>
    <p:sldId id="360" r:id="rId14"/>
    <p:sldId id="347" r:id="rId15"/>
    <p:sldId id="369" r:id="rId16"/>
    <p:sldId id="370" r:id="rId17"/>
    <p:sldId id="294" r:id="rId18"/>
  </p:sldIdLst>
  <p:sldSz cx="9144000" cy="6858000" type="screen4x3"/>
  <p:notesSz cx="6858000" cy="9296400"/>
  <p:defaultTextStyle>
    <a:defPPr>
      <a:defRPr lang="fr-CA"/>
    </a:defPPr>
    <a:lvl1pPr algn="l" rtl="0" eaLnBrk="0" fontAlgn="base" hangingPunct="0">
      <a:spcBef>
        <a:spcPct val="0"/>
      </a:spcBef>
      <a:spcAft>
        <a:spcPct val="0"/>
      </a:spcAft>
      <a:defRPr sz="2400" kern="1200">
        <a:solidFill>
          <a:schemeClr val="tx1"/>
        </a:solidFill>
        <a:latin typeface="Tahoma" pitchFamily="34" charset="0"/>
        <a:ea typeface="+mn-ea"/>
        <a:cs typeface="Arial" charset="0"/>
      </a:defRPr>
    </a:lvl1pPr>
    <a:lvl2pPr marL="457200" algn="l" rtl="0" eaLnBrk="0" fontAlgn="base" hangingPunct="0">
      <a:spcBef>
        <a:spcPct val="0"/>
      </a:spcBef>
      <a:spcAft>
        <a:spcPct val="0"/>
      </a:spcAft>
      <a:defRPr sz="2400" kern="1200">
        <a:solidFill>
          <a:schemeClr val="tx1"/>
        </a:solidFill>
        <a:latin typeface="Tahoma" pitchFamily="34" charset="0"/>
        <a:ea typeface="+mn-ea"/>
        <a:cs typeface="Arial" charset="0"/>
      </a:defRPr>
    </a:lvl2pPr>
    <a:lvl3pPr marL="914400" algn="l" rtl="0" eaLnBrk="0" fontAlgn="base" hangingPunct="0">
      <a:spcBef>
        <a:spcPct val="0"/>
      </a:spcBef>
      <a:spcAft>
        <a:spcPct val="0"/>
      </a:spcAft>
      <a:defRPr sz="2400" kern="1200">
        <a:solidFill>
          <a:schemeClr val="tx1"/>
        </a:solidFill>
        <a:latin typeface="Tahoma" pitchFamily="34" charset="0"/>
        <a:ea typeface="+mn-ea"/>
        <a:cs typeface="Arial" charset="0"/>
      </a:defRPr>
    </a:lvl3pPr>
    <a:lvl4pPr marL="1371600" algn="l" rtl="0" eaLnBrk="0" fontAlgn="base" hangingPunct="0">
      <a:spcBef>
        <a:spcPct val="0"/>
      </a:spcBef>
      <a:spcAft>
        <a:spcPct val="0"/>
      </a:spcAft>
      <a:defRPr sz="2400" kern="1200">
        <a:solidFill>
          <a:schemeClr val="tx1"/>
        </a:solidFill>
        <a:latin typeface="Tahoma" pitchFamily="34" charset="0"/>
        <a:ea typeface="+mn-ea"/>
        <a:cs typeface="Arial" charset="0"/>
      </a:defRPr>
    </a:lvl4pPr>
    <a:lvl5pPr marL="1828800" algn="l" rtl="0" eaLnBrk="0" fontAlgn="base" hangingPunct="0">
      <a:spcBef>
        <a:spcPct val="0"/>
      </a:spcBef>
      <a:spcAft>
        <a:spcPct val="0"/>
      </a:spcAft>
      <a:defRPr sz="2400" kern="1200">
        <a:solidFill>
          <a:schemeClr val="tx1"/>
        </a:solidFill>
        <a:latin typeface="Tahoma" pitchFamily="34" charset="0"/>
        <a:ea typeface="+mn-ea"/>
        <a:cs typeface="Arial" charset="0"/>
      </a:defRPr>
    </a:lvl5pPr>
    <a:lvl6pPr marL="2286000" algn="l" defTabSz="914400" rtl="0" eaLnBrk="1" latinLnBrk="0" hangingPunct="1">
      <a:defRPr sz="2400" kern="1200">
        <a:solidFill>
          <a:schemeClr val="tx1"/>
        </a:solidFill>
        <a:latin typeface="Tahoma" pitchFamily="34" charset="0"/>
        <a:ea typeface="+mn-ea"/>
        <a:cs typeface="Arial" charset="0"/>
      </a:defRPr>
    </a:lvl6pPr>
    <a:lvl7pPr marL="2743200" algn="l" defTabSz="914400" rtl="0" eaLnBrk="1" latinLnBrk="0" hangingPunct="1">
      <a:defRPr sz="2400" kern="1200">
        <a:solidFill>
          <a:schemeClr val="tx1"/>
        </a:solidFill>
        <a:latin typeface="Tahoma" pitchFamily="34" charset="0"/>
        <a:ea typeface="+mn-ea"/>
        <a:cs typeface="Arial" charset="0"/>
      </a:defRPr>
    </a:lvl7pPr>
    <a:lvl8pPr marL="3200400" algn="l" defTabSz="914400" rtl="0" eaLnBrk="1" latinLnBrk="0" hangingPunct="1">
      <a:defRPr sz="2400" kern="1200">
        <a:solidFill>
          <a:schemeClr val="tx1"/>
        </a:solidFill>
        <a:latin typeface="Tahoma" pitchFamily="34" charset="0"/>
        <a:ea typeface="+mn-ea"/>
        <a:cs typeface="Arial" charset="0"/>
      </a:defRPr>
    </a:lvl8pPr>
    <a:lvl9pPr marL="3657600" algn="l" defTabSz="914400" rtl="0" eaLnBrk="1" latinLnBrk="0" hangingPunct="1">
      <a:defRPr sz="2400"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guide id="3" orient="horz" pos="2928">
          <p15:clr>
            <a:srgbClr val="A4A3A4"/>
          </p15:clr>
        </p15:guide>
        <p15:guide id="4"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33FF"/>
    <a:srgbClr val="FF3300"/>
    <a:srgbClr val="C91103"/>
    <a:srgbClr val="CC66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0" autoAdjust="0"/>
    <p:restoredTop sz="82319" autoAdjust="0"/>
  </p:normalViewPr>
  <p:slideViewPr>
    <p:cSldViewPr>
      <p:cViewPr varScale="1">
        <p:scale>
          <a:sx n="85" d="100"/>
          <a:sy n="85" d="100"/>
        </p:scale>
        <p:origin x="-114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24"/>
    </p:cViewPr>
  </p:sorterViewPr>
  <p:notesViewPr>
    <p:cSldViewPr>
      <p:cViewPr varScale="1">
        <p:scale>
          <a:sx n="77" d="100"/>
          <a:sy n="77" d="100"/>
        </p:scale>
        <p:origin x="-2460" y="-96"/>
      </p:cViewPr>
      <p:guideLst>
        <p:guide orient="horz" pos="3024"/>
        <p:guide orient="horz" pos="2928"/>
        <p:guide pos="2304"/>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hdr" sz="quarter"/>
          </p:nvPr>
        </p:nvSpPr>
        <p:spPr bwMode="auto">
          <a:xfrm>
            <a:off x="1" y="0"/>
            <a:ext cx="2971372" cy="464820"/>
          </a:xfrm>
          <a:prstGeom prst="rect">
            <a:avLst/>
          </a:prstGeom>
          <a:noFill/>
          <a:ln w="9525">
            <a:noFill/>
            <a:miter lim="800000"/>
            <a:headEnd/>
            <a:tailEnd/>
          </a:ln>
          <a:effectLst/>
        </p:spPr>
        <p:txBody>
          <a:bodyPr vert="horz" wrap="square" lIns="91838" tIns="45918" rIns="91838" bIns="45918" numCol="1" anchor="t" anchorCtr="0" compatLnSpc="1">
            <a:prstTxWarp prst="textNoShape">
              <a:avLst/>
            </a:prstTxWarp>
          </a:bodyPr>
          <a:lstStyle>
            <a:lvl1pPr eaLnBrk="1" hangingPunct="1">
              <a:defRPr sz="1200">
                <a:latin typeface="Times New Roman" pitchFamily="18" charset="0"/>
                <a:cs typeface="+mn-cs"/>
              </a:defRPr>
            </a:lvl1pPr>
          </a:lstStyle>
          <a:p>
            <a:pPr>
              <a:defRPr/>
            </a:pPr>
            <a:endParaRPr lang="fr-CA"/>
          </a:p>
        </p:txBody>
      </p:sp>
      <p:sp>
        <p:nvSpPr>
          <p:cNvPr id="183299" name="Rectangle 3"/>
          <p:cNvSpPr>
            <a:spLocks noGrp="1" noChangeArrowheads="1"/>
          </p:cNvSpPr>
          <p:nvPr>
            <p:ph type="dt" sz="quarter" idx="1"/>
          </p:nvPr>
        </p:nvSpPr>
        <p:spPr bwMode="auto">
          <a:xfrm>
            <a:off x="3884292" y="0"/>
            <a:ext cx="2972540" cy="464820"/>
          </a:xfrm>
          <a:prstGeom prst="rect">
            <a:avLst/>
          </a:prstGeom>
          <a:noFill/>
          <a:ln w="9525">
            <a:noFill/>
            <a:miter lim="800000"/>
            <a:headEnd/>
            <a:tailEnd/>
          </a:ln>
          <a:effectLst/>
        </p:spPr>
        <p:txBody>
          <a:bodyPr vert="horz" wrap="square" lIns="91838" tIns="45918" rIns="91838" bIns="45918"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fr-CA"/>
          </a:p>
        </p:txBody>
      </p:sp>
      <p:sp>
        <p:nvSpPr>
          <p:cNvPr id="183300" name="Rectangle 4"/>
          <p:cNvSpPr>
            <a:spLocks noGrp="1" noChangeArrowheads="1"/>
          </p:cNvSpPr>
          <p:nvPr>
            <p:ph type="ftr" sz="quarter" idx="2"/>
          </p:nvPr>
        </p:nvSpPr>
        <p:spPr bwMode="auto">
          <a:xfrm>
            <a:off x="1" y="8831582"/>
            <a:ext cx="2971372" cy="462668"/>
          </a:xfrm>
          <a:prstGeom prst="rect">
            <a:avLst/>
          </a:prstGeom>
          <a:noFill/>
          <a:ln w="9525">
            <a:noFill/>
            <a:miter lim="800000"/>
            <a:headEnd/>
            <a:tailEnd/>
          </a:ln>
          <a:effectLst/>
        </p:spPr>
        <p:txBody>
          <a:bodyPr vert="horz" wrap="square" lIns="91838" tIns="45918" rIns="91838" bIns="45918" numCol="1" anchor="b" anchorCtr="0" compatLnSpc="1">
            <a:prstTxWarp prst="textNoShape">
              <a:avLst/>
            </a:prstTxWarp>
          </a:bodyPr>
          <a:lstStyle>
            <a:lvl1pPr eaLnBrk="1" hangingPunct="1">
              <a:defRPr sz="1200">
                <a:latin typeface="Times New Roman" pitchFamily="18" charset="0"/>
                <a:cs typeface="+mn-cs"/>
              </a:defRPr>
            </a:lvl1pPr>
          </a:lstStyle>
          <a:p>
            <a:pPr>
              <a:defRPr/>
            </a:pPr>
            <a:endParaRPr lang="fr-CA"/>
          </a:p>
        </p:txBody>
      </p:sp>
      <p:sp>
        <p:nvSpPr>
          <p:cNvPr id="183301" name="Rectangle 5"/>
          <p:cNvSpPr>
            <a:spLocks noGrp="1" noChangeArrowheads="1"/>
          </p:cNvSpPr>
          <p:nvPr>
            <p:ph type="sldNum" sz="quarter" idx="3"/>
          </p:nvPr>
        </p:nvSpPr>
        <p:spPr bwMode="auto">
          <a:xfrm>
            <a:off x="3884292" y="8831582"/>
            <a:ext cx="2972540" cy="462668"/>
          </a:xfrm>
          <a:prstGeom prst="rect">
            <a:avLst/>
          </a:prstGeom>
          <a:noFill/>
          <a:ln w="9525">
            <a:noFill/>
            <a:miter lim="800000"/>
            <a:headEnd/>
            <a:tailEnd/>
          </a:ln>
          <a:effectLst/>
        </p:spPr>
        <p:txBody>
          <a:bodyPr vert="horz" wrap="square" lIns="91838" tIns="45918" rIns="91838" bIns="45918" numCol="1" anchor="b" anchorCtr="0" compatLnSpc="1">
            <a:prstTxWarp prst="textNoShape">
              <a:avLst/>
            </a:prstTxWarp>
          </a:bodyPr>
          <a:lstStyle>
            <a:lvl1pPr algn="r" eaLnBrk="1" hangingPunct="1">
              <a:defRPr sz="1200">
                <a:latin typeface="Times New Roman" pitchFamily="18" charset="0"/>
              </a:defRPr>
            </a:lvl1pPr>
          </a:lstStyle>
          <a:p>
            <a:pPr>
              <a:defRPr/>
            </a:pPr>
            <a:fld id="{8098D794-27F6-40F0-9C60-7F78BE284514}" type="slidenum">
              <a:rPr lang="fr-CA" altLang="fr-FR"/>
              <a:pPr>
                <a:defRPr/>
              </a:pPr>
              <a:t>‹#›</a:t>
            </a:fld>
            <a:endParaRPr lang="fr-CA" altLang="fr-FR"/>
          </a:p>
        </p:txBody>
      </p:sp>
    </p:spTree>
    <p:extLst>
      <p:ext uri="{BB962C8B-B14F-4D97-AF65-F5344CB8AC3E}">
        <p14:creationId xmlns:p14="http://schemas.microsoft.com/office/powerpoint/2010/main" val="990104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971372" cy="464820"/>
          </a:xfrm>
          <a:prstGeom prst="rect">
            <a:avLst/>
          </a:prstGeom>
          <a:noFill/>
          <a:ln w="9525">
            <a:noFill/>
            <a:miter lim="800000"/>
            <a:headEnd/>
            <a:tailEnd/>
          </a:ln>
          <a:effectLst/>
        </p:spPr>
        <p:txBody>
          <a:bodyPr vert="horz" wrap="square" lIns="91838" tIns="45918" rIns="91838" bIns="45918" numCol="1" anchor="t" anchorCtr="0" compatLnSpc="1">
            <a:prstTxWarp prst="textNoShape">
              <a:avLst/>
            </a:prstTxWarp>
          </a:bodyPr>
          <a:lstStyle>
            <a:lvl1pPr eaLnBrk="1" hangingPunct="1">
              <a:defRPr sz="1200">
                <a:cs typeface="+mn-cs"/>
              </a:defRPr>
            </a:lvl1pPr>
          </a:lstStyle>
          <a:p>
            <a:pPr>
              <a:defRPr/>
            </a:pPr>
            <a:endParaRPr lang="fr-CA"/>
          </a:p>
        </p:txBody>
      </p:sp>
      <p:sp>
        <p:nvSpPr>
          <p:cNvPr id="6147" name="Rectangle 3"/>
          <p:cNvSpPr>
            <a:spLocks noGrp="1" noChangeArrowheads="1"/>
          </p:cNvSpPr>
          <p:nvPr>
            <p:ph type="dt" idx="1"/>
          </p:nvPr>
        </p:nvSpPr>
        <p:spPr bwMode="auto">
          <a:xfrm>
            <a:off x="3886630" y="0"/>
            <a:ext cx="2971372" cy="464820"/>
          </a:xfrm>
          <a:prstGeom prst="rect">
            <a:avLst/>
          </a:prstGeom>
          <a:noFill/>
          <a:ln w="9525">
            <a:noFill/>
            <a:miter lim="800000"/>
            <a:headEnd/>
            <a:tailEnd/>
          </a:ln>
          <a:effectLst/>
        </p:spPr>
        <p:txBody>
          <a:bodyPr vert="horz" wrap="square" lIns="91838" tIns="45918" rIns="91838" bIns="45918" numCol="1" anchor="t" anchorCtr="0" compatLnSpc="1">
            <a:prstTxWarp prst="textNoShape">
              <a:avLst/>
            </a:prstTxWarp>
          </a:bodyPr>
          <a:lstStyle>
            <a:lvl1pPr algn="r" eaLnBrk="1" hangingPunct="1">
              <a:defRPr sz="1200">
                <a:cs typeface="+mn-cs"/>
              </a:defRPr>
            </a:lvl1pPr>
          </a:lstStyle>
          <a:p>
            <a:pPr>
              <a:defRPr/>
            </a:pPr>
            <a:endParaRPr lang="fr-CA"/>
          </a:p>
        </p:txBody>
      </p:sp>
      <p:sp>
        <p:nvSpPr>
          <p:cNvPr id="8196" name="Rectangle 4"/>
          <p:cNvSpPr>
            <a:spLocks noGrp="1" noRot="1" noChangeAspect="1" noChangeArrowheads="1" noTextEdit="1"/>
          </p:cNvSpPr>
          <p:nvPr>
            <p:ph type="sldImg" idx="2"/>
          </p:nvPr>
        </p:nvSpPr>
        <p:spPr bwMode="auto">
          <a:xfrm>
            <a:off x="1108075" y="698500"/>
            <a:ext cx="464502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090" y="4415791"/>
            <a:ext cx="5029823" cy="4183380"/>
          </a:xfrm>
          <a:prstGeom prst="rect">
            <a:avLst/>
          </a:prstGeom>
          <a:noFill/>
          <a:ln w="9525">
            <a:noFill/>
            <a:miter lim="800000"/>
            <a:headEnd/>
            <a:tailEnd/>
          </a:ln>
          <a:effectLst/>
        </p:spPr>
        <p:txBody>
          <a:bodyPr vert="horz" wrap="square" lIns="91838" tIns="45918" rIns="91838" bIns="45918" numCol="1" anchor="t" anchorCtr="0" compatLnSpc="1">
            <a:prstTxWarp prst="textNoShape">
              <a:avLst/>
            </a:prstTxWarp>
          </a:bodyPr>
          <a:lstStyle/>
          <a:p>
            <a:pPr lvl="0"/>
            <a:r>
              <a:rPr lang="fr-CA" noProof="0"/>
              <a:t>Cliquez pour modifier les styles du texte du masque</a:t>
            </a:r>
          </a:p>
          <a:p>
            <a:pPr lvl="1"/>
            <a:r>
              <a:rPr lang="fr-CA" noProof="0"/>
              <a:t>Deuxième niveau</a:t>
            </a:r>
          </a:p>
          <a:p>
            <a:pPr lvl="2"/>
            <a:r>
              <a:rPr lang="fr-CA" noProof="0"/>
              <a:t>Troisième niveau</a:t>
            </a:r>
          </a:p>
          <a:p>
            <a:pPr lvl="3"/>
            <a:r>
              <a:rPr lang="fr-CA" noProof="0"/>
              <a:t>Quatrième niveau</a:t>
            </a:r>
          </a:p>
          <a:p>
            <a:pPr lvl="4"/>
            <a:r>
              <a:rPr lang="fr-CA" noProof="0"/>
              <a:t>Cinquième niveau</a:t>
            </a:r>
          </a:p>
        </p:txBody>
      </p:sp>
      <p:sp>
        <p:nvSpPr>
          <p:cNvPr id="6150" name="Rectangle 6"/>
          <p:cNvSpPr>
            <a:spLocks noGrp="1" noChangeArrowheads="1"/>
          </p:cNvSpPr>
          <p:nvPr>
            <p:ph type="ftr" sz="quarter" idx="4"/>
          </p:nvPr>
        </p:nvSpPr>
        <p:spPr bwMode="auto">
          <a:xfrm>
            <a:off x="1" y="8831580"/>
            <a:ext cx="2971372" cy="464820"/>
          </a:xfrm>
          <a:prstGeom prst="rect">
            <a:avLst/>
          </a:prstGeom>
          <a:noFill/>
          <a:ln w="9525">
            <a:noFill/>
            <a:miter lim="800000"/>
            <a:headEnd/>
            <a:tailEnd/>
          </a:ln>
          <a:effectLst/>
        </p:spPr>
        <p:txBody>
          <a:bodyPr vert="horz" wrap="square" lIns="91838" tIns="45918" rIns="91838" bIns="45918" numCol="1" anchor="b" anchorCtr="0" compatLnSpc="1">
            <a:prstTxWarp prst="textNoShape">
              <a:avLst/>
            </a:prstTxWarp>
          </a:bodyPr>
          <a:lstStyle>
            <a:lvl1pPr eaLnBrk="1" hangingPunct="1">
              <a:defRPr sz="1200">
                <a:cs typeface="+mn-cs"/>
              </a:defRPr>
            </a:lvl1pPr>
          </a:lstStyle>
          <a:p>
            <a:pPr>
              <a:defRPr/>
            </a:pPr>
            <a:endParaRPr lang="fr-CA"/>
          </a:p>
        </p:txBody>
      </p:sp>
      <p:sp>
        <p:nvSpPr>
          <p:cNvPr id="6151" name="Rectangle 7"/>
          <p:cNvSpPr>
            <a:spLocks noGrp="1" noChangeArrowheads="1"/>
          </p:cNvSpPr>
          <p:nvPr>
            <p:ph type="sldNum" sz="quarter" idx="5"/>
          </p:nvPr>
        </p:nvSpPr>
        <p:spPr bwMode="auto">
          <a:xfrm>
            <a:off x="3886630" y="8831580"/>
            <a:ext cx="2971372" cy="464820"/>
          </a:xfrm>
          <a:prstGeom prst="rect">
            <a:avLst/>
          </a:prstGeom>
          <a:noFill/>
          <a:ln w="9525">
            <a:noFill/>
            <a:miter lim="800000"/>
            <a:headEnd/>
            <a:tailEnd/>
          </a:ln>
          <a:effectLst/>
        </p:spPr>
        <p:txBody>
          <a:bodyPr vert="horz" wrap="square" lIns="91838" tIns="45918" rIns="91838" bIns="45918" numCol="1" anchor="b" anchorCtr="0" compatLnSpc="1">
            <a:prstTxWarp prst="textNoShape">
              <a:avLst/>
            </a:prstTxWarp>
          </a:bodyPr>
          <a:lstStyle>
            <a:lvl1pPr algn="r" eaLnBrk="1" hangingPunct="1">
              <a:defRPr sz="1200"/>
            </a:lvl1pPr>
          </a:lstStyle>
          <a:p>
            <a:pPr>
              <a:defRPr/>
            </a:pPr>
            <a:fld id="{1BFF0680-5299-4D04-92FC-C20F6A420067}" type="slidenum">
              <a:rPr lang="fr-CA" altLang="fr-FR"/>
              <a:pPr>
                <a:defRPr/>
              </a:pPr>
              <a:t>‹#›</a:t>
            </a:fld>
            <a:endParaRPr lang="fr-CA" altLang="fr-FR"/>
          </a:p>
        </p:txBody>
      </p:sp>
    </p:spTree>
    <p:extLst>
      <p:ext uri="{BB962C8B-B14F-4D97-AF65-F5344CB8AC3E}">
        <p14:creationId xmlns:p14="http://schemas.microsoft.com/office/powerpoint/2010/main" val="2178385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a:xfrm>
            <a:off x="1336675" y="1162050"/>
            <a:ext cx="4184650" cy="3138488"/>
          </a:xfrm>
          <a:ln/>
        </p:spPr>
      </p:sp>
      <p:sp>
        <p:nvSpPr>
          <p:cNvPr id="92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t>Intro, have </a:t>
            </a:r>
            <a:r>
              <a:rPr lang="en-US" altLang="en-US" sz="1600" dirty="0" err="1" smtClean="0"/>
              <a:t>Adaptech</a:t>
            </a:r>
            <a:r>
              <a:rPr lang="en-US" altLang="en-US" sz="1600" baseline="0" dirty="0" smtClean="0"/>
              <a:t> people wave, not Mary</a:t>
            </a:r>
          </a:p>
          <a:p>
            <a:r>
              <a:rPr lang="en-US" altLang="en-US" sz="1600" baseline="0" dirty="0" smtClean="0"/>
              <a:t>Warm Up with triangles and rectangles: </a:t>
            </a:r>
            <a:endParaRPr lang="en-US" altLang="en-US" sz="1600" dirty="0"/>
          </a:p>
        </p:txBody>
      </p:sp>
      <p:sp>
        <p:nvSpPr>
          <p:cNvPr id="922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13367" indent="-274372">
              <a:spcBef>
                <a:spcPct val="30000"/>
              </a:spcBef>
              <a:defRPr sz="1200">
                <a:solidFill>
                  <a:schemeClr val="tx1"/>
                </a:solidFill>
                <a:latin typeface="Times New Roman" pitchFamily="18" charset="0"/>
              </a:defRPr>
            </a:lvl2pPr>
            <a:lvl3pPr marL="1097487" indent="-219498">
              <a:spcBef>
                <a:spcPct val="30000"/>
              </a:spcBef>
              <a:defRPr sz="1200">
                <a:solidFill>
                  <a:schemeClr val="tx1"/>
                </a:solidFill>
                <a:latin typeface="Times New Roman" pitchFamily="18" charset="0"/>
              </a:defRPr>
            </a:lvl3pPr>
            <a:lvl4pPr marL="1536481" indent="-219498">
              <a:spcBef>
                <a:spcPct val="30000"/>
              </a:spcBef>
              <a:defRPr sz="1200">
                <a:solidFill>
                  <a:schemeClr val="tx1"/>
                </a:solidFill>
                <a:latin typeface="Times New Roman" pitchFamily="18" charset="0"/>
              </a:defRPr>
            </a:lvl4pPr>
            <a:lvl5pPr marL="1975475" indent="-219498">
              <a:spcBef>
                <a:spcPct val="30000"/>
              </a:spcBef>
              <a:defRPr sz="1200">
                <a:solidFill>
                  <a:schemeClr val="tx1"/>
                </a:solidFill>
                <a:latin typeface="Times New Roman" pitchFamily="18" charset="0"/>
              </a:defRPr>
            </a:lvl5pPr>
            <a:lvl6pPr marL="2414470" indent="-219498" eaLnBrk="0" fontAlgn="base" hangingPunct="0">
              <a:spcBef>
                <a:spcPct val="30000"/>
              </a:spcBef>
              <a:spcAft>
                <a:spcPct val="0"/>
              </a:spcAft>
              <a:defRPr sz="1200">
                <a:solidFill>
                  <a:schemeClr val="tx1"/>
                </a:solidFill>
                <a:latin typeface="Times New Roman" pitchFamily="18" charset="0"/>
              </a:defRPr>
            </a:lvl6pPr>
            <a:lvl7pPr marL="2853466" indent="-219498" eaLnBrk="0" fontAlgn="base" hangingPunct="0">
              <a:spcBef>
                <a:spcPct val="30000"/>
              </a:spcBef>
              <a:spcAft>
                <a:spcPct val="0"/>
              </a:spcAft>
              <a:defRPr sz="1200">
                <a:solidFill>
                  <a:schemeClr val="tx1"/>
                </a:solidFill>
                <a:latin typeface="Times New Roman" pitchFamily="18" charset="0"/>
              </a:defRPr>
            </a:lvl7pPr>
            <a:lvl8pPr marL="3292460" indent="-219498" eaLnBrk="0" fontAlgn="base" hangingPunct="0">
              <a:spcBef>
                <a:spcPct val="30000"/>
              </a:spcBef>
              <a:spcAft>
                <a:spcPct val="0"/>
              </a:spcAft>
              <a:defRPr sz="1200">
                <a:solidFill>
                  <a:schemeClr val="tx1"/>
                </a:solidFill>
                <a:latin typeface="Times New Roman" pitchFamily="18" charset="0"/>
              </a:defRPr>
            </a:lvl8pPr>
            <a:lvl9pPr marL="3731454" indent="-21949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B4DF015-394A-46E5-868F-5D363B8BD40C}" type="slidenum">
              <a:rPr lang="fr-CA" altLang="fr-FR" smtClean="0">
                <a:latin typeface="Tahoma" pitchFamily="34" charset="0"/>
              </a:rPr>
              <a:pPr>
                <a:spcBef>
                  <a:spcPct val="0"/>
                </a:spcBef>
              </a:pPr>
              <a:t>1</a:t>
            </a:fld>
            <a:endParaRPr lang="fr-CA" altLang="fr-FR">
              <a:latin typeface="Tahom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endParaRPr lang="en-US" sz="1600" dirty="0"/>
          </a:p>
          <a:p>
            <a:endParaRPr lang="en-US" sz="1600" dirty="0"/>
          </a:p>
          <a:p>
            <a:endParaRPr lang="en-US" dirty="0"/>
          </a:p>
        </p:txBody>
      </p:sp>
      <p:sp>
        <p:nvSpPr>
          <p:cNvPr id="4" name="Slide Number Placeholder 3"/>
          <p:cNvSpPr>
            <a:spLocks noGrp="1"/>
          </p:cNvSpPr>
          <p:nvPr>
            <p:ph type="sldNum" sz="quarter" idx="10"/>
          </p:nvPr>
        </p:nvSpPr>
        <p:spPr/>
        <p:txBody>
          <a:bodyPr/>
          <a:lstStyle/>
          <a:p>
            <a:pPr>
              <a:defRPr/>
            </a:pPr>
            <a:fld id="{1BFF0680-5299-4D04-92FC-C20F6A420067}" type="slidenum">
              <a:rPr lang="fr-CA" altLang="fr-FR" smtClean="0"/>
              <a:pPr>
                <a:defRPr/>
              </a:pPr>
              <a:t>10</a:t>
            </a:fld>
            <a:endParaRPr lang="fr-CA" altLang="fr-FR"/>
          </a:p>
        </p:txBody>
      </p:sp>
    </p:spTree>
    <p:extLst>
      <p:ext uri="{BB962C8B-B14F-4D97-AF65-F5344CB8AC3E}">
        <p14:creationId xmlns:p14="http://schemas.microsoft.com/office/powerpoint/2010/main" val="480843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1BFF0680-5299-4D04-92FC-C20F6A420067}" type="slidenum">
              <a:rPr lang="fr-CA" altLang="fr-FR" smtClean="0"/>
              <a:pPr>
                <a:defRPr/>
              </a:pPr>
              <a:t>11</a:t>
            </a:fld>
            <a:endParaRPr lang="fr-CA" altLang="fr-FR"/>
          </a:p>
        </p:txBody>
      </p:sp>
    </p:spTree>
    <p:extLst>
      <p:ext uri="{BB962C8B-B14F-4D97-AF65-F5344CB8AC3E}">
        <p14:creationId xmlns:p14="http://schemas.microsoft.com/office/powerpoint/2010/main" val="2382032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8F769337-A97D-4275-90F3-5008F56A9E90}" type="slidenum">
              <a:rPr lang="en-US" smtClean="0"/>
              <a:pPr>
                <a:defRPr/>
              </a:pPr>
              <a:t>12</a:t>
            </a:fld>
            <a:endParaRPr lang="en-US"/>
          </a:p>
        </p:txBody>
      </p:sp>
    </p:spTree>
    <p:extLst>
      <p:ext uri="{BB962C8B-B14F-4D97-AF65-F5344CB8AC3E}">
        <p14:creationId xmlns:p14="http://schemas.microsoft.com/office/powerpoint/2010/main" val="3958636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8F769337-A97D-4275-90F3-5008F56A9E90}" type="slidenum">
              <a:rPr lang="en-US" smtClean="0"/>
              <a:pPr>
                <a:defRPr/>
              </a:pPr>
              <a:t>13</a:t>
            </a:fld>
            <a:endParaRPr lang="en-US"/>
          </a:p>
        </p:txBody>
      </p:sp>
    </p:spTree>
    <p:extLst>
      <p:ext uri="{BB962C8B-B14F-4D97-AF65-F5344CB8AC3E}">
        <p14:creationId xmlns:p14="http://schemas.microsoft.com/office/powerpoint/2010/main" val="1053695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6" name="Slide Number Placeholder 5"/>
          <p:cNvSpPr>
            <a:spLocks noGrp="1"/>
          </p:cNvSpPr>
          <p:nvPr>
            <p:ph type="sldNum" sz="quarter" idx="12"/>
          </p:nvPr>
        </p:nvSpPr>
        <p:spPr/>
        <p:txBody>
          <a:bodyPr/>
          <a:lstStyle/>
          <a:p>
            <a:pPr>
              <a:defRPr/>
            </a:pPr>
            <a:fld id="{8F769337-A97D-4275-90F3-5008F56A9E90}" type="slidenum">
              <a:rPr lang="en-US" smtClean="0"/>
              <a:pPr>
                <a:defRPr/>
              </a:pPr>
              <a:t>14</a:t>
            </a:fld>
            <a:endParaRPr lang="en-US" dirty="0"/>
          </a:p>
        </p:txBody>
      </p:sp>
    </p:spTree>
    <p:extLst>
      <p:ext uri="{BB962C8B-B14F-4D97-AF65-F5344CB8AC3E}">
        <p14:creationId xmlns:p14="http://schemas.microsoft.com/office/powerpoint/2010/main" val="254212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6" name="Slide Number Placeholder 5"/>
          <p:cNvSpPr>
            <a:spLocks noGrp="1"/>
          </p:cNvSpPr>
          <p:nvPr>
            <p:ph type="sldNum" sz="quarter" idx="12"/>
          </p:nvPr>
        </p:nvSpPr>
        <p:spPr/>
        <p:txBody>
          <a:bodyPr/>
          <a:lstStyle/>
          <a:p>
            <a:pPr>
              <a:defRPr/>
            </a:pPr>
            <a:fld id="{8F769337-A97D-4275-90F3-5008F56A9E90}" type="slidenum">
              <a:rPr lang="en-US" smtClean="0"/>
              <a:pPr>
                <a:defRPr/>
              </a:pPr>
              <a:t>15</a:t>
            </a:fld>
            <a:endParaRPr lang="en-US" dirty="0"/>
          </a:p>
        </p:txBody>
      </p:sp>
    </p:spTree>
    <p:extLst>
      <p:ext uri="{BB962C8B-B14F-4D97-AF65-F5344CB8AC3E}">
        <p14:creationId xmlns:p14="http://schemas.microsoft.com/office/powerpoint/2010/main" val="3455543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1BFF0680-5299-4D04-92FC-C20F6A420067}" type="slidenum">
              <a:rPr lang="fr-CA" altLang="fr-FR" smtClean="0"/>
              <a:pPr>
                <a:defRPr/>
              </a:pPr>
              <a:t>16</a:t>
            </a:fld>
            <a:endParaRPr lang="fr-CA" altLang="fr-FR"/>
          </a:p>
        </p:txBody>
      </p:sp>
    </p:spTree>
    <p:extLst>
      <p:ext uri="{BB962C8B-B14F-4D97-AF65-F5344CB8AC3E}">
        <p14:creationId xmlns:p14="http://schemas.microsoft.com/office/powerpoint/2010/main" val="2188460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dirty="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cs typeface="Arial" charset="0"/>
              </a:defRPr>
            </a:lvl1pPr>
            <a:lvl2pPr marL="746182" indent="-286993">
              <a:defRPr sz="2400">
                <a:solidFill>
                  <a:schemeClr val="tx1"/>
                </a:solidFill>
                <a:latin typeface="Tahoma" pitchFamily="34" charset="0"/>
                <a:cs typeface="Arial" charset="0"/>
              </a:defRPr>
            </a:lvl2pPr>
            <a:lvl3pPr marL="1147971" indent="-229594">
              <a:defRPr sz="2400">
                <a:solidFill>
                  <a:schemeClr val="tx1"/>
                </a:solidFill>
                <a:latin typeface="Tahoma" pitchFamily="34" charset="0"/>
                <a:cs typeface="Arial" charset="0"/>
              </a:defRPr>
            </a:lvl3pPr>
            <a:lvl4pPr marL="1607160" indent="-229594">
              <a:defRPr sz="2400">
                <a:solidFill>
                  <a:schemeClr val="tx1"/>
                </a:solidFill>
                <a:latin typeface="Tahoma" pitchFamily="34" charset="0"/>
                <a:cs typeface="Arial" charset="0"/>
              </a:defRPr>
            </a:lvl4pPr>
            <a:lvl5pPr marL="2066347" indent="-229594">
              <a:defRPr sz="2400">
                <a:solidFill>
                  <a:schemeClr val="tx1"/>
                </a:solidFill>
                <a:latin typeface="Tahoma" pitchFamily="34" charset="0"/>
                <a:cs typeface="Arial" charset="0"/>
              </a:defRPr>
            </a:lvl5pPr>
            <a:lvl6pPr marL="2525537" indent="-229594" eaLnBrk="0" fontAlgn="base" hangingPunct="0">
              <a:spcBef>
                <a:spcPct val="0"/>
              </a:spcBef>
              <a:spcAft>
                <a:spcPct val="0"/>
              </a:spcAft>
              <a:defRPr sz="2400">
                <a:solidFill>
                  <a:schemeClr val="tx1"/>
                </a:solidFill>
                <a:latin typeface="Tahoma" pitchFamily="34" charset="0"/>
                <a:cs typeface="Arial" charset="0"/>
              </a:defRPr>
            </a:lvl6pPr>
            <a:lvl7pPr marL="2984724" indent="-229594" eaLnBrk="0" fontAlgn="base" hangingPunct="0">
              <a:spcBef>
                <a:spcPct val="0"/>
              </a:spcBef>
              <a:spcAft>
                <a:spcPct val="0"/>
              </a:spcAft>
              <a:defRPr sz="2400">
                <a:solidFill>
                  <a:schemeClr val="tx1"/>
                </a:solidFill>
                <a:latin typeface="Tahoma" pitchFamily="34" charset="0"/>
                <a:cs typeface="Arial" charset="0"/>
              </a:defRPr>
            </a:lvl7pPr>
            <a:lvl8pPr marL="3443913" indent="-229594" eaLnBrk="0" fontAlgn="base" hangingPunct="0">
              <a:spcBef>
                <a:spcPct val="0"/>
              </a:spcBef>
              <a:spcAft>
                <a:spcPct val="0"/>
              </a:spcAft>
              <a:defRPr sz="2400">
                <a:solidFill>
                  <a:schemeClr val="tx1"/>
                </a:solidFill>
                <a:latin typeface="Tahoma" pitchFamily="34" charset="0"/>
                <a:cs typeface="Arial" charset="0"/>
              </a:defRPr>
            </a:lvl8pPr>
            <a:lvl9pPr marL="3903101" indent="-229594" eaLnBrk="0" fontAlgn="base" hangingPunct="0">
              <a:spcBef>
                <a:spcPct val="0"/>
              </a:spcBef>
              <a:spcAft>
                <a:spcPct val="0"/>
              </a:spcAft>
              <a:defRPr sz="2400">
                <a:solidFill>
                  <a:schemeClr val="tx1"/>
                </a:solidFill>
                <a:latin typeface="Tahoma" pitchFamily="34" charset="0"/>
                <a:cs typeface="Arial" charset="0"/>
              </a:defRPr>
            </a:lvl9pPr>
          </a:lstStyle>
          <a:p>
            <a:fld id="{FF743034-A4B4-4A06-A5E5-70745B7A0291}" type="slidenum">
              <a:rPr lang="fr-CA" altLang="fr-FR" sz="1200"/>
              <a:pPr/>
              <a:t>17</a:t>
            </a:fld>
            <a:endParaRPr lang="fr-CA" altLang="fr-F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1BFF0680-5299-4D04-92FC-C20F6A420067}" type="slidenum">
              <a:rPr lang="fr-CA" altLang="fr-FR" smtClean="0"/>
              <a:pPr>
                <a:defRPr/>
              </a:pPr>
              <a:t>2</a:t>
            </a:fld>
            <a:endParaRPr lang="fr-CA" altLang="fr-FR"/>
          </a:p>
        </p:txBody>
      </p:sp>
    </p:spTree>
    <p:extLst>
      <p:ext uri="{BB962C8B-B14F-4D97-AF65-F5344CB8AC3E}">
        <p14:creationId xmlns:p14="http://schemas.microsoft.com/office/powerpoint/2010/main" val="290783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1600" dirty="0"/>
          </a:p>
        </p:txBody>
      </p:sp>
      <p:sp>
        <p:nvSpPr>
          <p:cNvPr id="4" name="Slide Number Placeholder 3"/>
          <p:cNvSpPr>
            <a:spLocks noGrp="1"/>
          </p:cNvSpPr>
          <p:nvPr>
            <p:ph type="sldNum" sz="quarter" idx="10"/>
          </p:nvPr>
        </p:nvSpPr>
        <p:spPr/>
        <p:txBody>
          <a:bodyPr/>
          <a:lstStyle/>
          <a:p>
            <a:pPr>
              <a:defRPr/>
            </a:pPr>
            <a:fld id="{8F769337-A97D-4275-90F3-5008F56A9E90}" type="slidenum">
              <a:rPr lang="en-US" smtClean="0"/>
              <a:pPr>
                <a:defRPr/>
              </a:pPr>
              <a:t>3</a:t>
            </a:fld>
            <a:endParaRPr lang="en-US" dirty="0"/>
          </a:p>
        </p:txBody>
      </p:sp>
    </p:spTree>
    <p:extLst>
      <p:ext uri="{BB962C8B-B14F-4D97-AF65-F5344CB8AC3E}">
        <p14:creationId xmlns:p14="http://schemas.microsoft.com/office/powerpoint/2010/main" val="3868814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8F769337-A97D-4275-90F3-5008F56A9E90}" type="slidenum">
              <a:rPr lang="en-US" smtClean="0"/>
              <a:pPr>
                <a:defRPr/>
              </a:pPr>
              <a:t>4</a:t>
            </a:fld>
            <a:endParaRPr lang="en-US" dirty="0"/>
          </a:p>
        </p:txBody>
      </p:sp>
    </p:spTree>
    <p:extLst>
      <p:ext uri="{BB962C8B-B14F-4D97-AF65-F5344CB8AC3E}">
        <p14:creationId xmlns:p14="http://schemas.microsoft.com/office/powerpoint/2010/main" val="1677930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6" name="Slide Number Placeholder 5"/>
          <p:cNvSpPr>
            <a:spLocks noGrp="1"/>
          </p:cNvSpPr>
          <p:nvPr>
            <p:ph type="sldNum" sz="quarter" idx="12"/>
          </p:nvPr>
        </p:nvSpPr>
        <p:spPr/>
        <p:txBody>
          <a:bodyPr/>
          <a:lstStyle/>
          <a:p>
            <a:pPr>
              <a:defRPr/>
            </a:pPr>
            <a:fld id="{8F769337-A97D-4275-90F3-5008F56A9E90}" type="slidenum">
              <a:rPr lang="en-US" smtClean="0"/>
              <a:pPr>
                <a:defRPr/>
              </a:pPr>
              <a:t>5</a:t>
            </a:fld>
            <a:endParaRPr lang="en-US" dirty="0"/>
          </a:p>
        </p:txBody>
      </p:sp>
    </p:spTree>
    <p:extLst>
      <p:ext uri="{BB962C8B-B14F-4D97-AF65-F5344CB8AC3E}">
        <p14:creationId xmlns:p14="http://schemas.microsoft.com/office/powerpoint/2010/main" val="327179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6" name="Slide Number Placeholder 5"/>
          <p:cNvSpPr>
            <a:spLocks noGrp="1"/>
          </p:cNvSpPr>
          <p:nvPr>
            <p:ph type="sldNum" sz="quarter" idx="12"/>
          </p:nvPr>
        </p:nvSpPr>
        <p:spPr/>
        <p:txBody>
          <a:bodyPr/>
          <a:lstStyle/>
          <a:p>
            <a:pPr>
              <a:defRPr/>
            </a:pPr>
            <a:fld id="{8F769337-A97D-4275-90F3-5008F56A9E90}" type="slidenum">
              <a:rPr lang="en-US" smtClean="0"/>
              <a:pPr>
                <a:defRPr/>
              </a:pPr>
              <a:t>6</a:t>
            </a:fld>
            <a:endParaRPr lang="en-US" dirty="0"/>
          </a:p>
        </p:txBody>
      </p:sp>
    </p:spTree>
    <p:extLst>
      <p:ext uri="{BB962C8B-B14F-4D97-AF65-F5344CB8AC3E}">
        <p14:creationId xmlns:p14="http://schemas.microsoft.com/office/powerpoint/2010/main" val="3254163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6" name="Slide Number Placeholder 5"/>
          <p:cNvSpPr>
            <a:spLocks noGrp="1"/>
          </p:cNvSpPr>
          <p:nvPr>
            <p:ph type="sldNum" sz="quarter" idx="12"/>
          </p:nvPr>
        </p:nvSpPr>
        <p:spPr/>
        <p:txBody>
          <a:bodyPr/>
          <a:lstStyle/>
          <a:p>
            <a:pPr>
              <a:defRPr/>
            </a:pPr>
            <a:fld id="{8F769337-A97D-4275-90F3-5008F56A9E90}" type="slidenum">
              <a:rPr lang="en-US" smtClean="0"/>
              <a:pPr>
                <a:defRPr/>
              </a:pPr>
              <a:t>7</a:t>
            </a:fld>
            <a:endParaRPr lang="en-US" dirty="0"/>
          </a:p>
        </p:txBody>
      </p:sp>
    </p:spTree>
    <p:extLst>
      <p:ext uri="{BB962C8B-B14F-4D97-AF65-F5344CB8AC3E}">
        <p14:creationId xmlns:p14="http://schemas.microsoft.com/office/powerpoint/2010/main" val="3254163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1BFF0680-5299-4D04-92FC-C20F6A420067}" type="slidenum">
              <a:rPr lang="fr-CA" altLang="fr-FR" smtClean="0"/>
              <a:pPr>
                <a:defRPr/>
              </a:pPr>
              <a:t>8</a:t>
            </a:fld>
            <a:endParaRPr lang="fr-CA" altLang="fr-FR"/>
          </a:p>
        </p:txBody>
      </p:sp>
    </p:spTree>
    <p:extLst>
      <p:ext uri="{BB962C8B-B14F-4D97-AF65-F5344CB8AC3E}">
        <p14:creationId xmlns:p14="http://schemas.microsoft.com/office/powerpoint/2010/main" val="3184696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sz="1600" dirty="0"/>
          </a:p>
        </p:txBody>
      </p:sp>
      <p:sp>
        <p:nvSpPr>
          <p:cNvPr id="4" name="Espace réservé du numéro de diapositive 3"/>
          <p:cNvSpPr>
            <a:spLocks noGrp="1"/>
          </p:cNvSpPr>
          <p:nvPr>
            <p:ph type="sldNum" sz="quarter" idx="10"/>
          </p:nvPr>
        </p:nvSpPr>
        <p:spPr/>
        <p:txBody>
          <a:bodyPr/>
          <a:lstStyle/>
          <a:p>
            <a:pPr>
              <a:defRPr/>
            </a:pPr>
            <a:fld id="{1BFF0680-5299-4D04-92FC-C20F6A420067}" type="slidenum">
              <a:rPr lang="fr-CA" altLang="fr-FR" smtClean="0"/>
              <a:pPr>
                <a:defRPr/>
              </a:pPr>
              <a:t>9</a:t>
            </a:fld>
            <a:endParaRPr lang="fr-CA" altLang="fr-FR"/>
          </a:p>
        </p:txBody>
      </p:sp>
    </p:spTree>
    <p:extLst>
      <p:ext uri="{BB962C8B-B14F-4D97-AF65-F5344CB8AC3E}">
        <p14:creationId xmlns:p14="http://schemas.microsoft.com/office/powerpoint/2010/main" val="3341813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userDrawn="1"/>
        </p:nvSpPr>
        <p:spPr>
          <a:xfrm>
            <a:off x="839788" y="3648075"/>
            <a:ext cx="7835900" cy="1279525"/>
          </a:xfrm>
          <a:prstGeom prst="rect">
            <a:avLst/>
          </a:prstGeom>
          <a:no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re 7"/>
          <p:cNvSpPr>
            <a:spLocks noGrp="1"/>
          </p:cNvSpPr>
          <p:nvPr>
            <p:ph type="ctrTitle"/>
          </p:nvPr>
        </p:nvSpPr>
        <p:spPr>
          <a:xfrm>
            <a:off x="840161" y="3648074"/>
            <a:ext cx="7836294" cy="1228726"/>
          </a:xfrm>
        </p:spPr>
        <p:txBody>
          <a:bodyPr anchor="t"/>
          <a:lstStyle>
            <a:lvl1pPr algn="r">
              <a:defRPr sz="3200">
                <a:solidFill>
                  <a:srgbClr val="0033CC"/>
                </a:solidFill>
                <a:effectLst/>
              </a:defRPr>
            </a:lvl1pPr>
          </a:lstStyle>
          <a:p>
            <a:r>
              <a:rPr lang="fr-FR" dirty="0"/>
              <a:t>Modifiez le style du titre</a:t>
            </a:r>
            <a:endParaRPr lang="en-US" dirty="0"/>
          </a:p>
        </p:txBody>
      </p:sp>
      <p:sp>
        <p:nvSpPr>
          <p:cNvPr id="9" name="Sous-titre 8"/>
          <p:cNvSpPr>
            <a:spLocks noGrp="1"/>
          </p:cNvSpPr>
          <p:nvPr>
            <p:ph type="subTitle" idx="1"/>
          </p:nvPr>
        </p:nvSpPr>
        <p:spPr>
          <a:xfrm>
            <a:off x="840160" y="5034508"/>
            <a:ext cx="7836295" cy="685800"/>
          </a:xfrm>
          <a:ln>
            <a:noFill/>
          </a:ln>
        </p:spPr>
        <p:txBody>
          <a:bodyPr/>
          <a:lstStyle>
            <a:lvl1pPr marL="0" indent="0" algn="r">
              <a:buNone/>
              <a:defRPr sz="2000">
                <a:solidFill>
                  <a:schemeClr val="tx1"/>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dirty="0"/>
              <a:t>Modifiez le style des sous-titres du masque</a:t>
            </a:r>
            <a:endParaRPr lang="en-US" dirty="0"/>
          </a:p>
        </p:txBody>
      </p:sp>
      <p:sp>
        <p:nvSpPr>
          <p:cNvPr id="5" name="Espace réservé de la date 27"/>
          <p:cNvSpPr>
            <a:spLocks noGrp="1"/>
          </p:cNvSpPr>
          <p:nvPr>
            <p:ph type="dt" sz="half" idx="10"/>
          </p:nvPr>
        </p:nvSpPr>
        <p:spPr>
          <a:xfrm>
            <a:off x="6400800" y="6354763"/>
            <a:ext cx="2286000" cy="366712"/>
          </a:xfrm>
        </p:spPr>
        <p:txBody>
          <a:bodyPr/>
          <a:lstStyle>
            <a:lvl1pPr>
              <a:defRPr sz="1400"/>
            </a:lvl1pPr>
          </a:lstStyle>
          <a:p>
            <a:pPr>
              <a:defRPr/>
            </a:pPr>
            <a:endParaRPr lang="fr-FR"/>
          </a:p>
        </p:txBody>
      </p:sp>
    </p:spTree>
    <p:extLst>
      <p:ext uri="{BB962C8B-B14F-4D97-AF65-F5344CB8AC3E}">
        <p14:creationId xmlns:p14="http://schemas.microsoft.com/office/powerpoint/2010/main" val="4125321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4000" b="1">
                <a:effectLst/>
              </a:defRPr>
            </a:lvl1pPr>
          </a:lstStyle>
          <a:p>
            <a:r>
              <a:rPr lang="fr-FR" dirty="0"/>
              <a:t>Modifiez le style du titre</a:t>
            </a:r>
            <a:endParaRPr lang="en-US" dirty="0"/>
          </a:p>
        </p:txBody>
      </p:sp>
      <p:sp>
        <p:nvSpPr>
          <p:cNvPr id="8" name="Espace réservé du contenu 7"/>
          <p:cNvSpPr>
            <a:spLocks noGrp="1"/>
          </p:cNvSpPr>
          <p:nvPr>
            <p:ph sz="quarter" idx="1"/>
          </p:nvPr>
        </p:nvSpPr>
        <p:spPr>
          <a:xfrm>
            <a:off x="457200" y="1268760"/>
            <a:ext cx="8229600" cy="4888200"/>
          </a:xfrm>
        </p:spPr>
        <p:txBody>
          <a:bodyPr/>
          <a:lstStyle>
            <a:lvl1pPr marL="361950" indent="-361950">
              <a:buSzPct val="110000"/>
              <a:defRPr/>
            </a:lvl1pPr>
            <a:lvl2pPr marL="628650" indent="-354013">
              <a:buSzPct val="110000"/>
              <a:defRPr sz="3200"/>
            </a:lvl2pPr>
            <a:lvl3pPr marL="895350" indent="-301625">
              <a:buSzPct val="110000"/>
              <a:defRPr sz="2800"/>
            </a:lvl3pPr>
            <a:lvl4pPr marL="1162050" indent="-293688">
              <a:buSzPct val="110000"/>
              <a:defRPr sz="2400"/>
            </a:lvl4pPr>
            <a:lvl5pPr marL="1438275" indent="-295275">
              <a:buSzPct val="110000"/>
              <a:defRPr sz="20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Espace réservé de la date 13"/>
          <p:cNvSpPr>
            <a:spLocks noGrp="1"/>
          </p:cNvSpPr>
          <p:nvPr>
            <p:ph type="dt" sz="half" idx="10"/>
          </p:nvPr>
        </p:nvSpPr>
        <p:spPr/>
        <p:txBody>
          <a:bodyPr/>
          <a:lstStyle>
            <a:lvl1pPr>
              <a:defRPr/>
            </a:lvl1pPr>
          </a:lstStyle>
          <a:p>
            <a:pPr>
              <a:defRPr/>
            </a:pPr>
            <a:endParaRPr lang="fr-FR"/>
          </a:p>
        </p:txBody>
      </p:sp>
      <p:sp>
        <p:nvSpPr>
          <p:cNvPr id="5" name="Espace réservé du numéro de diapositive 22"/>
          <p:cNvSpPr>
            <a:spLocks noGrp="1"/>
          </p:cNvSpPr>
          <p:nvPr>
            <p:ph type="sldNum" sz="quarter" idx="11"/>
          </p:nvPr>
        </p:nvSpPr>
        <p:spPr>
          <a:xfrm>
            <a:off x="8629650" y="6353175"/>
            <a:ext cx="514350" cy="385763"/>
          </a:xfrm>
        </p:spPr>
        <p:txBody>
          <a:bodyPr/>
          <a:lstStyle>
            <a:lvl1pPr>
              <a:defRPr/>
            </a:lvl1pPr>
          </a:lstStyle>
          <a:p>
            <a:pPr>
              <a:defRPr/>
            </a:pPr>
            <a:fld id="{81F4DA61-A799-491C-8E9E-DC789FEF6F2B}" type="slidenum">
              <a:rPr lang="fr-FR" altLang="fr-FR"/>
              <a:pPr>
                <a:defRPr/>
              </a:pPr>
              <a:t>‹#›</a:t>
            </a:fld>
            <a:endParaRPr lang="fr-FR" altLang="fr-FR"/>
          </a:p>
        </p:txBody>
      </p:sp>
    </p:spTree>
    <p:extLst>
      <p:ext uri="{BB962C8B-B14F-4D97-AF65-F5344CB8AC3E}">
        <p14:creationId xmlns:p14="http://schemas.microsoft.com/office/powerpoint/2010/main" val="1451289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578328"/>
          </a:xfrm>
        </p:spPr>
        <p:txBody>
          <a:bodyPr/>
          <a:lstStyle>
            <a:lvl1pPr>
              <a:defRPr b="1">
                <a:effectLst>
                  <a:outerShdw blurRad="38100" dist="38100" dir="2700000" algn="tl">
                    <a:srgbClr val="000000">
                      <a:alpha val="43137"/>
                    </a:srgbClr>
                  </a:outerShdw>
                </a:effectLst>
              </a:defRPr>
            </a:lvl1pPr>
          </a:lstStyle>
          <a:p>
            <a:r>
              <a:rPr kumimoji="0" lang="en-US" dirty="0"/>
              <a:t>Click to edit Master title style</a:t>
            </a:r>
          </a:p>
        </p:txBody>
      </p:sp>
      <p:sp>
        <p:nvSpPr>
          <p:cNvPr id="3" name="Content Placeholder 2"/>
          <p:cNvSpPr>
            <a:spLocks noGrp="1"/>
          </p:cNvSpPr>
          <p:nvPr>
            <p:ph sz="half" idx="1"/>
          </p:nvPr>
        </p:nvSpPr>
        <p:spPr>
          <a:xfrm>
            <a:off x="457200" y="1340768"/>
            <a:ext cx="3898776" cy="501415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340768"/>
            <a:ext cx="3812232" cy="501415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CDBDAD60-0191-4875-9B42-A3AE3433DD96}" type="slidenum">
              <a:rPr lang="en-US" smtClean="0"/>
              <a:pPr/>
              <a:t>‹#›</a:t>
            </a:fld>
            <a:endParaRPr lang="en-US" dirty="0"/>
          </a:p>
        </p:txBody>
      </p:sp>
    </p:spTree>
    <p:extLst>
      <p:ext uri="{BB962C8B-B14F-4D97-AF65-F5344CB8AC3E}">
        <p14:creationId xmlns:p14="http://schemas.microsoft.com/office/powerpoint/2010/main" val="3514545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9B7B59F-D63B-4DF2-8647-20A8DA6F981F}" type="slidenum">
              <a:rPr lang="en-US" smtClean="0"/>
              <a:pPr/>
              <a:t>‹#›</a:t>
            </a:fld>
            <a:endParaRPr lang="en-US" dirty="0"/>
          </a:p>
        </p:txBody>
      </p:sp>
      <p:sp>
        <p:nvSpPr>
          <p:cNvPr id="6" name="Espace réservé du titre 21"/>
          <p:cNvSpPr>
            <a:spLocks noGrp="1"/>
          </p:cNvSpPr>
          <p:nvPr>
            <p:ph type="title"/>
          </p:nvPr>
        </p:nvSpPr>
        <p:spPr bwMode="auto">
          <a:xfrm>
            <a:off x="467544" y="332110"/>
            <a:ext cx="82296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dirty="0"/>
              <a:t>Modifiez le style du titre</a:t>
            </a:r>
            <a:endParaRPr lang="en-US" altLang="fr-FR" dirty="0"/>
          </a:p>
        </p:txBody>
      </p:sp>
    </p:spTree>
    <p:extLst>
      <p:ext uri="{BB962C8B-B14F-4D97-AF65-F5344CB8AC3E}">
        <p14:creationId xmlns:p14="http://schemas.microsoft.com/office/powerpoint/2010/main" val="31288076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21"/>
          <p:cNvSpPr>
            <a:spLocks noGrp="1"/>
          </p:cNvSpPr>
          <p:nvPr>
            <p:ph type="title"/>
          </p:nvPr>
        </p:nvSpPr>
        <p:spPr bwMode="auto">
          <a:xfrm>
            <a:off x="457200" y="152400"/>
            <a:ext cx="82296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dirty="0"/>
              <a:t>Modifiez le style du titre</a:t>
            </a:r>
            <a:endParaRPr lang="en-US" altLang="fr-FR" dirty="0"/>
          </a:p>
        </p:txBody>
      </p:sp>
      <p:sp>
        <p:nvSpPr>
          <p:cNvPr id="1027" name="Espace réservé du texte 12"/>
          <p:cNvSpPr>
            <a:spLocks noGrp="1"/>
          </p:cNvSpPr>
          <p:nvPr>
            <p:ph type="body" idx="1"/>
          </p:nvPr>
        </p:nvSpPr>
        <p:spPr bwMode="auto">
          <a:xfrm>
            <a:off x="457200" y="1268413"/>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a:t>Modifiez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altLang="fr-FR" dirty="0"/>
          </a:p>
        </p:txBody>
      </p:sp>
      <p:sp>
        <p:nvSpPr>
          <p:cNvPr id="14" name="Espace réservé de la date 13"/>
          <p:cNvSpPr>
            <a:spLocks noGrp="1"/>
          </p:cNvSpPr>
          <p:nvPr>
            <p:ph type="dt" sz="half" idx="2"/>
          </p:nvPr>
        </p:nvSpPr>
        <p:spPr>
          <a:xfrm>
            <a:off x="585788" y="6353175"/>
            <a:ext cx="2289175" cy="365125"/>
          </a:xfrm>
          <a:prstGeom prst="rect">
            <a:avLst/>
          </a:prstGeom>
        </p:spPr>
        <p:txBody>
          <a:bodyPr vert="horz"/>
          <a:lstStyle>
            <a:lvl1pPr algn="l" eaLnBrk="1" latinLnBrk="0" hangingPunct="1">
              <a:defRPr kumimoji="0" sz="1400">
                <a:solidFill>
                  <a:schemeClr val="tx2"/>
                </a:solidFill>
                <a:cs typeface="+mn-cs"/>
              </a:defRPr>
            </a:lvl1pPr>
          </a:lstStyle>
          <a:p>
            <a:pPr>
              <a:defRPr/>
            </a:pPr>
            <a:endParaRPr lang="fr-FR"/>
          </a:p>
        </p:txBody>
      </p:sp>
      <p:sp>
        <p:nvSpPr>
          <p:cNvPr id="3" name="Espace réservé du pied de page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cs typeface="+mn-cs"/>
              </a:defRPr>
            </a:lvl1pPr>
          </a:lstStyle>
          <a:p>
            <a:pPr>
              <a:defRPr/>
            </a:pPr>
            <a:endParaRPr lang="fr-FR"/>
          </a:p>
        </p:txBody>
      </p:sp>
      <p:sp>
        <p:nvSpPr>
          <p:cNvPr id="23" name="Espace réservé du numéro de diapositive 22"/>
          <p:cNvSpPr>
            <a:spLocks noGrp="1"/>
          </p:cNvSpPr>
          <p:nvPr>
            <p:ph type="sldNum" sz="quarter" idx="4"/>
          </p:nvPr>
        </p:nvSpPr>
        <p:spPr>
          <a:xfrm>
            <a:off x="8629650" y="6469063"/>
            <a:ext cx="514350" cy="26987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0033CC"/>
                </a:solidFill>
                <a:latin typeface="Arial" charset="0"/>
              </a:defRPr>
            </a:lvl1pPr>
          </a:lstStyle>
          <a:p>
            <a:pPr>
              <a:defRPr/>
            </a:pPr>
            <a:fld id="{1744951B-61B1-403F-9966-80B6ECCB098F}" type="slidenum">
              <a:rPr lang="fr-FR" altLang="fr-FR"/>
              <a:pPr>
                <a:defRPr/>
              </a:pPr>
              <a:t>‹#›</a:t>
            </a:fld>
            <a:endParaRPr lang="fr-FR" altLang="fr-FR"/>
          </a:p>
        </p:txBody>
      </p:sp>
      <p:sp>
        <p:nvSpPr>
          <p:cNvPr id="1031" name="Connecteur droit 27"/>
          <p:cNvSpPr>
            <a:spLocks noChangeShapeType="1"/>
          </p:cNvSpPr>
          <p:nvPr/>
        </p:nvSpPr>
        <p:spPr bwMode="auto">
          <a:xfrm>
            <a:off x="457200" y="6353175"/>
            <a:ext cx="8229600" cy="0"/>
          </a:xfrm>
          <a:prstGeom prst="line">
            <a:avLst/>
          </a:prstGeom>
          <a:noFill/>
          <a:ln w="19050" algn="ctr">
            <a:solidFill>
              <a:srgbClr val="0033CC"/>
            </a:solidFill>
            <a:prstDash val="solid"/>
            <a:round/>
            <a:headEnd/>
            <a:tailEnd/>
          </a:ln>
          <a:extLst>
            <a:ext uri="{909E8E84-426E-40DD-AFC4-6F175D3DCCD1}">
              <a14:hiddenFill xmlns:a14="http://schemas.microsoft.com/office/drawing/2010/main">
                <a:noFill/>
              </a14:hiddenFill>
            </a:ext>
          </a:extLst>
        </p:spPr>
        <p:txBody>
          <a:bodyPr/>
          <a:lstStyle/>
          <a:p>
            <a:pPr eaLnBrk="1" hangingPunct="1">
              <a:defRPr/>
            </a:pPr>
            <a:endParaRPr lang="en-US" dirty="0">
              <a:ln>
                <a:solidFill>
                  <a:schemeClr val="tx1"/>
                </a:solidFill>
                <a:prstDash val="solid"/>
              </a:ln>
            </a:endParaRPr>
          </a:p>
        </p:txBody>
      </p:sp>
      <p:sp>
        <p:nvSpPr>
          <p:cNvPr id="1032" name="Connecteur droit 28"/>
          <p:cNvSpPr>
            <a:spLocks noChangeShapeType="1"/>
          </p:cNvSpPr>
          <p:nvPr userDrawn="1"/>
        </p:nvSpPr>
        <p:spPr bwMode="auto">
          <a:xfrm>
            <a:off x="457200" y="1125538"/>
            <a:ext cx="8229600" cy="0"/>
          </a:xfrm>
          <a:prstGeom prst="line">
            <a:avLst/>
          </a:prstGeom>
          <a:noFill/>
          <a:ln w="19050" algn="ctr">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3" name="Picture 25" descr="Adaptech logo blue"/>
          <p:cNvPicPr>
            <a:picLocks noChangeAspect="1" noChangeArrowheads="1"/>
          </p:cNvPicPr>
          <p:nvPr userDrawn="1"/>
        </p:nvPicPr>
        <p:blipFill>
          <a:blip r:embed="rId6">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9850" y="6388100"/>
            <a:ext cx="3016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Lst>
  <p:hf hdr="0" ftr="0" dt="0"/>
  <p:txStyles>
    <p:titleStyle>
      <a:lvl1pPr algn="ctr" rtl="0" eaLnBrk="0" fontAlgn="base" hangingPunct="0">
        <a:spcBef>
          <a:spcPct val="0"/>
        </a:spcBef>
        <a:spcAft>
          <a:spcPct val="0"/>
        </a:spcAft>
        <a:defRPr sz="4000" b="1" kern="1200">
          <a:solidFill>
            <a:srgbClr val="0033CC"/>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b="1">
          <a:solidFill>
            <a:srgbClr val="0033CC"/>
          </a:solidFill>
          <a:latin typeface="Arial" charset="0"/>
          <a:cs typeface="Arial" charset="0"/>
        </a:defRPr>
      </a:lvl2pPr>
      <a:lvl3pPr algn="ctr" rtl="0" eaLnBrk="0" fontAlgn="base" hangingPunct="0">
        <a:spcBef>
          <a:spcPct val="0"/>
        </a:spcBef>
        <a:spcAft>
          <a:spcPct val="0"/>
        </a:spcAft>
        <a:defRPr sz="4000" b="1">
          <a:solidFill>
            <a:srgbClr val="0033CC"/>
          </a:solidFill>
          <a:latin typeface="Arial" charset="0"/>
          <a:cs typeface="Arial" charset="0"/>
        </a:defRPr>
      </a:lvl3pPr>
      <a:lvl4pPr algn="ctr" rtl="0" eaLnBrk="0" fontAlgn="base" hangingPunct="0">
        <a:spcBef>
          <a:spcPct val="0"/>
        </a:spcBef>
        <a:spcAft>
          <a:spcPct val="0"/>
        </a:spcAft>
        <a:defRPr sz="4000" b="1">
          <a:solidFill>
            <a:srgbClr val="0033CC"/>
          </a:solidFill>
          <a:latin typeface="Arial" charset="0"/>
          <a:cs typeface="Arial" charset="0"/>
        </a:defRPr>
      </a:lvl4pPr>
      <a:lvl5pPr algn="ctr" rtl="0" eaLnBrk="0" fontAlgn="base" hangingPunct="0">
        <a:spcBef>
          <a:spcPct val="0"/>
        </a:spcBef>
        <a:spcAft>
          <a:spcPct val="0"/>
        </a:spcAft>
        <a:defRPr sz="4000" b="1">
          <a:solidFill>
            <a:srgbClr val="0033CC"/>
          </a:solidFill>
          <a:latin typeface="Arial" charset="0"/>
          <a:cs typeface="Arial"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357188" indent="-357188" algn="l" rtl="0" eaLnBrk="0" fontAlgn="base" hangingPunct="0">
        <a:spcBef>
          <a:spcPts val="600"/>
        </a:spcBef>
        <a:spcAft>
          <a:spcPct val="0"/>
        </a:spcAft>
        <a:buClr>
          <a:srgbClr val="0033CC"/>
        </a:buClr>
        <a:buSzPct val="110000"/>
        <a:buFont typeface="Arial" charset="0"/>
        <a:buChar char="•"/>
        <a:defRPr sz="3600" kern="1200">
          <a:solidFill>
            <a:schemeClr val="tx1"/>
          </a:solidFill>
          <a:latin typeface="Arial" panose="020B0604020202020204" pitchFamily="34" charset="0"/>
          <a:ea typeface="+mn-ea"/>
          <a:cs typeface="Arial" panose="020B0604020202020204" pitchFamily="34" charset="0"/>
        </a:defRPr>
      </a:lvl1pPr>
      <a:lvl2pPr marL="622300" indent="-347663" algn="l" rtl="0" eaLnBrk="0" fontAlgn="base" hangingPunct="0">
        <a:spcBef>
          <a:spcPts val="500"/>
        </a:spcBef>
        <a:spcAft>
          <a:spcPct val="0"/>
        </a:spcAft>
        <a:buClr>
          <a:srgbClr val="0033CC"/>
        </a:buClr>
        <a:buSzPct val="110000"/>
        <a:buFont typeface="Arial" charset="0"/>
        <a:buChar char="•"/>
        <a:defRPr sz="3400" kern="1200">
          <a:solidFill>
            <a:schemeClr val="tx1"/>
          </a:solidFill>
          <a:latin typeface="Arial" panose="020B0604020202020204" pitchFamily="34" charset="0"/>
          <a:ea typeface="+mn-ea"/>
          <a:cs typeface="Arial" panose="020B0604020202020204" pitchFamily="34" charset="0"/>
        </a:defRPr>
      </a:lvl2pPr>
      <a:lvl3pPr marL="901700" indent="-307975" algn="l" rtl="0" eaLnBrk="0" fontAlgn="base" hangingPunct="0">
        <a:spcBef>
          <a:spcPts val="500"/>
        </a:spcBef>
        <a:spcAft>
          <a:spcPct val="0"/>
        </a:spcAft>
        <a:buClr>
          <a:srgbClr val="0033CC"/>
        </a:buClr>
        <a:buSzPct val="110000"/>
        <a:buFont typeface="Arial" charset="0"/>
        <a:buChar char="•"/>
        <a:defRPr sz="3200" kern="1200">
          <a:solidFill>
            <a:schemeClr val="tx1"/>
          </a:solidFill>
          <a:latin typeface="Arial" panose="020B0604020202020204" pitchFamily="34" charset="0"/>
          <a:ea typeface="+mn-ea"/>
          <a:cs typeface="Arial" panose="020B0604020202020204" pitchFamily="34" charset="0"/>
        </a:defRPr>
      </a:lvl3pPr>
      <a:lvl4pPr marL="1166813" indent="-298450" algn="l" rtl="0" eaLnBrk="0" fontAlgn="base" hangingPunct="0">
        <a:spcBef>
          <a:spcPts val="400"/>
        </a:spcBef>
        <a:spcAft>
          <a:spcPct val="0"/>
        </a:spcAft>
        <a:buClr>
          <a:srgbClr val="0033CC"/>
        </a:buClr>
        <a:buSzPct val="110000"/>
        <a:buFont typeface="Arial" charset="0"/>
        <a:buChar char="•"/>
        <a:defRPr sz="3000" kern="1200">
          <a:solidFill>
            <a:schemeClr val="tx1"/>
          </a:solidFill>
          <a:latin typeface="Arial" panose="020B0604020202020204" pitchFamily="34" charset="0"/>
          <a:ea typeface="+mn-ea"/>
          <a:cs typeface="Arial" panose="020B0604020202020204" pitchFamily="34" charset="0"/>
        </a:defRPr>
      </a:lvl4pPr>
      <a:lvl5pPr marL="1431925" indent="-288925" algn="l" rtl="0" eaLnBrk="0" fontAlgn="base" hangingPunct="0">
        <a:spcBef>
          <a:spcPts val="300"/>
        </a:spcBef>
        <a:spcAft>
          <a:spcPct val="0"/>
        </a:spcAft>
        <a:buClr>
          <a:srgbClr val="0033CC"/>
        </a:buClr>
        <a:buSzPct val="110000"/>
        <a:buFont typeface="Arial" charset="0"/>
        <a:buChar char="•"/>
        <a:defRPr sz="2800" kern="1200">
          <a:solidFill>
            <a:schemeClr val="tx1"/>
          </a:solidFill>
          <a:latin typeface="Arial" panose="020B0604020202020204" pitchFamily="34" charset="0"/>
          <a:ea typeface="+mn-ea"/>
          <a:cs typeface="Arial" panose="020B0604020202020204"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it.ly/AdaptechResearch"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mailto:laura.king@claurendeau.qc.c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bit.ly/AdaptechResearch" TargetMode="External"/><Relationship Id="rId4" Type="http://schemas.openxmlformats.org/officeDocument/2006/relationships/hyperlink" Target="http://www.adaptech.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15938" y="1101444"/>
            <a:ext cx="8112125" cy="720080"/>
          </a:xfrm>
        </p:spPr>
        <p:txBody>
          <a:bodyPr>
            <a:noAutofit/>
          </a:bodyPr>
          <a:lstStyle/>
          <a:p>
            <a:pPr algn="ctr">
              <a:defRPr/>
            </a:pPr>
            <a:r>
              <a:rPr lang="en-US" sz="4000" dirty="0"/>
              <a:t>20+ years of Adaptech Findings</a:t>
            </a:r>
            <a:endParaRPr lang="en-US" sz="4000" dirty="0">
              <a:solidFill>
                <a:srgbClr val="0033CC"/>
              </a:solidFill>
              <a:effectLst/>
            </a:endParaRPr>
          </a:p>
        </p:txBody>
      </p:sp>
      <p:sp>
        <p:nvSpPr>
          <p:cNvPr id="3" name="Sous-titre 2"/>
          <p:cNvSpPr>
            <a:spLocks noGrp="1"/>
          </p:cNvSpPr>
          <p:nvPr>
            <p:ph type="subTitle" idx="1"/>
          </p:nvPr>
        </p:nvSpPr>
        <p:spPr>
          <a:xfrm>
            <a:off x="179388" y="2754861"/>
            <a:ext cx="8785225" cy="1450626"/>
          </a:xfrm>
        </p:spPr>
        <p:txBody>
          <a:bodyPr>
            <a:normAutofit/>
          </a:bodyPr>
          <a:lstStyle/>
          <a:p>
            <a:pPr algn="ctr">
              <a:lnSpc>
                <a:spcPts val="2000"/>
              </a:lnSpc>
              <a:spcBef>
                <a:spcPts val="0"/>
              </a:spcBef>
              <a:spcAft>
                <a:spcPts val="0"/>
              </a:spcAft>
              <a:defRPr/>
            </a:pPr>
            <a:r>
              <a:rPr lang="en-US" sz="3200" dirty="0">
                <a:latin typeface="Arial" panose="020B0604020202020204" pitchFamily="34" charset="0"/>
                <a:cs typeface="Arial" panose="020B0604020202020204" pitchFamily="34" charset="0"/>
              </a:rPr>
              <a:t>Laura King, Mary Jorgensen, </a:t>
            </a:r>
          </a:p>
          <a:p>
            <a:pPr algn="ctr">
              <a:lnSpc>
                <a:spcPts val="2000"/>
              </a:lnSpc>
              <a:spcBef>
                <a:spcPts val="0"/>
              </a:spcBef>
              <a:spcAft>
                <a:spcPts val="0"/>
              </a:spcAft>
              <a:defRPr/>
            </a:pPr>
            <a:r>
              <a:rPr lang="en-US" sz="3200" dirty="0">
                <a:latin typeface="Arial" panose="020B0604020202020204" pitchFamily="34" charset="0"/>
                <a:cs typeface="Arial" panose="020B0604020202020204" pitchFamily="34" charset="0"/>
              </a:rPr>
              <a:t> </a:t>
            </a:r>
          </a:p>
          <a:p>
            <a:pPr algn="ctr">
              <a:lnSpc>
                <a:spcPts val="2000"/>
              </a:lnSpc>
              <a:spcBef>
                <a:spcPts val="0"/>
              </a:spcBef>
              <a:spcAft>
                <a:spcPts val="0"/>
              </a:spcAft>
              <a:defRPr/>
            </a:pPr>
            <a:r>
              <a:rPr lang="en-US" sz="3200" dirty="0">
                <a:latin typeface="Arial" panose="020B0604020202020204" pitchFamily="34" charset="0"/>
                <a:cs typeface="Arial" panose="020B0604020202020204" pitchFamily="34" charset="0"/>
              </a:rPr>
              <a:t>Catherine Fichten, Alice Havel, Alex Lussier, </a:t>
            </a:r>
          </a:p>
          <a:p>
            <a:pPr algn="ctr">
              <a:lnSpc>
                <a:spcPts val="2000"/>
              </a:lnSpc>
              <a:spcBef>
                <a:spcPts val="0"/>
              </a:spcBef>
              <a:spcAft>
                <a:spcPts val="0"/>
              </a:spcAft>
              <a:defRPr/>
            </a:pPr>
            <a:endParaRPr lang="en-US" sz="3200" dirty="0">
              <a:latin typeface="Arial" panose="020B0604020202020204" pitchFamily="34" charset="0"/>
              <a:cs typeface="Arial" panose="020B0604020202020204" pitchFamily="34" charset="0"/>
            </a:endParaRPr>
          </a:p>
          <a:p>
            <a:pPr algn="ctr">
              <a:lnSpc>
                <a:spcPts val="2000"/>
              </a:lnSpc>
              <a:spcBef>
                <a:spcPts val="0"/>
              </a:spcBef>
              <a:spcAft>
                <a:spcPts val="0"/>
              </a:spcAft>
              <a:defRPr/>
            </a:pPr>
            <a:r>
              <a:rPr lang="en-US" sz="3200" dirty="0">
                <a:latin typeface="Arial" panose="020B0604020202020204" pitchFamily="34" charset="0"/>
                <a:cs typeface="Arial" panose="020B0604020202020204" pitchFamily="34" charset="0"/>
              </a:rPr>
              <a:t>Christine Vo, Maegan Harvison</a:t>
            </a:r>
          </a:p>
          <a:p>
            <a:pPr algn="ctr">
              <a:lnSpc>
                <a:spcPts val="2000"/>
              </a:lnSpc>
              <a:spcBef>
                <a:spcPts val="0"/>
              </a:spcBef>
              <a:spcAft>
                <a:spcPts val="600"/>
              </a:spcAft>
              <a:defRPr/>
            </a:pPr>
            <a:endParaRPr lang="en-US" sz="2400" baseline="30000" dirty="0">
              <a:solidFill>
                <a:srgbClr val="002060"/>
              </a:solidFill>
              <a:latin typeface="Arial" panose="020B0604020202020204" pitchFamily="34" charset="0"/>
              <a:cs typeface="Arial" panose="020B0604020202020204" pitchFamily="34" charset="0"/>
            </a:endParaRPr>
          </a:p>
          <a:p>
            <a:pPr>
              <a:lnSpc>
                <a:spcPct val="120000"/>
              </a:lnSpc>
              <a:spcAft>
                <a:spcPts val="0"/>
              </a:spcAft>
              <a:buFont typeface="Arial" panose="020B0604020202020204" pitchFamily="34" charset="0"/>
              <a:buNone/>
              <a:defRPr/>
            </a:pPr>
            <a:endParaRPr lang="en-US" sz="2400" dirty="0"/>
          </a:p>
        </p:txBody>
      </p:sp>
      <p:sp>
        <p:nvSpPr>
          <p:cNvPr id="4101" name="Connecteur droit 28"/>
          <p:cNvSpPr>
            <a:spLocks noChangeShapeType="1"/>
          </p:cNvSpPr>
          <p:nvPr/>
        </p:nvSpPr>
        <p:spPr bwMode="auto">
          <a:xfrm>
            <a:off x="398461" y="2276872"/>
            <a:ext cx="8229600" cy="0"/>
          </a:xfrm>
          <a:prstGeom prst="line">
            <a:avLst/>
          </a:prstGeom>
          <a:noFill/>
          <a:ln w="19050" algn="ctr">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Box 6"/>
          <p:cNvSpPr txBox="1"/>
          <p:nvPr/>
        </p:nvSpPr>
        <p:spPr>
          <a:xfrm>
            <a:off x="359532" y="4390107"/>
            <a:ext cx="8424936" cy="1384995"/>
          </a:xfrm>
          <a:prstGeom prst="rect">
            <a:avLst/>
          </a:prstGeom>
          <a:noFill/>
        </p:spPr>
        <p:txBody>
          <a:bodyPr wrap="square" rtlCol="0">
            <a:spAutoFit/>
          </a:bodyPr>
          <a:lstStyle/>
          <a:p>
            <a:pPr algn="ctr"/>
            <a:r>
              <a:rPr lang="en-US" sz="2800" dirty="0" err="1" smtClean="0">
                <a:latin typeface="Arial" panose="020B0604020202020204" pitchFamily="34" charset="0"/>
                <a:cs typeface="Arial" panose="020B0604020202020204" pitchFamily="34" charset="0"/>
              </a:rPr>
              <a:t>accessXchange</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Conference, Montréal, Québec</a:t>
            </a:r>
          </a:p>
          <a:p>
            <a:pPr algn="ctr"/>
            <a:r>
              <a:rPr lang="en-US" sz="2800" dirty="0">
                <a:latin typeface="Arial" panose="020B0604020202020204" pitchFamily="34" charset="0"/>
                <a:cs typeface="Arial" panose="020B0604020202020204" pitchFamily="34" charset="0"/>
              </a:rPr>
              <a:t>April 24-25, 2019</a:t>
            </a:r>
          </a:p>
          <a:p>
            <a:pPr algn="ctr"/>
            <a:r>
              <a:rPr lang="en-US" sz="2800" dirty="0">
                <a:hlinkClick r:id="rId3"/>
              </a:rPr>
              <a:t>bit.ly/AdaptechResearch</a:t>
            </a:r>
            <a:endParaRPr lang="en-US" sz="2800" dirty="0">
              <a:latin typeface="Arial" panose="020B0604020202020204" pitchFamily="34" charset="0"/>
              <a:cs typeface="Arial" panose="020B0604020202020204" pitchFamily="34" charset="0"/>
            </a:endParaRPr>
          </a:p>
        </p:txBody>
      </p:sp>
      <p:pic>
        <p:nvPicPr>
          <p:cNvPr id="11" name="Picture 2" descr="Creative Commons License logo: Attribution - Non Commercia l- No Derivatives 4.0 Internatio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1468" y="6318721"/>
            <a:ext cx="801064" cy="278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A person speaking through a megaphone. Copyright is http://referencementalgerie.com/" title="person speaking throught megaphone"/>
          <p:cNvPicPr>
            <a:picLocks noChangeAspect="1"/>
          </p:cNvPicPr>
          <p:nvPr/>
        </p:nvPicPr>
        <p:blipFill>
          <a:blip r:embed="rId5" cstate="print"/>
          <a:stretch>
            <a:fillRect/>
          </a:stretch>
        </p:blipFill>
        <p:spPr>
          <a:xfrm>
            <a:off x="7497307" y="86228"/>
            <a:ext cx="1249545" cy="1249545"/>
          </a:xfrm>
          <a:prstGeom prst="rect">
            <a:avLst/>
          </a:prstGeom>
        </p:spPr>
      </p:pic>
      <p:sp>
        <p:nvSpPr>
          <p:cNvPr id="4" name="TextBox 3"/>
          <p:cNvSpPr txBox="1"/>
          <p:nvPr/>
        </p:nvSpPr>
        <p:spPr>
          <a:xfrm>
            <a:off x="179512" y="128952"/>
            <a:ext cx="7137775" cy="830997"/>
          </a:xfrm>
          <a:prstGeom prst="rect">
            <a:avLst/>
          </a:prstGeom>
          <a:noFill/>
        </p:spPr>
        <p:txBody>
          <a:bodyPr wrap="square" rtlCol="0">
            <a:spAutoFit/>
          </a:bodyPr>
          <a:lstStyle/>
          <a:p>
            <a:r>
              <a:rPr lang="en-US" sz="1600" dirty="0" smtClean="0"/>
              <a:t>King, L., Jorgensen, M., Fichten, C., Havel, A., Lussier, A., Vo, C., &amp; Harvison, M. (2019, April). 20+ years of Adaptech findings. Presentation at the accessXchange Conference, Montréal, Québec. </a:t>
            </a:r>
            <a:endParaRPr lang="en-US" sz="1600" dirty="0"/>
          </a:p>
        </p:txBody>
      </p:sp>
    </p:spTree>
    <p:extLst>
      <p:ext uri="{BB962C8B-B14F-4D97-AF65-F5344CB8AC3E}">
        <p14:creationId xmlns:p14="http://schemas.microsoft.com/office/powerpoint/2010/main" val="625583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4213"/>
          </a:xfrm>
        </p:spPr>
        <p:txBody>
          <a:bodyPr/>
          <a:lstStyle/>
          <a:p>
            <a:r>
              <a:rPr lang="en-US" dirty="0"/>
              <a:t>Personal Technology in Class</a:t>
            </a:r>
          </a:p>
        </p:txBody>
      </p:sp>
      <p:sp>
        <p:nvSpPr>
          <p:cNvPr id="3" name="Content Placeholder 2"/>
          <p:cNvSpPr>
            <a:spLocks noGrp="1"/>
          </p:cNvSpPr>
          <p:nvPr>
            <p:ph sz="quarter" idx="1"/>
          </p:nvPr>
        </p:nvSpPr>
        <p:spPr>
          <a:xfrm>
            <a:off x="457200" y="1268760"/>
            <a:ext cx="8229600" cy="4888200"/>
          </a:xfrm>
        </p:spPr>
        <p:txBody>
          <a:bodyPr/>
          <a:lstStyle/>
          <a:p>
            <a:r>
              <a:rPr lang="en-US" dirty="0"/>
              <a:t>Off-task use of mobile devices</a:t>
            </a:r>
          </a:p>
          <a:p>
            <a:pPr lvl="1"/>
            <a:r>
              <a:rPr lang="en-US" dirty="0"/>
              <a:t>Checking social media </a:t>
            </a:r>
          </a:p>
          <a:p>
            <a:pPr lvl="1"/>
            <a:r>
              <a:rPr lang="en-US" dirty="0"/>
              <a:t>Texting</a:t>
            </a:r>
          </a:p>
          <a:p>
            <a:pPr lvl="1"/>
            <a:r>
              <a:rPr lang="en-US" dirty="0"/>
              <a:t>Answering e-mails</a:t>
            </a:r>
          </a:p>
          <a:p>
            <a:pPr lvl="1"/>
            <a:r>
              <a:rPr lang="en-US" dirty="0"/>
              <a:t>Doing homework for other classes</a:t>
            </a:r>
          </a:p>
          <a:p>
            <a:pPr lvl="1"/>
            <a:endParaRPr lang="en-US" dirty="0"/>
          </a:p>
          <a:p>
            <a:pPr lvl="0"/>
            <a:endParaRPr lang="en-US" dirty="0"/>
          </a:p>
        </p:txBody>
      </p:sp>
      <p:pic>
        <p:nvPicPr>
          <p:cNvPr id="5" name="Picture 8" descr="Facebook logo. Copyright is https://pbs.twimg.com/profile_images/3513354941/24aaffa670e634a7da9a087bfa83abe6_200x200.png" title="Facebook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357" y="5132446"/>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witter logo. Copyright is http://www.coetail.com/seriously/files/2016/04/twitter-logo.png" title="Twitter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8206" y="5039974"/>
            <a:ext cx="946944" cy="9469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7" descr="Picture of an envelope with an at symbol on a piece of paper in it and an arrow around it. " title="E-mail symbol"/>
          <p:cNvPicPr>
            <a:picLocks noChangeAspect="1" noChangeArrowheads="1"/>
          </p:cNvPicPr>
          <p:nvPr/>
        </p:nvPicPr>
        <p:blipFill>
          <a:blip r:embed="rId5" cstate="print"/>
          <a:srcRect/>
          <a:stretch>
            <a:fillRect/>
          </a:stretch>
        </p:blipFill>
        <p:spPr bwMode="auto">
          <a:xfrm>
            <a:off x="2756714" y="4854297"/>
            <a:ext cx="1224135" cy="1318299"/>
          </a:xfrm>
          <a:prstGeom prst="rect">
            <a:avLst/>
          </a:prstGeom>
          <a:noFill/>
          <a:ln w="9525">
            <a:noFill/>
            <a:miter lim="800000"/>
            <a:headEnd/>
            <a:tailEnd/>
          </a:ln>
        </p:spPr>
      </p:pic>
      <p:pic>
        <p:nvPicPr>
          <p:cNvPr id="5122" name="Picture 2" descr=" Instagram logo. Copyright is https://www.wired.com/story/instagram-sponsored-post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2507" y="5054568"/>
            <a:ext cx="1224136" cy="91775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1"/>
          </p:nvPr>
        </p:nvSpPr>
        <p:spPr/>
        <p:txBody>
          <a:bodyPr/>
          <a:lstStyle/>
          <a:p>
            <a:pPr>
              <a:defRPr/>
            </a:pPr>
            <a:fld id="{81F4DA61-A799-491C-8E9E-DC789FEF6F2B}" type="slidenum">
              <a:rPr lang="fr-FR" altLang="fr-FR" smtClean="0"/>
              <a:pPr>
                <a:defRPr/>
              </a:pPr>
              <a:t>10</a:t>
            </a:fld>
            <a:endParaRPr lang="fr-FR" altLang="fr-FR"/>
          </a:p>
        </p:txBody>
      </p:sp>
    </p:spTree>
    <p:extLst>
      <p:ext uri="{BB962C8B-B14F-4D97-AF65-F5344CB8AC3E}">
        <p14:creationId xmlns:p14="http://schemas.microsoft.com/office/powerpoint/2010/main" val="2174252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40531"/>
            <a:ext cx="8229600" cy="684213"/>
          </a:xfrm>
        </p:spPr>
        <p:txBody>
          <a:bodyPr/>
          <a:lstStyle/>
          <a:p>
            <a:pPr lvl="1"/>
            <a:r>
              <a:rPr lang="en-US" sz="3600" dirty="0"/>
              <a:t>Adaptech’s Free and Inexpensive Assistive Technology Database</a:t>
            </a:r>
          </a:p>
        </p:txBody>
      </p:sp>
      <p:sp>
        <p:nvSpPr>
          <p:cNvPr id="4" name="Rectangle 3"/>
          <p:cNvSpPr/>
          <p:nvPr/>
        </p:nvSpPr>
        <p:spPr>
          <a:xfrm>
            <a:off x="127050" y="1484784"/>
            <a:ext cx="8889900" cy="4134465"/>
          </a:xfrm>
          <a:prstGeom prst="rect">
            <a:avLst/>
          </a:prstGeom>
        </p:spPr>
        <p:txBody>
          <a:bodyPr wrap="square">
            <a:spAutoFit/>
          </a:bodyPr>
          <a:lstStyle/>
          <a:p>
            <a:pPr marL="457200" indent="-457200">
              <a:spcBef>
                <a:spcPts val="800"/>
              </a:spcBef>
              <a:spcAft>
                <a:spcPts val="800"/>
              </a:spcAft>
              <a:buClr>
                <a:srgbClr val="0033CC"/>
              </a:buClr>
              <a:buSzPct val="160000"/>
              <a:buFont typeface="Arial" panose="020B0604020202020204" pitchFamily="34" charset="0"/>
              <a:buChar char="•"/>
            </a:pPr>
            <a:r>
              <a:rPr lang="en-US" sz="3600" dirty="0">
                <a:latin typeface="Arial" panose="020B0604020202020204" pitchFamily="34" charset="0"/>
                <a:cs typeface="Arial" panose="020B0604020202020204" pitchFamily="34" charset="0"/>
              </a:rPr>
              <a:t>Need for free and inexpensive technologies based on our research</a:t>
            </a:r>
          </a:p>
          <a:p>
            <a:pPr marL="914400" lvl="1" indent="-457200">
              <a:spcBef>
                <a:spcPts val="800"/>
              </a:spcBef>
              <a:spcAft>
                <a:spcPts val="800"/>
              </a:spcAft>
              <a:buClr>
                <a:srgbClr val="0033CC"/>
              </a:buClr>
              <a:buSzPct val="160000"/>
              <a:buFont typeface="Arial" panose="020B0604020202020204" pitchFamily="34" charset="0"/>
              <a:buChar char="•"/>
            </a:pPr>
            <a:r>
              <a:rPr lang="en-CA" sz="3000" dirty="0">
                <a:latin typeface="Arial" panose="020B0604020202020204" pitchFamily="34" charset="0"/>
                <a:cs typeface="Arial" panose="020B0604020202020204" pitchFamily="34" charset="0"/>
              </a:rPr>
              <a:t>High cost of adaptive software and hardware</a:t>
            </a:r>
          </a:p>
          <a:p>
            <a:pPr marL="914400" lvl="1" indent="-457200">
              <a:spcBef>
                <a:spcPts val="800"/>
              </a:spcBef>
              <a:spcAft>
                <a:spcPts val="800"/>
              </a:spcAft>
              <a:buClr>
                <a:srgbClr val="0033CC"/>
              </a:buClr>
              <a:buSzPct val="160000"/>
              <a:buFont typeface="Arial" panose="020B0604020202020204" pitchFamily="34" charset="0"/>
              <a:buChar char="•"/>
            </a:pPr>
            <a:r>
              <a:rPr lang="en-CA" sz="3000" dirty="0">
                <a:latin typeface="Arial" panose="020B0604020202020204" pitchFamily="34" charset="0"/>
                <a:cs typeface="Arial" panose="020B0604020202020204" pitchFamily="34" charset="0"/>
              </a:rPr>
              <a:t>Lack of information about what is out there</a:t>
            </a:r>
          </a:p>
          <a:p>
            <a:pPr marL="914400" lvl="1" indent="-457200">
              <a:spcBef>
                <a:spcPts val="800"/>
              </a:spcBef>
              <a:spcAft>
                <a:spcPts val="800"/>
              </a:spcAft>
              <a:buClr>
                <a:srgbClr val="0033CC"/>
              </a:buClr>
              <a:buSzPct val="160000"/>
              <a:buFont typeface="Arial" panose="020B0604020202020204" pitchFamily="34" charset="0"/>
              <a:buChar char="•"/>
            </a:pPr>
            <a:r>
              <a:rPr lang="en-CA" sz="3000" dirty="0">
                <a:latin typeface="Arial" panose="020B0604020202020204" pitchFamily="34" charset="0"/>
                <a:cs typeface="Arial" panose="020B0604020202020204" pitchFamily="34" charset="0"/>
              </a:rPr>
              <a:t>Inadequate opportunities to try technologies before purchase</a:t>
            </a:r>
          </a:p>
          <a:p>
            <a:endParaRPr lang="en-US" dirty="0"/>
          </a:p>
        </p:txBody>
      </p:sp>
      <p:pic>
        <p:nvPicPr>
          <p:cNvPr id="6" name="Picture 6" descr="An iPad and iPhone on the keyboard of a laptop. Copyright is http://www.detechted.net/ " title="Laptop, iPad, i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941168"/>
            <a:ext cx="2127250"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9B7B59F-D63B-4DF2-8647-20A8DA6F981F}" type="slidenum">
              <a:rPr lang="en-US" smtClean="0"/>
              <a:pPr/>
              <a:t>11</a:t>
            </a:fld>
            <a:endParaRPr lang="en-US" dirty="0"/>
          </a:p>
        </p:txBody>
      </p:sp>
    </p:spTree>
    <p:extLst>
      <p:ext uri="{BB962C8B-B14F-4D97-AF65-F5344CB8AC3E}">
        <p14:creationId xmlns:p14="http://schemas.microsoft.com/office/powerpoint/2010/main" val="1808605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4213"/>
          </a:xfrm>
        </p:spPr>
        <p:txBody>
          <a:bodyPr/>
          <a:lstStyle/>
          <a:p>
            <a:r>
              <a:rPr lang="en-CA" dirty="0" err="1"/>
              <a:t>Adaptech’s</a:t>
            </a:r>
            <a:r>
              <a:rPr lang="en-CA" dirty="0"/>
              <a:t> Response </a:t>
            </a:r>
          </a:p>
        </p:txBody>
      </p:sp>
      <p:sp>
        <p:nvSpPr>
          <p:cNvPr id="3" name="Content Placeholder 2"/>
          <p:cNvSpPr>
            <a:spLocks noGrp="1"/>
          </p:cNvSpPr>
          <p:nvPr>
            <p:ph idx="1"/>
          </p:nvPr>
        </p:nvSpPr>
        <p:spPr>
          <a:xfrm>
            <a:off x="53752" y="1268760"/>
            <a:ext cx="9036496" cy="4888200"/>
          </a:xfrm>
        </p:spPr>
        <p:txBody>
          <a:bodyPr/>
          <a:lstStyle/>
          <a:p>
            <a:pPr>
              <a:spcBef>
                <a:spcPts val="1000"/>
              </a:spcBef>
              <a:spcAft>
                <a:spcPts val="1000"/>
              </a:spcAft>
              <a:buSzPct val="160000"/>
              <a:buFont typeface="Arial" panose="020B0604020202020204" pitchFamily="34" charset="0"/>
              <a:buChar char="•"/>
            </a:pPr>
            <a:r>
              <a:rPr lang="en-CA" dirty="0"/>
              <a:t>Create a bilingual database to </a:t>
            </a:r>
          </a:p>
          <a:p>
            <a:pPr lvl="1">
              <a:spcBef>
                <a:spcPts val="600"/>
              </a:spcBef>
              <a:spcAft>
                <a:spcPts val="400"/>
              </a:spcAft>
              <a:buSzPct val="160000"/>
              <a:buFont typeface="Arial" panose="020B0604020202020204" pitchFamily="34" charset="0"/>
              <a:buChar char="•"/>
            </a:pPr>
            <a:r>
              <a:rPr lang="en-CA" dirty="0"/>
              <a:t>Identify </a:t>
            </a:r>
          </a:p>
          <a:p>
            <a:pPr lvl="1">
              <a:spcBef>
                <a:spcPts val="600"/>
              </a:spcBef>
              <a:spcAft>
                <a:spcPts val="400"/>
              </a:spcAft>
              <a:buSzPct val="160000"/>
              <a:buFont typeface="Arial" panose="020B0604020202020204" pitchFamily="34" charset="0"/>
              <a:buChar char="•"/>
            </a:pPr>
            <a:r>
              <a:rPr lang="en-CA" dirty="0"/>
              <a:t>Test</a:t>
            </a:r>
          </a:p>
          <a:p>
            <a:pPr lvl="1">
              <a:spcBef>
                <a:spcPts val="600"/>
              </a:spcBef>
              <a:spcAft>
                <a:spcPts val="400"/>
              </a:spcAft>
              <a:buSzPct val="160000"/>
              <a:buFont typeface="Arial" panose="020B0604020202020204" pitchFamily="34" charset="0"/>
              <a:buChar char="•"/>
            </a:pPr>
            <a:r>
              <a:rPr lang="en-CA" dirty="0"/>
              <a:t>Compile free and/or inexpensive technologies</a:t>
            </a:r>
          </a:p>
          <a:p>
            <a:pPr>
              <a:spcBef>
                <a:spcPts val="1000"/>
              </a:spcBef>
              <a:spcAft>
                <a:spcPts val="1000"/>
              </a:spcAft>
              <a:buSzPct val="160000"/>
              <a:buFont typeface="Arial" panose="020B0604020202020204" pitchFamily="34" charset="0"/>
              <a:buChar char="•"/>
            </a:pPr>
            <a:r>
              <a:rPr lang="en-CA" dirty="0"/>
              <a:t>Provide students the opportunity to try different technologies that could help</a:t>
            </a:r>
          </a:p>
          <a:p>
            <a:pPr>
              <a:spcBef>
                <a:spcPts val="1000"/>
              </a:spcBef>
              <a:spcAft>
                <a:spcPts val="1000"/>
              </a:spcAft>
              <a:buSzPct val="160000"/>
              <a:buFont typeface="Arial" panose="020B0604020202020204" pitchFamily="34" charset="0"/>
              <a:buChar char="•"/>
            </a:pPr>
            <a:r>
              <a:rPr lang="en-CA" dirty="0"/>
              <a:t>Ongoing since 1999</a:t>
            </a:r>
          </a:p>
          <a:p>
            <a:pPr>
              <a:buFont typeface="Wingdings" panose="05000000000000000000" pitchFamily="2" charset="2"/>
              <a:buChar char="Ø"/>
            </a:pPr>
            <a:endParaRPr lang="en-CA" sz="2600" dirty="0"/>
          </a:p>
        </p:txBody>
      </p:sp>
      <p:pic>
        <p:nvPicPr>
          <p:cNvPr id="6" name="Picture 6" descr="Man sitting with a laptop on his lap. Copyright is http://blogs.articulate.com/rapid-elearning/3-things-to-consider-when-building-your-e-learning-courses/" title="Man sitting with a laptop on his lap."/>
          <p:cNvPicPr>
            <a:picLocks noChangeAspect="1" noChangeArrowheads="1"/>
          </p:cNvPicPr>
          <p:nvPr/>
        </p:nvPicPr>
        <p:blipFill>
          <a:blip r:embed="rId3" cstate="print"/>
          <a:srcRect/>
          <a:stretch>
            <a:fillRect/>
          </a:stretch>
        </p:blipFill>
        <p:spPr bwMode="auto">
          <a:xfrm>
            <a:off x="7452320" y="1268760"/>
            <a:ext cx="1224136" cy="1808046"/>
          </a:xfrm>
          <a:prstGeom prst="rect">
            <a:avLst/>
          </a:prstGeom>
          <a:noFill/>
        </p:spPr>
      </p:pic>
      <p:sp>
        <p:nvSpPr>
          <p:cNvPr id="4" name="Slide Number Placeholder 3"/>
          <p:cNvSpPr>
            <a:spLocks noGrp="1"/>
          </p:cNvSpPr>
          <p:nvPr>
            <p:ph type="sldNum" sz="quarter" idx="4294967295"/>
          </p:nvPr>
        </p:nvSpPr>
        <p:spPr>
          <a:xfrm>
            <a:off x="7924800" y="6356350"/>
            <a:ext cx="762000" cy="365125"/>
          </a:xfrm>
          <a:prstGeom prst="rect">
            <a:avLst/>
          </a:prstGeom>
        </p:spPr>
        <p:txBody>
          <a:bodyPr/>
          <a:lstStyle/>
          <a:p>
            <a:fld id="{AD15BA98-4ED5-4A15-B6EE-8971096C019B}" type="slidenum">
              <a:rPr lang="en-US" smtClean="0"/>
              <a:pPr/>
              <a:t>12</a:t>
            </a:fld>
            <a:endParaRPr lang="en-US" dirty="0"/>
          </a:p>
        </p:txBody>
      </p:sp>
    </p:spTree>
    <p:extLst>
      <p:ext uri="{BB962C8B-B14F-4D97-AF65-F5344CB8AC3E}">
        <p14:creationId xmlns:p14="http://schemas.microsoft.com/office/powerpoint/2010/main" val="3781817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4213"/>
          </a:xfrm>
        </p:spPr>
        <p:txBody>
          <a:bodyPr/>
          <a:lstStyle/>
          <a:p>
            <a:r>
              <a:rPr lang="en-CA" dirty="0"/>
              <a:t>Examples</a:t>
            </a:r>
            <a:endParaRPr lang="en-CA" dirty="0">
              <a:solidFill>
                <a:srgbClr val="FF0000"/>
              </a:solidFill>
            </a:endParaRPr>
          </a:p>
        </p:txBody>
      </p:sp>
      <p:sp>
        <p:nvSpPr>
          <p:cNvPr id="3" name="Content Placeholder 2"/>
          <p:cNvSpPr>
            <a:spLocks noGrp="1"/>
          </p:cNvSpPr>
          <p:nvPr>
            <p:ph idx="1"/>
          </p:nvPr>
        </p:nvSpPr>
        <p:spPr>
          <a:xfrm>
            <a:off x="457200" y="1268760"/>
            <a:ext cx="8229600" cy="4888200"/>
          </a:xfrm>
        </p:spPr>
        <p:txBody>
          <a:bodyPr/>
          <a:lstStyle/>
          <a:p>
            <a:pPr>
              <a:spcBef>
                <a:spcPts val="1200"/>
              </a:spcBef>
              <a:spcAft>
                <a:spcPts val="800"/>
              </a:spcAft>
              <a:buSzPct val="130000"/>
              <a:buFont typeface="Arial" panose="020B0604020202020204" pitchFamily="34" charset="0"/>
              <a:buChar char="•"/>
            </a:pPr>
            <a:r>
              <a:rPr lang="en-CA" dirty="0"/>
              <a:t>Evernote Touch</a:t>
            </a:r>
          </a:p>
          <a:p>
            <a:pPr>
              <a:spcBef>
                <a:spcPts val="1200"/>
              </a:spcBef>
              <a:spcAft>
                <a:spcPts val="800"/>
              </a:spcAft>
              <a:buSzPct val="130000"/>
              <a:buFont typeface="Arial" panose="020B0604020202020204" pitchFamily="34" charset="0"/>
              <a:buChar char="•"/>
            </a:pPr>
            <a:r>
              <a:rPr lang="en-CA" dirty="0" err="1"/>
              <a:t>HomeWork</a:t>
            </a:r>
            <a:endParaRPr lang="en-CA" dirty="0"/>
          </a:p>
          <a:p>
            <a:pPr>
              <a:spcBef>
                <a:spcPts val="1200"/>
              </a:spcBef>
              <a:spcAft>
                <a:spcPts val="800"/>
              </a:spcAft>
              <a:buSzPct val="130000"/>
              <a:buFont typeface="Arial" panose="020B0604020202020204" pitchFamily="34" charset="0"/>
              <a:buChar char="•"/>
            </a:pPr>
            <a:r>
              <a:rPr lang="en-CA" dirty="0" err="1"/>
              <a:t>NaturalReader</a:t>
            </a:r>
            <a:r>
              <a:rPr lang="en-CA" dirty="0"/>
              <a:t> Text to Speech</a:t>
            </a:r>
          </a:p>
          <a:p>
            <a:pPr>
              <a:spcBef>
                <a:spcPts val="1200"/>
              </a:spcBef>
              <a:spcAft>
                <a:spcPts val="800"/>
              </a:spcAft>
              <a:buSzPct val="130000"/>
              <a:buFont typeface="Arial" panose="020B0604020202020204" pitchFamily="34" charset="0"/>
              <a:buChar char="•"/>
            </a:pPr>
            <a:r>
              <a:rPr lang="en-CA" dirty="0"/>
              <a:t>Smart Magnifier</a:t>
            </a:r>
          </a:p>
          <a:p>
            <a:pPr>
              <a:spcBef>
                <a:spcPts val="1200"/>
              </a:spcBef>
              <a:spcAft>
                <a:spcPts val="800"/>
              </a:spcAft>
              <a:buSzPct val="130000"/>
              <a:buFont typeface="Arial" panose="020B0604020202020204" pitchFamily="34" charset="0"/>
              <a:buChar char="•"/>
            </a:pPr>
            <a:r>
              <a:rPr lang="en-CA" dirty="0"/>
              <a:t>Spell Checker - Spelling boost</a:t>
            </a:r>
          </a:p>
          <a:p>
            <a:pPr>
              <a:spcBef>
                <a:spcPts val="1200"/>
              </a:spcBef>
              <a:spcAft>
                <a:spcPts val="800"/>
              </a:spcAft>
              <a:buSzPct val="130000"/>
              <a:buFont typeface="Arial" panose="020B0604020202020204" pitchFamily="34" charset="0"/>
              <a:buChar char="•"/>
            </a:pPr>
            <a:r>
              <a:rPr lang="en-CA" dirty="0"/>
              <a:t>SwiftKey Tablet Free</a:t>
            </a:r>
          </a:p>
          <a:p>
            <a:pPr>
              <a:spcBef>
                <a:spcPts val="1000"/>
              </a:spcBef>
              <a:spcAft>
                <a:spcPts val="1000"/>
              </a:spcAft>
              <a:buFont typeface="Wingdings" panose="05000000000000000000" pitchFamily="2" charset="2"/>
              <a:buChar char="Ø"/>
            </a:pPr>
            <a:endParaRPr lang="en-CA" sz="2600" dirty="0"/>
          </a:p>
          <a:p>
            <a:pPr marL="0" indent="0">
              <a:buNone/>
            </a:pPr>
            <a:endParaRPr lang="en-CA" sz="2600" dirty="0"/>
          </a:p>
        </p:txBody>
      </p:sp>
      <p:sp>
        <p:nvSpPr>
          <p:cNvPr id="4" name="Slide Number Placeholder 3"/>
          <p:cNvSpPr>
            <a:spLocks noGrp="1"/>
          </p:cNvSpPr>
          <p:nvPr>
            <p:ph type="sldNum" sz="quarter" idx="4294967295"/>
          </p:nvPr>
        </p:nvSpPr>
        <p:spPr>
          <a:xfrm>
            <a:off x="7924800" y="6356350"/>
            <a:ext cx="762000" cy="365125"/>
          </a:xfrm>
          <a:prstGeom prst="rect">
            <a:avLst/>
          </a:prstGeom>
        </p:spPr>
        <p:txBody>
          <a:bodyPr/>
          <a:lstStyle/>
          <a:p>
            <a:fld id="{AD15BA98-4ED5-4A15-B6EE-8971096C019B}" type="slidenum">
              <a:rPr lang="en-US" smtClean="0"/>
              <a:pPr/>
              <a:t>13</a:t>
            </a:fld>
            <a:endParaRPr lang="en-US" dirty="0"/>
          </a:p>
        </p:txBody>
      </p:sp>
    </p:spTree>
    <p:extLst>
      <p:ext uri="{BB962C8B-B14F-4D97-AF65-F5344CB8AC3E}">
        <p14:creationId xmlns:p14="http://schemas.microsoft.com/office/powerpoint/2010/main" val="3962980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16632"/>
            <a:ext cx="8305800" cy="782960"/>
          </a:xfrm>
        </p:spPr>
        <p:txBody>
          <a:bodyPr>
            <a:normAutofit/>
          </a:bodyPr>
          <a:lstStyle/>
          <a:p>
            <a:r>
              <a:rPr lang="en-US" dirty="0">
                <a:effectLst/>
              </a:rPr>
              <a:t>Future Research and Training</a:t>
            </a:r>
            <a:r>
              <a:rPr lang="en-US" b="0" dirty="0">
                <a:effectLst/>
              </a:rPr>
              <a:t> </a:t>
            </a:r>
          </a:p>
        </p:txBody>
      </p:sp>
      <p:sp>
        <p:nvSpPr>
          <p:cNvPr id="4" name="Content Placeholder 2"/>
          <p:cNvSpPr txBox="1">
            <a:spLocks/>
          </p:cNvSpPr>
          <p:nvPr/>
        </p:nvSpPr>
        <p:spPr>
          <a:xfrm>
            <a:off x="-180528" y="1124744"/>
            <a:ext cx="9505056" cy="3960439"/>
          </a:xfrm>
          <a:prstGeom prst="rect">
            <a:avLst/>
          </a:prstGeom>
        </p:spPr>
        <p:txBody>
          <a:bodyPr/>
          <a:lstStyle>
            <a:lvl1pPr marL="273050" indent="-273050" algn="l" rtl="0" eaLnBrk="0" fontAlgn="base" hangingPunct="0">
              <a:spcBef>
                <a:spcPct val="20000"/>
              </a:spcBef>
              <a:spcAft>
                <a:spcPct val="0"/>
              </a:spcAft>
              <a:buClr>
                <a:schemeClr val="accent5">
                  <a:lumMod val="75000"/>
                </a:schemeClr>
              </a:buClr>
              <a:buSzPct val="75000"/>
              <a:buFont typeface="Wingdings 2" pitchFamily="18" charset="2"/>
              <a:buChar char=""/>
              <a:defRPr sz="3600" kern="1200">
                <a:solidFill>
                  <a:schemeClr val="tx1"/>
                </a:solidFill>
                <a:latin typeface="+mj-lt"/>
                <a:ea typeface="+mn-ea"/>
                <a:cs typeface="+mn-cs"/>
              </a:defRPr>
            </a:lvl1pPr>
            <a:lvl2pPr marL="639763" indent="-246063" algn="l" rtl="0" eaLnBrk="0" fontAlgn="base" hangingPunct="0">
              <a:spcBef>
                <a:spcPct val="20000"/>
              </a:spcBef>
              <a:spcAft>
                <a:spcPct val="0"/>
              </a:spcAft>
              <a:buClr>
                <a:schemeClr val="accent5">
                  <a:lumMod val="75000"/>
                </a:schemeClr>
              </a:buClr>
              <a:buSzPct val="75000"/>
              <a:buFont typeface="Wingdings 2" pitchFamily="18" charset="2"/>
              <a:buChar char=""/>
              <a:defRPr sz="3200" kern="1200">
                <a:solidFill>
                  <a:schemeClr val="tx1"/>
                </a:solidFill>
                <a:latin typeface="+mj-lt"/>
                <a:ea typeface="+mn-ea"/>
                <a:cs typeface="+mn-cs"/>
              </a:defRPr>
            </a:lvl2pPr>
            <a:lvl3pPr marL="914400" indent="-246063" algn="l" rtl="0" eaLnBrk="0" fontAlgn="base" hangingPunct="0">
              <a:spcBef>
                <a:spcPct val="20000"/>
              </a:spcBef>
              <a:spcAft>
                <a:spcPct val="0"/>
              </a:spcAft>
              <a:buClr>
                <a:schemeClr val="accent5">
                  <a:lumMod val="75000"/>
                </a:schemeClr>
              </a:buClr>
              <a:buSzPct val="75000"/>
              <a:buFont typeface="Wingdings 2" pitchFamily="18" charset="2"/>
              <a:buChar char=""/>
              <a:defRPr sz="2800" kern="1200">
                <a:solidFill>
                  <a:schemeClr val="tx1"/>
                </a:solidFill>
                <a:latin typeface="+mj-lt"/>
                <a:ea typeface="+mn-ea"/>
                <a:cs typeface="+mn-cs"/>
              </a:defRPr>
            </a:lvl3pPr>
            <a:lvl4pPr marL="1187450" indent="-209550" algn="l" rtl="0" eaLnBrk="0" fontAlgn="base" hangingPunct="0">
              <a:spcBef>
                <a:spcPct val="20000"/>
              </a:spcBef>
              <a:spcAft>
                <a:spcPct val="0"/>
              </a:spcAft>
              <a:buClr>
                <a:schemeClr val="accent5">
                  <a:lumMod val="75000"/>
                </a:schemeClr>
              </a:buClr>
              <a:buSzPct val="75000"/>
              <a:buFont typeface="Wingdings 2" pitchFamily="18" charset="2"/>
              <a:buChar char=""/>
              <a:defRPr sz="2400" kern="1200">
                <a:solidFill>
                  <a:schemeClr val="tx1"/>
                </a:solidFill>
                <a:latin typeface="+mj-lt"/>
                <a:ea typeface="+mn-ea"/>
                <a:cs typeface="+mn-cs"/>
              </a:defRPr>
            </a:lvl4pPr>
            <a:lvl5pPr marL="1462088" indent="-209550" algn="l" rtl="0" eaLnBrk="0" fontAlgn="base" hangingPunct="0">
              <a:spcBef>
                <a:spcPct val="20000"/>
              </a:spcBef>
              <a:spcAft>
                <a:spcPct val="0"/>
              </a:spcAft>
              <a:buClr>
                <a:schemeClr val="accent5">
                  <a:lumMod val="75000"/>
                </a:schemeClr>
              </a:buClr>
              <a:buSzPct val="75000"/>
              <a:buFont typeface="Wingdings 2" pitchFamily="18" charset="2"/>
              <a:buChar char=""/>
              <a:defRPr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71500" lvl="2" indent="-209550">
              <a:spcBef>
                <a:spcPts val="0"/>
              </a:spcBef>
              <a:spcAft>
                <a:spcPts val="600"/>
              </a:spcAft>
              <a:buClr>
                <a:srgbClr val="0033CC"/>
              </a:buClr>
              <a:buSzPct val="100000"/>
              <a:buFont typeface="Arial" panose="020B0604020202020204" pitchFamily="34" charset="0"/>
              <a:buChar char="•"/>
            </a:pPr>
            <a:r>
              <a:rPr lang="en-US" sz="3200" dirty="0">
                <a:latin typeface="Arial" panose="020B0604020202020204" pitchFamily="34" charset="0"/>
                <a:cs typeface="Arial" panose="020B0604020202020204" pitchFamily="34" charset="0"/>
              </a:rPr>
              <a:t>How to integrate smartphones and tablets into teaching</a:t>
            </a:r>
            <a:r>
              <a:rPr lang="en-US" dirty="0">
                <a:latin typeface="Arial" panose="020B0604020202020204" pitchFamily="34" charset="0"/>
                <a:cs typeface="Arial" panose="020B0604020202020204" pitchFamily="34" charset="0"/>
              </a:rPr>
              <a:t>  </a:t>
            </a:r>
          </a:p>
          <a:p>
            <a:pPr marL="571500" lvl="2" indent="-209550">
              <a:spcBef>
                <a:spcPts val="0"/>
              </a:spcBef>
              <a:spcAft>
                <a:spcPts val="600"/>
              </a:spcAft>
              <a:buClr>
                <a:srgbClr val="0033CC"/>
              </a:buClr>
              <a:buSzPct val="100000"/>
              <a:buFont typeface="Arial" panose="020B0604020202020204" pitchFamily="34" charset="0"/>
              <a:buChar char="•"/>
            </a:pPr>
            <a:r>
              <a:rPr lang="en-US" sz="3200" dirty="0">
                <a:latin typeface="Arial" panose="020B0604020202020204" pitchFamily="34" charset="0"/>
                <a:cs typeface="Arial" panose="020B0604020202020204" pitchFamily="34" charset="0"/>
              </a:rPr>
              <a:t>Listen to student, professional, professor views</a:t>
            </a:r>
          </a:p>
          <a:p>
            <a:pPr marL="571500" lvl="2" indent="-209550">
              <a:spcBef>
                <a:spcPts val="1200"/>
              </a:spcBef>
              <a:spcAft>
                <a:spcPts val="600"/>
              </a:spcAft>
              <a:buClr>
                <a:srgbClr val="0033CC"/>
              </a:buClr>
              <a:buSzPct val="100000"/>
              <a:buFont typeface="Arial" panose="020B0604020202020204" pitchFamily="34" charset="0"/>
              <a:buChar char="•"/>
            </a:pPr>
            <a:r>
              <a:rPr lang="en-US" sz="3200" dirty="0">
                <a:latin typeface="Arial" panose="020B0604020202020204" pitchFamily="34" charset="0"/>
                <a:cs typeface="Arial" panose="020B0604020202020204" pitchFamily="34" charset="0"/>
              </a:rPr>
              <a:t>Provide training on</a:t>
            </a:r>
          </a:p>
          <a:p>
            <a:pPr marL="1074738" lvl="3" indent="-271463">
              <a:spcBef>
                <a:spcPts val="0"/>
              </a:spcBef>
              <a:spcAft>
                <a:spcPts val="600"/>
              </a:spcAft>
              <a:buClr>
                <a:srgbClr val="0033CC"/>
              </a:buClr>
              <a:buSzPct val="100000"/>
              <a:buFont typeface="Arial" panose="020B0604020202020204" pitchFamily="34" charset="0"/>
              <a:buChar char="•"/>
            </a:pPr>
            <a:r>
              <a:rPr lang="en-US" sz="2800" dirty="0">
                <a:latin typeface="Arial" panose="020B0604020202020204" pitchFamily="34" charset="0"/>
                <a:cs typeface="Arial" panose="020B0604020202020204" pitchFamily="34" charset="0"/>
              </a:rPr>
              <a:t>How to use ICTs </a:t>
            </a:r>
          </a:p>
          <a:p>
            <a:pPr marL="1074738" lvl="3" indent="-271463">
              <a:spcBef>
                <a:spcPts val="0"/>
              </a:spcBef>
              <a:spcAft>
                <a:spcPts val="600"/>
              </a:spcAft>
              <a:buClr>
                <a:srgbClr val="0033CC"/>
              </a:buClr>
              <a:buSzPct val="100000"/>
              <a:buFont typeface="Arial" panose="020B0604020202020204" pitchFamily="34" charset="0"/>
              <a:buChar char="•"/>
            </a:pPr>
            <a:r>
              <a:rPr lang="en-US" sz="2800" dirty="0">
                <a:latin typeface="Arial" panose="020B0604020202020204" pitchFamily="34" charset="0"/>
                <a:cs typeface="Arial" panose="020B0604020202020204" pitchFamily="34" charset="0"/>
              </a:rPr>
              <a:t>Universal design UD </a:t>
            </a:r>
          </a:p>
          <a:p>
            <a:pPr marL="1074738" lvl="3" indent="-271463">
              <a:spcBef>
                <a:spcPts val="0"/>
              </a:spcBef>
              <a:spcAft>
                <a:spcPts val="600"/>
              </a:spcAft>
              <a:buClr>
                <a:srgbClr val="0033CC"/>
              </a:buClr>
              <a:buSzPct val="100000"/>
              <a:buFont typeface="Arial" panose="020B0604020202020204" pitchFamily="34" charset="0"/>
              <a:buChar char="•"/>
            </a:pPr>
            <a:r>
              <a:rPr lang="en-US" sz="2800" dirty="0">
                <a:latin typeface="Arial" panose="020B0604020202020204" pitchFamily="34" charset="0"/>
                <a:cs typeface="Arial" panose="020B0604020202020204" pitchFamily="34" charset="0"/>
              </a:rPr>
              <a:t>Accessibility</a:t>
            </a:r>
          </a:p>
          <a:p>
            <a:pPr marL="571500" lvl="2" indent="-209550">
              <a:spcBef>
                <a:spcPts val="0"/>
              </a:spcBef>
              <a:spcAft>
                <a:spcPts val="600"/>
              </a:spcAft>
              <a:buClr>
                <a:srgbClr val="0033CC"/>
              </a:buClr>
              <a:buSzPct val="1000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Explore </a:t>
            </a:r>
            <a:r>
              <a:rPr lang="en-US" sz="3200" dirty="0">
                <a:latin typeface="Arial" panose="020B0604020202020204" pitchFamily="34" charset="0"/>
                <a:cs typeface="Arial" panose="020B0604020202020204" pitchFamily="34" charset="0"/>
              </a:rPr>
              <a:t>how </a:t>
            </a:r>
            <a:r>
              <a:rPr lang="en-US" sz="3200" dirty="0" smtClean="0">
                <a:latin typeface="Arial" panose="020B0604020202020204" pitchFamily="34" charset="0"/>
                <a:cs typeface="Arial" panose="020B0604020202020204" pitchFamily="34" charset="0"/>
              </a:rPr>
              <a:t>free and </a:t>
            </a:r>
            <a:r>
              <a:rPr lang="en-US" sz="3200" dirty="0">
                <a:latin typeface="Arial" panose="020B0604020202020204" pitchFamily="34" charset="0"/>
                <a:cs typeface="Arial" panose="020B0604020202020204" pitchFamily="34" charset="0"/>
              </a:rPr>
              <a:t>inexpensive technologies can help</a:t>
            </a:r>
          </a:p>
          <a:p>
            <a:pPr marL="571500" lvl="2" indent="-571500">
              <a:spcBef>
                <a:spcPts val="600"/>
              </a:spcBef>
              <a:spcAft>
                <a:spcPts val="400"/>
              </a:spcAft>
              <a:buClr>
                <a:srgbClr val="0033CC"/>
              </a:buClr>
              <a:buSzPct val="100000"/>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marL="571500" lvl="2" indent="-571500">
              <a:spcBef>
                <a:spcPts val="600"/>
              </a:spcBef>
              <a:spcAft>
                <a:spcPts val="400"/>
              </a:spcAft>
              <a:buClr>
                <a:srgbClr val="0033CC"/>
              </a:buClr>
              <a:buSzPct val="100000"/>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B9B7B59F-D63B-4DF2-8647-20A8DA6F981F}" type="slidenum">
              <a:rPr lang="en-US" smtClean="0"/>
              <a:pPr/>
              <a:t>14</a:t>
            </a:fld>
            <a:endParaRPr lang="en-US" dirty="0"/>
          </a:p>
        </p:txBody>
      </p:sp>
    </p:spTree>
    <p:extLst>
      <p:ext uri="{BB962C8B-B14F-4D97-AF65-F5344CB8AC3E}">
        <p14:creationId xmlns:p14="http://schemas.microsoft.com/office/powerpoint/2010/main" val="3072905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16632"/>
            <a:ext cx="8305800" cy="782960"/>
          </a:xfrm>
        </p:spPr>
        <p:txBody>
          <a:bodyPr>
            <a:normAutofit/>
          </a:bodyPr>
          <a:lstStyle/>
          <a:p>
            <a:r>
              <a:rPr lang="en-US" dirty="0">
                <a:effectLst/>
              </a:rPr>
              <a:t>Modeling Accessibility </a:t>
            </a:r>
          </a:p>
        </p:txBody>
      </p:sp>
      <p:sp>
        <p:nvSpPr>
          <p:cNvPr id="4" name="Content Placeholder 2"/>
          <p:cNvSpPr txBox="1">
            <a:spLocks/>
          </p:cNvSpPr>
          <p:nvPr/>
        </p:nvSpPr>
        <p:spPr>
          <a:xfrm>
            <a:off x="-508" y="1196752"/>
            <a:ext cx="9145016" cy="4032447"/>
          </a:xfrm>
          <a:prstGeom prst="rect">
            <a:avLst/>
          </a:prstGeom>
        </p:spPr>
        <p:txBody>
          <a:bodyPr/>
          <a:lstStyle>
            <a:lvl1pPr marL="273050" indent="-273050" algn="l" rtl="0" eaLnBrk="0" fontAlgn="base" hangingPunct="0">
              <a:spcBef>
                <a:spcPct val="20000"/>
              </a:spcBef>
              <a:spcAft>
                <a:spcPct val="0"/>
              </a:spcAft>
              <a:buClr>
                <a:schemeClr val="accent5">
                  <a:lumMod val="75000"/>
                </a:schemeClr>
              </a:buClr>
              <a:buSzPct val="75000"/>
              <a:buFont typeface="Wingdings 2" pitchFamily="18" charset="2"/>
              <a:buChar char=""/>
              <a:defRPr sz="3600" kern="1200">
                <a:solidFill>
                  <a:schemeClr val="tx1"/>
                </a:solidFill>
                <a:latin typeface="+mj-lt"/>
                <a:ea typeface="+mn-ea"/>
                <a:cs typeface="+mn-cs"/>
              </a:defRPr>
            </a:lvl1pPr>
            <a:lvl2pPr marL="639763" indent="-246063" algn="l" rtl="0" eaLnBrk="0" fontAlgn="base" hangingPunct="0">
              <a:spcBef>
                <a:spcPct val="20000"/>
              </a:spcBef>
              <a:spcAft>
                <a:spcPct val="0"/>
              </a:spcAft>
              <a:buClr>
                <a:schemeClr val="accent5">
                  <a:lumMod val="75000"/>
                </a:schemeClr>
              </a:buClr>
              <a:buSzPct val="75000"/>
              <a:buFont typeface="Wingdings 2" pitchFamily="18" charset="2"/>
              <a:buChar char=""/>
              <a:defRPr sz="3200" kern="1200">
                <a:solidFill>
                  <a:schemeClr val="tx1"/>
                </a:solidFill>
                <a:latin typeface="+mj-lt"/>
                <a:ea typeface="+mn-ea"/>
                <a:cs typeface="+mn-cs"/>
              </a:defRPr>
            </a:lvl2pPr>
            <a:lvl3pPr marL="914400" indent="-246063" algn="l" rtl="0" eaLnBrk="0" fontAlgn="base" hangingPunct="0">
              <a:spcBef>
                <a:spcPct val="20000"/>
              </a:spcBef>
              <a:spcAft>
                <a:spcPct val="0"/>
              </a:spcAft>
              <a:buClr>
                <a:schemeClr val="accent5">
                  <a:lumMod val="75000"/>
                </a:schemeClr>
              </a:buClr>
              <a:buSzPct val="75000"/>
              <a:buFont typeface="Wingdings 2" pitchFamily="18" charset="2"/>
              <a:buChar char=""/>
              <a:defRPr sz="2800" kern="1200">
                <a:solidFill>
                  <a:schemeClr val="tx1"/>
                </a:solidFill>
                <a:latin typeface="+mj-lt"/>
                <a:ea typeface="+mn-ea"/>
                <a:cs typeface="+mn-cs"/>
              </a:defRPr>
            </a:lvl3pPr>
            <a:lvl4pPr marL="1187450" indent="-209550" algn="l" rtl="0" eaLnBrk="0" fontAlgn="base" hangingPunct="0">
              <a:spcBef>
                <a:spcPct val="20000"/>
              </a:spcBef>
              <a:spcAft>
                <a:spcPct val="0"/>
              </a:spcAft>
              <a:buClr>
                <a:schemeClr val="accent5">
                  <a:lumMod val="75000"/>
                </a:schemeClr>
              </a:buClr>
              <a:buSzPct val="75000"/>
              <a:buFont typeface="Wingdings 2" pitchFamily="18" charset="2"/>
              <a:buChar char=""/>
              <a:defRPr sz="2400" kern="1200">
                <a:solidFill>
                  <a:schemeClr val="tx1"/>
                </a:solidFill>
                <a:latin typeface="+mj-lt"/>
                <a:ea typeface="+mn-ea"/>
                <a:cs typeface="+mn-cs"/>
              </a:defRPr>
            </a:lvl4pPr>
            <a:lvl5pPr marL="1462088" indent="-209550" algn="l" rtl="0" eaLnBrk="0" fontAlgn="base" hangingPunct="0">
              <a:spcBef>
                <a:spcPct val="20000"/>
              </a:spcBef>
              <a:spcAft>
                <a:spcPct val="0"/>
              </a:spcAft>
              <a:buClr>
                <a:schemeClr val="accent5">
                  <a:lumMod val="75000"/>
                </a:schemeClr>
              </a:buClr>
              <a:buSzPct val="75000"/>
              <a:buFont typeface="Wingdings 2" pitchFamily="18" charset="2"/>
              <a:buChar char=""/>
              <a:defRPr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71500" lvl="2" indent="-571500">
              <a:spcBef>
                <a:spcPts val="1200"/>
              </a:spcBef>
              <a:spcAft>
                <a:spcPts val="1200"/>
              </a:spcAft>
              <a:buClr>
                <a:srgbClr val="0033CC"/>
              </a:buClr>
              <a:buSzPct val="100000"/>
              <a:buFont typeface="Arial" panose="020B0604020202020204" pitchFamily="34" charset="0"/>
              <a:buChar char="•"/>
            </a:pPr>
            <a:r>
              <a:rPr lang="en-US" sz="3600" dirty="0">
                <a:latin typeface="Arial" panose="020B0604020202020204" pitchFamily="34" charset="0"/>
                <a:cs typeface="Arial" panose="020B0604020202020204" pitchFamily="34" charset="0"/>
              </a:rPr>
              <a:t>Made PowerPoint accessible</a:t>
            </a:r>
          </a:p>
          <a:p>
            <a:pPr marL="571500" lvl="2" indent="-571500">
              <a:spcBef>
                <a:spcPts val="1200"/>
              </a:spcBef>
              <a:spcAft>
                <a:spcPts val="1200"/>
              </a:spcAft>
              <a:buClr>
                <a:srgbClr val="0033CC"/>
              </a:buClr>
              <a:buSzPct val="100000"/>
              <a:buFont typeface="Arial" panose="020B0604020202020204" pitchFamily="34" charset="0"/>
              <a:buChar char="•"/>
            </a:pPr>
            <a:r>
              <a:rPr lang="fr-CA" sz="3600" dirty="0" err="1">
                <a:latin typeface="Arial" panose="020B0604020202020204" pitchFamily="34" charset="0"/>
                <a:cs typeface="Arial" panose="020B0604020202020204" pitchFamily="34" charset="0"/>
              </a:rPr>
              <a:t>Provided</a:t>
            </a:r>
            <a:r>
              <a:rPr lang="fr-CA" sz="3600" dirty="0">
                <a:latin typeface="Arial" panose="020B0604020202020204" pitchFamily="34" charset="0"/>
                <a:cs typeface="Arial" panose="020B0604020202020204" pitchFamily="34" charset="0"/>
              </a:rPr>
              <a:t> a short Bit.ly Url, USB keys</a:t>
            </a:r>
            <a:endParaRPr lang="en-US" sz="3600" dirty="0">
              <a:latin typeface="Arial" panose="020B0604020202020204" pitchFamily="34" charset="0"/>
              <a:cs typeface="Arial" panose="020B0604020202020204" pitchFamily="34" charset="0"/>
            </a:endParaRPr>
          </a:p>
          <a:p>
            <a:pPr marL="0" indent="-641350">
              <a:spcBef>
                <a:spcPts val="1200"/>
              </a:spcBef>
              <a:spcAft>
                <a:spcPts val="1200"/>
              </a:spcAft>
              <a:buClr>
                <a:srgbClr val="0033CC"/>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Provided paper copies</a:t>
            </a:r>
          </a:p>
          <a:p>
            <a:pPr marL="0" indent="-641350">
              <a:spcBef>
                <a:spcPts val="1200"/>
              </a:spcBef>
              <a:spcAft>
                <a:spcPts val="1200"/>
              </a:spcAft>
              <a:buClr>
                <a:srgbClr val="0033CC"/>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Regular print </a:t>
            </a:r>
          </a:p>
          <a:p>
            <a:pPr marL="0" indent="-641350">
              <a:spcBef>
                <a:spcPts val="1200"/>
              </a:spcBef>
              <a:spcAft>
                <a:spcPts val="1200"/>
              </a:spcAft>
              <a:buClr>
                <a:srgbClr val="0033CC"/>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Large print</a:t>
            </a:r>
            <a:endParaRPr lang="fr-CA" dirty="0">
              <a:latin typeface="Arial" panose="020B0604020202020204" pitchFamily="34" charset="0"/>
              <a:cs typeface="Arial" panose="020B0604020202020204" pitchFamily="34" charset="0"/>
            </a:endParaRPr>
          </a:p>
          <a:p>
            <a:pPr marL="571500" lvl="2" indent="-571500">
              <a:spcBef>
                <a:spcPts val="1200"/>
              </a:spcBef>
              <a:spcAft>
                <a:spcPts val="1200"/>
              </a:spcAft>
              <a:buClr>
                <a:srgbClr val="0033CC"/>
              </a:buClr>
              <a:buSzPct val="100000"/>
              <a:buFont typeface="Arial" panose="020B0604020202020204" pitchFamily="34" charset="0"/>
              <a:buChar char="•"/>
            </a:pPr>
            <a:r>
              <a:rPr lang="fr-CA" sz="3600" dirty="0" err="1">
                <a:latin typeface="Arial" panose="020B0604020202020204" pitchFamily="34" charset="0"/>
                <a:cs typeface="Arial" panose="020B0604020202020204" pitchFamily="34" charset="0"/>
              </a:rPr>
              <a:t>Used</a:t>
            </a:r>
            <a:r>
              <a:rPr lang="fr-CA" sz="3600" dirty="0">
                <a:latin typeface="Arial" panose="020B0604020202020204" pitchFamily="34" charset="0"/>
                <a:cs typeface="Arial" panose="020B0604020202020204" pitchFamily="34" charset="0"/>
              </a:rPr>
              <a:t> multiple </a:t>
            </a:r>
            <a:r>
              <a:rPr lang="fr-CA" sz="3600" dirty="0" err="1">
                <a:latin typeface="Arial" panose="020B0604020202020204" pitchFamily="34" charset="0"/>
                <a:cs typeface="Arial" panose="020B0604020202020204" pitchFamily="34" charset="0"/>
              </a:rPr>
              <a:t>means</a:t>
            </a:r>
            <a:r>
              <a:rPr lang="fr-CA" sz="3600" dirty="0">
                <a:latin typeface="Arial" panose="020B0604020202020204" pitchFamily="34" charset="0"/>
                <a:cs typeface="Arial" panose="020B0604020202020204" pitchFamily="34" charset="0"/>
              </a:rPr>
              <a:t> of </a:t>
            </a:r>
            <a:r>
              <a:rPr lang="fr-CA" sz="3600" dirty="0" err="1">
                <a:latin typeface="Arial" panose="020B0604020202020204" pitchFamily="34" charset="0"/>
                <a:cs typeface="Arial" panose="020B0604020202020204" pitchFamily="34" charset="0"/>
              </a:rPr>
              <a:t>presentation</a:t>
            </a:r>
            <a:endParaRPr lang="fr-CA" sz="3600" dirty="0">
              <a:latin typeface="Arial" panose="020B0604020202020204" pitchFamily="34" charset="0"/>
              <a:cs typeface="Arial" panose="020B0604020202020204" pitchFamily="34" charset="0"/>
            </a:endParaRPr>
          </a:p>
          <a:p>
            <a:pPr marL="571500" lvl="2" indent="-571500">
              <a:spcBef>
                <a:spcPts val="600"/>
              </a:spcBef>
              <a:spcAft>
                <a:spcPts val="400"/>
              </a:spcAft>
              <a:buClr>
                <a:srgbClr val="0033CC"/>
              </a:buClr>
              <a:buSzPct val="100000"/>
              <a:buFont typeface="Arial" panose="020B0604020202020204" pitchFamily="34" charset="0"/>
              <a:buChar char="•"/>
            </a:pPr>
            <a:endParaRPr lang="fr-CA" sz="3600" dirty="0">
              <a:latin typeface="Arial" panose="020B0604020202020204" pitchFamily="34" charset="0"/>
              <a:cs typeface="Arial" panose="020B0604020202020204" pitchFamily="34" charset="0"/>
            </a:endParaRPr>
          </a:p>
          <a:p>
            <a:pPr marL="0" lvl="2" indent="0">
              <a:spcBef>
                <a:spcPts val="600"/>
              </a:spcBef>
              <a:spcAft>
                <a:spcPts val="400"/>
              </a:spcAft>
              <a:buClr>
                <a:srgbClr val="0033CC"/>
              </a:buClr>
              <a:buSzPct val="100000"/>
              <a:buNone/>
            </a:pPr>
            <a:endParaRPr lang="fr-CA" sz="6000" dirty="0">
              <a:latin typeface="Arial" panose="020B0604020202020204" pitchFamily="34" charset="0"/>
              <a:cs typeface="Arial" panose="020B0604020202020204" pitchFamily="34" charset="0"/>
            </a:endParaRPr>
          </a:p>
          <a:p>
            <a:pPr marL="0" lvl="2" indent="0">
              <a:spcBef>
                <a:spcPts val="600"/>
              </a:spcBef>
              <a:spcAft>
                <a:spcPts val="400"/>
              </a:spcAft>
              <a:buClr>
                <a:srgbClr val="0033CC"/>
              </a:buClr>
              <a:buSzPct val="100000"/>
              <a:buNone/>
            </a:pPr>
            <a:endParaRPr lang="en-US" sz="9600" dirty="0">
              <a:solidFill>
                <a:srgbClr val="FF0000"/>
              </a:solidFill>
              <a:latin typeface="Arial" panose="020B0604020202020204" pitchFamily="34" charset="0"/>
              <a:cs typeface="Arial" panose="020B0604020202020204" pitchFamily="34" charset="0"/>
            </a:endParaRPr>
          </a:p>
          <a:p>
            <a:pPr marL="571500" lvl="2" indent="-571500">
              <a:spcBef>
                <a:spcPts val="600"/>
              </a:spcBef>
              <a:spcAft>
                <a:spcPts val="400"/>
              </a:spcAft>
              <a:buClr>
                <a:srgbClr val="0033CC"/>
              </a:buClr>
              <a:buSzPct val="100000"/>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marL="571500" lvl="2" indent="-571500">
              <a:spcBef>
                <a:spcPts val="600"/>
              </a:spcBef>
              <a:spcAft>
                <a:spcPts val="400"/>
              </a:spcAft>
              <a:buClr>
                <a:srgbClr val="0033CC"/>
              </a:buClr>
              <a:buSzPct val="100000"/>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p:txBody>
      </p:sp>
      <p:pic>
        <p:nvPicPr>
          <p:cNvPr id="7170" name="Picture 2" descr="A wrecking ball knocking down a part of a wall. Copyright is http://jesusgilhernandez.com/2013/01/10/removing-barri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661" y="3424451"/>
            <a:ext cx="2879647" cy="182651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9B7B59F-D63B-4DF2-8647-20A8DA6F981F}" type="slidenum">
              <a:rPr lang="en-US" smtClean="0"/>
              <a:pPr/>
              <a:t>15</a:t>
            </a:fld>
            <a:endParaRPr lang="en-US" dirty="0"/>
          </a:p>
        </p:txBody>
      </p:sp>
    </p:spTree>
    <p:extLst>
      <p:ext uri="{BB962C8B-B14F-4D97-AF65-F5344CB8AC3E}">
        <p14:creationId xmlns:p14="http://schemas.microsoft.com/office/powerpoint/2010/main" val="240975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4213"/>
          </a:xfrm>
        </p:spPr>
        <p:txBody>
          <a:bodyPr/>
          <a:lstStyle/>
          <a:p>
            <a:r>
              <a:rPr lang="fr-CA" dirty="0" err="1"/>
              <a:t>Thank</a:t>
            </a:r>
            <a:r>
              <a:rPr lang="fr-CA" dirty="0"/>
              <a:t> </a:t>
            </a:r>
            <a:r>
              <a:rPr lang="fr-CA" dirty="0" err="1"/>
              <a:t>you</a:t>
            </a:r>
            <a:r>
              <a:rPr lang="fr-CA" dirty="0"/>
              <a:t>, questions?</a:t>
            </a:r>
            <a:endParaRPr lang="en-US" dirty="0"/>
          </a:p>
        </p:txBody>
      </p:sp>
      <p:pic>
        <p:nvPicPr>
          <p:cNvPr id="4098" name="Picture 2" descr="Thank you written in many languages, such as French and Spanish. Copyright is http://pulse-coaching.com/wp-content/uploads/2015/02/merc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628801"/>
            <a:ext cx="5872058" cy="2804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A cartoon man leaning on a question mark.Copyright is https://technovation10.wordpress.com/category/general-events/brainstorm/"/>
          <p:cNvPicPr>
            <a:picLocks noChangeAspect="1" noChangeArrowheads="1"/>
          </p:cNvPicPr>
          <p:nvPr/>
        </p:nvPicPr>
        <p:blipFill>
          <a:blip r:embed="rId4" cstate="print"/>
          <a:srcRect/>
          <a:stretch>
            <a:fillRect/>
          </a:stretch>
        </p:blipFill>
        <p:spPr bwMode="auto">
          <a:xfrm>
            <a:off x="6646454" y="4149079"/>
            <a:ext cx="2145475" cy="2022877"/>
          </a:xfrm>
          <a:prstGeom prst="rect">
            <a:avLst/>
          </a:prstGeom>
          <a:noFill/>
          <a:ln w="9525">
            <a:noFill/>
            <a:miter lim="800000"/>
            <a:headEnd/>
            <a:tailEnd/>
          </a:ln>
          <a:effectLst/>
        </p:spPr>
      </p:pic>
      <p:sp>
        <p:nvSpPr>
          <p:cNvPr id="4" name="Slide Number Placeholder 3"/>
          <p:cNvSpPr>
            <a:spLocks noGrp="1"/>
          </p:cNvSpPr>
          <p:nvPr>
            <p:ph type="sldNum" sz="quarter" idx="11"/>
          </p:nvPr>
        </p:nvSpPr>
        <p:spPr/>
        <p:txBody>
          <a:bodyPr/>
          <a:lstStyle/>
          <a:p>
            <a:pPr>
              <a:defRPr/>
            </a:pPr>
            <a:fld id="{81F4DA61-A799-491C-8E9E-DC789FEF6F2B}" type="slidenum">
              <a:rPr lang="fr-FR" altLang="fr-FR" smtClean="0"/>
              <a:pPr>
                <a:defRPr/>
              </a:pPr>
              <a:t>16</a:t>
            </a:fld>
            <a:endParaRPr lang="fr-FR" altLang="fr-FR"/>
          </a:p>
        </p:txBody>
      </p:sp>
    </p:spTree>
    <p:extLst>
      <p:ext uri="{BB962C8B-B14F-4D97-AF65-F5344CB8AC3E}">
        <p14:creationId xmlns:p14="http://schemas.microsoft.com/office/powerpoint/2010/main" val="3467493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32656"/>
            <a:ext cx="8229600" cy="684213"/>
          </a:xfrm>
        </p:spPr>
        <p:txBody>
          <a:bodyPr/>
          <a:lstStyle/>
          <a:p>
            <a:pPr marL="0" lvl="1" indent="0">
              <a:defRPr/>
            </a:pPr>
            <a:r>
              <a:rPr lang="en-US" kern="1200" dirty="0">
                <a:latin typeface="Arial" panose="020B0604020202020204" pitchFamily="34" charset="0"/>
                <a:ea typeface="+mj-ea"/>
                <a:cs typeface="Arial" panose="020B0604020202020204" pitchFamily="34" charset="0"/>
              </a:rPr>
              <a:t>For More Information</a:t>
            </a:r>
          </a:p>
        </p:txBody>
      </p:sp>
      <p:sp>
        <p:nvSpPr>
          <p:cNvPr id="3" name="Content Placeholder 2"/>
          <p:cNvSpPr>
            <a:spLocks noGrp="1"/>
          </p:cNvSpPr>
          <p:nvPr>
            <p:ph idx="1"/>
          </p:nvPr>
        </p:nvSpPr>
        <p:spPr>
          <a:xfrm>
            <a:off x="277019" y="1124744"/>
            <a:ext cx="8589963" cy="5106988"/>
          </a:xfrm>
        </p:spPr>
        <p:txBody>
          <a:bodyPr>
            <a:noAutofit/>
          </a:bodyPr>
          <a:lstStyle/>
          <a:p>
            <a:pPr marL="0" lvl="1" indent="0">
              <a:spcBef>
                <a:spcPts val="600"/>
              </a:spcBef>
              <a:spcAft>
                <a:spcPts val="0"/>
              </a:spcAft>
              <a:buNone/>
              <a:defRPr/>
            </a:pPr>
            <a:r>
              <a:rPr lang="en-CA" sz="2400" dirty="0"/>
              <a:t> </a:t>
            </a:r>
            <a:r>
              <a:rPr lang="en-CA" dirty="0"/>
              <a:t>Laura King</a:t>
            </a:r>
          </a:p>
          <a:p>
            <a:pPr marL="0" lvl="1" indent="0">
              <a:spcBef>
                <a:spcPts val="600"/>
              </a:spcBef>
              <a:spcAft>
                <a:spcPts val="0"/>
              </a:spcAft>
              <a:buNone/>
              <a:defRPr/>
            </a:pPr>
            <a:r>
              <a:rPr lang="en-CA" u="sng" dirty="0">
                <a:hlinkClick r:id="rId3"/>
              </a:rPr>
              <a:t>laura.king@claurendeau.qc.ca</a:t>
            </a:r>
            <a:endParaRPr lang="en-CA" u="sng" dirty="0"/>
          </a:p>
          <a:p>
            <a:pPr marL="0" lvl="1" indent="0">
              <a:spcBef>
                <a:spcPts val="600"/>
              </a:spcBef>
              <a:spcAft>
                <a:spcPts val="0"/>
              </a:spcAft>
              <a:buNone/>
              <a:defRPr/>
            </a:pPr>
            <a:endParaRPr lang="en-CA" dirty="0"/>
          </a:p>
          <a:p>
            <a:pPr marL="0" lvl="1" indent="0">
              <a:spcBef>
                <a:spcPts val="600"/>
              </a:spcBef>
              <a:spcAft>
                <a:spcPts val="0"/>
              </a:spcAft>
              <a:buNone/>
              <a:defRPr/>
            </a:pPr>
            <a:r>
              <a:rPr lang="en-CA" dirty="0"/>
              <a:t>Adaptech Research Network</a:t>
            </a:r>
          </a:p>
          <a:p>
            <a:pPr marL="0" lvl="1" indent="0">
              <a:spcBef>
                <a:spcPts val="600"/>
              </a:spcBef>
              <a:spcAft>
                <a:spcPts val="0"/>
              </a:spcAft>
              <a:buNone/>
              <a:defRPr/>
            </a:pPr>
            <a:r>
              <a:rPr lang="en-CA" dirty="0">
                <a:hlinkClick r:id="rId4"/>
              </a:rPr>
              <a:t>http://www.adaptech.org/</a:t>
            </a:r>
            <a:endParaRPr lang="en-CA" dirty="0"/>
          </a:p>
          <a:p>
            <a:pPr marL="0" lvl="1" indent="0">
              <a:spcBef>
                <a:spcPts val="600"/>
              </a:spcBef>
              <a:spcAft>
                <a:spcPts val="0"/>
              </a:spcAft>
              <a:buNone/>
              <a:defRPr/>
            </a:pPr>
            <a:endParaRPr lang="en-CA" dirty="0"/>
          </a:p>
          <a:p>
            <a:pPr marL="0" lvl="1" indent="0">
              <a:spcBef>
                <a:spcPts val="600"/>
              </a:spcBef>
              <a:spcAft>
                <a:spcPts val="0"/>
              </a:spcAft>
              <a:buNone/>
              <a:defRPr/>
            </a:pPr>
            <a:r>
              <a:rPr lang="en-CA" dirty="0"/>
              <a:t>Download this presentation at </a:t>
            </a:r>
          </a:p>
          <a:p>
            <a:pPr marL="0" lvl="1" indent="0">
              <a:spcBef>
                <a:spcPts val="600"/>
              </a:spcBef>
              <a:spcAft>
                <a:spcPts val="0"/>
              </a:spcAft>
              <a:buNone/>
              <a:defRPr/>
            </a:pPr>
            <a:r>
              <a:rPr lang="en-US" dirty="0">
                <a:hlinkClick r:id="rId5"/>
              </a:rPr>
              <a:t>bit.ly/AdaptechResearch</a:t>
            </a:r>
            <a:endParaRPr lang="en-CA" dirty="0"/>
          </a:p>
          <a:p>
            <a:pPr marL="0" lvl="1" indent="0">
              <a:spcBef>
                <a:spcPts val="600"/>
              </a:spcBef>
              <a:spcAft>
                <a:spcPts val="0"/>
              </a:spcAft>
              <a:buNone/>
              <a:defRPr/>
            </a:pPr>
            <a:r>
              <a:rPr lang="en-CA" dirty="0"/>
              <a:t>	     </a:t>
            </a:r>
          </a:p>
          <a:p>
            <a:pPr marL="0" lvl="1" indent="0">
              <a:spcBef>
                <a:spcPts val="600"/>
              </a:spcBef>
              <a:spcAft>
                <a:spcPts val="0"/>
              </a:spcAft>
              <a:buNone/>
              <a:defRPr/>
            </a:pPr>
            <a:endParaRPr lang="en-CA" sz="2000" dirty="0"/>
          </a:p>
          <a:p>
            <a:pPr marL="0" lvl="1" indent="0">
              <a:spcBef>
                <a:spcPts val="600"/>
              </a:spcBef>
              <a:spcAft>
                <a:spcPts val="0"/>
              </a:spcAft>
              <a:buNone/>
              <a:defRPr/>
            </a:pPr>
            <a:r>
              <a:rPr lang="en-CA" u="sng" dirty="0">
                <a:solidFill>
                  <a:srgbClr val="0033CC"/>
                </a:solidFill>
              </a:rPr>
              <a:t> </a:t>
            </a:r>
            <a:endParaRPr lang="en-US" u="sng" dirty="0">
              <a:solidFill>
                <a:srgbClr val="0033CC"/>
              </a:solidFill>
            </a:endParaRPr>
          </a:p>
        </p:txBody>
      </p:sp>
      <p:sp>
        <p:nvSpPr>
          <p:cNvPr id="717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0033CC"/>
              </a:buClr>
              <a:buSzPct val="110000"/>
              <a:buFont typeface="Arial" charset="0"/>
              <a:buChar char="•"/>
              <a:defRPr sz="3600">
                <a:solidFill>
                  <a:srgbClr val="072C62"/>
                </a:solidFill>
                <a:latin typeface="Arial" charset="0"/>
                <a:cs typeface="Arial" charset="0"/>
              </a:defRPr>
            </a:lvl1pPr>
            <a:lvl2pPr marL="742950" indent="-285750">
              <a:spcBef>
                <a:spcPts val="500"/>
              </a:spcBef>
              <a:buClr>
                <a:srgbClr val="0033CC"/>
              </a:buClr>
              <a:buSzPct val="110000"/>
              <a:buFont typeface="Arial" charset="0"/>
              <a:buChar char="•"/>
              <a:defRPr sz="3400">
                <a:solidFill>
                  <a:srgbClr val="072C62"/>
                </a:solidFill>
                <a:latin typeface="Arial" charset="0"/>
                <a:cs typeface="Arial" charset="0"/>
              </a:defRPr>
            </a:lvl2pPr>
            <a:lvl3pPr marL="1143000" indent="-228600">
              <a:spcBef>
                <a:spcPts val="500"/>
              </a:spcBef>
              <a:buClr>
                <a:srgbClr val="0033CC"/>
              </a:buClr>
              <a:buSzPct val="110000"/>
              <a:buFont typeface="Arial" charset="0"/>
              <a:buChar char="•"/>
              <a:defRPr sz="3200">
                <a:solidFill>
                  <a:srgbClr val="072C62"/>
                </a:solidFill>
                <a:latin typeface="Arial" charset="0"/>
                <a:cs typeface="Arial" charset="0"/>
              </a:defRPr>
            </a:lvl3pPr>
            <a:lvl4pPr marL="1600200" indent="-228600">
              <a:spcBef>
                <a:spcPts val="400"/>
              </a:spcBef>
              <a:buClr>
                <a:srgbClr val="0033CC"/>
              </a:buClr>
              <a:buSzPct val="110000"/>
              <a:buFont typeface="Arial" charset="0"/>
              <a:buChar char="•"/>
              <a:defRPr sz="3000">
                <a:solidFill>
                  <a:srgbClr val="072C62"/>
                </a:solidFill>
                <a:latin typeface="Arial" charset="0"/>
                <a:cs typeface="Arial" charset="0"/>
              </a:defRPr>
            </a:lvl4pPr>
            <a:lvl5pPr marL="2057400" indent="-228600">
              <a:spcBef>
                <a:spcPts val="300"/>
              </a:spcBef>
              <a:buClr>
                <a:srgbClr val="0033CC"/>
              </a:buClr>
              <a:buSzPct val="110000"/>
              <a:buFont typeface="Arial" charset="0"/>
              <a:buChar char="•"/>
              <a:defRPr sz="2800">
                <a:solidFill>
                  <a:srgbClr val="072C62"/>
                </a:solidFill>
                <a:latin typeface="Arial" charset="0"/>
                <a:cs typeface="Arial" charset="0"/>
              </a:defRPr>
            </a:lvl5pPr>
            <a:lvl6pPr marL="25146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6pPr>
            <a:lvl7pPr marL="29718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7pPr>
            <a:lvl8pPr marL="34290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8pPr>
            <a:lvl9pPr marL="38862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9pPr>
          </a:lstStyle>
          <a:p>
            <a:pPr>
              <a:spcBef>
                <a:spcPct val="0"/>
              </a:spcBef>
              <a:buClrTx/>
              <a:buSzTx/>
              <a:buFontTx/>
              <a:buNone/>
            </a:pPr>
            <a:fld id="{3CD243BF-92F6-4D21-AD4C-F7A3AB80E60F}" type="slidenum">
              <a:rPr lang="fr-CA" altLang="en-US" sz="1400" smtClean="0">
                <a:solidFill>
                  <a:srgbClr val="0033CC"/>
                </a:solidFill>
              </a:rPr>
              <a:pPr>
                <a:spcBef>
                  <a:spcPct val="0"/>
                </a:spcBef>
                <a:buClrTx/>
                <a:buSzTx/>
                <a:buFontTx/>
                <a:buNone/>
              </a:pPr>
              <a:t>17</a:t>
            </a:fld>
            <a:endParaRPr lang="fr-CA" altLang="en-US" sz="1400">
              <a:solidFill>
                <a:srgbClr val="0033C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4213"/>
          </a:xfrm>
        </p:spPr>
        <p:txBody>
          <a:bodyPr/>
          <a:lstStyle/>
          <a:p>
            <a:r>
              <a:rPr lang="en-US" dirty="0"/>
              <a:t>About the Research </a:t>
            </a:r>
          </a:p>
        </p:txBody>
      </p:sp>
      <p:sp>
        <p:nvSpPr>
          <p:cNvPr id="3" name="Content Placeholder 2" title="image Entente Canada-Quebec"/>
          <p:cNvSpPr>
            <a:spLocks noGrp="1"/>
          </p:cNvSpPr>
          <p:nvPr>
            <p:ph sz="quarter" idx="1"/>
          </p:nvPr>
        </p:nvSpPr>
        <p:spPr>
          <a:xfrm>
            <a:off x="125760" y="1124744"/>
            <a:ext cx="8892480" cy="5328592"/>
          </a:xfrm>
        </p:spPr>
        <p:txBody>
          <a:bodyPr/>
          <a:lstStyle/>
          <a:p>
            <a:r>
              <a:rPr lang="en-US" altLang="en-US" sz="3200" dirty="0">
                <a:latin typeface="Arial" charset="0"/>
                <a:cs typeface="Arial" charset="0"/>
              </a:rPr>
              <a:t>Empirical</a:t>
            </a:r>
          </a:p>
          <a:p>
            <a:r>
              <a:rPr lang="en-US" altLang="en-US" sz="3200" dirty="0">
                <a:latin typeface="Arial" charset="0"/>
                <a:cs typeface="Arial" charset="0"/>
              </a:rPr>
              <a:t>Bilingual </a:t>
            </a:r>
          </a:p>
          <a:p>
            <a:r>
              <a:rPr lang="en-US" altLang="en-US" sz="3200" dirty="0">
                <a:latin typeface="Arial" charset="0"/>
                <a:cs typeface="Arial" charset="0"/>
              </a:rPr>
              <a:t>International: 5 countries</a:t>
            </a:r>
          </a:p>
          <a:p>
            <a:r>
              <a:rPr lang="en-US" altLang="en-US" sz="3200" dirty="0">
                <a:latin typeface="Arial" charset="0"/>
                <a:cs typeface="Arial" charset="0"/>
              </a:rPr>
              <a:t>Methods: qualitative, quantitative, archival</a:t>
            </a:r>
          </a:p>
          <a:p>
            <a:r>
              <a:rPr lang="en-US" sz="3200" dirty="0"/>
              <a:t>Research grants</a:t>
            </a:r>
          </a:p>
          <a:p>
            <a:pPr lvl="1"/>
            <a:r>
              <a:rPr lang="en-US" sz="2600" dirty="0"/>
              <a:t>SSHRC</a:t>
            </a:r>
          </a:p>
          <a:p>
            <a:pPr lvl="1"/>
            <a:r>
              <a:rPr lang="en-US" sz="2600" dirty="0"/>
              <a:t>FRQSC </a:t>
            </a:r>
          </a:p>
          <a:p>
            <a:pPr lvl="1"/>
            <a:r>
              <a:rPr lang="fr-FR" sz="2600" dirty="0"/>
              <a:t>MEES</a:t>
            </a:r>
          </a:p>
          <a:p>
            <a:pPr lvl="1"/>
            <a:r>
              <a:rPr lang="en-US" sz="2800" dirty="0"/>
              <a:t>ECQ</a:t>
            </a:r>
          </a:p>
        </p:txBody>
      </p:sp>
      <p:pic>
        <p:nvPicPr>
          <p:cNvPr id="7" name="Picture 17" descr="Fonds de recherche du Québec – Société et culture (FRQSC)  logo" title="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0466" y="5735755"/>
            <a:ext cx="1689404" cy="59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Logo for the Social Sciences and Humanities Research Council of Canada. Copyright is http://www.sshrc-crsh.gc.ca/about-au_sujet/sshrc-logo-crsh/index-eng.asp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09" y="5877272"/>
            <a:ext cx="2232248" cy="264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Includes PAREA and ECQ and MELS" title="Logo Ministère de l’Éducation, de l’Enseignement supérieur et de la Recherch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8979" y="5696343"/>
            <a:ext cx="1625914" cy="61587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1"/>
          </p:nvPr>
        </p:nvSpPr>
        <p:spPr/>
        <p:txBody>
          <a:bodyPr/>
          <a:lstStyle/>
          <a:p>
            <a:pPr>
              <a:defRPr/>
            </a:pPr>
            <a:fld id="{81F4DA61-A799-491C-8E9E-DC789FEF6F2B}" type="slidenum">
              <a:rPr lang="fr-FR" altLang="fr-FR" smtClean="0"/>
              <a:pPr>
                <a:defRPr/>
              </a:pPr>
              <a:t>2</a:t>
            </a:fld>
            <a:endParaRPr lang="fr-FR" altLang="fr-FR"/>
          </a:p>
        </p:txBody>
      </p:sp>
    </p:spTree>
    <p:extLst>
      <p:ext uri="{BB962C8B-B14F-4D97-AF65-F5344CB8AC3E}">
        <p14:creationId xmlns:p14="http://schemas.microsoft.com/office/powerpoint/2010/main" val="2366157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505" y="260648"/>
            <a:ext cx="8928991" cy="636680"/>
          </a:xfrm>
        </p:spPr>
        <p:txBody>
          <a:bodyPr/>
          <a:lstStyle/>
          <a:p>
            <a:r>
              <a:rPr lang="en-CA" dirty="0">
                <a:effectLst/>
                <a:latin typeface="Arial" charset="0"/>
                <a:cs typeface="Arial" charset="0"/>
              </a:rPr>
              <a:t>Students with Disabilities</a:t>
            </a:r>
            <a:endParaRPr lang="en-US" dirty="0">
              <a:effectLst/>
            </a:endParaRPr>
          </a:p>
        </p:txBody>
      </p:sp>
      <p:sp>
        <p:nvSpPr>
          <p:cNvPr id="6" name="Content Placeholder 5"/>
          <p:cNvSpPr>
            <a:spLocks noGrp="1"/>
          </p:cNvSpPr>
          <p:nvPr>
            <p:ph sz="half" idx="1"/>
          </p:nvPr>
        </p:nvSpPr>
        <p:spPr>
          <a:xfrm>
            <a:off x="0" y="1556792"/>
            <a:ext cx="9144000" cy="3888432"/>
          </a:xfrm>
        </p:spPr>
        <p:txBody>
          <a:bodyPr/>
          <a:lstStyle/>
          <a:p>
            <a:pPr lvl="1">
              <a:spcBef>
                <a:spcPts val="600"/>
              </a:spcBef>
              <a:spcAft>
                <a:spcPts val="400"/>
              </a:spcAft>
            </a:pPr>
            <a:r>
              <a:rPr lang="en-US" sz="2900" dirty="0"/>
              <a:t>Self-reported disability: 11%-17% of </a:t>
            </a:r>
            <a:r>
              <a:rPr lang="en-US" sz="2900" dirty="0" err="1"/>
              <a:t>students</a:t>
            </a:r>
            <a:r>
              <a:rPr lang="en-US" sz="2900" baseline="30000" dirty="0" err="1"/>
              <a:t>1</a:t>
            </a:r>
            <a:r>
              <a:rPr lang="en-US" sz="2900" dirty="0"/>
              <a:t> </a:t>
            </a:r>
          </a:p>
          <a:p>
            <a:pPr lvl="1">
              <a:spcBef>
                <a:spcPts val="600"/>
              </a:spcBef>
              <a:spcAft>
                <a:spcPts val="400"/>
              </a:spcAft>
            </a:pPr>
            <a:r>
              <a:rPr lang="en-US" sz="2900" dirty="0"/>
              <a:t>≈ 2/3 not registered for campus disability services</a:t>
            </a:r>
            <a:r>
              <a:rPr lang="en-US" sz="2900" baseline="30000" dirty="0"/>
              <a:t>2 </a:t>
            </a:r>
          </a:p>
          <a:p>
            <a:pPr lvl="1">
              <a:spcBef>
                <a:spcPts val="600"/>
              </a:spcBef>
              <a:spcAft>
                <a:spcPts val="400"/>
              </a:spcAft>
            </a:pPr>
            <a:r>
              <a:rPr lang="en-US" sz="2900" dirty="0"/>
              <a:t>≈ 50% have multiple disabilities</a:t>
            </a:r>
          </a:p>
          <a:p>
            <a:pPr lvl="1">
              <a:spcBef>
                <a:spcPts val="600"/>
              </a:spcBef>
              <a:spcAft>
                <a:spcPts val="400"/>
              </a:spcAft>
            </a:pPr>
            <a:r>
              <a:rPr lang="en-US" sz="2900" dirty="0"/>
              <a:t>Most common disabilities reported</a:t>
            </a:r>
          </a:p>
          <a:p>
            <a:pPr lvl="2">
              <a:spcBef>
                <a:spcPts val="600"/>
              </a:spcBef>
              <a:spcAft>
                <a:spcPts val="400"/>
              </a:spcAft>
            </a:pPr>
            <a:r>
              <a:rPr lang="en-US" sz="2600" dirty="0"/>
              <a:t>Learning disability/ADHD</a:t>
            </a:r>
          </a:p>
          <a:p>
            <a:pPr lvl="2">
              <a:spcBef>
                <a:spcPts val="600"/>
              </a:spcBef>
              <a:spcAft>
                <a:spcPts val="400"/>
              </a:spcAft>
            </a:pPr>
            <a:r>
              <a:rPr lang="en-US" sz="2600" dirty="0"/>
              <a:t>Mental health conditions</a:t>
            </a:r>
          </a:p>
          <a:p>
            <a:pPr lvl="2">
              <a:spcBef>
                <a:spcPts val="600"/>
              </a:spcBef>
              <a:spcAft>
                <a:spcPts val="400"/>
              </a:spcAft>
            </a:pPr>
            <a:r>
              <a:rPr lang="en-US" sz="2600" dirty="0"/>
              <a:t>Chronic health conditions</a:t>
            </a:r>
          </a:p>
          <a:p>
            <a:pPr lvl="1">
              <a:spcBef>
                <a:spcPts val="0"/>
              </a:spcBef>
            </a:pPr>
            <a:endParaRPr lang="en-US" sz="3000" dirty="0">
              <a:latin typeface="Arial Narrow" pitchFamily="34" charset="0"/>
            </a:endParaRPr>
          </a:p>
        </p:txBody>
      </p:sp>
      <p:sp>
        <p:nvSpPr>
          <p:cNvPr id="10" name="TextBox 9"/>
          <p:cNvSpPr txBox="1"/>
          <p:nvPr/>
        </p:nvSpPr>
        <p:spPr>
          <a:xfrm>
            <a:off x="458323" y="5930890"/>
            <a:ext cx="8369883" cy="810478"/>
          </a:xfrm>
          <a:prstGeom prst="rect">
            <a:avLst/>
          </a:prstGeom>
          <a:noFill/>
        </p:spPr>
        <p:txBody>
          <a:bodyPr wrap="square" rtlCol="0">
            <a:spAutoFit/>
          </a:bodyPr>
          <a:lstStyle/>
          <a:p>
            <a:r>
              <a:rPr lang="en-US" sz="1000" baseline="30000" dirty="0" err="1">
                <a:latin typeface="Arial Narrow" panose="020B0606020202030204" pitchFamily="34" charset="0"/>
              </a:rPr>
              <a:t>1</a:t>
            </a:r>
            <a:r>
              <a:rPr lang="en-US" sz="1000" dirty="0" err="1">
                <a:latin typeface="Arial Narrow" panose="020B0606020202030204" pitchFamily="34" charset="0"/>
              </a:rPr>
              <a:t>Fichten</a:t>
            </a:r>
            <a:r>
              <a:rPr lang="en-US" sz="1000" dirty="0">
                <a:latin typeface="Arial Narrow" panose="020B0606020202030204" pitchFamily="34" charset="0"/>
              </a:rPr>
              <a:t>, C.S., Heiman, T., Havel, A., Jorgensen, M., King, L., Nguyen, M.N., &amp; Budd, J. (2015). Will the real universal design stand up? Postsecondary students with disabilities in Canada and Israel. Manuscript submitted for publication.</a:t>
            </a:r>
          </a:p>
          <a:p>
            <a:endParaRPr lang="en-US" sz="1000" baseline="30000" dirty="0">
              <a:latin typeface="Arial Narrow" panose="020B0606020202030204" pitchFamily="34" charset="0"/>
            </a:endParaRPr>
          </a:p>
          <a:p>
            <a:r>
              <a:rPr lang="en-US" sz="1000" baseline="30000" dirty="0" err="1">
                <a:latin typeface="Arial Narrow" panose="020B0606020202030204" pitchFamily="34" charset="0"/>
              </a:rPr>
              <a:t>2</a:t>
            </a:r>
            <a:r>
              <a:rPr lang="en-US" sz="1000" dirty="0" err="1">
                <a:latin typeface="Arial Narrow" panose="020B0606020202030204" pitchFamily="34" charset="0"/>
              </a:rPr>
              <a:t>Fichten</a:t>
            </a:r>
            <a:r>
              <a:rPr lang="en-US" sz="1000" dirty="0">
                <a:latin typeface="Arial Narrow" panose="020B0606020202030204" pitchFamily="34" charset="0"/>
              </a:rPr>
              <a:t>, C.S., Jorgensen, S., Havel, A., Barile, M., (2006). College students with disabilities: Their future and success. Final report to FQRSC. Montréal: Adaptech Research Network, Dawson College. </a:t>
            </a:r>
          </a:p>
        </p:txBody>
      </p:sp>
      <p:pic>
        <p:nvPicPr>
          <p:cNvPr id="8" name="Picture 2" descr="Cartoon man checking off items on a checklist. Copyright is http://www.analyticstool.com/" title="Cartoon man checking off items on a checklist"/>
          <p:cNvPicPr>
            <a:picLocks noChangeAspect="1" noChangeArrowheads="1"/>
          </p:cNvPicPr>
          <p:nvPr/>
        </p:nvPicPr>
        <p:blipFill>
          <a:blip r:embed="rId3" cstate="print"/>
          <a:srcRect/>
          <a:stretch>
            <a:fillRect/>
          </a:stretch>
        </p:blipFill>
        <p:spPr bwMode="auto">
          <a:xfrm>
            <a:off x="6228184" y="3933056"/>
            <a:ext cx="2090040" cy="1452578"/>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CDBDAD60-0191-4875-9B42-A3AE3433DD96}" type="slidenum">
              <a:rPr lang="en-US" smtClean="0"/>
              <a:pPr/>
              <a:t>3</a:t>
            </a:fld>
            <a:endParaRPr lang="en-US" dirty="0"/>
          </a:p>
        </p:txBody>
      </p:sp>
    </p:spTree>
    <p:extLst>
      <p:ext uri="{BB962C8B-B14F-4D97-AF65-F5344CB8AC3E}">
        <p14:creationId xmlns:p14="http://schemas.microsoft.com/office/powerpoint/2010/main" val="988637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9100" y="188640"/>
            <a:ext cx="8305800" cy="792088"/>
          </a:xfrm>
        </p:spPr>
        <p:txBody>
          <a:bodyPr/>
          <a:lstStyle/>
          <a:p>
            <a:pPr algn="ctr"/>
            <a:r>
              <a:rPr lang="en-US" dirty="0">
                <a:effectLst/>
              </a:rPr>
              <a:t>Graduation / Persistence</a:t>
            </a:r>
          </a:p>
        </p:txBody>
      </p:sp>
      <p:sp>
        <p:nvSpPr>
          <p:cNvPr id="8" name="TextBox 7"/>
          <p:cNvSpPr txBox="1"/>
          <p:nvPr/>
        </p:nvSpPr>
        <p:spPr>
          <a:xfrm>
            <a:off x="1" y="1337860"/>
            <a:ext cx="9143999" cy="4647426"/>
          </a:xfrm>
          <a:prstGeom prst="rect">
            <a:avLst/>
          </a:prstGeom>
          <a:noFill/>
        </p:spPr>
        <p:txBody>
          <a:bodyPr wrap="square" rtlCol="0">
            <a:spAutoFit/>
          </a:bodyPr>
          <a:lstStyle/>
          <a:p>
            <a:pPr marL="268288" indent="-268288" eaLnBrk="0" hangingPunct="0">
              <a:spcBef>
                <a:spcPct val="20000"/>
              </a:spcBef>
              <a:buClr>
                <a:srgbClr val="0033CC"/>
              </a:buClr>
              <a:buSzPct val="75000"/>
              <a:buFont typeface="Wingdings 2" pitchFamily="18" charset="2"/>
              <a:buChar char=""/>
              <a:defRPr/>
            </a:pPr>
            <a:r>
              <a:rPr lang="en-US" sz="3600" dirty="0">
                <a:latin typeface="Arial" panose="020B0604020202020204" pitchFamily="34" charset="0"/>
                <a:cs typeface="Arial" panose="020B0604020202020204" pitchFamily="34" charset="0"/>
              </a:rPr>
              <a:t>N = 42,010 college students</a:t>
            </a:r>
          </a:p>
          <a:p>
            <a:pPr marL="268288" indent="-268288" eaLnBrk="0" hangingPunct="0">
              <a:spcBef>
                <a:spcPct val="20000"/>
              </a:spcBef>
              <a:buClr>
                <a:srgbClr val="0033CC"/>
              </a:buClr>
              <a:buSzPct val="75000"/>
              <a:buFont typeface="Wingdings 2" pitchFamily="18" charset="2"/>
              <a:buChar char=""/>
              <a:defRPr/>
            </a:pPr>
            <a:r>
              <a:rPr lang="en-US" sz="3600" dirty="0">
                <a:latin typeface="Arial" panose="020B0604020202020204" pitchFamily="34" charset="0"/>
                <a:cs typeface="Arial" panose="020B0604020202020204" pitchFamily="34" charset="0"/>
              </a:rPr>
              <a:t>Students with/without disabilities graduate at the same rate</a:t>
            </a:r>
            <a:r>
              <a:rPr lang="en-US" sz="3600" baseline="30000" dirty="0">
                <a:latin typeface="Arial" panose="020B0604020202020204" pitchFamily="34" charset="0"/>
                <a:cs typeface="Arial" panose="020B0604020202020204" pitchFamily="34" charset="0"/>
              </a:rPr>
              <a:t>1 </a:t>
            </a:r>
            <a:endParaRPr lang="en-US" sz="3600" dirty="0">
              <a:latin typeface="Arial" panose="020B0604020202020204" pitchFamily="34" charset="0"/>
              <a:cs typeface="Arial" panose="020B0604020202020204" pitchFamily="34" charset="0"/>
            </a:endParaRPr>
          </a:p>
          <a:p>
            <a:pPr marL="536575" lvl="1" indent="-268288" eaLnBrk="0" hangingPunct="0">
              <a:spcBef>
                <a:spcPct val="20000"/>
              </a:spcBef>
              <a:buClr>
                <a:srgbClr val="0033CC"/>
              </a:buClr>
              <a:buSzPct val="75000"/>
              <a:buFont typeface="Wingdings 2" pitchFamily="18" charset="2"/>
              <a:buChar char=""/>
              <a:defRPr/>
            </a:pPr>
            <a:r>
              <a:rPr lang="en-US" sz="3200" dirty="0">
                <a:latin typeface="Arial" panose="020B0604020202020204" pitchFamily="34" charset="0"/>
                <a:cs typeface="Arial" panose="020B0604020202020204" pitchFamily="34" charset="0"/>
              </a:rPr>
              <a:t>Graduation rate </a:t>
            </a:r>
          </a:p>
          <a:p>
            <a:pPr marL="539496" lvl="1" eaLnBrk="0" hangingPunct="0">
              <a:spcBef>
                <a:spcPct val="20000"/>
              </a:spcBef>
              <a:buClr>
                <a:srgbClr val="0033CC"/>
              </a:buClr>
              <a:buSzPct val="75000"/>
              <a:defRPr/>
            </a:pPr>
            <a:r>
              <a:rPr lang="en-US" sz="3200" dirty="0">
                <a:latin typeface="Arial" panose="020B0604020202020204" pitchFamily="34" charset="0"/>
                <a:cs typeface="Arial" panose="020B0604020202020204" pitchFamily="34" charset="0"/>
              </a:rPr>
              <a:t>of students with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disabilities is higher</a:t>
            </a:r>
          </a:p>
          <a:p>
            <a:pPr marL="803275" lvl="2" indent="-268288" eaLnBrk="0" hangingPunct="0">
              <a:spcBef>
                <a:spcPct val="20000"/>
              </a:spcBef>
              <a:buClr>
                <a:srgbClr val="0033CC"/>
              </a:buClr>
              <a:buSzPct val="75000"/>
              <a:buFont typeface="Wingdings 2" pitchFamily="18" charset="2"/>
              <a:buChar char=""/>
              <a:defRPr/>
            </a:pPr>
            <a:r>
              <a:rPr lang="en-US" sz="2800" dirty="0">
                <a:latin typeface="Arial" panose="020B0604020202020204" pitchFamily="34" charset="0"/>
                <a:cs typeface="Arial" panose="020B0604020202020204" pitchFamily="34" charset="0"/>
              </a:rPr>
              <a:t>But not significantly</a:t>
            </a:r>
          </a:p>
          <a:p>
            <a:pPr marL="536575" lvl="1" indent="-268288">
              <a:spcBef>
                <a:spcPct val="20000"/>
              </a:spcBef>
              <a:buClr>
                <a:srgbClr val="0033CC"/>
              </a:buClr>
              <a:buSzPct val="75000"/>
              <a:buFont typeface="Wingdings 2" pitchFamily="18" charset="2"/>
              <a:buChar char=""/>
              <a:defRPr/>
            </a:pPr>
            <a:r>
              <a:rPr lang="en-US" sz="3200" dirty="0">
                <a:latin typeface="Arial" panose="020B0604020202020204" pitchFamily="34" charset="0"/>
                <a:cs typeface="Arial" panose="020B0604020202020204" pitchFamily="34" charset="0"/>
              </a:rPr>
              <a:t>Take an extra term</a:t>
            </a:r>
          </a:p>
        </p:txBody>
      </p:sp>
      <p:pic>
        <p:nvPicPr>
          <p:cNvPr id="10" name="Picture 3" descr="55% of pre-university students with disabilities graduate.&#10;54.5% of pre-university students without disabilities graduate.&#10;&#10;53.2% of career/technical students with disabilities graduate.&#10;51.7% of career/technical students without disabilities graduate." title="Graph: Students with and without disabilities graduate at the same rate"/>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4625789" y="2737486"/>
            <a:ext cx="4394010" cy="346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descr="Jorgensen, S., Fichten, C.S., Havel, A., Lamb, D., James, C., &amp; Barile, M. (2005). Academic performance of college students with and without disabilities: An archival study. Canadian Journal of Counselling, 39(2), 101-117.&#10;" title="Graph: students with and without disabilities graduate at the same rate"/>
          <p:cNvSpPr txBox="1"/>
          <p:nvPr/>
        </p:nvSpPr>
        <p:spPr>
          <a:xfrm>
            <a:off x="395536" y="6342419"/>
            <a:ext cx="8352928" cy="830997"/>
          </a:xfrm>
          <a:prstGeom prst="rect">
            <a:avLst/>
          </a:prstGeom>
          <a:noFill/>
        </p:spPr>
        <p:txBody>
          <a:bodyPr wrap="square" rtlCol="0">
            <a:spAutoFit/>
          </a:bodyPr>
          <a:lstStyle/>
          <a:p>
            <a:r>
              <a:rPr lang="en-US" sz="1200" baseline="30000" dirty="0"/>
              <a:t>1 </a:t>
            </a:r>
            <a:r>
              <a:rPr lang="en-US" sz="1200" dirty="0"/>
              <a:t>Jorgensen, S., Fichten, C.S., Havel, A., Lamb, D., James, C., &amp; Barile, M. (2005). Academic performance of college students with and without disabilities: An archival study. Canadian Journal of Counselling, 39(2), 101-117.</a:t>
            </a:r>
          </a:p>
          <a:p>
            <a:endParaRPr lang="en-US" dirty="0"/>
          </a:p>
        </p:txBody>
      </p:sp>
      <p:sp>
        <p:nvSpPr>
          <p:cNvPr id="2" name="Slide Number Placeholder 1"/>
          <p:cNvSpPr>
            <a:spLocks noGrp="1"/>
          </p:cNvSpPr>
          <p:nvPr>
            <p:ph type="sldNum" sz="quarter" idx="12"/>
          </p:nvPr>
        </p:nvSpPr>
        <p:spPr/>
        <p:txBody>
          <a:bodyPr/>
          <a:lstStyle/>
          <a:p>
            <a:fld id="{B9B7B59F-D63B-4DF2-8647-20A8DA6F981F}" type="slidenum">
              <a:rPr lang="en-US" smtClean="0"/>
              <a:pPr/>
              <a:t>4</a:t>
            </a:fld>
            <a:endParaRPr lang="en-US" dirty="0"/>
          </a:p>
        </p:txBody>
      </p:sp>
    </p:spTree>
    <p:extLst>
      <p:ext uri="{BB962C8B-B14F-4D97-AF65-F5344CB8AC3E}">
        <p14:creationId xmlns:p14="http://schemas.microsoft.com/office/powerpoint/2010/main" val="3040200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753" y="-99392"/>
            <a:ext cx="9036495" cy="1143000"/>
          </a:xfrm>
        </p:spPr>
        <p:txBody>
          <a:bodyPr>
            <a:noAutofit/>
          </a:bodyPr>
          <a:lstStyle/>
          <a:p>
            <a:pPr algn="ctr">
              <a:lnSpc>
                <a:spcPts val="3600"/>
              </a:lnSpc>
            </a:pPr>
            <a:r>
              <a:rPr lang="en-US" sz="3200" dirty="0">
                <a:effectLst/>
              </a:rPr>
              <a:t>Information &amp; Communication Technologies (ICTs) and Learning Disabilities (LD)</a:t>
            </a:r>
          </a:p>
        </p:txBody>
      </p:sp>
      <p:sp>
        <p:nvSpPr>
          <p:cNvPr id="6" name="Content Placeholder 2"/>
          <p:cNvSpPr txBox="1">
            <a:spLocks/>
          </p:cNvSpPr>
          <p:nvPr/>
        </p:nvSpPr>
        <p:spPr>
          <a:xfrm>
            <a:off x="-162272" y="1412776"/>
            <a:ext cx="9468544" cy="4681537"/>
          </a:xfrm>
          <a:prstGeom prst="rect">
            <a:avLst/>
          </a:prstGeom>
        </p:spPr>
        <p:txBody>
          <a:bodyPr/>
          <a:lstStyle>
            <a:lvl1pPr marL="273050" indent="-273050" algn="l" rtl="0" eaLnBrk="0" fontAlgn="base" hangingPunct="0">
              <a:spcBef>
                <a:spcPct val="20000"/>
              </a:spcBef>
              <a:spcAft>
                <a:spcPct val="0"/>
              </a:spcAft>
              <a:buClr>
                <a:schemeClr val="accent5">
                  <a:lumMod val="75000"/>
                </a:schemeClr>
              </a:buClr>
              <a:buSzPct val="75000"/>
              <a:buFont typeface="Wingdings 2" pitchFamily="18" charset="2"/>
              <a:buChar char=""/>
              <a:defRPr sz="3600" kern="1200">
                <a:solidFill>
                  <a:schemeClr val="tx1"/>
                </a:solidFill>
                <a:latin typeface="+mj-lt"/>
                <a:ea typeface="+mn-ea"/>
                <a:cs typeface="+mn-cs"/>
              </a:defRPr>
            </a:lvl1pPr>
            <a:lvl2pPr marL="639763" indent="-246063" algn="l" rtl="0" eaLnBrk="0" fontAlgn="base" hangingPunct="0">
              <a:spcBef>
                <a:spcPct val="20000"/>
              </a:spcBef>
              <a:spcAft>
                <a:spcPct val="0"/>
              </a:spcAft>
              <a:buClr>
                <a:schemeClr val="accent5">
                  <a:lumMod val="75000"/>
                </a:schemeClr>
              </a:buClr>
              <a:buSzPct val="75000"/>
              <a:buFont typeface="Wingdings 2" pitchFamily="18" charset="2"/>
              <a:buChar char=""/>
              <a:defRPr sz="3200" kern="1200">
                <a:solidFill>
                  <a:schemeClr val="tx1"/>
                </a:solidFill>
                <a:latin typeface="+mj-lt"/>
                <a:ea typeface="+mn-ea"/>
                <a:cs typeface="+mn-cs"/>
              </a:defRPr>
            </a:lvl2pPr>
            <a:lvl3pPr marL="914400" indent="-246063" algn="l" rtl="0" eaLnBrk="0" fontAlgn="base" hangingPunct="0">
              <a:spcBef>
                <a:spcPct val="20000"/>
              </a:spcBef>
              <a:spcAft>
                <a:spcPct val="0"/>
              </a:spcAft>
              <a:buClr>
                <a:schemeClr val="accent5">
                  <a:lumMod val="75000"/>
                </a:schemeClr>
              </a:buClr>
              <a:buSzPct val="75000"/>
              <a:buFont typeface="Wingdings 2" pitchFamily="18" charset="2"/>
              <a:buChar char=""/>
              <a:defRPr sz="2800" kern="1200">
                <a:solidFill>
                  <a:schemeClr val="tx1"/>
                </a:solidFill>
                <a:latin typeface="+mj-lt"/>
                <a:ea typeface="+mn-ea"/>
                <a:cs typeface="+mn-cs"/>
              </a:defRPr>
            </a:lvl3pPr>
            <a:lvl4pPr marL="1187450" indent="-209550" algn="l" rtl="0" eaLnBrk="0" fontAlgn="base" hangingPunct="0">
              <a:spcBef>
                <a:spcPct val="20000"/>
              </a:spcBef>
              <a:spcAft>
                <a:spcPct val="0"/>
              </a:spcAft>
              <a:buClr>
                <a:schemeClr val="accent5">
                  <a:lumMod val="75000"/>
                </a:schemeClr>
              </a:buClr>
              <a:buSzPct val="75000"/>
              <a:buFont typeface="Wingdings 2" pitchFamily="18" charset="2"/>
              <a:buChar char=""/>
              <a:defRPr sz="2400" kern="1200">
                <a:solidFill>
                  <a:schemeClr val="tx1"/>
                </a:solidFill>
                <a:latin typeface="+mj-lt"/>
                <a:ea typeface="+mn-ea"/>
                <a:cs typeface="+mn-cs"/>
              </a:defRPr>
            </a:lvl4pPr>
            <a:lvl5pPr marL="1462088" indent="-209550" algn="l" rtl="0" eaLnBrk="0" fontAlgn="base" hangingPunct="0">
              <a:spcBef>
                <a:spcPct val="20000"/>
              </a:spcBef>
              <a:spcAft>
                <a:spcPct val="0"/>
              </a:spcAft>
              <a:buClr>
                <a:schemeClr val="accent5">
                  <a:lumMod val="75000"/>
                </a:schemeClr>
              </a:buClr>
              <a:buSzPct val="75000"/>
              <a:buFont typeface="Wingdings 2" pitchFamily="18" charset="2"/>
              <a:buChar char=""/>
              <a:defRPr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625475" lvl="1" indent="-352425">
              <a:spcBef>
                <a:spcPts val="600"/>
              </a:spcBef>
              <a:spcAft>
                <a:spcPts val="400"/>
              </a:spcAft>
              <a:buClr>
                <a:srgbClr val="0033CC"/>
              </a:buClr>
            </a:pPr>
            <a:r>
              <a:rPr lang="en-US" sz="3400" dirty="0">
                <a:latin typeface="Arial" panose="020B0604020202020204" pitchFamily="34" charset="0"/>
                <a:cs typeface="Arial" panose="020B0604020202020204" pitchFamily="34" charset="0"/>
              </a:rPr>
              <a:t>Widely believed: ICTs help students with LD </a:t>
            </a:r>
          </a:p>
          <a:p>
            <a:pPr marL="900112" lvl="2" indent="-352425">
              <a:spcBef>
                <a:spcPts val="1000"/>
              </a:spcBef>
              <a:spcAft>
                <a:spcPts val="400"/>
              </a:spcAft>
              <a:buClr>
                <a:srgbClr val="0033CC"/>
              </a:buClr>
            </a:pPr>
            <a:r>
              <a:rPr lang="en-US" sz="3200" dirty="0">
                <a:latin typeface="Arial" panose="020B0604020202020204" pitchFamily="34" charset="0"/>
                <a:cs typeface="Arial" panose="020B0604020202020204" pitchFamily="34" charset="0"/>
              </a:rPr>
              <a:t>Research is inconclusive</a:t>
            </a:r>
          </a:p>
          <a:p>
            <a:pPr marL="900112" lvl="2" indent="-352425">
              <a:spcBef>
                <a:spcPts val="1000"/>
              </a:spcBef>
              <a:spcAft>
                <a:spcPts val="400"/>
              </a:spcAft>
              <a:buClr>
                <a:srgbClr val="0033CC"/>
              </a:buClr>
            </a:pPr>
            <a:r>
              <a:rPr lang="en-US" sz="3200" dirty="0">
                <a:latin typeface="Arial" panose="020B0604020202020204" pitchFamily="34" charset="0"/>
                <a:cs typeface="Arial" panose="020B0604020202020204" pitchFamily="34" charset="0"/>
              </a:rPr>
              <a:t>Our research</a:t>
            </a:r>
          </a:p>
          <a:p>
            <a:pPr marL="1175385" lvl="5" indent="-352425">
              <a:spcBef>
                <a:spcPts val="1000"/>
              </a:spcBef>
              <a:spcAft>
                <a:spcPts val="400"/>
              </a:spcAft>
              <a:buClr>
                <a:srgbClr val="0033CC"/>
              </a:buClr>
            </a:pPr>
            <a:r>
              <a:rPr lang="en-US" sz="2800" dirty="0">
                <a:latin typeface="Arial" panose="020B0604020202020204" pitchFamily="34" charset="0"/>
                <a:cs typeface="Arial" panose="020B0604020202020204" pitchFamily="34" charset="0"/>
              </a:rPr>
              <a:t>n = 58 experts </a:t>
            </a:r>
          </a:p>
          <a:p>
            <a:pPr marL="1175385" lvl="5" indent="-352425">
              <a:spcBef>
                <a:spcPts val="1000"/>
              </a:spcBef>
              <a:spcAft>
                <a:spcPts val="400"/>
              </a:spcAft>
              <a:buClr>
                <a:srgbClr val="0033CC"/>
              </a:buClr>
            </a:pPr>
            <a:r>
              <a:rPr lang="en-US" sz="2800" dirty="0">
                <a:latin typeface="Arial" panose="020B0604020202020204" pitchFamily="34" charset="0"/>
                <a:cs typeface="Arial" panose="020B0604020202020204" pitchFamily="34" charset="0"/>
              </a:rPr>
              <a:t>n = 74 students with LD</a:t>
            </a:r>
          </a:p>
        </p:txBody>
      </p:sp>
      <p:sp>
        <p:nvSpPr>
          <p:cNvPr id="8" name="TextBox 7"/>
          <p:cNvSpPr txBox="1"/>
          <p:nvPr/>
        </p:nvSpPr>
        <p:spPr>
          <a:xfrm>
            <a:off x="323528" y="6331386"/>
            <a:ext cx="8678626" cy="400110"/>
          </a:xfrm>
          <a:prstGeom prst="rect">
            <a:avLst/>
          </a:prstGeom>
          <a:noFill/>
        </p:spPr>
        <p:txBody>
          <a:bodyPr wrap="square" rtlCol="0">
            <a:spAutoFit/>
          </a:bodyPr>
          <a:lstStyle/>
          <a:p>
            <a:pPr marL="117475" lvl="3">
              <a:lnSpc>
                <a:spcPts val="1200"/>
              </a:lnSpc>
            </a:pPr>
            <a:r>
              <a:rPr lang="en-US" sz="1000" dirty="0">
                <a:latin typeface="Arial Narrow" panose="020B0606020202030204" pitchFamily="34" charset="0"/>
              </a:rPr>
              <a:t>Fichten, C. S., Nguyen, M. N., King, L., Barile, M., Havel, A., </a:t>
            </a:r>
            <a:r>
              <a:rPr lang="en-US" sz="1000" dirty="0" err="1">
                <a:latin typeface="Arial Narrow" panose="020B0606020202030204" pitchFamily="34" charset="0"/>
              </a:rPr>
              <a:t>Mimouni</a:t>
            </a:r>
            <a:r>
              <a:rPr lang="en-US" sz="1000" dirty="0">
                <a:latin typeface="Arial Narrow" panose="020B0606020202030204" pitchFamily="34" charset="0"/>
              </a:rPr>
              <a:t>, Z., Chauvin, A., Budd, J., Raymond, O., </a:t>
            </a:r>
            <a:r>
              <a:rPr lang="en-US" sz="1000" dirty="0" err="1">
                <a:latin typeface="Arial Narrow" panose="020B0606020202030204" pitchFamily="34" charset="0"/>
              </a:rPr>
              <a:t>Juhel</a:t>
            </a:r>
            <a:r>
              <a:rPr lang="en-US" sz="1000" dirty="0">
                <a:latin typeface="Arial Narrow" panose="020B0606020202030204" pitchFamily="34" charset="0"/>
              </a:rPr>
              <a:t>, J.-C., &amp; Asuncion, J. (2013). Information and communication technology profiles of college students with learning disabilities. Journal of Education and Learning, 2(1), 176-177. </a:t>
            </a:r>
            <a:endParaRPr lang="en-CA" sz="1000" dirty="0">
              <a:latin typeface="Arial Narrow" panose="020B0606020202030204" pitchFamily="34" charset="0"/>
              <a:sym typeface="Wingdings" pitchFamily="2" charset="2"/>
            </a:endParaRPr>
          </a:p>
        </p:txBody>
      </p:sp>
      <p:pic>
        <p:nvPicPr>
          <p:cNvPr id="9" name="Picture 3" descr="An open laptop. Copyright is http://dir.indiamart.com/navi-mumbai/branded-computers.html" title="Open lap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891787"/>
            <a:ext cx="2426903" cy="1908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B9B7B59F-D63B-4DF2-8647-20A8DA6F981F}" type="slidenum">
              <a:rPr lang="en-US" smtClean="0"/>
              <a:pPr/>
              <a:t>5</a:t>
            </a:fld>
            <a:endParaRPr lang="en-US" dirty="0"/>
          </a:p>
        </p:txBody>
      </p:sp>
    </p:spTree>
    <p:extLst>
      <p:ext uri="{BB962C8B-B14F-4D97-AF65-F5344CB8AC3E}">
        <p14:creationId xmlns:p14="http://schemas.microsoft.com/office/powerpoint/2010/main" val="3689825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305800" cy="710952"/>
          </a:xfrm>
        </p:spPr>
        <p:txBody>
          <a:bodyPr>
            <a:normAutofit/>
          </a:bodyPr>
          <a:lstStyle/>
          <a:p>
            <a:pPr lvl="1"/>
            <a:r>
              <a:rPr lang="en-US" dirty="0"/>
              <a:t>ICTs &amp; LD: Our Findings</a:t>
            </a:r>
          </a:p>
        </p:txBody>
      </p:sp>
      <p:sp>
        <p:nvSpPr>
          <p:cNvPr id="4" name="Content Placeholder 2"/>
          <p:cNvSpPr txBox="1">
            <a:spLocks/>
          </p:cNvSpPr>
          <p:nvPr/>
        </p:nvSpPr>
        <p:spPr>
          <a:xfrm>
            <a:off x="0" y="1124744"/>
            <a:ext cx="9144000" cy="4681537"/>
          </a:xfrm>
          <a:prstGeom prst="rect">
            <a:avLst/>
          </a:prstGeom>
        </p:spPr>
        <p:txBody>
          <a:bodyPr/>
          <a:lstStyle>
            <a:lvl1pPr marL="273050" indent="-273050" algn="l" rtl="0" eaLnBrk="0" fontAlgn="base" hangingPunct="0">
              <a:spcBef>
                <a:spcPct val="20000"/>
              </a:spcBef>
              <a:spcAft>
                <a:spcPct val="0"/>
              </a:spcAft>
              <a:buClr>
                <a:schemeClr val="accent5">
                  <a:lumMod val="75000"/>
                </a:schemeClr>
              </a:buClr>
              <a:buSzPct val="75000"/>
              <a:buFont typeface="Wingdings 2" pitchFamily="18" charset="2"/>
              <a:buChar char=""/>
              <a:defRPr sz="3600" kern="1200">
                <a:solidFill>
                  <a:schemeClr val="tx1"/>
                </a:solidFill>
                <a:latin typeface="+mj-lt"/>
                <a:ea typeface="+mn-ea"/>
                <a:cs typeface="+mn-cs"/>
              </a:defRPr>
            </a:lvl1pPr>
            <a:lvl2pPr marL="639763" indent="-246063" algn="l" rtl="0" eaLnBrk="0" fontAlgn="base" hangingPunct="0">
              <a:spcBef>
                <a:spcPct val="20000"/>
              </a:spcBef>
              <a:spcAft>
                <a:spcPct val="0"/>
              </a:spcAft>
              <a:buClr>
                <a:schemeClr val="accent5">
                  <a:lumMod val="75000"/>
                </a:schemeClr>
              </a:buClr>
              <a:buSzPct val="75000"/>
              <a:buFont typeface="Wingdings 2" pitchFamily="18" charset="2"/>
              <a:buChar char=""/>
              <a:defRPr sz="3200" kern="1200">
                <a:solidFill>
                  <a:schemeClr val="tx1"/>
                </a:solidFill>
                <a:latin typeface="+mj-lt"/>
                <a:ea typeface="+mn-ea"/>
                <a:cs typeface="+mn-cs"/>
              </a:defRPr>
            </a:lvl2pPr>
            <a:lvl3pPr marL="914400" indent="-246063" algn="l" rtl="0" eaLnBrk="0" fontAlgn="base" hangingPunct="0">
              <a:spcBef>
                <a:spcPct val="20000"/>
              </a:spcBef>
              <a:spcAft>
                <a:spcPct val="0"/>
              </a:spcAft>
              <a:buClr>
                <a:schemeClr val="accent5">
                  <a:lumMod val="75000"/>
                </a:schemeClr>
              </a:buClr>
              <a:buSzPct val="75000"/>
              <a:buFont typeface="Wingdings 2" pitchFamily="18" charset="2"/>
              <a:buChar char=""/>
              <a:defRPr sz="2800" kern="1200">
                <a:solidFill>
                  <a:schemeClr val="tx1"/>
                </a:solidFill>
                <a:latin typeface="+mj-lt"/>
                <a:ea typeface="+mn-ea"/>
                <a:cs typeface="+mn-cs"/>
              </a:defRPr>
            </a:lvl3pPr>
            <a:lvl4pPr marL="1187450" indent="-209550" algn="l" rtl="0" eaLnBrk="0" fontAlgn="base" hangingPunct="0">
              <a:spcBef>
                <a:spcPct val="20000"/>
              </a:spcBef>
              <a:spcAft>
                <a:spcPct val="0"/>
              </a:spcAft>
              <a:buClr>
                <a:schemeClr val="accent5">
                  <a:lumMod val="75000"/>
                </a:schemeClr>
              </a:buClr>
              <a:buSzPct val="75000"/>
              <a:buFont typeface="Wingdings 2" pitchFamily="18" charset="2"/>
              <a:buChar char=""/>
              <a:defRPr sz="2400" kern="1200">
                <a:solidFill>
                  <a:schemeClr val="tx1"/>
                </a:solidFill>
                <a:latin typeface="+mj-lt"/>
                <a:ea typeface="+mn-ea"/>
                <a:cs typeface="+mn-cs"/>
              </a:defRPr>
            </a:lvl4pPr>
            <a:lvl5pPr marL="1462088" indent="-209550" algn="l" rtl="0" eaLnBrk="0" fontAlgn="base" hangingPunct="0">
              <a:spcBef>
                <a:spcPct val="20000"/>
              </a:spcBef>
              <a:spcAft>
                <a:spcPct val="0"/>
              </a:spcAft>
              <a:buClr>
                <a:schemeClr val="accent5">
                  <a:lumMod val="75000"/>
                </a:schemeClr>
              </a:buClr>
              <a:buSzPct val="75000"/>
              <a:buFont typeface="Wingdings 2" pitchFamily="18" charset="2"/>
              <a:buChar char=""/>
              <a:defRPr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a:spcBef>
                <a:spcPts val="400"/>
              </a:spcBef>
              <a:spcAft>
                <a:spcPts val="600"/>
              </a:spcAft>
              <a:buClr>
                <a:srgbClr val="0033CC"/>
              </a:buClr>
            </a:pPr>
            <a:r>
              <a:rPr lang="en-US" dirty="0">
                <a:latin typeface="Arial" panose="020B0604020202020204" pitchFamily="34" charset="0"/>
                <a:cs typeface="Arial" panose="020B0604020202020204" pitchFamily="34" charset="0"/>
              </a:rPr>
              <a:t>Students with LD </a:t>
            </a:r>
            <a:r>
              <a:rPr lang="en-US" b="1" dirty="0">
                <a:latin typeface="Arial" panose="020B0604020202020204" pitchFamily="34" charset="0"/>
                <a:cs typeface="Arial" panose="020B0604020202020204" pitchFamily="34" charset="0"/>
              </a:rPr>
              <a:t>DON’T</a:t>
            </a:r>
            <a:r>
              <a:rPr lang="en-US" dirty="0">
                <a:latin typeface="Arial" panose="020B0604020202020204" pitchFamily="34" charset="0"/>
                <a:cs typeface="Arial" panose="020B0604020202020204" pitchFamily="34" charset="0"/>
              </a:rPr>
              <a:t> use many assistive ICTs recommended by experts</a:t>
            </a:r>
          </a:p>
          <a:p>
            <a:pPr lvl="2">
              <a:spcBef>
                <a:spcPts val="400"/>
              </a:spcBef>
              <a:spcAft>
                <a:spcPts val="600"/>
              </a:spcAft>
              <a:buClr>
                <a:srgbClr val="0033CC"/>
              </a:buClr>
            </a:pPr>
            <a:r>
              <a:rPr lang="en-US" dirty="0">
                <a:latin typeface="Arial" panose="020B0604020202020204" pitchFamily="34" charset="0"/>
                <a:cs typeface="Arial" panose="020B0604020202020204" pitchFamily="34" charset="0"/>
              </a:rPr>
              <a:t>Expensive</a:t>
            </a:r>
          </a:p>
          <a:p>
            <a:pPr lvl="2">
              <a:spcBef>
                <a:spcPts val="400"/>
              </a:spcBef>
              <a:spcAft>
                <a:spcPts val="600"/>
              </a:spcAft>
              <a:buClr>
                <a:srgbClr val="0033CC"/>
              </a:buClr>
            </a:pPr>
            <a:r>
              <a:rPr lang="en-CA" dirty="0">
                <a:latin typeface="Arial" panose="020B0604020202020204" pitchFamily="34" charset="0"/>
                <a:cs typeface="Arial" panose="020B0604020202020204" pitchFamily="34" charset="0"/>
              </a:rPr>
              <a:t>S</a:t>
            </a:r>
            <a:r>
              <a:rPr lang="en-US" dirty="0" err="1">
                <a:latin typeface="Arial" panose="020B0604020202020204" pitchFamily="34" charset="0"/>
                <a:cs typeface="Arial" panose="020B0604020202020204" pitchFamily="34" charset="0"/>
              </a:rPr>
              <a:t>teep</a:t>
            </a:r>
            <a:r>
              <a:rPr lang="en-US" dirty="0">
                <a:latin typeface="Arial" panose="020B0604020202020204" pitchFamily="34" charset="0"/>
                <a:cs typeface="Arial" panose="020B0604020202020204" pitchFamily="34" charset="0"/>
              </a:rPr>
              <a:t> learning curve</a:t>
            </a:r>
          </a:p>
          <a:p>
            <a:pPr lvl="1">
              <a:spcBef>
                <a:spcPts val="400"/>
              </a:spcBef>
              <a:spcAft>
                <a:spcPts val="600"/>
              </a:spcAft>
              <a:buClr>
                <a:srgbClr val="0033CC"/>
              </a:buClr>
            </a:pPr>
            <a:r>
              <a:rPr lang="en-US" dirty="0">
                <a:latin typeface="Arial" panose="020B0604020202020204" pitchFamily="34" charset="0"/>
                <a:cs typeface="Arial" panose="020B0604020202020204" pitchFamily="34" charset="0"/>
              </a:rPr>
              <a:t>Students </a:t>
            </a:r>
            <a:r>
              <a:rPr lang="en-US" b="1" dirty="0">
                <a:latin typeface="Arial" panose="020B0604020202020204" pitchFamily="34" charset="0"/>
                <a:cs typeface="Arial" panose="020B0604020202020204" pitchFamily="34" charset="0"/>
              </a:rPr>
              <a:t>DO</a:t>
            </a:r>
            <a:r>
              <a:rPr lang="en-US" dirty="0">
                <a:latin typeface="Arial" panose="020B0604020202020204" pitchFamily="34" charset="0"/>
                <a:cs typeface="Arial" panose="020B0604020202020204" pitchFamily="34" charset="0"/>
              </a:rPr>
              <a:t> use mainstream ICTs as adaptive aids</a:t>
            </a:r>
          </a:p>
          <a:p>
            <a:pPr lvl="1">
              <a:spcBef>
                <a:spcPts val="400"/>
              </a:spcBef>
              <a:spcAft>
                <a:spcPts val="600"/>
              </a:spcAft>
              <a:buClr>
                <a:srgbClr val="0033CC"/>
              </a:buClr>
            </a:pPr>
            <a:r>
              <a:rPr lang="en-US" dirty="0">
                <a:latin typeface="Arial" panose="020B0604020202020204" pitchFamily="34" charset="0"/>
                <a:cs typeface="Arial" panose="020B0604020202020204" pitchFamily="34" charset="0"/>
              </a:rPr>
              <a:t>Students use smartphones and text messaging as tools</a:t>
            </a:r>
          </a:p>
          <a:p>
            <a:pPr lvl="1">
              <a:spcBef>
                <a:spcPts val="400"/>
              </a:spcBef>
              <a:spcAft>
                <a:spcPts val="600"/>
              </a:spcAft>
              <a:buClr>
                <a:srgbClr val="0033CC"/>
              </a:buClr>
            </a:pPr>
            <a:r>
              <a:rPr lang="en-US" dirty="0">
                <a:latin typeface="Arial" panose="020B0604020202020204" pitchFamily="34" charset="0"/>
                <a:cs typeface="Arial" panose="020B0604020202020204" pitchFamily="34" charset="0"/>
              </a:rPr>
              <a:t>Insufficient training available on use of ICTs</a:t>
            </a:r>
          </a:p>
          <a:p>
            <a:pPr marL="668337" lvl="2" indent="0">
              <a:spcBef>
                <a:spcPts val="200"/>
              </a:spcBef>
              <a:buClr>
                <a:srgbClr val="0033CC"/>
              </a:buClr>
              <a:buNone/>
            </a:pPr>
            <a:endParaRPr lang="en-US" sz="36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B9B7B59F-D63B-4DF2-8647-20A8DA6F981F}" type="slidenum">
              <a:rPr lang="en-US" smtClean="0"/>
              <a:pPr/>
              <a:t>6</a:t>
            </a:fld>
            <a:endParaRPr lang="en-US" dirty="0"/>
          </a:p>
        </p:txBody>
      </p:sp>
    </p:spTree>
    <p:extLst>
      <p:ext uri="{BB962C8B-B14F-4D97-AF65-F5344CB8AC3E}">
        <p14:creationId xmlns:p14="http://schemas.microsoft.com/office/powerpoint/2010/main" val="2805241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305800" cy="710952"/>
          </a:xfrm>
        </p:spPr>
        <p:txBody>
          <a:bodyPr>
            <a:normAutofit/>
          </a:bodyPr>
          <a:lstStyle/>
          <a:p>
            <a:pPr lvl="1"/>
            <a:r>
              <a:rPr lang="en-US" dirty="0"/>
              <a:t>ICTs &amp; LD: Our Findings</a:t>
            </a:r>
          </a:p>
        </p:txBody>
      </p:sp>
      <p:sp>
        <p:nvSpPr>
          <p:cNvPr id="4" name="Content Placeholder 2"/>
          <p:cNvSpPr txBox="1">
            <a:spLocks/>
          </p:cNvSpPr>
          <p:nvPr/>
        </p:nvSpPr>
        <p:spPr>
          <a:xfrm>
            <a:off x="107504" y="1196752"/>
            <a:ext cx="8928992" cy="5093710"/>
          </a:xfrm>
          <a:prstGeom prst="rect">
            <a:avLst/>
          </a:prstGeom>
        </p:spPr>
        <p:txBody>
          <a:bodyPr/>
          <a:lstStyle>
            <a:lvl1pPr marL="273050" indent="-273050" algn="l" rtl="0" eaLnBrk="0" fontAlgn="base" hangingPunct="0">
              <a:spcBef>
                <a:spcPct val="20000"/>
              </a:spcBef>
              <a:spcAft>
                <a:spcPct val="0"/>
              </a:spcAft>
              <a:buClr>
                <a:schemeClr val="accent5">
                  <a:lumMod val="75000"/>
                </a:schemeClr>
              </a:buClr>
              <a:buSzPct val="75000"/>
              <a:buFont typeface="Wingdings 2" pitchFamily="18" charset="2"/>
              <a:buChar char=""/>
              <a:defRPr sz="3600" kern="1200">
                <a:solidFill>
                  <a:schemeClr val="tx1"/>
                </a:solidFill>
                <a:latin typeface="+mj-lt"/>
                <a:ea typeface="+mn-ea"/>
                <a:cs typeface="+mn-cs"/>
              </a:defRPr>
            </a:lvl1pPr>
            <a:lvl2pPr marL="639763" indent="-246063" algn="l" rtl="0" eaLnBrk="0" fontAlgn="base" hangingPunct="0">
              <a:spcBef>
                <a:spcPct val="20000"/>
              </a:spcBef>
              <a:spcAft>
                <a:spcPct val="0"/>
              </a:spcAft>
              <a:buClr>
                <a:schemeClr val="accent5">
                  <a:lumMod val="75000"/>
                </a:schemeClr>
              </a:buClr>
              <a:buSzPct val="75000"/>
              <a:buFont typeface="Wingdings 2" pitchFamily="18" charset="2"/>
              <a:buChar char=""/>
              <a:defRPr sz="3200" kern="1200">
                <a:solidFill>
                  <a:schemeClr val="tx1"/>
                </a:solidFill>
                <a:latin typeface="+mj-lt"/>
                <a:ea typeface="+mn-ea"/>
                <a:cs typeface="+mn-cs"/>
              </a:defRPr>
            </a:lvl2pPr>
            <a:lvl3pPr marL="914400" indent="-246063" algn="l" rtl="0" eaLnBrk="0" fontAlgn="base" hangingPunct="0">
              <a:spcBef>
                <a:spcPct val="20000"/>
              </a:spcBef>
              <a:spcAft>
                <a:spcPct val="0"/>
              </a:spcAft>
              <a:buClr>
                <a:schemeClr val="accent5">
                  <a:lumMod val="75000"/>
                </a:schemeClr>
              </a:buClr>
              <a:buSzPct val="75000"/>
              <a:buFont typeface="Wingdings 2" pitchFamily="18" charset="2"/>
              <a:buChar char=""/>
              <a:defRPr sz="2800" kern="1200">
                <a:solidFill>
                  <a:schemeClr val="tx1"/>
                </a:solidFill>
                <a:latin typeface="+mj-lt"/>
                <a:ea typeface="+mn-ea"/>
                <a:cs typeface="+mn-cs"/>
              </a:defRPr>
            </a:lvl3pPr>
            <a:lvl4pPr marL="1187450" indent="-209550" algn="l" rtl="0" eaLnBrk="0" fontAlgn="base" hangingPunct="0">
              <a:spcBef>
                <a:spcPct val="20000"/>
              </a:spcBef>
              <a:spcAft>
                <a:spcPct val="0"/>
              </a:spcAft>
              <a:buClr>
                <a:schemeClr val="accent5">
                  <a:lumMod val="75000"/>
                </a:schemeClr>
              </a:buClr>
              <a:buSzPct val="75000"/>
              <a:buFont typeface="Wingdings 2" pitchFamily="18" charset="2"/>
              <a:buChar char=""/>
              <a:defRPr sz="2400" kern="1200">
                <a:solidFill>
                  <a:schemeClr val="tx1"/>
                </a:solidFill>
                <a:latin typeface="+mj-lt"/>
                <a:ea typeface="+mn-ea"/>
                <a:cs typeface="+mn-cs"/>
              </a:defRPr>
            </a:lvl4pPr>
            <a:lvl5pPr marL="1462088" indent="-209550" algn="l" rtl="0" eaLnBrk="0" fontAlgn="base" hangingPunct="0">
              <a:spcBef>
                <a:spcPct val="20000"/>
              </a:spcBef>
              <a:spcAft>
                <a:spcPct val="0"/>
              </a:spcAft>
              <a:buClr>
                <a:schemeClr val="accent5">
                  <a:lumMod val="75000"/>
                </a:schemeClr>
              </a:buClr>
              <a:buSzPct val="75000"/>
              <a:buFont typeface="Wingdings 2" pitchFamily="18" charset="2"/>
              <a:buChar char=""/>
              <a:defRPr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lvl="2" indent="0">
              <a:spcBef>
                <a:spcPts val="200"/>
              </a:spcBef>
              <a:buClr>
                <a:srgbClr val="0033CC"/>
              </a:buClr>
              <a:buNone/>
            </a:pPr>
            <a:r>
              <a:rPr lang="en-US" sz="3200" dirty="0">
                <a:latin typeface="Arial" panose="020B0604020202020204" pitchFamily="34" charset="0"/>
                <a:cs typeface="Arial" panose="020B0604020202020204" pitchFamily="34" charset="0"/>
              </a:rPr>
              <a:t>Study</a:t>
            </a:r>
            <a:r>
              <a:rPr lang="en-US" sz="3200" dirty="0">
                <a:solidFill>
                  <a:srgbClr val="FF0000"/>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of reading comprehension</a:t>
            </a:r>
            <a:r>
              <a:rPr lang="en-US" sz="3200" baseline="30000" dirty="0">
                <a:latin typeface="Arial" panose="020B0604020202020204" pitchFamily="34" charset="0"/>
                <a:cs typeface="Arial" panose="020B0604020202020204" pitchFamily="34" charset="0"/>
              </a:rPr>
              <a:t>1</a:t>
            </a:r>
          </a:p>
          <a:p>
            <a:pPr marL="0" lvl="3">
              <a:spcBef>
                <a:spcPts val="200"/>
              </a:spcBef>
              <a:buClr>
                <a:srgbClr val="0033CC"/>
              </a:buClr>
            </a:pPr>
            <a:r>
              <a:rPr lang="en-US" sz="2800" dirty="0">
                <a:latin typeface="Arial" panose="020B0604020202020204" pitchFamily="34" charset="0"/>
                <a:cs typeface="Arial" panose="020B0604020202020204" pitchFamily="34" charset="0"/>
              </a:rPr>
              <a:t>432 college students</a:t>
            </a:r>
          </a:p>
          <a:p>
            <a:pPr marL="457200" lvl="4" indent="-210312">
              <a:spcBef>
                <a:spcPts val="200"/>
              </a:spcBef>
              <a:buClr>
                <a:srgbClr val="0033CC"/>
              </a:buClr>
            </a:pPr>
            <a:r>
              <a:rPr lang="en-US" sz="2800" dirty="0">
                <a:latin typeface="Arial" panose="020B0604020202020204" pitchFamily="34" charset="0"/>
                <a:cs typeface="Arial" panose="020B0604020202020204" pitchFamily="34" charset="0"/>
              </a:rPr>
              <a:t>Learning disabilities LD</a:t>
            </a:r>
          </a:p>
          <a:p>
            <a:pPr marL="457200" lvl="4" indent="-210312">
              <a:spcBef>
                <a:spcPts val="200"/>
              </a:spcBef>
              <a:buClr>
                <a:srgbClr val="0033CC"/>
              </a:buClr>
            </a:pPr>
            <a:r>
              <a:rPr lang="en-US" sz="2800" dirty="0">
                <a:latin typeface="Arial" panose="020B0604020202020204" pitchFamily="34" charset="0"/>
                <a:cs typeface="Arial" panose="020B0604020202020204" pitchFamily="34" charset="0"/>
              </a:rPr>
              <a:t>Poor readers (PR)</a:t>
            </a:r>
          </a:p>
          <a:p>
            <a:pPr marL="457200" lvl="4" indent="-210312">
              <a:spcBef>
                <a:spcPts val="200"/>
              </a:spcBef>
              <a:buClr>
                <a:srgbClr val="0033CC"/>
              </a:buClr>
            </a:pPr>
            <a:r>
              <a:rPr lang="en-US" sz="2800" dirty="0">
                <a:latin typeface="Arial" panose="020B0604020202020204" pitchFamily="34" charset="0"/>
                <a:cs typeface="Arial" panose="020B0604020202020204" pitchFamily="34" charset="0"/>
              </a:rPr>
              <a:t>Very poor readers (VPR)</a:t>
            </a:r>
          </a:p>
          <a:p>
            <a:pPr marL="457200" lvl="4" indent="-210312">
              <a:spcBef>
                <a:spcPts val="200"/>
              </a:spcBef>
              <a:buClr>
                <a:srgbClr val="0033CC"/>
              </a:buClr>
            </a:pPr>
            <a:r>
              <a:rPr lang="en-US" sz="2800" dirty="0">
                <a:latin typeface="Arial" panose="020B0604020202020204" pitchFamily="34" charset="0"/>
                <a:cs typeface="Arial" panose="020B0604020202020204" pitchFamily="34" charset="0"/>
              </a:rPr>
              <a:t>Adequate readers</a:t>
            </a:r>
            <a:endParaRPr lang="en-US" sz="3200" dirty="0">
              <a:latin typeface="Arial" panose="020B0604020202020204" pitchFamily="34" charset="0"/>
              <a:cs typeface="Arial" panose="020B0604020202020204" pitchFamily="34" charset="0"/>
            </a:endParaRPr>
          </a:p>
          <a:p>
            <a:pPr marL="182562" lvl="3" indent="-210312">
              <a:spcBef>
                <a:spcPts val="200"/>
              </a:spcBef>
              <a:buClr>
                <a:srgbClr val="0033CC"/>
              </a:buClr>
            </a:pPr>
            <a:endParaRPr lang="en-US" sz="2500" dirty="0">
              <a:latin typeface="Arial" panose="020B0604020202020204" pitchFamily="34" charset="0"/>
              <a:cs typeface="Arial" panose="020B0604020202020204" pitchFamily="34" charset="0"/>
            </a:endParaRPr>
          </a:p>
          <a:p>
            <a:pPr marL="182562" lvl="3" indent="-210312">
              <a:spcBef>
                <a:spcPts val="200"/>
              </a:spcBef>
              <a:buClr>
                <a:srgbClr val="0033CC"/>
              </a:buClr>
            </a:pPr>
            <a:r>
              <a:rPr lang="en-US" sz="3200" dirty="0">
                <a:latin typeface="Arial" panose="020B0604020202020204" pitchFamily="34" charset="0"/>
                <a:cs typeface="Arial" panose="020B0604020202020204" pitchFamily="34" charset="0"/>
              </a:rPr>
              <a:t>Given adequate time</a:t>
            </a:r>
          </a:p>
          <a:p>
            <a:pPr marL="457200" lvl="4" indent="-210312">
              <a:spcBef>
                <a:spcPts val="200"/>
              </a:spcBef>
              <a:buClr>
                <a:srgbClr val="0033CC"/>
              </a:buClr>
            </a:pPr>
            <a:r>
              <a:rPr lang="en-US" sz="2800" dirty="0">
                <a:latin typeface="Arial" panose="020B0604020202020204" pitchFamily="34" charset="0"/>
                <a:cs typeface="Arial" panose="020B0604020202020204" pitchFamily="34" charset="0"/>
              </a:rPr>
              <a:t>Students with LD, PR and VPR have similar comprehension as adequate readers</a:t>
            </a:r>
          </a:p>
          <a:p>
            <a:pPr marL="457200" lvl="4" indent="-210312">
              <a:spcBef>
                <a:spcPts val="200"/>
              </a:spcBef>
              <a:buClr>
                <a:srgbClr val="0033CC"/>
              </a:buClr>
            </a:pPr>
            <a:r>
              <a:rPr lang="en-US" sz="2800" dirty="0">
                <a:latin typeface="Arial" panose="020B0604020202020204" pitchFamily="34" charset="0"/>
                <a:cs typeface="Arial" panose="020B0604020202020204" pitchFamily="34" charset="0"/>
              </a:rPr>
              <a:t>Adequate readers’ scores improve only slightly</a:t>
            </a:r>
          </a:p>
          <a:p>
            <a:pPr marL="246888" lvl="4" indent="0">
              <a:spcBef>
                <a:spcPts val="200"/>
              </a:spcBef>
              <a:buClr>
                <a:srgbClr val="0033CC"/>
              </a:buClr>
              <a:buNone/>
            </a:pPr>
            <a:endParaRPr lang="en-US" sz="2800" dirty="0">
              <a:latin typeface="Arial" panose="020B0604020202020204" pitchFamily="34" charset="0"/>
              <a:cs typeface="Arial" panose="020B0604020202020204" pitchFamily="34" charset="0"/>
            </a:endParaRPr>
          </a:p>
          <a:p>
            <a:pPr marL="1252538" lvl="4" indent="0">
              <a:spcBef>
                <a:spcPts val="200"/>
              </a:spcBef>
              <a:buClr>
                <a:srgbClr val="0033CC"/>
              </a:buClr>
              <a:buNone/>
            </a:pPr>
            <a:endParaRPr lang="en-US" sz="2200" dirty="0">
              <a:latin typeface="Arial" panose="020B0604020202020204" pitchFamily="34" charset="0"/>
              <a:cs typeface="Arial" panose="020B0604020202020204" pitchFamily="34" charset="0"/>
            </a:endParaRPr>
          </a:p>
          <a:p>
            <a:pPr marL="1252538" lvl="4" indent="0">
              <a:spcBef>
                <a:spcPts val="200"/>
              </a:spcBef>
              <a:buClr>
                <a:srgbClr val="0033CC"/>
              </a:buClr>
              <a:buNone/>
            </a:pPr>
            <a:endParaRPr lang="en-US" sz="2200" dirty="0">
              <a:latin typeface="Arial" panose="020B0604020202020204" pitchFamily="34" charset="0"/>
              <a:cs typeface="Arial" panose="020B0604020202020204" pitchFamily="34" charset="0"/>
            </a:endParaRPr>
          </a:p>
        </p:txBody>
      </p:sp>
      <p:graphicFrame>
        <p:nvGraphicFramePr>
          <p:cNvPr id="7" name="Object 6" descr="After 10 minutes the reading comprehension scores of students without an LD who are adequate readers is higher than that of students  without an LD who are poor readers, studnets with an LD and students without an LD who are very poor readers. However, at 20 minutes the reading comprehension scores of the 4 groups is about the same. "/>
          <p:cNvGraphicFramePr>
            <a:graphicFrameLocks noChangeAspect="1"/>
          </p:cNvGraphicFramePr>
          <p:nvPr>
            <p:extLst>
              <p:ext uri="{D42A27DB-BD31-4B8C-83A1-F6EECF244321}">
                <p14:modId xmlns:p14="http://schemas.microsoft.com/office/powerpoint/2010/main" val="436928266"/>
              </p:ext>
            </p:extLst>
          </p:nvPr>
        </p:nvGraphicFramePr>
        <p:xfrm>
          <a:off x="4572000" y="1988840"/>
          <a:ext cx="4464496" cy="2592288"/>
        </p:xfrm>
        <a:graphic>
          <a:graphicData uri="http://schemas.openxmlformats.org/presentationml/2006/ole">
            <mc:AlternateContent xmlns:mc="http://schemas.openxmlformats.org/markup-compatibility/2006">
              <mc:Choice xmlns:v="urn:schemas-microsoft-com:vml" Requires="v">
                <p:oleObj spid="_x0000_s3288" name="Worksheet" r:id="rId5" imgW="7410467" imgH="3702060" progId="Excel.Sheet.12">
                  <p:embed/>
                </p:oleObj>
              </mc:Choice>
              <mc:Fallback>
                <p:oleObj name="Worksheet" r:id="rId5" imgW="7410467" imgH="3702060" progId="Excel.Sheet.12">
                  <p:embed/>
                  <p:pic>
                    <p:nvPicPr>
                      <p:cNvPr id="0" name="Object 1"/>
                      <p:cNvPicPr>
                        <a:picLocks noChangeAspect="1" noChangeArrowheads="1"/>
                      </p:cNvPicPr>
                      <p:nvPr/>
                    </p:nvPicPr>
                    <p:blipFill>
                      <a:blip r:embed="rId6"/>
                      <a:srcRect/>
                      <a:stretch>
                        <a:fillRect/>
                      </a:stretch>
                    </p:blipFill>
                    <p:spPr bwMode="auto">
                      <a:xfrm>
                        <a:off x="4572000" y="1988840"/>
                        <a:ext cx="4464496" cy="2592288"/>
                      </a:xfrm>
                      <a:prstGeom prst="rect">
                        <a:avLst/>
                      </a:prstGeom>
                      <a:noFill/>
                    </p:spPr>
                  </p:pic>
                </p:oleObj>
              </mc:Fallback>
            </mc:AlternateContent>
          </a:graphicData>
        </a:graphic>
      </p:graphicFrame>
      <p:sp>
        <p:nvSpPr>
          <p:cNvPr id="5" name="TextBox 4"/>
          <p:cNvSpPr txBox="1"/>
          <p:nvPr/>
        </p:nvSpPr>
        <p:spPr>
          <a:xfrm>
            <a:off x="395536" y="6290462"/>
            <a:ext cx="8424936" cy="553998"/>
          </a:xfrm>
          <a:prstGeom prst="rect">
            <a:avLst/>
          </a:prstGeom>
          <a:noFill/>
        </p:spPr>
        <p:txBody>
          <a:bodyPr wrap="square" rtlCol="0">
            <a:spAutoFit/>
          </a:bodyPr>
          <a:lstStyle/>
          <a:p>
            <a:pPr>
              <a:lnSpc>
                <a:spcPts val="1200"/>
              </a:lnSpc>
            </a:pPr>
            <a:endParaRPr lang="en-US" sz="1200" baseline="30000" dirty="0">
              <a:latin typeface="Arial Narrow" panose="020B0606020202030204" pitchFamily="34" charset="0"/>
              <a:cs typeface="Arial" panose="020B0604020202020204" pitchFamily="34" charset="0"/>
            </a:endParaRPr>
          </a:p>
          <a:p>
            <a:pPr>
              <a:lnSpc>
                <a:spcPts val="1200"/>
              </a:lnSpc>
            </a:pPr>
            <a:r>
              <a:rPr lang="en-US" sz="1200" baseline="30000" dirty="0">
                <a:latin typeface="Arial Narrow" panose="020B0606020202030204" pitchFamily="34" charset="0"/>
                <a:cs typeface="Arial" panose="020B0604020202020204" pitchFamily="34" charset="0"/>
              </a:rPr>
              <a:t>1 </a:t>
            </a:r>
            <a:r>
              <a:rPr lang="en-US" sz="1200" dirty="0">
                <a:latin typeface="Arial Narrow" panose="020B0606020202030204" pitchFamily="34" charset="0"/>
                <a:cs typeface="Arial" panose="020B0604020202020204" pitchFamily="34" charset="0"/>
              </a:rPr>
              <a:t>Fichten, C. S., Nguyen, M. N., King, L., Havel, A., Mimouni, Z., Barile, M., Budd, J., Jorgensen, S., Chauvin, A., &amp; Gutberg, J. (2014). How well do they read? Brief English and French screening tools for college students. International Journal of Special Education, 29(1), 33-46. </a:t>
            </a:r>
          </a:p>
        </p:txBody>
      </p:sp>
      <p:sp>
        <p:nvSpPr>
          <p:cNvPr id="3" name="Slide Number Placeholder 2"/>
          <p:cNvSpPr>
            <a:spLocks noGrp="1"/>
          </p:cNvSpPr>
          <p:nvPr>
            <p:ph type="sldNum" sz="quarter" idx="12"/>
          </p:nvPr>
        </p:nvSpPr>
        <p:spPr/>
        <p:txBody>
          <a:bodyPr/>
          <a:lstStyle/>
          <a:p>
            <a:fld id="{B9B7B59F-D63B-4DF2-8647-20A8DA6F981F}" type="slidenum">
              <a:rPr lang="en-US" smtClean="0"/>
              <a:pPr/>
              <a:t>7</a:t>
            </a:fld>
            <a:endParaRPr lang="en-US" dirty="0"/>
          </a:p>
        </p:txBody>
      </p:sp>
    </p:spTree>
    <p:extLst>
      <p:ext uri="{BB962C8B-B14F-4D97-AF65-F5344CB8AC3E}">
        <p14:creationId xmlns:p14="http://schemas.microsoft.com/office/powerpoint/2010/main" val="1273833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684213"/>
          </a:xfrm>
        </p:spPr>
        <p:txBody>
          <a:bodyPr/>
          <a:lstStyle/>
          <a:p>
            <a:r>
              <a:rPr lang="en-US" dirty="0">
                <a:effectLst/>
              </a:rPr>
              <a:t>Myth and Reality of PowerPoint</a:t>
            </a:r>
          </a:p>
        </p:txBody>
      </p:sp>
      <p:sp>
        <p:nvSpPr>
          <p:cNvPr id="4" name="Content Placeholder 3"/>
          <p:cNvSpPr>
            <a:spLocks noGrp="1"/>
          </p:cNvSpPr>
          <p:nvPr>
            <p:ph sz="quarter" idx="1"/>
          </p:nvPr>
        </p:nvSpPr>
        <p:spPr>
          <a:xfrm>
            <a:off x="457200" y="1268760"/>
            <a:ext cx="8229600" cy="4888200"/>
          </a:xfrm>
        </p:spPr>
        <p:txBody>
          <a:bodyPr/>
          <a:lstStyle/>
          <a:p>
            <a:r>
              <a:rPr lang="en-US" dirty="0"/>
              <a:t>331 college students</a:t>
            </a:r>
          </a:p>
          <a:p>
            <a:r>
              <a:rPr lang="en-US" dirty="0"/>
              <a:t>Students prefer when</a:t>
            </a:r>
          </a:p>
          <a:p>
            <a:pPr lvl="1"/>
            <a:r>
              <a:rPr lang="en-US" dirty="0"/>
              <a:t>Concepts are written in full sentences</a:t>
            </a:r>
          </a:p>
          <a:p>
            <a:pPr lvl="1"/>
            <a:r>
              <a:rPr lang="en-US" dirty="0"/>
              <a:t>Images have text descriptions</a:t>
            </a:r>
          </a:p>
          <a:p>
            <a:pPr lvl="1"/>
            <a:r>
              <a:rPr lang="en-US" smtClean="0"/>
              <a:t>PowerPoints </a:t>
            </a:r>
            <a:r>
              <a:rPr lang="en-US" dirty="0"/>
              <a:t>are posted online before class</a:t>
            </a:r>
          </a:p>
          <a:p>
            <a:pPr lvl="1"/>
            <a:r>
              <a:rPr lang="en-US" dirty="0"/>
              <a:t>PowerPoints are posted in PDF and PPT formats</a:t>
            </a:r>
          </a:p>
          <a:p>
            <a:pPr lvl="1"/>
            <a:r>
              <a:rPr lang="en-US" dirty="0"/>
              <a:t>Slides have good contrast </a:t>
            </a:r>
          </a:p>
          <a:p>
            <a:pPr lvl="1"/>
            <a:endParaRPr lang="en-US" dirty="0"/>
          </a:p>
          <a:p>
            <a:pPr marL="274637" lvl="1" indent="0">
              <a:buNone/>
            </a:pPr>
            <a:endParaRPr lang="en-US" dirty="0"/>
          </a:p>
          <a:p>
            <a:pPr marL="593725" lvl="2" indent="0">
              <a:buNone/>
            </a:pPr>
            <a:r>
              <a:rPr lang="en-US" dirty="0"/>
              <a:t> </a:t>
            </a:r>
          </a:p>
          <a:p>
            <a:pPr lvl="1"/>
            <a:endParaRPr lang="en-US" dirty="0"/>
          </a:p>
          <a:p>
            <a:pPr lvl="1"/>
            <a:endParaRPr lang="en-US" dirty="0"/>
          </a:p>
        </p:txBody>
      </p:sp>
      <p:sp>
        <p:nvSpPr>
          <p:cNvPr id="2" name="Slide Number Placeholder 1"/>
          <p:cNvSpPr>
            <a:spLocks noGrp="1"/>
          </p:cNvSpPr>
          <p:nvPr>
            <p:ph type="sldNum" sz="quarter" idx="11"/>
          </p:nvPr>
        </p:nvSpPr>
        <p:spPr/>
        <p:txBody>
          <a:bodyPr/>
          <a:lstStyle/>
          <a:p>
            <a:fld id="{B9B7B59F-D63B-4DF2-8647-20A8DA6F981F}" type="slidenum">
              <a:rPr lang="en-US" smtClean="0"/>
              <a:pPr/>
              <a:t>8</a:t>
            </a:fld>
            <a:endParaRPr lang="en-US" dirty="0"/>
          </a:p>
        </p:txBody>
      </p:sp>
    </p:spTree>
    <p:extLst>
      <p:ext uri="{BB962C8B-B14F-4D97-AF65-F5344CB8AC3E}">
        <p14:creationId xmlns:p14="http://schemas.microsoft.com/office/powerpoint/2010/main" val="639485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684213"/>
          </a:xfrm>
        </p:spPr>
        <p:txBody>
          <a:bodyPr/>
          <a:lstStyle/>
          <a:p>
            <a:r>
              <a:rPr lang="en-US" dirty="0">
                <a:effectLst/>
              </a:rPr>
              <a:t>Personal Technology in Class</a:t>
            </a:r>
          </a:p>
        </p:txBody>
      </p:sp>
      <p:sp>
        <p:nvSpPr>
          <p:cNvPr id="4" name="Content Placeholder 3"/>
          <p:cNvSpPr>
            <a:spLocks noGrp="1"/>
          </p:cNvSpPr>
          <p:nvPr>
            <p:ph sz="quarter" idx="1"/>
          </p:nvPr>
        </p:nvSpPr>
        <p:spPr>
          <a:xfrm>
            <a:off x="282352" y="1124744"/>
            <a:ext cx="8579296" cy="5184576"/>
          </a:xfrm>
        </p:spPr>
        <p:txBody>
          <a:bodyPr/>
          <a:lstStyle/>
          <a:p>
            <a:r>
              <a:rPr lang="en-US" dirty="0"/>
              <a:t>4 focus </a:t>
            </a:r>
            <a:r>
              <a:rPr lang="en-US" dirty="0" smtClean="0"/>
              <a:t>groups, n </a:t>
            </a:r>
            <a:r>
              <a:rPr lang="en-US" dirty="0"/>
              <a:t>= 29</a:t>
            </a:r>
          </a:p>
          <a:p>
            <a:r>
              <a:rPr lang="en-US" dirty="0"/>
              <a:t>In class on-task use of mobile devices</a:t>
            </a:r>
          </a:p>
          <a:p>
            <a:pPr lvl="1"/>
            <a:r>
              <a:rPr lang="en-US" dirty="0"/>
              <a:t>Facilitate note-taking</a:t>
            </a:r>
          </a:p>
          <a:p>
            <a:pPr lvl="1"/>
            <a:r>
              <a:rPr lang="en-US" dirty="0"/>
              <a:t>Record lecture</a:t>
            </a:r>
          </a:p>
          <a:p>
            <a:pPr lvl="1"/>
            <a:r>
              <a:rPr lang="en-US" dirty="0"/>
              <a:t>Take picture of PPT slides or diagrams</a:t>
            </a:r>
          </a:p>
          <a:p>
            <a:r>
              <a:rPr lang="en-US" dirty="0"/>
              <a:t>Group work in class using Google Docs</a:t>
            </a:r>
          </a:p>
          <a:p>
            <a:r>
              <a:rPr lang="en-US" dirty="0"/>
              <a:t>Other Google Products</a:t>
            </a:r>
          </a:p>
          <a:p>
            <a:pPr lvl="2"/>
            <a:r>
              <a:rPr lang="en-US" sz="3200" dirty="0"/>
              <a:t>Search </a:t>
            </a:r>
          </a:p>
          <a:p>
            <a:pPr lvl="2"/>
            <a:r>
              <a:rPr lang="en-US" sz="3200" dirty="0"/>
              <a:t>Translate</a:t>
            </a:r>
          </a:p>
          <a:p>
            <a:pPr lvl="2"/>
            <a:endParaRPr lang="en-US" dirty="0"/>
          </a:p>
          <a:p>
            <a:pPr lvl="2"/>
            <a:endParaRPr lang="en-US" dirty="0"/>
          </a:p>
          <a:p>
            <a:pPr lvl="1"/>
            <a:endParaRPr lang="en-US" dirty="0"/>
          </a:p>
          <a:p>
            <a:pPr lvl="1"/>
            <a:endParaRPr lang="en-US" dirty="0"/>
          </a:p>
          <a:p>
            <a:pPr lvl="1"/>
            <a:endParaRPr lang="en-US" dirty="0"/>
          </a:p>
        </p:txBody>
      </p:sp>
      <p:sp>
        <p:nvSpPr>
          <p:cNvPr id="2" name="Slide Number Placeholder 1"/>
          <p:cNvSpPr>
            <a:spLocks noGrp="1"/>
          </p:cNvSpPr>
          <p:nvPr>
            <p:ph type="sldNum" sz="quarter" idx="11"/>
          </p:nvPr>
        </p:nvSpPr>
        <p:spPr/>
        <p:txBody>
          <a:bodyPr/>
          <a:lstStyle/>
          <a:p>
            <a:fld id="{B9B7B59F-D63B-4DF2-8647-20A8DA6F981F}" type="slidenum">
              <a:rPr lang="en-US" smtClean="0"/>
              <a:pPr/>
              <a:t>9</a:t>
            </a:fld>
            <a:endParaRPr lang="en-US" dirty="0"/>
          </a:p>
        </p:txBody>
      </p:sp>
    </p:spTree>
    <p:extLst>
      <p:ext uri="{BB962C8B-B14F-4D97-AF65-F5344CB8AC3E}">
        <p14:creationId xmlns:p14="http://schemas.microsoft.com/office/powerpoint/2010/main" val="16232697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e">
  <a:themeElements>
    <a:clrScheme name="Custom 1">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0000CC"/>
      </a:hlink>
      <a:folHlink>
        <a:srgbClr val="002060"/>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8167</TotalTime>
  <Words>926</Words>
  <Application>Microsoft Office PowerPoint</Application>
  <PresentationFormat>On-screen Show (4:3)</PresentationFormat>
  <Paragraphs>183</Paragraphs>
  <Slides>17</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Origine</vt:lpstr>
      <vt:lpstr>Worksheet</vt:lpstr>
      <vt:lpstr>20+ years of Adaptech Findings</vt:lpstr>
      <vt:lpstr>About the Research </vt:lpstr>
      <vt:lpstr>Students with Disabilities</vt:lpstr>
      <vt:lpstr>Graduation / Persistence</vt:lpstr>
      <vt:lpstr>Information &amp; Communication Technologies (ICTs) and Learning Disabilities (LD)</vt:lpstr>
      <vt:lpstr>ICTs &amp; LD: Our Findings</vt:lpstr>
      <vt:lpstr>ICTs &amp; LD: Our Findings</vt:lpstr>
      <vt:lpstr>Myth and Reality of PowerPoint</vt:lpstr>
      <vt:lpstr>Personal Technology in Class</vt:lpstr>
      <vt:lpstr>Personal Technology in Class</vt:lpstr>
      <vt:lpstr>Adaptech’s Free and Inexpensive Assistive Technology Database</vt:lpstr>
      <vt:lpstr>Adaptech’s Response </vt:lpstr>
      <vt:lpstr>Examples</vt:lpstr>
      <vt:lpstr>Future Research and Training </vt:lpstr>
      <vt:lpstr>Modeling Accessibility </vt:lpstr>
      <vt:lpstr>Thank you, questions?</vt:lpstr>
      <vt:lpstr>For More Information</vt:lpstr>
    </vt:vector>
  </TitlesOfParts>
  <Company>TRADINTEK - Services linguistiques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TRA6053 - Méthodologie et outils de la localisation II</dc:title>
  <dc:creator>Christian Mayer</dc:creator>
  <cp:lastModifiedBy>Admin</cp:lastModifiedBy>
  <cp:revision>804</cp:revision>
  <cp:lastPrinted>2019-04-23T20:46:24Z</cp:lastPrinted>
  <dcterms:created xsi:type="dcterms:W3CDTF">2002-08-29T15:31:57Z</dcterms:created>
  <dcterms:modified xsi:type="dcterms:W3CDTF">2019-04-26T13:41:03Z</dcterms:modified>
</cp:coreProperties>
</file>