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83" r:id="rId2"/>
    <p:sldId id="380" r:id="rId3"/>
    <p:sldId id="383" r:id="rId4"/>
    <p:sldId id="302" r:id="rId5"/>
    <p:sldId id="376" r:id="rId6"/>
    <p:sldId id="385" r:id="rId7"/>
    <p:sldId id="389" r:id="rId8"/>
    <p:sldId id="390" r:id="rId9"/>
    <p:sldId id="381" r:id="rId10"/>
    <p:sldId id="294" r:id="rId11"/>
  </p:sldIdLst>
  <p:sldSz cx="9144000" cy="6858000" type="screen4x3"/>
  <p:notesSz cx="9296400" cy="6858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 and E" initials="L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91103"/>
    <a:srgbClr val="CC6600"/>
    <a:srgbClr val="CC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1807" autoAdjust="0"/>
  </p:normalViewPr>
  <p:slideViewPr>
    <p:cSldViewPr>
      <p:cViewPr varScale="1">
        <p:scale>
          <a:sx n="98" d="100"/>
          <a:sy n="98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1776" y="82"/>
      </p:cViewPr>
      <p:guideLst>
        <p:guide orient="horz" pos="2160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85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373" y="0"/>
            <a:ext cx="402944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027859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373" y="6515100"/>
            <a:ext cx="402944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4164601-6281-47D0-921F-0F42C8F89E2C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50112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85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542" y="0"/>
            <a:ext cx="402785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305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098" y="3257550"/>
            <a:ext cx="681820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02785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542" y="6515100"/>
            <a:ext cx="402785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445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05150" y="857250"/>
            <a:ext cx="3086100" cy="2314575"/>
          </a:xfrm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861CFD-ECC4-4857-B9A2-9B12CBA1AF94}" type="slidenum">
              <a:rPr lang="fr-CA" altLang="fr-FR">
                <a:latin typeface="Tahoma" pitchFamily="34" charset="0"/>
              </a:rPr>
              <a:pPr>
                <a:spcBef>
                  <a:spcPct val="0"/>
                </a:spcBef>
              </a:pPr>
              <a:t>1</a:t>
            </a:fld>
            <a:endParaRPr lang="fr-CA" altLang="fr-FR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50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F4930DE-639F-4E09-B60E-1526BEB056CC}" type="slidenum">
              <a:rPr lang="fr-CA" altLang="fr-FR" sz="1200"/>
              <a:pPr/>
              <a:t>10</a:t>
            </a:fld>
            <a:endParaRPr lang="fr-CA" altLang="fr-FR" sz="1200"/>
          </a:p>
        </p:txBody>
      </p:sp>
    </p:spTree>
    <p:extLst>
      <p:ext uri="{BB962C8B-B14F-4D97-AF65-F5344CB8AC3E}">
        <p14:creationId xmlns:p14="http://schemas.microsoft.com/office/powerpoint/2010/main" val="322111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2261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9728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67193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3159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69337-A97D-4275-90F3-5008F56A9E9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9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8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A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8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1239099" y="3257550"/>
            <a:ext cx="6818205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049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9788" y="3648075"/>
            <a:ext cx="7835900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840161" y="3648074"/>
            <a:ext cx="7836294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840160" y="5034508"/>
            <a:ext cx="7836295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37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>
            <a:lvl1pPr marL="361950" indent="-361950">
              <a:buSzPct val="110000"/>
              <a:defRPr/>
            </a:lvl1pPr>
            <a:lvl2pPr marL="628650" indent="-354013">
              <a:buSzPct val="110000"/>
              <a:defRPr sz="3200"/>
            </a:lvl2pPr>
            <a:lvl3pPr marL="895350" indent="-301625">
              <a:buSzPct val="110000"/>
              <a:defRPr sz="2800"/>
            </a:lvl3pPr>
            <a:lvl4pPr marL="1162050" indent="-293688">
              <a:buSzPct val="110000"/>
              <a:defRPr sz="2400"/>
            </a:lvl4pPr>
            <a:lvl5pPr marL="1438275" indent="-295275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8629650" y="6353175"/>
            <a:ext cx="51435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017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59F-D63B-4DF2-8647-20A8DA6F98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67544" y="332110"/>
            <a:ext cx="8229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4802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  <a:endParaRPr lang="en-US" altLang="fr-FR" dirty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85788" y="6353175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29650" y="6469063"/>
            <a:ext cx="51435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457200" y="1125538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388100"/>
            <a:ext cx="301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88" indent="-357188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300" indent="-347663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700" indent="-307975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98450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925" indent="-288925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king@claurendeau.qc.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aptech.org/" TargetMode="External"/><Relationship Id="rId5" Type="http://schemas.openxmlformats.org/officeDocument/2006/relationships/hyperlink" Target="mailto:ahavel@dawsoncollege.qc.ca" TargetMode="External"/><Relationship Id="rId4" Type="http://schemas.openxmlformats.org/officeDocument/2006/relationships/hyperlink" Target="mailto:cfichten@dawsoncollege.qc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515938" y="260648"/>
            <a:ext cx="8112125" cy="2212975"/>
          </a:xfrm>
        </p:spPr>
        <p:txBody>
          <a:bodyPr anchor="ctr"/>
          <a:lstStyle/>
          <a:p>
            <a:pPr algn="ctr"/>
            <a:r>
              <a:rPr lang="en-US" altLang="en-US" sz="4200" dirty="0" smtClean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More than </a:t>
            </a:r>
            <a:r>
              <a:rPr lang="en-US" altLang="en-US" sz="420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m</a:t>
            </a:r>
            <a:r>
              <a:rPr lang="en-US" altLang="en-US" sz="4200" dirty="0" smtClean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eets the eye:</a:t>
            </a:r>
            <a:br>
              <a:rPr lang="en-US" altLang="en-US" sz="4200" dirty="0" smtClean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</a:br>
            <a:r>
              <a:rPr lang="en-US" altLang="en-US" sz="4200" dirty="0" smtClean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Engaging Stakeholders</a:t>
            </a:r>
            <a:endParaRPr lang="en-US" altLang="en-US" sz="4200" dirty="0">
              <a:solidFill>
                <a:srgbClr val="0033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00" name="Connecteur droit 28" descr="blue separator line" title="blue separator line"/>
          <p:cNvSpPr>
            <a:spLocks noChangeShapeType="1"/>
          </p:cNvSpPr>
          <p:nvPr/>
        </p:nvSpPr>
        <p:spPr bwMode="auto">
          <a:xfrm>
            <a:off x="398463" y="2500738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950" y="2708920"/>
            <a:ext cx="8928100" cy="2592288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spcBef>
                <a:spcPts val="1600"/>
              </a:spcBef>
              <a:spcAft>
                <a:spcPts val="600"/>
              </a:spcAft>
              <a:defRPr/>
            </a:pP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King, Alice Havel,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Jorgensen, Catherine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Fichten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Ed-ICT International Network Symposium </a:t>
            </a:r>
            <a:br>
              <a:rPr lang="en-US" alt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Newport </a:t>
            </a:r>
            <a:r>
              <a:rPr lang="en-US" altLang="en-US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Pagnell</a:t>
            </a:r>
            <a:r>
              <a:rPr lang="en-US" alt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England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r>
              <a:rPr lang="en-US" alt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11-13, 2019</a:t>
            </a:r>
          </a:p>
          <a:p>
            <a:pPr algn="ctr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25" descr="Adaptech logo blue. Copyright is http://www.adaptech.org/" title="Adaptech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98" y="6018360"/>
            <a:ext cx="631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lobe with lines connecting different countries. Copyright is http://ed-ict.com/" title="Ed-ICT International Network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21" y="5983435"/>
            <a:ext cx="92371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awson College logo. Copyright is https://www.crowdrise.com/campusteamdawson1" title="Dawson College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2203" y="6324748"/>
            <a:ext cx="12827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Cégep André-Laurendeau logo. Copyright is https://fr.wikipedia.org/wiki/Fichier:Logo_du_C%C3%A9gep_Andr%C3%A9-Laurendeau.svg" title="Cégep André-Laurendeau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837" y="6113611"/>
            <a:ext cx="1810268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reative Commons License symbol for Attribution - Non Commercia l- No Derivatives 4.0 International. Copyright is &#10;http://creativecommons.org/about &#10;" title="Creative Commons License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83" y="5457952"/>
            <a:ext cx="1162035" cy="40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rgbClr val="072C6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rgbClr val="072C6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rgbClr val="072C6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rgbClr val="072C6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24E992-7B71-419F-89A6-CF04C5782A62}" type="slidenum">
              <a:rPr lang="fr-CA" altLang="en-US" sz="1400">
                <a:solidFill>
                  <a:srgbClr val="0033CC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CA" altLang="en-US" sz="1400">
              <a:solidFill>
                <a:srgbClr val="0033CC"/>
              </a:solidFill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84213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85875"/>
            <a:ext cx="8784976" cy="4879975"/>
          </a:xfrm>
        </p:spPr>
        <p:txBody>
          <a:bodyPr>
            <a:noAutofit/>
          </a:bodyPr>
          <a:lstStyle/>
          <a:p>
            <a:pPr marL="492125" lvl="1" indent="-492125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ACCBF9">
                    <a:lumMod val="25000"/>
                  </a:srgbClr>
                </a:solidFill>
              </a:rPr>
              <a:t>Laura </a:t>
            </a:r>
            <a:r>
              <a:rPr lang="en-US" sz="2800" dirty="0">
                <a:solidFill>
                  <a:srgbClr val="ACCBF9">
                    <a:lumMod val="25000"/>
                  </a:srgbClr>
                </a:solidFill>
              </a:rPr>
              <a:t>King</a:t>
            </a:r>
          </a:p>
          <a:p>
            <a:pPr marL="492125" lvl="1" indent="-34925">
              <a:spcBef>
                <a:spcPts val="1400"/>
              </a:spcBef>
              <a:spcAft>
                <a:spcPts val="0"/>
              </a:spcAft>
              <a:buNone/>
              <a:defRPr/>
            </a:pPr>
            <a:r>
              <a:rPr lang="en-US" sz="2800" u="sng" dirty="0" smtClean="0">
                <a:solidFill>
                  <a:srgbClr val="0033CC"/>
                </a:solidFill>
                <a:hlinkClick r:id="rId3"/>
              </a:rPr>
              <a:t>laura.king@claurendeau.qc.ca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57200" lvl="1" indent="-457200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Catherine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Fichten</a:t>
            </a:r>
          </a:p>
          <a:p>
            <a:pPr marL="492125" lvl="1" indent="26988">
              <a:spcBef>
                <a:spcPts val="1400"/>
              </a:spcBef>
              <a:spcAft>
                <a:spcPts val="0"/>
              </a:spcAft>
              <a:buNone/>
              <a:defRPr/>
            </a:pPr>
            <a:r>
              <a:rPr lang="en-US" sz="2800" u="sng" dirty="0">
                <a:solidFill>
                  <a:srgbClr val="0033CC"/>
                </a:solidFill>
                <a:hlinkClick r:id="rId4"/>
              </a:rPr>
              <a:t>cfichten@dawsoncollege.qc.ca</a:t>
            </a:r>
            <a:endParaRPr lang="en-US" sz="2800" u="sng" dirty="0">
              <a:solidFill>
                <a:srgbClr val="0033CC"/>
              </a:solidFill>
            </a:endParaRPr>
          </a:p>
          <a:p>
            <a:pPr marL="492125" lvl="0" indent="-492125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ACCBF9">
                    <a:lumMod val="25000"/>
                  </a:srgbClr>
                </a:solidFill>
              </a:rPr>
              <a:t>Alice </a:t>
            </a:r>
            <a:r>
              <a:rPr lang="en-US" sz="2800" dirty="0">
                <a:solidFill>
                  <a:srgbClr val="ACCBF9">
                    <a:lumMod val="25000"/>
                  </a:srgbClr>
                </a:solidFill>
              </a:rPr>
              <a:t>Havel</a:t>
            </a:r>
          </a:p>
          <a:p>
            <a:pPr marL="492125" lvl="1" indent="-34925">
              <a:spcBef>
                <a:spcPts val="1400"/>
              </a:spcBef>
              <a:spcAft>
                <a:spcPts val="0"/>
              </a:spcAft>
              <a:buNone/>
              <a:defRPr/>
            </a:pPr>
            <a:r>
              <a:rPr lang="en-US" sz="2800" u="sng" dirty="0">
                <a:solidFill>
                  <a:srgbClr val="ACCBF9">
                    <a:lumMod val="25000"/>
                  </a:srgbClr>
                </a:solidFill>
                <a:hlinkClick r:id="rId5"/>
              </a:rPr>
              <a:t>ahavel@dawsoncollege.qc.ca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92125" lvl="0" indent="-492125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ACCBF9">
                    <a:lumMod val="25000"/>
                  </a:srgbClr>
                </a:solidFill>
              </a:rPr>
              <a:t>Adaptech Research Network</a:t>
            </a:r>
          </a:p>
          <a:p>
            <a:pPr marL="492125" lvl="1" indent="22225">
              <a:spcBef>
                <a:spcPts val="1400"/>
              </a:spcBef>
              <a:spcAft>
                <a:spcPts val="0"/>
              </a:spcAft>
              <a:buNone/>
              <a:defRPr/>
            </a:pPr>
            <a:r>
              <a:rPr lang="en-US" sz="2800" u="sng" dirty="0">
                <a:solidFill>
                  <a:srgbClr val="ACCBF9">
                    <a:lumMod val="25000"/>
                  </a:srgbClr>
                </a:solidFill>
                <a:hlinkClick r:id="rId6"/>
              </a:rPr>
              <a:t>www.adaptech.org</a:t>
            </a:r>
            <a:endParaRPr lang="en-US" sz="2800" u="sng" dirty="0">
              <a:solidFill>
                <a:srgbClr val="ACCBF9">
                  <a:lumMod val="25000"/>
                </a:srgbClr>
              </a:solidFill>
            </a:endParaRPr>
          </a:p>
          <a:p>
            <a:pPr marL="357188" lvl="1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sz="2800" u="sng" dirty="0">
              <a:solidFill>
                <a:srgbClr val="0033CC"/>
              </a:solidFill>
            </a:endParaRPr>
          </a:p>
          <a:p>
            <a:pPr marL="357188" lvl="1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84213"/>
          </a:xfrm>
        </p:spPr>
        <p:txBody>
          <a:bodyPr/>
          <a:lstStyle/>
          <a:p>
            <a:r>
              <a:rPr lang="en-CA" dirty="0" smtClean="0"/>
              <a:t>Guiding Question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201622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have I learnt from the previous four </a:t>
            </a:r>
            <a:r>
              <a:rPr lang="en-CA" dirty="0" smtClean="0"/>
              <a:t>symposi</a:t>
            </a:r>
            <a:r>
              <a:rPr lang="en-CA" dirty="0" smtClean="0">
                <a:solidFill>
                  <a:schemeClr val="tx1"/>
                </a:solidFill>
              </a:rPr>
              <a:t>a</a:t>
            </a:r>
            <a:r>
              <a:rPr lang="en-CA" dirty="0" smtClean="0"/>
              <a:t> </a:t>
            </a:r>
            <a:r>
              <a:rPr lang="en-CA" dirty="0"/>
              <a:t>regarding the engagement of stakeholders?</a:t>
            </a:r>
            <a:endParaRPr lang="fr-CA" dirty="0"/>
          </a:p>
          <a:p>
            <a:pPr marL="0" indent="0">
              <a:buNone/>
            </a:pPr>
            <a:r>
              <a:rPr lang="en-CA" dirty="0"/>
              <a:t> </a:t>
            </a:r>
            <a:endParaRPr lang="fr-CA" dirty="0"/>
          </a:p>
          <a:p>
            <a:endParaRPr lang="fr-CA" dirty="0"/>
          </a:p>
        </p:txBody>
      </p:sp>
      <p:pic>
        <p:nvPicPr>
          <p:cNvPr id="5" name="Google Shape;194;p24" descr="Un bonhomme animé s'accotant sur un point d'interrogation. Les droits d'auteur sont :  https://technovation10.wordpress.com/category/general-events/brainstorm/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3861048"/>
            <a:ext cx="2145475" cy="2022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2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84213"/>
          </a:xfrm>
        </p:spPr>
        <p:txBody>
          <a:bodyPr/>
          <a:lstStyle/>
          <a:p>
            <a:r>
              <a:rPr lang="fr-CA" dirty="0" err="1" smtClean="0"/>
              <a:t>Stakeholders</a:t>
            </a:r>
            <a:r>
              <a:rPr lang="fr-CA" dirty="0" smtClean="0"/>
              <a:t> in </a:t>
            </a:r>
            <a:r>
              <a:rPr lang="fr-CA" dirty="0" err="1" smtClean="0"/>
              <a:t>Abundance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133088"/>
            <a:ext cx="8892480" cy="4888200"/>
          </a:xfrm>
        </p:spPr>
        <p:txBody>
          <a:bodyPr/>
          <a:lstStyle/>
          <a:p>
            <a:r>
              <a:rPr lang="en-CA" sz="3200" dirty="0" smtClean="0"/>
              <a:t>Obvious </a:t>
            </a:r>
          </a:p>
          <a:p>
            <a:pPr lvl="1"/>
            <a:r>
              <a:rPr lang="en-CA" sz="2800" dirty="0" smtClean="0"/>
              <a:t>Students with disabilities, service providers</a:t>
            </a:r>
          </a:p>
          <a:p>
            <a:r>
              <a:rPr lang="en-CA" sz="3200" dirty="0" smtClean="0"/>
              <a:t>Logical </a:t>
            </a:r>
          </a:p>
          <a:p>
            <a:pPr lvl="1"/>
            <a:r>
              <a:rPr lang="en-CA" sz="2800" dirty="0" smtClean="0"/>
              <a:t>Administrators, faculty</a:t>
            </a:r>
          </a:p>
          <a:p>
            <a:r>
              <a:rPr lang="en-CA" sz="3200" dirty="0" smtClean="0"/>
              <a:t>Less-frequently considered </a:t>
            </a:r>
          </a:p>
          <a:p>
            <a:pPr lvl="1"/>
            <a:r>
              <a:rPr lang="en-CA" sz="2800" dirty="0" smtClean="0"/>
              <a:t>Procurement officers, faculty with disabilities</a:t>
            </a:r>
          </a:p>
          <a:p>
            <a:r>
              <a:rPr lang="en-CA" sz="3200" dirty="0"/>
              <a:t>Y</a:t>
            </a:r>
            <a:r>
              <a:rPr lang="en-CA" sz="3200" dirty="0" smtClean="0"/>
              <a:t>es of course</a:t>
            </a:r>
          </a:p>
          <a:p>
            <a:pPr lvl="1"/>
            <a:r>
              <a:rPr lang="en-CA" sz="2800" dirty="0" smtClean="0"/>
              <a:t>Librarians</a:t>
            </a:r>
          </a:p>
          <a:p>
            <a:r>
              <a:rPr lang="en-CA" sz="3200" dirty="0" smtClean="0"/>
              <a:t>Even at the PCE level</a:t>
            </a:r>
          </a:p>
          <a:p>
            <a:pPr lvl="1"/>
            <a:r>
              <a:rPr lang="en-CA" sz="2800" dirty="0" smtClean="0"/>
              <a:t>Parents</a:t>
            </a:r>
            <a:endParaRPr lang="fr-CA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949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B24BB6E-AE0A-4E6B-9D8A-8CAAF95DED15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4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84213"/>
          </a:xfrm>
        </p:spPr>
        <p:txBody>
          <a:bodyPr/>
          <a:lstStyle/>
          <a:p>
            <a:r>
              <a:rPr lang="en-CA" altLang="en-US" dirty="0" smtClean="0">
                <a:latin typeface="Arial" charset="0"/>
                <a:cs typeface="Arial" charset="0"/>
              </a:rPr>
              <a:t>From Which Direction?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"/>
          </p:nvPr>
        </p:nvSpPr>
        <p:spPr>
          <a:xfrm>
            <a:off x="80882" y="1278523"/>
            <a:ext cx="8982236" cy="504090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altLang="en-US" dirty="0" smtClean="0">
                <a:latin typeface="Arial" charset="0"/>
                <a:cs typeface="Arial" charset="0"/>
              </a:rPr>
              <a:t>Top down </a:t>
            </a:r>
            <a:endParaRPr lang="en-CA" altLang="en-US" dirty="0">
              <a:latin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/>
              <a:t>Government officials, legislators, managers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CA" altLang="en-US" dirty="0" smtClean="0">
                <a:latin typeface="Arial" charset="0"/>
                <a:cs typeface="Arial" charset="0"/>
              </a:rPr>
              <a:t>Bottom up</a:t>
            </a:r>
            <a:endParaRPr lang="en-CA" altLang="en-US" dirty="0">
              <a:latin typeface="Arial" charset="0"/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latin typeface="Arial" charset="0"/>
                <a:cs typeface="Arial" charset="0"/>
              </a:rPr>
              <a:t>Service providers, students, ICT technicians</a:t>
            </a:r>
            <a:endParaRPr lang="en-CA" altLang="en-US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CA" altLang="en-US" dirty="0" smtClean="0">
                <a:latin typeface="Arial" charset="0"/>
                <a:cs typeface="Arial" charset="0"/>
              </a:rPr>
              <a:t>Direction influenced by</a:t>
            </a:r>
            <a:endParaRPr lang="en-CA" altLang="en-US" dirty="0">
              <a:latin typeface="Arial" charset="0"/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altLang="en-US" dirty="0" smtClean="0">
                <a:latin typeface="Arial" charset="0"/>
                <a:cs typeface="Arial" charset="0"/>
              </a:rPr>
              <a:t>Multiple factors</a:t>
            </a:r>
            <a:endParaRPr lang="en-CA" altLang="en-US" dirty="0">
              <a:latin typeface="Arial" charset="0"/>
              <a:cs typeface="Arial" charset="0"/>
            </a:endParaRPr>
          </a:p>
          <a:p>
            <a:r>
              <a:rPr lang="en-CA" altLang="en-US" dirty="0" smtClean="0">
                <a:latin typeface="Arial" charset="0"/>
                <a:cs typeface="Arial" charset="0"/>
              </a:rPr>
              <a:t>Meet in the middle 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pic>
        <p:nvPicPr>
          <p:cNvPr id="1026" name="Picture 2" descr="Arrow pointing down saying top down beside an arrow pointing up saying bottom up with the word or written in between. Copyright is https://www.insightstoenglish.com/tips-insights/top-down-bottom-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3707904" cy="14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ECAF89-3B19-4FFE-865A-963AB8444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986AB-5257-41E5-9382-AAD6514D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421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Part of the Equation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26FD88-E9D1-434A-A54D-A33CC0629B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9756" y="1268760"/>
            <a:ext cx="8964488" cy="4888200"/>
          </a:xfrm>
        </p:spPr>
        <p:txBody>
          <a:bodyPr/>
          <a:lstStyle/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CA" sz="3600" dirty="0" smtClean="0"/>
              <a:t>The silent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CA" sz="3600" dirty="0" smtClean="0"/>
              <a:t>The silenced</a:t>
            </a:r>
            <a:endParaRPr lang="en-US" sz="3600" dirty="0" smtClean="0"/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CA" sz="3600" dirty="0" smtClean="0"/>
              <a:t>Strong voice versus no voice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CA" sz="3600" dirty="0" smtClean="0">
                <a:solidFill>
                  <a:schemeClr val="accent4">
                    <a:lumMod val="50000"/>
                  </a:schemeClr>
                </a:solidFill>
              </a:rPr>
              <a:t>The velveteen rabbit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CA" sz="3600" dirty="0" smtClean="0"/>
              <a:t>The role of advocacy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CA" sz="3600" dirty="0" err="1" smtClean="0"/>
              <a:t>Segregational</a:t>
            </a:r>
            <a:r>
              <a:rPr lang="en-CA" sz="3600" dirty="0" smtClean="0"/>
              <a:t>-belief system</a:t>
            </a:r>
          </a:p>
          <a:p>
            <a:pPr lvl="1"/>
            <a:endParaRPr lang="fr-CA" dirty="0"/>
          </a:p>
          <a:p>
            <a:pPr lvl="1"/>
            <a:endParaRPr lang="en-US" sz="3600" dirty="0"/>
          </a:p>
          <a:p>
            <a:pPr lvl="1"/>
            <a:endParaRPr lang="en-US" sz="3400" dirty="0"/>
          </a:p>
        </p:txBody>
      </p:sp>
      <p:pic>
        <p:nvPicPr>
          <p:cNvPr id="6" name="Picture 2" descr="A wrecking ball knocking down a part of a wall. Copyright is http://jesusgilhernandez.com/2013/01/10/removing-barriers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5706"/>
            <a:ext cx="2376264" cy="15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59F-D63B-4DF2-8647-20A8DA6F981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753" y="188640"/>
            <a:ext cx="9036495" cy="710952"/>
          </a:xfrm>
        </p:spPr>
        <p:txBody>
          <a:bodyPr>
            <a:noAutofit/>
          </a:bodyPr>
          <a:lstStyle/>
          <a:p>
            <a:pPr algn="ctr">
              <a:lnSpc>
                <a:spcPts val="3600"/>
              </a:lnSpc>
            </a:pPr>
            <a:r>
              <a:rPr lang="en-US" dirty="0" smtClean="0">
                <a:effectLst/>
              </a:rPr>
              <a:t>Timing Things Right</a:t>
            </a:r>
            <a:endParaRPr lang="en-US" dirty="0"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5605" y="1412776"/>
            <a:ext cx="8872791" cy="447978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75000"/>
              <a:buFont typeface="Wingdings 2" pitchFamily="18" charset="2"/>
              <a:buChar char="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75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7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7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7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-365760">
              <a:spcBef>
                <a:spcPts val="800"/>
              </a:spcBef>
              <a:spcAft>
                <a:spcPts val="800"/>
              </a:spcAft>
              <a:buClr>
                <a:srgbClr val="0033CC"/>
              </a:buClr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Before: design phase </a:t>
            </a:r>
          </a:p>
          <a:p>
            <a:pPr marL="630936" lvl="5" indent="-352425">
              <a:spcBef>
                <a:spcPts val="800"/>
              </a:spcBef>
              <a:spcAft>
                <a:spcPts val="800"/>
              </a:spcAft>
              <a:buClr>
                <a:srgbClr val="0033CC"/>
              </a:buClr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planning, procurement</a:t>
            </a:r>
          </a:p>
          <a:p>
            <a:pPr marL="365760" lvl="1" indent="-365760">
              <a:spcBef>
                <a:spcPts val="800"/>
              </a:spcBef>
              <a:spcAft>
                <a:spcPts val="800"/>
              </a:spcAft>
              <a:buClr>
                <a:srgbClr val="0033CC"/>
              </a:buClr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During: action phase</a:t>
            </a:r>
          </a:p>
          <a:p>
            <a:pPr marL="630936" lvl="5" indent="-352425">
              <a:spcBef>
                <a:spcPts val="800"/>
              </a:spcBef>
              <a:spcAft>
                <a:spcPts val="800"/>
              </a:spcAft>
              <a:buClr>
                <a:srgbClr val="0033CC"/>
              </a:buClr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Communication, silo crossing</a:t>
            </a:r>
          </a:p>
          <a:p>
            <a:pPr marL="365760" lvl="1" indent="-365760">
              <a:spcBef>
                <a:spcPts val="800"/>
              </a:spcBef>
              <a:spcAft>
                <a:spcPts val="800"/>
              </a:spcAft>
              <a:buClr>
                <a:srgbClr val="0033CC"/>
              </a:buClr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After: review phase</a:t>
            </a:r>
          </a:p>
          <a:p>
            <a:pPr marL="630936" lvl="2" indent="-352425">
              <a:spcBef>
                <a:spcPts val="800"/>
              </a:spcBef>
              <a:spcAft>
                <a:spcPts val="800"/>
              </a:spcAft>
              <a:buClr>
                <a:srgbClr val="0033CC"/>
              </a:buClr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Assessment, research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larm clock with timing is everything written beside it. Copyright is https://aeroleads.com/blog/best-cold-email-subject-line/aeroleads-subject-line-good-timing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26839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9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84213"/>
          </a:xfrm>
        </p:spPr>
        <p:txBody>
          <a:bodyPr/>
          <a:lstStyle/>
          <a:p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 smtClean="0"/>
              <a:t>Questions </a:t>
            </a:r>
            <a:r>
              <a:rPr lang="en-CA" sz="3600" dirty="0"/>
              <a:t>for Future 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>Research </a:t>
            </a:r>
            <a:r>
              <a:rPr lang="en-CA" sz="3600" dirty="0"/>
              <a:t>&amp; Practice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CA" dirty="0" smtClean="0">
                <a:solidFill>
                  <a:schemeClr val="tx1"/>
                </a:solidFill>
              </a:rPr>
              <a:t>How to manage </a:t>
            </a:r>
            <a:r>
              <a:rPr lang="en-CA" dirty="0">
                <a:solidFill>
                  <a:schemeClr val="tx1"/>
                </a:solidFill>
              </a:rPr>
              <a:t>and communicate with all </a:t>
            </a:r>
            <a:r>
              <a:rPr lang="en-CA" dirty="0" smtClean="0">
                <a:solidFill>
                  <a:schemeClr val="tx1"/>
                </a:solidFill>
              </a:rPr>
              <a:t>necessary stakeholders</a:t>
            </a:r>
            <a:r>
              <a:rPr lang="fr-CA" dirty="0" smtClean="0">
                <a:solidFill>
                  <a:schemeClr val="tx1"/>
                </a:solidFill>
              </a:rPr>
              <a:t>?</a:t>
            </a:r>
            <a:endParaRPr lang="en-CA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CA" dirty="0" smtClean="0">
                <a:solidFill>
                  <a:schemeClr val="tx1"/>
                </a:solidFill>
              </a:rPr>
              <a:t>Who </a:t>
            </a:r>
            <a:r>
              <a:rPr lang="en-CA" dirty="0">
                <a:solidFill>
                  <a:schemeClr val="tx1"/>
                </a:solidFill>
              </a:rPr>
              <a:t>is </a:t>
            </a:r>
            <a:r>
              <a:rPr lang="en-CA" dirty="0" smtClean="0">
                <a:solidFill>
                  <a:schemeClr val="tx1"/>
                </a:solidFill>
              </a:rPr>
              <a:t>being </a:t>
            </a:r>
            <a:r>
              <a:rPr lang="en-CA" dirty="0">
                <a:solidFill>
                  <a:schemeClr val="tx1"/>
                </a:solidFill>
              </a:rPr>
              <a:t>left </a:t>
            </a:r>
            <a:r>
              <a:rPr lang="en-CA" dirty="0" smtClean="0">
                <a:solidFill>
                  <a:schemeClr val="tx1"/>
                </a:solidFill>
              </a:rPr>
              <a:t>out?</a:t>
            </a:r>
            <a:endParaRPr lang="fr-CA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CA" dirty="0">
                <a:solidFill>
                  <a:schemeClr val="tx1"/>
                </a:solidFill>
              </a:rPr>
              <a:t>What factors motivate </a:t>
            </a:r>
            <a:r>
              <a:rPr lang="en-CA" dirty="0" smtClean="0">
                <a:solidFill>
                  <a:schemeClr val="tx1"/>
                </a:solidFill>
              </a:rPr>
              <a:t>engagement? </a:t>
            </a:r>
          </a:p>
          <a:p>
            <a:pPr lvl="1">
              <a:spcBef>
                <a:spcPts val="1200"/>
              </a:spcBef>
            </a:pPr>
            <a:r>
              <a:rPr lang="en-CA" dirty="0">
                <a:solidFill>
                  <a:schemeClr val="tx1"/>
                </a:solidFill>
              </a:rPr>
              <a:t>Why are some </a:t>
            </a:r>
            <a:r>
              <a:rPr lang="en-CA" dirty="0" smtClean="0">
                <a:solidFill>
                  <a:schemeClr val="tx1"/>
                </a:solidFill>
              </a:rPr>
              <a:t>stakeholders hard </a:t>
            </a:r>
            <a:r>
              <a:rPr lang="en-CA" dirty="0">
                <a:solidFill>
                  <a:schemeClr val="tx1"/>
                </a:solidFill>
              </a:rPr>
              <a:t>to </a:t>
            </a:r>
            <a:r>
              <a:rPr lang="en-CA" dirty="0" smtClean="0">
                <a:solidFill>
                  <a:schemeClr val="tx1"/>
                </a:solidFill>
              </a:rPr>
              <a:t>engage?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6" name="Picture 2" descr="Bonshommes travaillant ensemble pour compléter un casse-tête.&#10;Droits d'auteur : https://www.riskassur-hebdo.com/doc/assos2302.jpg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49" y="4372269"/>
            <a:ext cx="2664296" cy="17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7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84213"/>
          </a:xfrm>
        </p:spPr>
        <p:txBody>
          <a:bodyPr/>
          <a:lstStyle/>
          <a:p>
            <a:r>
              <a:rPr lang="en-CA" sz="3600" dirty="0"/>
              <a:t>Questions for Future 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>Research </a:t>
            </a:r>
            <a:r>
              <a:rPr lang="en-CA" sz="3600" dirty="0"/>
              <a:t>&amp; Practice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892480" cy="4888200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3500" dirty="0" smtClean="0">
                <a:solidFill>
                  <a:schemeClr val="tx1"/>
                </a:solidFill>
              </a:rPr>
              <a:t>How </a:t>
            </a:r>
            <a:r>
              <a:rPr lang="en-CA" sz="3500" dirty="0">
                <a:solidFill>
                  <a:schemeClr val="tx1"/>
                </a:solidFill>
              </a:rPr>
              <a:t>to implement measures of progress</a:t>
            </a:r>
            <a:r>
              <a:rPr lang="en-CA" sz="3500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CA" dirty="0" smtClean="0">
                <a:solidFill>
                  <a:schemeClr val="tx1"/>
                </a:solidFill>
              </a:rPr>
              <a:t>What </a:t>
            </a:r>
            <a:r>
              <a:rPr lang="en-CA" dirty="0">
                <a:solidFill>
                  <a:schemeClr val="tx1"/>
                </a:solidFill>
              </a:rPr>
              <a:t>are </a:t>
            </a:r>
            <a:r>
              <a:rPr lang="en-CA" dirty="0" smtClean="0">
                <a:solidFill>
                  <a:schemeClr val="tx1"/>
                </a:solidFill>
              </a:rPr>
              <a:t>exemplary </a:t>
            </a:r>
            <a:r>
              <a:rPr lang="en-CA" dirty="0">
                <a:solidFill>
                  <a:schemeClr val="tx1"/>
                </a:solidFill>
              </a:rPr>
              <a:t>practices? </a:t>
            </a:r>
            <a:endParaRPr lang="en-CA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CA" dirty="0">
                <a:solidFill>
                  <a:schemeClr val="tx1"/>
                </a:solidFill>
              </a:rPr>
              <a:t>Where </a:t>
            </a:r>
            <a:r>
              <a:rPr lang="en-CA" dirty="0" smtClean="0">
                <a:solidFill>
                  <a:schemeClr val="tx1"/>
                </a:solidFill>
              </a:rPr>
              <a:t>do special-interest </a:t>
            </a:r>
            <a:r>
              <a:rPr lang="en-CA" dirty="0">
                <a:solidFill>
                  <a:schemeClr val="tx1"/>
                </a:solidFill>
              </a:rPr>
              <a:t>groups fit? </a:t>
            </a:r>
            <a:endParaRPr lang="en-CA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CA" dirty="0" smtClean="0">
                <a:solidFill>
                  <a:schemeClr val="tx1"/>
                </a:solidFill>
              </a:rPr>
              <a:t>What roles do legal action and funding play?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3074" name="Picture 2" descr="A magnifying glass highlighting words such as questions, poll, investigations, problem, etc... Copyright is https://usatodayhss.com/2018/recruiting-column-10-questions-a-college-coach-might-ask-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6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4294967295"/>
          </p:nvPr>
        </p:nvSpPr>
        <p:spPr>
          <a:xfrm>
            <a:off x="8629650" y="6353175"/>
            <a:ext cx="514350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Thank You, Merci</a:t>
            </a:r>
            <a:r>
              <a:rPr lang="en-US" dirty="0"/>
              <a:t>, </a:t>
            </a:r>
            <a:r>
              <a:rPr lang="en-US" dirty="0" smtClean="0"/>
              <a:t>Questions</a:t>
            </a:r>
            <a:r>
              <a:rPr lang="en-US" dirty="0"/>
              <a:t>?</a:t>
            </a:r>
            <a:endParaRPr dirty="0"/>
          </a:p>
        </p:txBody>
      </p:sp>
      <p:pic>
        <p:nvPicPr>
          <p:cNvPr id="193" name="Google Shape;193;p24" descr="Thank you written in several including English, French, Spanish and German. Cpoyright is http://pulse-coaching.com/wp-content/uploads/2015/02/merc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7645" y="2204864"/>
            <a:ext cx="6408711" cy="2804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455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16431</TotalTime>
  <Words>234</Words>
  <Application>Microsoft Office PowerPoint</Application>
  <PresentationFormat>On-screen Show (4:3)</PresentationFormat>
  <Paragraphs>79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Origine</vt:lpstr>
      <vt:lpstr>More than meets the eye: Engaging Stakeholders</vt:lpstr>
      <vt:lpstr>Guiding Question</vt:lpstr>
      <vt:lpstr>Stakeholders in Abundance</vt:lpstr>
      <vt:lpstr>From Which Direction?</vt:lpstr>
      <vt:lpstr> Part of the Equation </vt:lpstr>
      <vt:lpstr>Timing Things Right</vt:lpstr>
      <vt:lpstr>  Questions for Future  Research &amp; Practice</vt:lpstr>
      <vt:lpstr>Questions for Future  Research &amp; Practice</vt:lpstr>
      <vt:lpstr>Thank You, Merci, Questions?</vt:lpstr>
      <vt:lpstr>Contact Information </vt:lpstr>
    </vt:vector>
  </TitlesOfParts>
  <Company>TRADINTEK - Services linguistiques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TRA6053 - Méthodologie et outils de la localisation II</dc:title>
  <dc:creator>Christian Mayer</dc:creator>
  <cp:lastModifiedBy>Admin</cp:lastModifiedBy>
  <cp:revision>826</cp:revision>
  <cp:lastPrinted>2018-03-02T21:11:06Z</cp:lastPrinted>
  <dcterms:created xsi:type="dcterms:W3CDTF">2002-08-29T15:31:57Z</dcterms:created>
  <dcterms:modified xsi:type="dcterms:W3CDTF">2019-06-25T14:15:11Z</dcterms:modified>
</cp:coreProperties>
</file>