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82" r:id="rId5"/>
    <p:sldId id="266" r:id="rId6"/>
    <p:sldId id="283" r:id="rId7"/>
    <p:sldId id="290" r:id="rId8"/>
    <p:sldId id="258" r:id="rId9"/>
    <p:sldId id="260" r:id="rId10"/>
    <p:sldId id="292" r:id="rId11"/>
    <p:sldId id="264" r:id="rId12"/>
    <p:sldId id="276" r:id="rId13"/>
    <p:sldId id="278" r:id="rId14"/>
    <p:sldId id="262" r:id="rId15"/>
    <p:sldId id="271" r:id="rId16"/>
    <p:sldId id="294" r:id="rId17"/>
    <p:sldId id="284" r:id="rId18"/>
    <p:sldId id="286" r:id="rId19"/>
    <p:sldId id="295" r:id="rId20"/>
    <p:sldId id="296" r:id="rId21"/>
    <p:sldId id="279" r:id="rId22"/>
  </p:sldIdLst>
  <p:sldSz cx="12192000" cy="6858000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FF2E61-ED64-460D-B05A-77EF954FFE44}">
          <p14:sldIdLst>
            <p14:sldId id="282"/>
            <p14:sldId id="266"/>
            <p14:sldId id="283"/>
            <p14:sldId id="290"/>
          </p14:sldIdLst>
        </p14:section>
        <p14:section name="Untitled Section" id="{CC1CD09A-0309-4FBD-A433-798AED53E07A}">
          <p14:sldIdLst>
            <p14:sldId id="258"/>
            <p14:sldId id="260"/>
            <p14:sldId id="292"/>
            <p14:sldId id="264"/>
            <p14:sldId id="276"/>
            <p14:sldId id="278"/>
            <p14:sldId id="262"/>
            <p14:sldId id="271"/>
            <p14:sldId id="294"/>
            <p14:sldId id="284"/>
            <p14:sldId id="286"/>
            <p14:sldId id="295"/>
            <p14:sldId id="296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3557" autoAdjust="0"/>
  </p:normalViewPr>
  <p:slideViewPr>
    <p:cSldViewPr snapToGrid="0">
      <p:cViewPr varScale="1">
        <p:scale>
          <a:sx n="64" d="100"/>
          <a:sy n="64" d="100"/>
        </p:scale>
        <p:origin x="66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25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F6C66-900C-4A3E-8B2C-1DA025EB8C0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A73D63-203A-4F40-B06D-2DF847235211}">
      <dgm:prSet custT="1"/>
      <dgm:spPr/>
      <dgm:t>
        <a:bodyPr/>
        <a:lstStyle/>
        <a:p>
          <a:r>
            <a:rPr lang="en-CA" sz="1400" dirty="0"/>
            <a:t>Adaptech Research Network</a:t>
          </a:r>
          <a:endParaRPr lang="en-US" sz="1400" dirty="0"/>
        </a:p>
      </dgm:t>
    </dgm:pt>
    <dgm:pt modelId="{4E9727E9-BA57-4D4F-B71B-390670071BFA}" type="parTrans" cxnId="{C748EB4B-C945-4423-AC70-158A22409F3B}">
      <dgm:prSet/>
      <dgm:spPr/>
      <dgm:t>
        <a:bodyPr/>
        <a:lstStyle/>
        <a:p>
          <a:endParaRPr lang="en-US"/>
        </a:p>
      </dgm:t>
    </dgm:pt>
    <dgm:pt modelId="{70DFA040-E014-4308-976F-6674ADB5E869}" type="sibTrans" cxnId="{C748EB4B-C945-4423-AC70-158A22409F3B}">
      <dgm:prSet/>
      <dgm:spPr/>
      <dgm:t>
        <a:bodyPr/>
        <a:lstStyle/>
        <a:p>
          <a:endParaRPr lang="en-US"/>
        </a:p>
      </dgm:t>
    </dgm:pt>
    <dgm:pt modelId="{ED54D22D-08EB-4FA2-8009-423508A8DE51}">
      <dgm:prSet custT="1"/>
      <dgm:spPr/>
      <dgm:t>
        <a:bodyPr/>
        <a:lstStyle/>
        <a:p>
          <a:r>
            <a:rPr lang="en-CA" sz="1800" dirty="0"/>
            <a:t>Dawson College</a:t>
          </a:r>
          <a:endParaRPr lang="en-US" sz="1800" dirty="0"/>
        </a:p>
      </dgm:t>
    </dgm:pt>
    <dgm:pt modelId="{8BDF9528-F6AB-4711-89D5-04DAF6F7CF93}" type="parTrans" cxnId="{B507342C-8A25-40A2-B585-C39F4EAB897B}">
      <dgm:prSet/>
      <dgm:spPr/>
      <dgm:t>
        <a:bodyPr/>
        <a:lstStyle/>
        <a:p>
          <a:endParaRPr lang="en-US"/>
        </a:p>
      </dgm:t>
    </dgm:pt>
    <dgm:pt modelId="{35D38F0C-7E8E-4B12-B5BF-2B0083DE0B69}" type="sibTrans" cxnId="{B507342C-8A25-40A2-B585-C39F4EAB897B}">
      <dgm:prSet/>
      <dgm:spPr/>
      <dgm:t>
        <a:bodyPr/>
        <a:lstStyle/>
        <a:p>
          <a:endParaRPr lang="en-US"/>
        </a:p>
      </dgm:t>
    </dgm:pt>
    <dgm:pt modelId="{A792856D-BC67-4F9A-9EC9-5E695788743C}">
      <dgm:prSet custT="1"/>
      <dgm:spPr/>
      <dgm:t>
        <a:bodyPr/>
        <a:lstStyle/>
        <a:p>
          <a:r>
            <a:rPr lang="en-CA" sz="1800" dirty="0"/>
            <a:t>ECQ</a:t>
          </a:r>
          <a:r>
            <a:rPr lang="en-CA" sz="1400" dirty="0"/>
            <a:t> </a:t>
          </a:r>
          <a:endParaRPr lang="en-US" sz="1400" dirty="0"/>
        </a:p>
      </dgm:t>
    </dgm:pt>
    <dgm:pt modelId="{F51F329A-C094-4AD2-A535-862E2C5E0D4D}" type="parTrans" cxnId="{E0E72E5A-20BE-47A2-8B88-3C4E10E33594}">
      <dgm:prSet/>
      <dgm:spPr/>
      <dgm:t>
        <a:bodyPr/>
        <a:lstStyle/>
        <a:p>
          <a:endParaRPr lang="en-US"/>
        </a:p>
      </dgm:t>
    </dgm:pt>
    <dgm:pt modelId="{90BBA9AA-4E05-4CEE-89EB-71302014376C}" type="sibTrans" cxnId="{E0E72E5A-20BE-47A2-8B88-3C4E10E33594}">
      <dgm:prSet/>
      <dgm:spPr/>
      <dgm:t>
        <a:bodyPr/>
        <a:lstStyle/>
        <a:p>
          <a:endParaRPr lang="en-US"/>
        </a:p>
      </dgm:t>
    </dgm:pt>
    <dgm:pt modelId="{308A27B5-3CB5-4348-A3FC-5EE31E67FDB2}" type="pres">
      <dgm:prSet presAssocID="{044F6C66-900C-4A3E-8B2C-1DA025EB8C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0026F1-F099-446E-AE8D-DF38F050C093}" type="pres">
      <dgm:prSet presAssocID="{08A73D63-203A-4F40-B06D-2DF847235211}" presName="arrow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E66E0-0BFA-4312-B285-8E55B15F6D7D}" type="pres">
      <dgm:prSet presAssocID="{ED54D22D-08EB-4FA2-8009-423508A8DE51}" presName="arrow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507C5-3CA1-4912-A668-E1F6855DD557}" type="pres">
      <dgm:prSet presAssocID="{A792856D-BC67-4F9A-9EC9-5E695788743C}" presName="arrow" presStyleLbl="node1" presStyleIdx="2" presStyleCnt="3" custRadScaleRad="100125" custRadScaleInc="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48EB4B-C945-4423-AC70-158A22409F3B}" srcId="{044F6C66-900C-4A3E-8B2C-1DA025EB8C03}" destId="{08A73D63-203A-4F40-B06D-2DF847235211}" srcOrd="0" destOrd="0" parTransId="{4E9727E9-BA57-4D4F-B71B-390670071BFA}" sibTransId="{70DFA040-E014-4308-976F-6674ADB5E869}"/>
    <dgm:cxn modelId="{E0E72E5A-20BE-47A2-8B88-3C4E10E33594}" srcId="{044F6C66-900C-4A3E-8B2C-1DA025EB8C03}" destId="{A792856D-BC67-4F9A-9EC9-5E695788743C}" srcOrd="2" destOrd="0" parTransId="{F51F329A-C094-4AD2-A535-862E2C5E0D4D}" sibTransId="{90BBA9AA-4E05-4CEE-89EB-71302014376C}"/>
    <dgm:cxn modelId="{201AABF2-E2CC-46C5-BA8E-D3F81F5AC535}" type="presOf" srcId="{A792856D-BC67-4F9A-9EC9-5E695788743C}" destId="{D59507C5-3CA1-4912-A668-E1F6855DD557}" srcOrd="0" destOrd="0" presId="urn:microsoft.com/office/officeart/2005/8/layout/arrow5"/>
    <dgm:cxn modelId="{DEE9ABCF-F2B0-415C-B3E2-E638AAE0570D}" type="presOf" srcId="{08A73D63-203A-4F40-B06D-2DF847235211}" destId="{040026F1-F099-446E-AE8D-DF38F050C093}" srcOrd="0" destOrd="0" presId="urn:microsoft.com/office/officeart/2005/8/layout/arrow5"/>
    <dgm:cxn modelId="{B507342C-8A25-40A2-B585-C39F4EAB897B}" srcId="{044F6C66-900C-4A3E-8B2C-1DA025EB8C03}" destId="{ED54D22D-08EB-4FA2-8009-423508A8DE51}" srcOrd="1" destOrd="0" parTransId="{8BDF9528-F6AB-4711-89D5-04DAF6F7CF93}" sibTransId="{35D38F0C-7E8E-4B12-B5BF-2B0083DE0B69}"/>
    <dgm:cxn modelId="{B4FE5BAC-ADAF-479B-8ECA-39F788D2B2AF}" type="presOf" srcId="{044F6C66-900C-4A3E-8B2C-1DA025EB8C03}" destId="{308A27B5-3CB5-4348-A3FC-5EE31E67FDB2}" srcOrd="0" destOrd="0" presId="urn:microsoft.com/office/officeart/2005/8/layout/arrow5"/>
    <dgm:cxn modelId="{A5753742-A382-4022-A77B-005C6A3F4CA0}" type="presOf" srcId="{ED54D22D-08EB-4FA2-8009-423508A8DE51}" destId="{29BE66E0-0BFA-4312-B285-8E55B15F6D7D}" srcOrd="0" destOrd="0" presId="urn:microsoft.com/office/officeart/2005/8/layout/arrow5"/>
    <dgm:cxn modelId="{81D8C388-39A6-4329-B1A9-749DFB128197}" type="presParOf" srcId="{308A27B5-3CB5-4348-A3FC-5EE31E67FDB2}" destId="{040026F1-F099-446E-AE8D-DF38F050C093}" srcOrd="0" destOrd="0" presId="urn:microsoft.com/office/officeart/2005/8/layout/arrow5"/>
    <dgm:cxn modelId="{4CE5D980-D251-4FA2-B8D4-08CC47B57A20}" type="presParOf" srcId="{308A27B5-3CB5-4348-A3FC-5EE31E67FDB2}" destId="{29BE66E0-0BFA-4312-B285-8E55B15F6D7D}" srcOrd="1" destOrd="0" presId="urn:microsoft.com/office/officeart/2005/8/layout/arrow5"/>
    <dgm:cxn modelId="{88FC2E74-BF50-46D4-BD77-0DCEDC52A7FA}" type="presParOf" srcId="{308A27B5-3CB5-4348-A3FC-5EE31E67FDB2}" destId="{D59507C5-3CA1-4912-A668-E1F6855DD557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026F1-F099-446E-AE8D-DF38F050C093}">
      <dsp:nvSpPr>
        <dsp:cNvPr id="0" name=""/>
        <dsp:cNvSpPr/>
      </dsp:nvSpPr>
      <dsp:spPr>
        <a:xfrm>
          <a:off x="1482108" y="151"/>
          <a:ext cx="2193570" cy="219357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/>
            <a:t>Adaptech Research Network</a:t>
          </a:r>
          <a:endParaRPr lang="en-US" sz="1400" kern="1200" dirty="0"/>
        </a:p>
      </dsp:txBody>
      <dsp:txXfrm>
        <a:off x="2030501" y="151"/>
        <a:ext cx="1096785" cy="1809695"/>
      </dsp:txXfrm>
    </dsp:sp>
    <dsp:sp modelId="{29BE66E0-0BFA-4312-B285-8E55B15F6D7D}">
      <dsp:nvSpPr>
        <dsp:cNvPr id="0" name=""/>
        <dsp:cNvSpPr/>
      </dsp:nvSpPr>
      <dsp:spPr>
        <a:xfrm rot="7200000">
          <a:off x="2750254" y="2196644"/>
          <a:ext cx="2193570" cy="219357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/>
            <a:t>Dawson College</a:t>
          </a:r>
          <a:endParaRPr lang="en-US" sz="1800" kern="1200" dirty="0"/>
        </a:p>
      </dsp:txBody>
      <dsp:txXfrm rot="-5400000">
        <a:off x="3108414" y="2841006"/>
        <a:ext cx="1809695" cy="1096785"/>
      </dsp:txXfrm>
    </dsp:sp>
    <dsp:sp modelId="{D59507C5-3CA1-4912-A668-E1F6855DD557}">
      <dsp:nvSpPr>
        <dsp:cNvPr id="0" name=""/>
        <dsp:cNvSpPr/>
      </dsp:nvSpPr>
      <dsp:spPr>
        <a:xfrm rot="14400000">
          <a:off x="201601" y="2178571"/>
          <a:ext cx="2193570" cy="219357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/>
            <a:t>ECQ</a:t>
          </a:r>
          <a:r>
            <a:rPr lang="en-CA" sz="1400" kern="1200" dirty="0"/>
            <a:t> </a:t>
          </a:r>
          <a:endParaRPr lang="en-US" sz="1400" kern="1200" dirty="0"/>
        </a:p>
      </dsp:txBody>
      <dsp:txXfrm rot="5400000">
        <a:off x="227315" y="2822932"/>
        <a:ext cx="1809695" cy="1096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r">
              <a:defRPr sz="1200"/>
            </a:lvl1pPr>
          </a:lstStyle>
          <a:p>
            <a:fld id="{A334D81A-B725-404B-BD32-FC95AC96909B}" type="datetimeFigureOut">
              <a:rPr lang="en-CA" smtClean="0"/>
              <a:t>2024-01-17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2" tIns="46552" rIns="93102" bIns="4655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6"/>
            <a:ext cx="5603240" cy="3657958"/>
          </a:xfrm>
          <a:prstGeom prst="rect">
            <a:avLst/>
          </a:prstGeom>
        </p:spPr>
        <p:txBody>
          <a:bodyPr vert="horz" lIns="93102" tIns="46552" rIns="93102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r">
              <a:defRPr sz="1200"/>
            </a:lvl1pPr>
          </a:lstStyle>
          <a:p>
            <a:fld id="{48D58E57-EEBC-4C1A-B120-A796CD6A94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954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514">
              <a:defRPr/>
            </a:pPr>
            <a:fld id="{48D58E57-EEBC-4C1A-B120-A796CD6A9441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465514">
                <a:defRPr/>
              </a:pPr>
              <a:t>1</a:t>
            </a:fld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9789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29">
              <a:lnSpc>
                <a:spcPct val="90000"/>
              </a:lnSpc>
              <a:spcBef>
                <a:spcPts val="1018"/>
              </a:spcBef>
              <a:defRPr/>
            </a:pPr>
            <a:endParaRPr lang="en-CA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2043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548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168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9409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6011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8081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6748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50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29" fontAlgn="base">
              <a:spcBef>
                <a:spcPts val="1018"/>
              </a:spcBef>
              <a:spcAft>
                <a:spcPct val="0"/>
              </a:spcAft>
              <a:buClr>
                <a:srgbClr val="0033CC"/>
              </a:buClr>
              <a:buSzPct val="110000"/>
              <a:defRPr/>
            </a:pPr>
            <a:r>
              <a:rPr lang="en-CA" b="1" dirty="0" smtClean="0"/>
              <a:t>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84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13" indent="-171313">
              <a:buFont typeface="Arial" panose="020B0604020202020204" pitchFamily="34" charset="0"/>
              <a:buChar char="•"/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061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29">
              <a:defRPr/>
            </a:pPr>
            <a:endParaRPr lang="en-CA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528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514" lvl="1"/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1295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514">
              <a:defRPr/>
            </a:pPr>
            <a:fld id="{48D58E57-EEBC-4C1A-B120-A796CD6A9441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465514">
                <a:defRPr/>
              </a:pPr>
              <a:t>6</a:t>
            </a:fld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1513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6834">
              <a:defRPr/>
            </a:pPr>
            <a:fld id="{48D58E57-EEBC-4C1A-B120-A796CD6A9441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456834">
                <a:defRPr/>
              </a:pPr>
              <a:t>7</a:t>
            </a:fld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200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409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05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82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21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832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334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849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2024-01-17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28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2024-01-17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06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631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9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53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89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515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2024-01-17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32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2024-01-17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14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2024-01-17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63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2024-01-17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951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2024-01-17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525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B53A3E-F696-4031-811A-38545E30EEDF}" type="datetimeFigureOut">
              <a:rPr lang="en-CA" smtClean="0"/>
              <a:t>2024-01-17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268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ech.org/research/internship-toolkit-for-students-with-disabilities-in-technical-program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Ca29_E-FE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CFfAgABVL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hyperlink" Target="mailto:swileman@dawsoncollege.qc.c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havel@dawsoncollege.qc.ca" TargetMode="External"/><Relationship Id="rId5" Type="http://schemas.openxmlformats.org/officeDocument/2006/relationships/hyperlink" Target="http://www.adaptech.org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ech.org/fr/publications/annotated-bibliography-equitable-access-in-internship-setting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0E2C7-27E7-B061-3198-E2273EB2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25" y="362775"/>
            <a:ext cx="3901235" cy="2342325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Best Practices in Supporting Students During Internships </a:t>
            </a:r>
            <a:b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ooden footbridge in the woods">
            <a:extLst>
              <a:ext uri="{FF2B5EF4-FFF2-40B4-BE49-F238E27FC236}">
                <a16:creationId xmlns:a16="http://schemas.microsoft.com/office/drawing/2014/main" id="{815B2D28-14CE-A794-11ED-0B38A4485E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8" r="12283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21" name="Rectangle 18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0D2C1-3546-2BB4-36A5-8856E310E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25" y="2980720"/>
            <a:ext cx="4092904" cy="31614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Susie Wileman, Alice Havel, Catherine Fichten, Mary Jorgensen </a:t>
            </a:r>
          </a:p>
          <a:p>
            <a:pPr marL="0" indent="0" algn="ctr"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Adaptech Research Network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January 9, 2024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IPD 2024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Shifting Landscapes: Shared Practices in a Changing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Cegep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1409" y="362775"/>
            <a:ext cx="4136403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err="1" smtClean="0"/>
              <a:t>Wileman</a:t>
            </a:r>
            <a:r>
              <a:rPr lang="fr-CA" dirty="0" smtClean="0"/>
              <a:t>, S., Havel, A., </a:t>
            </a:r>
            <a:r>
              <a:rPr lang="fr-CA" dirty="0" err="1" smtClean="0"/>
              <a:t>Fichten</a:t>
            </a:r>
            <a:r>
              <a:rPr lang="fr-CA" dirty="0" smtClean="0"/>
              <a:t>, C., &amp; Jorgensen, M. (2024, </a:t>
            </a:r>
            <a:r>
              <a:rPr lang="fr-CA" dirty="0" err="1" smtClean="0"/>
              <a:t>January</a:t>
            </a:r>
            <a:r>
              <a:rPr lang="fr-CA" dirty="0" smtClean="0"/>
              <a:t> 9). </a:t>
            </a:r>
            <a:r>
              <a:rPr lang="fr-CA" i="1" dirty="0" smtClean="0"/>
              <a:t>Best practices in </a:t>
            </a:r>
            <a:r>
              <a:rPr lang="fr-CA" i="1" dirty="0" err="1" smtClean="0"/>
              <a:t>supporting</a:t>
            </a:r>
            <a:r>
              <a:rPr lang="fr-CA" i="1" dirty="0" smtClean="0"/>
              <a:t> </a:t>
            </a:r>
            <a:r>
              <a:rPr lang="fr-CA" i="1" dirty="0" err="1" smtClean="0"/>
              <a:t>students</a:t>
            </a:r>
            <a:r>
              <a:rPr lang="fr-CA" i="1" dirty="0" smtClean="0"/>
              <a:t> </a:t>
            </a:r>
            <a:r>
              <a:rPr lang="fr-CA" i="1" dirty="0" err="1" smtClean="0"/>
              <a:t>during</a:t>
            </a:r>
            <a:r>
              <a:rPr lang="fr-CA" i="1" dirty="0" smtClean="0"/>
              <a:t> </a:t>
            </a:r>
            <a:r>
              <a:rPr lang="fr-CA" i="1" dirty="0" err="1" smtClean="0"/>
              <a:t>internships</a:t>
            </a:r>
            <a:r>
              <a:rPr lang="fr-CA" i="1" dirty="0"/>
              <a:t> </a:t>
            </a:r>
            <a:r>
              <a:rPr lang="fr-CA" dirty="0" err="1" smtClean="0"/>
              <a:t>Învited</a:t>
            </a:r>
            <a:r>
              <a:rPr lang="fr-CA" dirty="0" smtClean="0"/>
              <a:t> speakers</a:t>
            </a:r>
            <a:r>
              <a:rPr lang="en-CA" dirty="0"/>
              <a:t>]. Intercollegiate Pedagogical Day, Montreal, QC, Canada.</a:t>
            </a:r>
          </a:p>
        </p:txBody>
      </p:sp>
    </p:spTree>
    <p:extLst>
      <p:ext uri="{BB962C8B-B14F-4D97-AF65-F5344CB8AC3E}">
        <p14:creationId xmlns:p14="http://schemas.microsoft.com/office/powerpoint/2010/main" val="16274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A321-7ABD-0674-ED2D-AFCB570B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51" y="579249"/>
            <a:ext cx="10515600" cy="742122"/>
          </a:xfrm>
        </p:spPr>
        <p:txBody>
          <a:bodyPr/>
          <a:lstStyle/>
          <a:p>
            <a:pPr algn="ctr"/>
            <a:r>
              <a:rPr lang="en-CA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Accessibility Advisors Told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D5520-07A9-6DEF-3CA9-73963FC3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7024"/>
            <a:ext cx="10515600" cy="4271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clarity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CA" sz="36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ompetencies being measured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ieldwork settings and appropriate accommodations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ollege policy and protocol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 practices / models of success</a:t>
            </a:r>
            <a:endParaRPr lang="en-CA" sz="3600" i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9E4F-E765-3EB8-E896-952BCBAB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969"/>
            <a:ext cx="10515600" cy="666859"/>
          </a:xfrm>
        </p:spPr>
        <p:txBody>
          <a:bodyPr>
            <a:noAutofit/>
          </a:bodyPr>
          <a:lstStyle/>
          <a:p>
            <a:pPr algn="ctr"/>
            <a:r>
              <a:rPr lang="en-CA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D34BC-9277-0795-BF81-69E8F7D50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7612"/>
            <a:ext cx="10515600" cy="54458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2400" i="0" dirty="0">
                <a:latin typeface="Arial" panose="020B0604020202020204" pitchFamily="34" charset="0"/>
                <a:cs typeface="Arial" panose="020B0604020202020204" pitchFamily="34" charset="0"/>
              </a:rPr>
              <a:t>   ROLE OF ACESSIBILITY SERVICES</a:t>
            </a:r>
          </a:p>
        </p:txBody>
      </p:sp>
      <p:grpSp>
        <p:nvGrpSpPr>
          <p:cNvPr id="4" name="Group 3" descr="The emerging themes include communication, kowledge, and institutional policy and legislation. The role of accessibility services influences both communication and knowledge."/>
          <p:cNvGrpSpPr/>
          <p:nvPr/>
        </p:nvGrpSpPr>
        <p:grpSpPr>
          <a:xfrm>
            <a:off x="786346" y="911295"/>
            <a:ext cx="10619308" cy="5039093"/>
            <a:chOff x="734491" y="1096277"/>
            <a:chExt cx="10619308" cy="50390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EE2015-DAE8-E1E2-3E4C-396155EE2FE0}"/>
                </a:ext>
              </a:extLst>
            </p:cNvPr>
            <p:cNvSpPr/>
            <p:nvPr/>
          </p:nvSpPr>
          <p:spPr>
            <a:xfrm>
              <a:off x="4123667" y="1096277"/>
              <a:ext cx="4294619" cy="24521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/>
                <a:t>Institutional Policy &amp; Legislation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32BCDBF-8F44-612F-A80E-A70CEC995DB1}"/>
                </a:ext>
              </a:extLst>
            </p:cNvPr>
            <p:cNvSpPr/>
            <p:nvPr/>
          </p:nvSpPr>
          <p:spPr>
            <a:xfrm>
              <a:off x="734491" y="3429000"/>
              <a:ext cx="4524013" cy="27063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900" dirty="0"/>
                <a:t>Communication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74355C-E7E7-FD15-9894-C31ED1A90E8A}"/>
                </a:ext>
              </a:extLst>
            </p:cNvPr>
            <p:cNvSpPr/>
            <p:nvPr/>
          </p:nvSpPr>
          <p:spPr>
            <a:xfrm>
              <a:off x="7204156" y="3428993"/>
              <a:ext cx="4149643" cy="27063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 dirty="0"/>
            </a:p>
            <a:p>
              <a:pPr algn="ctr"/>
              <a:r>
                <a:rPr lang="en-CA" sz="2800" dirty="0"/>
                <a:t>Knowledge</a:t>
              </a:r>
            </a:p>
            <a:p>
              <a:pPr algn="ctr"/>
              <a:endParaRPr lang="en-CA" dirty="0"/>
            </a:p>
            <a:p>
              <a:endParaRPr lang="en-CA" dirty="0"/>
            </a:p>
          </p:txBody>
        </p:sp>
      </p:grpSp>
      <p:cxnSp>
        <p:nvCxnSpPr>
          <p:cNvPr id="10" name="Straight Arrow Connector 9" descr="Decorative.">
            <a:extLst>
              <a:ext uri="{FF2B5EF4-FFF2-40B4-BE49-F238E27FC236}">
                <a16:creationId xmlns:a16="http://schemas.microsoft.com/office/drawing/2014/main" id="{3229FBE2-0A2E-C417-E1AB-7C07E29D9CD1}"/>
              </a:ext>
            </a:extLst>
          </p:cNvPr>
          <p:cNvCxnSpPr>
            <a:cxnSpLocks/>
          </p:cNvCxnSpPr>
          <p:nvPr/>
        </p:nvCxnSpPr>
        <p:spPr>
          <a:xfrm flipH="1">
            <a:off x="2996497" y="1929717"/>
            <a:ext cx="903889" cy="7399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 descr="Decorative.">
            <a:extLst>
              <a:ext uri="{FF2B5EF4-FFF2-40B4-BE49-F238E27FC236}">
                <a16:creationId xmlns:a16="http://schemas.microsoft.com/office/drawing/2014/main" id="{29E25892-619F-3CC6-9319-75CE1C64ACE4}"/>
              </a:ext>
            </a:extLst>
          </p:cNvPr>
          <p:cNvCxnSpPr>
            <a:cxnSpLocks/>
          </p:cNvCxnSpPr>
          <p:nvPr/>
        </p:nvCxnSpPr>
        <p:spPr>
          <a:xfrm>
            <a:off x="8745277" y="1929717"/>
            <a:ext cx="901917" cy="7693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 descr="Decorative.">
            <a:extLst>
              <a:ext uri="{FF2B5EF4-FFF2-40B4-BE49-F238E27FC236}">
                <a16:creationId xmlns:a16="http://schemas.microsoft.com/office/drawing/2014/main" id="{4BCE0707-ED00-9724-12E4-3A942265CB58}"/>
              </a:ext>
            </a:extLst>
          </p:cNvPr>
          <p:cNvCxnSpPr>
            <a:cxnSpLocks/>
          </p:cNvCxnSpPr>
          <p:nvPr/>
        </p:nvCxnSpPr>
        <p:spPr>
          <a:xfrm flipH="1">
            <a:off x="5258504" y="5206456"/>
            <a:ext cx="18419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8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DA0C-4552-90DF-9104-D72E293D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819" y="316241"/>
            <a:ext cx="7390362" cy="993944"/>
          </a:xfrm>
        </p:spPr>
        <p:txBody>
          <a:bodyPr/>
          <a:lstStyle/>
          <a:p>
            <a:pPr algn="ctr"/>
            <a:r>
              <a:rPr lang="en-CA" sz="5400" i="0" dirty="0">
                <a:latin typeface="Arial" panose="020B0604020202020204" pitchFamily="34" charset="0"/>
                <a:cs typeface="Arial" panose="020B0604020202020204" pitchFamily="34" charset="0"/>
              </a:rPr>
              <a:t>Toolkit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44364-482D-9E23-2BD2-81FFA4DB1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433016"/>
            <a:ext cx="10629900" cy="45697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CA" sz="4800" dirty="0">
                <a:latin typeface="Arial" panose="020B0604020202020204" pitchFamily="34" charset="0"/>
                <a:cs typeface="Arial" panose="020B0604020202020204" pitchFamily="34" charset="0"/>
              </a:rPr>
              <a:t>1. Digital Handouts:</a:t>
            </a:r>
          </a:p>
          <a:p>
            <a:pPr marL="0" indent="0">
              <a:buNone/>
            </a:pPr>
            <a:endParaRPr lang="en-CA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Annotated Bibliography:  Equitable Access in Internship Settings</a:t>
            </a:r>
          </a:p>
          <a:p>
            <a:pPr lvl="1"/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Is There a Law, or Not?</a:t>
            </a:r>
          </a:p>
          <a:p>
            <a:pPr lvl="1"/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UDL for Clinical Educators</a:t>
            </a:r>
          </a:p>
          <a:p>
            <a:pPr lvl="1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Key Steps to Inclusion in Clinical Internship Settings</a:t>
            </a:r>
            <a:endParaRPr lang="en-CA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CA" sz="4800" dirty="0">
                <a:latin typeface="Arial" panose="020B0604020202020204" pitchFamily="34" charset="0"/>
                <a:cs typeface="Arial" panose="020B0604020202020204" pitchFamily="34" charset="0"/>
              </a:rPr>
              <a:t>2. Resources: What’s Already Out There</a:t>
            </a:r>
          </a:p>
          <a:p>
            <a:pPr marL="57150" indent="0">
              <a:buNone/>
            </a:pPr>
            <a:endParaRPr lang="en-CA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CA" sz="4800" dirty="0">
                <a:latin typeface="Arial" panose="020B0604020202020204" pitchFamily="34" charset="0"/>
                <a:cs typeface="Arial" panose="020B0604020202020204" pitchFamily="34" charset="0"/>
              </a:rPr>
              <a:t>3. Videos</a:t>
            </a:r>
          </a:p>
          <a:p>
            <a:pPr marL="457200" lvl="1" indent="0">
              <a:buNone/>
            </a:pPr>
            <a:endParaRPr lang="en-CA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4000" dirty="0">
                <a:hlinkClick r:id="rId3"/>
              </a:rPr>
              <a:t>https://adaptech.org/research/internship-toolkit-for-students-with-disabilities-in-technical-programs/</a:t>
            </a:r>
            <a:r>
              <a:rPr lang="en-CA" sz="4000" dirty="0"/>
              <a:t> </a:t>
            </a:r>
          </a:p>
          <a:p>
            <a:pPr marL="0" indent="0">
              <a:buNone/>
            </a:pPr>
            <a:endParaRPr lang="en-CA" sz="1800" dirty="0"/>
          </a:p>
          <a:p>
            <a:endParaRPr lang="en-CA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4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23A92-F48A-2A8B-EB38-929AD5E33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452718"/>
            <a:ext cx="9187234" cy="753782"/>
          </a:xfrm>
        </p:spPr>
        <p:txBody>
          <a:bodyPr/>
          <a:lstStyle/>
          <a:p>
            <a:pPr algn="ctr"/>
            <a:r>
              <a:rPr lang="en-CA" dirty="0"/>
              <a:t>Key Steps to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AD75-6F6A-BB07-34F1-D8D5FAD9C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384300"/>
            <a:ext cx="9982200" cy="5143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atch students to internship sites that can best meet their needs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 for the responsible use of mobile technology such as cell phones or iPads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accommodations when needed</a:t>
            </a:r>
            <a:r>
              <a:rPr lang="en-CA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between student, on-site and faculty supervisors and Access advisor is key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 legislation and institutional policies on inclusion should be considered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C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CA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308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A703-EE3F-487D-5471-FDECF8BB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6000" dirty="0">
                <a:latin typeface="Arial" panose="020B0604020202020204" pitchFamily="34" charset="0"/>
                <a:cs typeface="Arial" panose="020B0604020202020204" pitchFamily="34" charset="0"/>
              </a:rPr>
              <a:t>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886B6-F17E-A6BC-77D8-4A73F0D8C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CA" sz="5200" dirty="0">
                <a:latin typeface="Arial" panose="020B0604020202020204" pitchFamily="34" charset="0"/>
                <a:cs typeface="Arial" panose="020B0604020202020204" pitchFamily="34" charset="0"/>
              </a:rPr>
              <a:t>How-tos demonstrating tech</a:t>
            </a:r>
          </a:p>
          <a:p>
            <a:pPr lvl="1"/>
            <a:r>
              <a:rPr lang="en-CA" sz="5200" dirty="0">
                <a:latin typeface="Arial" panose="020B0604020202020204" pitchFamily="34" charset="0"/>
                <a:cs typeface="Arial" panose="020B0604020202020204" pitchFamily="34" charset="0"/>
              </a:rPr>
              <a:t>Video on how technology is being used in clinical settings, and</a:t>
            </a:r>
          </a:p>
          <a:p>
            <a:pPr lvl="1"/>
            <a:r>
              <a:rPr lang="en-CA" sz="5200" i="0" dirty="0">
                <a:latin typeface="Arial" panose="020B0604020202020204" pitchFamily="34" charset="0"/>
                <a:cs typeface="Arial" panose="020B0604020202020204" pitchFamily="34" charset="0"/>
              </a:rPr>
              <a:t>Video on disclosure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2200" dirty="0"/>
              <a:t>https://adaptech.org/research/internship-toolkit-for-students-with-disabilities-in-technical-programs/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86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AA699-346F-1C6A-B334-55A2E2A9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68" y="220489"/>
            <a:ext cx="9404723" cy="1400530"/>
          </a:xfrm>
        </p:spPr>
        <p:txBody>
          <a:bodyPr/>
          <a:lstStyle/>
          <a:p>
            <a:pPr algn="ctr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Tech Tips for Internships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hlinkClick r:id="rId3"/>
              </a:rPr>
              <a:t>https://youtu.be/aCa29_E-FE8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27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03FF-5D44-1BD2-28FF-09E0B889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Inclusive Internships - Cut to the Chase</a:t>
            </a:r>
            <a:r>
              <a:rPr lang="en-CA" b="1" dirty="0" smtClean="0"/>
              <a:t> [Video</a:t>
            </a:r>
            <a:r>
              <a:rPr lang="en-CA" dirty="0" smtClean="0"/>
              <a:t>]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819491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hlinkClick r:id="rId3"/>
              </a:rPr>
              <a:t>https://youtu.be/XCFfAgABVLs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06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37B3-E46E-B71C-AA42-BBCA8AC6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D4D9C-1E2F-9AD3-01A5-579F4A384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5400" i="1" dirty="0"/>
              <a:t>Questions / Comments</a:t>
            </a:r>
          </a:p>
          <a:p>
            <a:pPr marL="0" indent="0" algn="ctr">
              <a:buNone/>
            </a:pP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30030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4798176" cy="1400530"/>
          </a:xfrm>
        </p:spPr>
        <p:txBody>
          <a:bodyPr>
            <a:normAutofit/>
          </a:bodyPr>
          <a:lstStyle/>
          <a:p>
            <a:r>
              <a:rPr lang="en-CA" b="1" i="1"/>
              <a:t>Thank you! </a:t>
            </a:r>
            <a:br>
              <a:rPr lang="en-CA" b="1" i="1"/>
            </a:br>
            <a:endParaRPr lang="en-CA" b="1" i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7FF9F1B-2FE4-4C47-AE86-61AF9A0A5C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24">
            <a:extLst>
              <a:ext uri="{FF2B5EF4-FFF2-40B4-BE49-F238E27FC236}">
                <a16:creationId xmlns:a16="http://schemas.microsoft.com/office/drawing/2014/main" id="{1A2AE32A-13F5-4BB2-B882-CD31344A6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 of the Adpatech Research Network">
            <a:extLst>
              <a:ext uri="{FF2B5EF4-FFF2-40B4-BE49-F238E27FC236}">
                <a16:creationId xmlns:a16="http://schemas.microsoft.com/office/drawing/2014/main" id="{F9F0C1B8-AACA-AA2F-E6D4-6CA1C3693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066" y="967431"/>
            <a:ext cx="2127237" cy="2363598"/>
          </a:xfrm>
          <a:prstGeom prst="rect">
            <a:avLst/>
          </a:prstGeom>
          <a:effectLst/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339C689-80E0-4CF1-953E-9AFC4672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14" y="1536700"/>
            <a:ext cx="4959575" cy="4711699"/>
          </a:xfrm>
        </p:spPr>
        <p:txBody>
          <a:bodyPr>
            <a:normAutofit fontScale="92500" lnSpcReduction="20000"/>
          </a:bodyPr>
          <a:lstStyle/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600" dirty="0">
                <a:latin typeface="Tahoma" pitchFamily="34" charset="0"/>
                <a:ea typeface="+mn-ea"/>
                <a:cs typeface="Arial" charset="0"/>
              </a:rPr>
              <a:t>Adaptech Research Network 	</a:t>
            </a:r>
            <a:r>
              <a:rPr lang="en-US" sz="2600" dirty="0">
                <a:latin typeface="Tahoma" pitchFamily="34" charset="0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www.adaptech.org</a:t>
            </a:r>
            <a:r>
              <a:rPr lang="en-US" sz="2600" dirty="0">
                <a:latin typeface="Tahoma" pitchFamily="34" charset="0"/>
                <a:ea typeface="+mn-ea"/>
                <a:cs typeface="Arial" charset="0"/>
              </a:rPr>
              <a:t> </a:t>
            </a:r>
          </a:p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2000" dirty="0">
              <a:latin typeface="Tahoma" pitchFamily="34" charset="0"/>
              <a:ea typeface="+mn-ea"/>
              <a:cs typeface="Arial" charset="0"/>
            </a:endParaRPr>
          </a:p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CA" sz="2000" dirty="0">
                <a:latin typeface="Tahoma" pitchFamily="34" charset="0"/>
                <a:ea typeface="+mn-ea"/>
                <a:cs typeface="Arial" charset="0"/>
              </a:rPr>
              <a:t>Alice Havel 			</a:t>
            </a:r>
            <a:r>
              <a:rPr lang="en-CA" sz="2000" dirty="0">
                <a:latin typeface="Tahoma" pitchFamily="34" charset="0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ahavel@dawsoncollege.qc.ca</a:t>
            </a:r>
            <a:r>
              <a:rPr lang="en-CA" sz="2000" dirty="0">
                <a:latin typeface="Tahoma" pitchFamily="34" charset="0"/>
                <a:ea typeface="+mn-ea"/>
                <a:cs typeface="Arial" charset="0"/>
              </a:rPr>
              <a:t> </a:t>
            </a:r>
          </a:p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CA" sz="2000" dirty="0">
              <a:latin typeface="Tahoma" pitchFamily="34" charset="0"/>
              <a:ea typeface="+mn-ea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CA" sz="2000" dirty="0">
                <a:latin typeface="Tahoma" pitchFamily="34" charset="0"/>
                <a:ea typeface="+mn-ea"/>
                <a:cs typeface="Arial" charset="0"/>
              </a:rPr>
              <a:t>Susie Wileman 				</a:t>
            </a:r>
            <a:r>
              <a:rPr lang="en-CA" sz="2000" dirty="0">
                <a:latin typeface="Tahoma" pitchFamily="34" charset="0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swileman@dawsoncollege.qc.ca</a:t>
            </a:r>
            <a:r>
              <a:rPr lang="en-CA" sz="2000" dirty="0">
                <a:latin typeface="Tahoma" pitchFamily="34" charset="0"/>
                <a:ea typeface="+mn-ea"/>
                <a:cs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CA" sz="2000" dirty="0">
              <a:latin typeface="Tahoma" pitchFamily="34" charset="0"/>
              <a:ea typeface="+mn-ea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CA" sz="2000" dirty="0">
                <a:latin typeface="Tahoma" pitchFamily="34" charset="0"/>
                <a:ea typeface="+mn-ea"/>
                <a:cs typeface="Arial" charset="0"/>
              </a:rPr>
              <a:t>Catherine Fichten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2000" dirty="0">
                <a:latin typeface="Tahoma" pitchFamily="34" charset="0"/>
                <a:ea typeface="+mn-ea"/>
                <a:cs typeface="Arial" charset="0"/>
              </a:rPr>
              <a:t>	</a:t>
            </a:r>
            <a:r>
              <a:rPr lang="en-CA" sz="2000" u="sng" dirty="0">
                <a:latin typeface="Tahoma" pitchFamily="34" charset="0"/>
                <a:ea typeface="+mn-ea"/>
                <a:cs typeface="Arial" charset="0"/>
              </a:rPr>
              <a:t>catherine.fichten@mcgill.ca</a:t>
            </a:r>
            <a:r>
              <a:rPr lang="en-CA" sz="2000" dirty="0">
                <a:latin typeface="Tahoma" pitchFamily="34" charset="0"/>
                <a:ea typeface="+mn-ea"/>
                <a:cs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CA" sz="2000" dirty="0">
              <a:latin typeface="Tahoma" pitchFamily="34" charset="0"/>
              <a:ea typeface="+mn-ea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CA" sz="2000" dirty="0">
                <a:latin typeface="Tahoma" pitchFamily="34" charset="0"/>
                <a:ea typeface="+mn-ea"/>
                <a:cs typeface="Arial" charset="0"/>
              </a:rPr>
              <a:t>Mary Jorgensen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2000" dirty="0">
                <a:latin typeface="Tahoma" pitchFamily="34" charset="0"/>
                <a:ea typeface="+mn-ea"/>
                <a:cs typeface="Arial" charset="0"/>
              </a:rPr>
              <a:t>	</a:t>
            </a:r>
            <a:r>
              <a:rPr lang="en-CA" sz="2000" u="sng" dirty="0">
                <a:latin typeface="Tahoma" pitchFamily="34" charset="0"/>
                <a:ea typeface="+mn-ea"/>
                <a:cs typeface="Arial" charset="0"/>
              </a:rPr>
              <a:t>mjorgensen@dawsoncollege.qc.ca</a:t>
            </a:r>
          </a:p>
          <a:p>
            <a:pPr marL="0" indent="0">
              <a:lnSpc>
                <a:spcPct val="90000"/>
              </a:lnSpc>
              <a:buNone/>
            </a:pPr>
            <a:endParaRPr lang="en-CA" sz="2000" dirty="0">
              <a:latin typeface="Tahoma" pitchFamily="34" charset="0"/>
              <a:ea typeface="+mn-ea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CA" sz="2000" b="1" dirty="0"/>
              <a:t>Funded by Entente Canada-Quebec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37A37-FD16-5732-EBC0-C6514B29D6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6217" y="3526972"/>
            <a:ext cx="2492516" cy="2214050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1366495" y="6052369"/>
            <a:ext cx="287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​</a:t>
            </a:r>
            <a:endParaRPr lang="en-CA" dirty="0"/>
          </a:p>
          <a:p>
            <a:r>
              <a:rPr lang="en-CA" b="1" dirty="0"/>
              <a:t>WilemanIDP2024.pptx</a:t>
            </a:r>
          </a:p>
        </p:txBody>
      </p:sp>
    </p:spTree>
    <p:extLst>
      <p:ext uri="{BB962C8B-B14F-4D97-AF65-F5344CB8AC3E}">
        <p14:creationId xmlns:p14="http://schemas.microsoft.com/office/powerpoint/2010/main" val="5624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722D6-90EB-A091-5FCC-B01F9FE6D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801" y="899185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CA" sz="4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</a:p>
        </p:txBody>
      </p:sp>
      <p:graphicFrame>
        <p:nvGraphicFramePr>
          <p:cNvPr id="14" name="Content Placeholder 5" descr="Description of presenters. They are scholars in residence who are part of the Adaptech Research Network located at Dawson College. The project was funded by ECQ.">
            <a:extLst>
              <a:ext uri="{FF2B5EF4-FFF2-40B4-BE49-F238E27FC236}">
                <a16:creationId xmlns:a16="http://schemas.microsoft.com/office/drawing/2014/main" id="{1898D81F-6EBD-E2B8-6784-3875D071BE0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1345058"/>
              </p:ext>
            </p:extLst>
          </p:nvPr>
        </p:nvGraphicFramePr>
        <p:xfrm>
          <a:off x="836612" y="1859541"/>
          <a:ext cx="5157787" cy="4390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43AC8A-41C3-C9F5-AC97-876635B05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99185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CA" sz="4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Now?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903DD-9EC5-8F56-0633-E660F95F4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5144" y="1947375"/>
            <a:ext cx="5183188" cy="421469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</a:p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Success stories vs.  Pushback </a:t>
            </a:r>
          </a:p>
          <a:p>
            <a:pPr marL="0" indent="0">
              <a:lnSpc>
                <a:spcPct val="150000"/>
              </a:lnSpc>
              <a:buNone/>
            </a:pPr>
            <a:endParaRPr lang="en-CA" sz="2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Silos of Knowledge</a:t>
            </a:r>
          </a:p>
          <a:p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Right 10" descr="Decorative.">
            <a:extLst>
              <a:ext uri="{FF2B5EF4-FFF2-40B4-BE49-F238E27FC236}">
                <a16:creationId xmlns:a16="http://schemas.microsoft.com/office/drawing/2014/main" id="{399642A3-23A1-409E-FFA1-55141A104BE3}"/>
              </a:ext>
            </a:extLst>
          </p:cNvPr>
          <p:cNvSpPr/>
          <p:nvPr/>
        </p:nvSpPr>
        <p:spPr>
          <a:xfrm>
            <a:off x="7359177" y="4359767"/>
            <a:ext cx="1051982" cy="777922"/>
          </a:xfrm>
          <a:prstGeom prst="rightArrow">
            <a:avLst>
              <a:gd name="adj1" fmla="val 50000"/>
              <a:gd name="adj2" fmla="val 40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Right 11" descr="Decorative.">
            <a:extLst>
              <a:ext uri="{FF2B5EF4-FFF2-40B4-BE49-F238E27FC236}">
                <a16:creationId xmlns:a16="http://schemas.microsoft.com/office/drawing/2014/main" id="{E039C9FB-D34A-4335-8209-4706991AE827}"/>
              </a:ext>
            </a:extLst>
          </p:cNvPr>
          <p:cNvSpPr/>
          <p:nvPr/>
        </p:nvSpPr>
        <p:spPr>
          <a:xfrm rot="10800000">
            <a:off x="8560746" y="4359767"/>
            <a:ext cx="1051983" cy="777922"/>
          </a:xfrm>
          <a:prstGeom prst="rightArrow">
            <a:avLst>
              <a:gd name="adj1" fmla="val 50000"/>
              <a:gd name="adj2" fmla="val 36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95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D60-DA8A-C0AF-93EE-B8D5748B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>Canadian Post-secondary Students with Disabilities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4BACF-3C0B-E2B4-01B9-1DD7715E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514" y="2052918"/>
            <a:ext cx="9019339" cy="435236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18 – 34%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(Canadian University Survey Consortium, 2020, 2021; Fichten 					   et.al., 2018, 2019)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↑ Accessibility supports in academic settings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(Fichten, Havel, Tremblay et.al., 2022)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Need for equitable access in clinical internships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(Neal-Boylan, et.al., 2018)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04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462AD-4916-FD3F-8309-9F785A2DD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47" y="147918"/>
            <a:ext cx="9404723" cy="1400530"/>
          </a:xfrm>
        </p:spPr>
        <p:txBody>
          <a:bodyPr/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Review of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C750-28A4-9D1F-AA58-69FBDEBFC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544" y="1255776"/>
            <a:ext cx="8758482" cy="5059680"/>
          </a:xfrm>
        </p:spPr>
        <p:txBody>
          <a:bodyPr>
            <a:noAutofit/>
          </a:bodyPr>
          <a:lstStyle/>
          <a:p>
            <a:pPr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 to 2023</a:t>
            </a:r>
          </a:p>
          <a:p>
            <a:pPr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health &amp; human service programs</a:t>
            </a:r>
          </a:p>
          <a:p>
            <a:pPr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of communication</a:t>
            </a:r>
          </a:p>
          <a:p>
            <a:pPr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shared information and resources</a:t>
            </a:r>
          </a:p>
          <a:p>
            <a:pPr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Suggestions for accommodations</a:t>
            </a: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Notion of technical standards versus essential functions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https://adaptech.org/fr/publications/annotated-bibliography-equitable-access-in-internship-settings/</a:t>
            </a:r>
            <a:r>
              <a:rPr lang="en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5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7F3A-F865-CFAC-093F-847DE6D0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1400530"/>
          </a:xfrm>
        </p:spPr>
        <p:txBody>
          <a:bodyPr/>
          <a:lstStyle/>
          <a:p>
            <a:pPr algn="ctr"/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Goals of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A5278-931D-810F-9853-7FFE1B3E6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2052918"/>
            <a:ext cx="10500109" cy="41954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Explore facilitators and barriers</a:t>
            </a:r>
          </a:p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Include voices of three stakeholder groups</a:t>
            </a:r>
          </a:p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Create ‘deliverables’ </a:t>
            </a:r>
          </a:p>
        </p:txBody>
      </p:sp>
      <p:pic>
        <p:nvPicPr>
          <p:cNvPr id="4" name="Picture 3" descr="Decorative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9456" y="4482548"/>
            <a:ext cx="2073965" cy="207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6F0D-A76A-321D-DF52-0D84E104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164892"/>
            <a:ext cx="9404723" cy="1688356"/>
          </a:xfrm>
        </p:spPr>
        <p:txBody>
          <a:bodyPr/>
          <a:lstStyle/>
          <a:p>
            <a:pPr algn="ctr"/>
            <a:r>
              <a:rPr lang="en-CA" i="0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0EB58-0435-B005-1647-8142EA310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219199"/>
            <a:ext cx="10514974" cy="5473909"/>
          </a:xfrm>
        </p:spPr>
        <p:txBody>
          <a:bodyPr>
            <a:normAutofit fontScale="400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CA" sz="6000" b="1" i="0" dirty="0">
                <a:latin typeface="Arial" panose="020B0604020202020204" pitchFamily="34" charset="0"/>
                <a:cs typeface="Arial" panose="020B0604020202020204" pitchFamily="34" charset="0"/>
              </a:rPr>
              <a:t>Advisory Board Meeting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dirty="0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i="0" dirty="0">
                <a:latin typeface="Arial" panose="020B0604020202020204" pitchFamily="34" charset="0"/>
                <a:cs typeface="Arial" panose="020B0604020202020204" pitchFamily="34" charset="0"/>
              </a:rPr>
              <a:t>Dean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dirty="0">
                <a:latin typeface="Arial" panose="020B0604020202020204" pitchFamily="34" charset="0"/>
                <a:cs typeface="Arial" panose="020B0604020202020204" pitchFamily="34" charset="0"/>
              </a:rPr>
              <a:t>Students with disabilities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i="0" dirty="0">
                <a:latin typeface="Arial" panose="020B0604020202020204" pitchFamily="34" charset="0"/>
                <a:cs typeface="Arial" panose="020B0604020202020204" pitchFamily="34" charset="0"/>
              </a:rPr>
              <a:t> Accessibility Centre Advisor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i="0" dirty="0">
                <a:latin typeface="Arial" panose="020B0604020202020204" pitchFamily="34" charset="0"/>
                <a:cs typeface="Arial" panose="020B0604020202020204" pitchFamily="34" charset="0"/>
              </a:rPr>
              <a:t>Pedagogical Counsellor</a:t>
            </a:r>
          </a:p>
          <a:p>
            <a:pPr marL="0" indent="0">
              <a:buNone/>
            </a:pPr>
            <a:r>
              <a:rPr lang="en-CA" sz="6000" b="1" i="0" dirty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6000" b="1" i="0" dirty="0"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 x 3 groups 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Faculty fieldwork/clinical supervisors 		(n. 10) 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AccessAbility Centre advisors				(n.   8)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Students with disabilities		 				(n.  14)	</a:t>
            </a:r>
          </a:p>
          <a:p>
            <a:pPr marL="0" indent="0">
              <a:buNone/>
            </a:pPr>
            <a:r>
              <a:rPr lang="en-CA" sz="6000" b="1" i="0" dirty="0">
                <a:latin typeface="Arial" panose="020B0604020202020204" pitchFamily="34" charset="0"/>
                <a:cs typeface="Arial" panose="020B0604020202020204" pitchFamily="34" charset="0"/>
              </a:rPr>
              <a:t>Thematic Analysis</a:t>
            </a:r>
          </a:p>
          <a:p>
            <a:pPr marL="0" indent="0">
              <a:buNone/>
            </a:pPr>
            <a:endParaRPr lang="en-CA" sz="4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FECD8E2-5C05-F8E8-A3D7-8EEF18535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Questions We Asked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712CB0-E167-6F5B-99E0-78A56464469D}"/>
              </a:ext>
            </a:extLst>
          </p:cNvPr>
          <p:cNvSpPr>
            <a:spLocks/>
          </p:cNvSpPr>
          <p:nvPr/>
        </p:nvSpPr>
        <p:spPr>
          <a:xfrm>
            <a:off x="405896" y="2060575"/>
            <a:ext cx="5655872" cy="42053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DF9C39-8FC3-B37A-DBE8-CDAF15009CCF}"/>
              </a:ext>
            </a:extLst>
          </p:cNvPr>
          <p:cNvSpPr>
            <a:spLocks/>
          </p:cNvSpPr>
          <p:nvPr/>
        </p:nvSpPr>
        <p:spPr>
          <a:xfrm>
            <a:off x="6301983" y="2199904"/>
            <a:ext cx="5206458" cy="42053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l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Facilitators</a:t>
            </a:r>
          </a:p>
          <a:p>
            <a:pPr marL="457200" marR="0" lvl="0" indent="-457200" algn="l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Barriers </a:t>
            </a:r>
          </a:p>
          <a:p>
            <a:pPr marL="457200" marR="0" lvl="0" indent="-457200" algn="l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</a:t>
            </a:r>
          </a:p>
          <a:p>
            <a:pPr marL="896112" marR="0" lvl="1" indent="-457200" algn="l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assistive technologies</a:t>
            </a:r>
          </a:p>
          <a:p>
            <a:pPr marL="896112" marR="0" lvl="1" indent="-457200" algn="l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strategies</a:t>
            </a:r>
          </a:p>
          <a:p>
            <a:pPr marL="457200" marR="0" lvl="0" indent="-457200" algn="l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 of the college</a:t>
            </a:r>
          </a:p>
          <a:p>
            <a:pPr marL="457200" marR="0" lvl="0" indent="-457200" algn="l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Recommendations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178287C-366F-F3FE-B57F-E3F0B1C7B3C2}"/>
              </a:ext>
            </a:extLst>
          </p:cNvPr>
          <p:cNvSpPr/>
          <p:nvPr/>
        </p:nvSpPr>
        <p:spPr>
          <a:xfrm>
            <a:off x="646111" y="2635460"/>
            <a:ext cx="2161681" cy="131699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Faculty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82DFFC0-07B8-4D80-580C-57D24A7C4F53}"/>
              </a:ext>
            </a:extLst>
          </p:cNvPr>
          <p:cNvSpPr/>
          <p:nvPr/>
        </p:nvSpPr>
        <p:spPr>
          <a:xfrm>
            <a:off x="596097" y="4175114"/>
            <a:ext cx="2161681" cy="13053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Service Providers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E35356-4CF1-A3EB-D264-570B5D0FD168}"/>
              </a:ext>
            </a:extLst>
          </p:cNvPr>
          <p:cNvSpPr/>
          <p:nvPr/>
        </p:nvSpPr>
        <p:spPr>
          <a:xfrm>
            <a:off x="2450446" y="2305966"/>
            <a:ext cx="3611322" cy="33110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89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Students</a:t>
            </a:r>
            <a:r>
              <a:rPr kumimoji="0" lang="en-CA" sz="172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8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A321-7ABD-0674-ED2D-AFCB570B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809"/>
            <a:ext cx="10515600" cy="1073426"/>
          </a:xfrm>
        </p:spPr>
        <p:txBody>
          <a:bodyPr/>
          <a:lstStyle/>
          <a:p>
            <a:pPr algn="ctr"/>
            <a:r>
              <a:rPr lang="en-CA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Students Told 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D5520-07A9-6DEF-3CA9-73963FC3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239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i="0" dirty="0">
                <a:latin typeface="Arial" panose="020B0604020202020204" pitchFamily="34" charset="0"/>
                <a:cs typeface="Arial" panose="020B0604020202020204" pitchFamily="34" charset="0"/>
              </a:rPr>
              <a:t>Need support for</a:t>
            </a:r>
          </a:p>
          <a:p>
            <a:pPr marL="0" indent="0">
              <a:buNone/>
            </a:pPr>
            <a:endParaRPr lang="en-CA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ssistive tech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entorship / role 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isual representation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13184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A321-7ABD-0674-ED2D-AFCB570B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220"/>
            <a:ext cx="10515600" cy="1325563"/>
          </a:xfrm>
        </p:spPr>
        <p:txBody>
          <a:bodyPr/>
          <a:lstStyle/>
          <a:p>
            <a:pPr algn="ctr"/>
            <a:r>
              <a:rPr lang="en-CA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Faculty Told 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D5520-07A9-6DEF-3CA9-73963FC3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29" y="1860331"/>
            <a:ext cx="10515600" cy="3703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Faculty Internship Supervisors</a:t>
            </a: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en-CA" i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eed c</a:t>
            </a:r>
            <a:r>
              <a:rPr lang="en-CA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larity</a:t>
            </a:r>
          </a:p>
          <a:p>
            <a:pPr marL="0" indent="0">
              <a:buNone/>
            </a:pPr>
            <a:endParaRPr lang="en-CA" i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olicy and protocol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onfidentiality regulations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uidelines / best practices</a:t>
            </a:r>
            <a:endParaRPr lang="en-CA" sz="3600" i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6187B919BFFA4A96218DCD2EE58E30" ma:contentTypeVersion="4" ma:contentTypeDescription="Create a new document." ma:contentTypeScope="" ma:versionID="2a9ea93c1b46b291d4436a340ca1548b">
  <xsd:schema xmlns:xsd="http://www.w3.org/2001/XMLSchema" xmlns:xs="http://www.w3.org/2001/XMLSchema" xmlns:p="http://schemas.microsoft.com/office/2006/metadata/properties" xmlns:ns3="032c7b7c-7299-4ed8-a5b9-2e2c3c65c29c" targetNamespace="http://schemas.microsoft.com/office/2006/metadata/properties" ma:root="true" ma:fieldsID="59a455f1958337b26b4e8dd50b8092da" ns3:_="">
    <xsd:import namespace="032c7b7c-7299-4ed8-a5b9-2e2c3c65c2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c7b7c-7299-4ed8-a5b9-2e2c3c65c2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5282C4-6870-4567-A333-7216702616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931258-DE38-474D-8F08-6E381B14E6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2c7b7c-7299-4ed8-a5b9-2e2c3c65c2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A7FF23-6063-4B6B-BC2A-B03E5D542C1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32c7b7c-7299-4ed8-a5b9-2e2c3c65c29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11900</TotalTime>
  <Words>581</Words>
  <Application>Microsoft Office PowerPoint</Application>
  <PresentationFormat>Widescreen</PresentationFormat>
  <Paragraphs>167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Tahoma</vt:lpstr>
      <vt:lpstr>Times New Roman</vt:lpstr>
      <vt:lpstr>Wingdings</vt:lpstr>
      <vt:lpstr>Wingdings 3</vt:lpstr>
      <vt:lpstr>Ion</vt:lpstr>
      <vt:lpstr>Best Practices in Supporting Students During Internships  </vt:lpstr>
      <vt:lpstr>PowerPoint Presentation</vt:lpstr>
      <vt:lpstr>Canadian Post-secondary Students with Disabilities</vt:lpstr>
      <vt:lpstr>Review of Literature</vt:lpstr>
      <vt:lpstr>Goals of the Project</vt:lpstr>
      <vt:lpstr>Method</vt:lpstr>
      <vt:lpstr>Questions We Asked</vt:lpstr>
      <vt:lpstr>What Students Told Us </vt:lpstr>
      <vt:lpstr>What Faculty Told Us </vt:lpstr>
      <vt:lpstr>What Accessibility Advisors Told Us</vt:lpstr>
      <vt:lpstr>Emerging themes</vt:lpstr>
      <vt:lpstr>Toolkit </vt:lpstr>
      <vt:lpstr>Key Steps to Inclusion</vt:lpstr>
      <vt:lpstr> Videos</vt:lpstr>
      <vt:lpstr>Tech Tips for Internships</vt:lpstr>
      <vt:lpstr>Inclusive Internships - Cut to the Chase [Video]</vt:lpstr>
      <vt:lpstr>PowerPoint Presentation</vt:lpstr>
      <vt:lpstr>Thank you!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This Bridge Safe…to Cross?   Fieldwork/clinical Internship Experiences of Students with Disabilities</dc:title>
  <dc:creator>Susie Wileman</dc:creator>
  <cp:lastModifiedBy>Adaptech Research Network</cp:lastModifiedBy>
  <cp:revision>72</cp:revision>
  <cp:lastPrinted>2023-12-13T21:05:37Z</cp:lastPrinted>
  <dcterms:created xsi:type="dcterms:W3CDTF">2023-04-27T00:01:28Z</dcterms:created>
  <dcterms:modified xsi:type="dcterms:W3CDTF">2024-01-17T21:05:51Z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0x010100C86187B919BFFA4A96218DCD2EE58E30</vt:lpwstr>
  </property>
</Properties>
</file>