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354" r:id="rId2"/>
    <p:sldId id="348" r:id="rId3"/>
    <p:sldId id="337" r:id="rId4"/>
    <p:sldId id="339" r:id="rId5"/>
    <p:sldId id="340" r:id="rId6"/>
    <p:sldId id="341" r:id="rId7"/>
    <p:sldId id="351" r:id="rId8"/>
    <p:sldId id="366" r:id="rId9"/>
    <p:sldId id="367" r:id="rId10"/>
    <p:sldId id="353" r:id="rId11"/>
    <p:sldId id="369" r:id="rId12"/>
    <p:sldId id="371" r:id="rId13"/>
    <p:sldId id="372" r:id="rId14"/>
    <p:sldId id="387" r:id="rId15"/>
    <p:sldId id="374" r:id="rId16"/>
    <p:sldId id="375" r:id="rId17"/>
    <p:sldId id="378" r:id="rId18"/>
    <p:sldId id="379" r:id="rId19"/>
  </p:sldIdLst>
  <p:sldSz cx="9144000" cy="6858000" type="screen4x3"/>
  <p:notesSz cx="7315200" cy="96012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C91103"/>
    <a:srgbClr val="CC6600"/>
    <a:srgbClr val="CC99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2" autoAdjust="0"/>
    <p:restoredTop sz="94632" autoAdjust="0"/>
  </p:normalViewPr>
  <p:slideViewPr>
    <p:cSldViewPr>
      <p:cViewPr varScale="1">
        <p:scale>
          <a:sx n="101" d="100"/>
          <a:sy n="101" d="100"/>
        </p:scale>
        <p:origin x="-6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2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244" y="0"/>
            <a:ext cx="317070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2"/>
            <a:ext cx="31694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244" y="9121142"/>
            <a:ext cx="3170709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098D794-27F6-40F0-9C60-7F78BE284514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90104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738" y="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029" y="4560571"/>
            <a:ext cx="5365145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738" y="9121140"/>
            <a:ext cx="3169463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75" tIns="48087" rIns="96175" bIns="480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BFF0680-5299-4D04-92FC-C20F6A420067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178385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7013" y="1200150"/>
            <a:ext cx="4321175" cy="3241675"/>
          </a:xfrm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47059" indent="-287331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49321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09049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068777" indent="-229865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528506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2988235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447963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3907691" indent="-22986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B4DF015-394A-46E5-868F-5D363B8BD40C}" type="slidenum">
              <a:rPr lang="fr-CA" altLang="fr-FR" smtClean="0">
                <a:latin typeface="Tahoma" pitchFamily="34" charset="0"/>
              </a:rPr>
              <a:pPr>
                <a:spcBef>
                  <a:spcPct val="0"/>
                </a:spcBef>
              </a:pPr>
              <a:t>1</a:t>
            </a:fld>
            <a:endParaRPr lang="fr-CA" altLang="fr-FR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Not knowing if a product would work well for them</a:t>
            </a:r>
          </a:p>
          <a:p>
            <a:r>
              <a:rPr lang="en-US" altLang="en-US" dirty="0"/>
              <a:t>Make</a:t>
            </a:r>
            <a:r>
              <a:rPr lang="en-US" altLang="en-US" baseline="0" dirty="0"/>
              <a:t> sure to explain that these are for assistive/adaptive technologies</a:t>
            </a:r>
            <a:endParaRPr lang="en-CA" alt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543C194-F1EE-4CB8-96A3-51005562D492}" type="slidenum">
              <a:rPr lang="fr-CA" altLang="fr-FR" sz="1200"/>
              <a:pPr/>
              <a:t>11</a:t>
            </a:fld>
            <a:endParaRPr lang="fr-CA" altLang="fr-FR" sz="1200"/>
          </a:p>
        </p:txBody>
      </p:sp>
    </p:spTree>
    <p:extLst>
      <p:ext uri="{BB962C8B-B14F-4D97-AF65-F5344CB8AC3E}">
        <p14:creationId xmlns:p14="http://schemas.microsoft.com/office/powerpoint/2010/main" val="4034060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where</a:t>
            </a:r>
            <a:r>
              <a:rPr lang="en-US" baseline="0" dirty="0"/>
              <a:t> the listing came from (i.e., suggestions/answers from students, experts/service providers, vendors)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4E70F-697E-4098-ACB2-62C4FAF0F957}" type="slidenum">
              <a:rPr lang="fr-CA" altLang="fr-FR" smtClean="0"/>
              <a:pPr>
                <a:defRPr/>
              </a:pPr>
              <a:t>12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78327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2343717-38C9-4589-B339-EB7169C5793F}" type="slidenum">
              <a:rPr lang="fr-CA" altLang="fr-FR" sz="1200"/>
              <a:pPr/>
              <a:t>13</a:t>
            </a:fld>
            <a:endParaRPr lang="fr-CA" altLang="fr-FR" sz="1200"/>
          </a:p>
        </p:txBody>
      </p:sp>
    </p:spTree>
    <p:extLst>
      <p:ext uri="{BB962C8B-B14F-4D97-AF65-F5344CB8AC3E}">
        <p14:creationId xmlns:p14="http://schemas.microsoft.com/office/powerpoint/2010/main" val="3182271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2A4AB2A-581A-4045-BEAB-712A162B83C5}" type="slidenum">
              <a:rPr lang="fr-CA" altLang="fr-FR" sz="1200"/>
              <a:pPr/>
              <a:t>18</a:t>
            </a:fld>
            <a:endParaRPr lang="fr-CA" altLang="fr-FR" sz="1200"/>
          </a:p>
        </p:txBody>
      </p:sp>
    </p:spTree>
    <p:extLst>
      <p:ext uri="{BB962C8B-B14F-4D97-AF65-F5344CB8AC3E}">
        <p14:creationId xmlns:p14="http://schemas.microsoft.com/office/powerpoint/2010/main" val="180537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374B6-42F3-4FB1-AEA5-A58034C13D96}" type="slidenum">
              <a:rPr lang="fr-CA" altLang="fr-FR" smtClean="0"/>
              <a:pPr>
                <a:defRPr/>
              </a:pPr>
              <a:t>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8718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9337-A97D-4275-90F3-5008F56A9E9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14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9337-A97D-4275-90F3-5008F56A9E9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38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9337-A97D-4275-90F3-5008F56A9E9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30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4862" lvl="1" indent="-276607">
              <a:spcBef>
                <a:spcPts val="1037"/>
              </a:spcBef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3300" dirty="0">
                <a:latin typeface="Arial Narrow" pitchFamily="34" charset="0"/>
              </a:rPr>
              <a:t>Employed</a:t>
            </a:r>
          </a:p>
          <a:p>
            <a:pPr marL="740912" lvl="2" indent="-186052" defTabSz="740912">
              <a:spcBef>
                <a:spcPts val="830"/>
              </a:spcBef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2900" dirty="0">
                <a:latin typeface="Arial Narrow" pitchFamily="34" charset="0"/>
              </a:rPr>
              <a:t>Pre-university</a:t>
            </a:r>
          </a:p>
          <a:p>
            <a:pPr marL="925317" lvl="3" indent="-186052">
              <a:spcBef>
                <a:spcPts val="830"/>
              </a:spcBef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Arial Narrow" pitchFamily="34" charset="0"/>
              </a:rPr>
              <a:t>14% with a disability</a:t>
            </a:r>
          </a:p>
          <a:p>
            <a:pPr marL="925317" lvl="3" indent="-186052">
              <a:spcBef>
                <a:spcPts val="830"/>
              </a:spcBef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Arial Narrow" pitchFamily="34" charset="0"/>
              </a:rPr>
              <a:t>13% nondisabled</a:t>
            </a:r>
          </a:p>
          <a:p>
            <a:pPr marL="740912" lvl="2" indent="-186052" defTabSz="740912">
              <a:spcBef>
                <a:spcPts val="830"/>
              </a:spcBef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2900" dirty="0">
                <a:latin typeface="Arial Narrow" pitchFamily="34" charset="0"/>
              </a:rPr>
              <a:t>Career/technical</a:t>
            </a:r>
          </a:p>
          <a:p>
            <a:pPr marL="925317" lvl="3" indent="-184405">
              <a:spcBef>
                <a:spcPts val="830"/>
              </a:spcBef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Arial Narrow" pitchFamily="34" charset="0"/>
              </a:rPr>
              <a:t>66% with a disability </a:t>
            </a:r>
          </a:p>
          <a:p>
            <a:pPr marL="925317" lvl="3" indent="-184405">
              <a:spcBef>
                <a:spcPts val="830"/>
              </a:spcBef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Arial Narrow" pitchFamily="34" charset="0"/>
              </a:rPr>
              <a:t>63% nondisabled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9337-A97D-4275-90F3-5008F56A9E9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4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FF0680-5299-4D04-92FC-C20F6A420067}" type="slidenum">
              <a:rPr lang="fr-CA" altLang="fr-FR" smtClean="0"/>
              <a:pPr>
                <a:defRPr/>
              </a:pPr>
              <a:t>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71414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Check how items were asked </a:t>
            </a:r>
            <a:endParaRPr lang="en-CA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9FC9C0E-E6F7-4980-9A62-93B0956483D4}" type="slidenum">
              <a:rPr lang="fr-CA" altLang="fr-FR" sz="1200"/>
              <a:pPr/>
              <a:t>8</a:t>
            </a:fld>
            <a:endParaRPr lang="fr-CA" altLang="fr-FR" sz="1200"/>
          </a:p>
        </p:txBody>
      </p:sp>
    </p:spTree>
    <p:extLst>
      <p:ext uri="{BB962C8B-B14F-4D97-AF65-F5344CB8AC3E}">
        <p14:creationId xmlns:p14="http://schemas.microsoft.com/office/powerpoint/2010/main" val="2198222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69337-A97D-4275-90F3-5008F56A9E9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6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9788" y="3648075"/>
            <a:ext cx="7835900" cy="1279525"/>
          </a:xfrm>
          <a:prstGeom prst="rect">
            <a:avLst/>
          </a:prstGeom>
          <a:noFill/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840161" y="3648074"/>
            <a:ext cx="7836294" cy="1228726"/>
          </a:xfrm>
        </p:spPr>
        <p:txBody>
          <a:bodyPr anchor="t"/>
          <a:lstStyle>
            <a:lvl1pPr algn="r">
              <a:defRPr sz="3200">
                <a:solidFill>
                  <a:srgbClr val="0033CC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840160" y="5034508"/>
            <a:ext cx="7836295" cy="685800"/>
          </a:xfrm>
          <a:ln>
            <a:noFill/>
          </a:ln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32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/>
          <a:lstStyle>
            <a:lvl1pPr marL="361950" indent="-361950">
              <a:buSzPct val="110000"/>
              <a:defRPr/>
            </a:lvl1pPr>
            <a:lvl2pPr marL="628650" indent="-354013">
              <a:buSzPct val="110000"/>
              <a:defRPr sz="3200"/>
            </a:lvl2pPr>
            <a:lvl3pPr marL="895350" indent="-301625">
              <a:buSzPct val="110000"/>
              <a:defRPr sz="2800"/>
            </a:lvl3pPr>
            <a:lvl4pPr marL="1162050" indent="-293688">
              <a:buSzPct val="110000"/>
              <a:defRPr sz="2400"/>
            </a:lvl4pPr>
            <a:lvl5pPr marL="1438275" indent="-295275">
              <a:buSzPct val="110000"/>
              <a:defRPr sz="20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1"/>
          </p:nvPr>
        </p:nvSpPr>
        <p:spPr>
          <a:xfrm>
            <a:off x="8629650" y="6353175"/>
            <a:ext cx="514350" cy="385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4DA61-A799-491C-8E9E-DC789FEF6F2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128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578328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3898776" cy="501415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3812232" cy="501415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AD60-0191-4875-9B42-A3AE3433D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B59F-D63B-4DF2-8647-20A8DA6F98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67544" y="33211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12880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340768"/>
            <a:ext cx="2743200" cy="4907632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340768"/>
            <a:ext cx="5111750" cy="4907632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CC51-D157-4F7C-B64F-3951AF6EC5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307398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68888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en-US" altLang="fr-FR" dirty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268413"/>
            <a:ext cx="8229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en-US" altLang="fr-FR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85788" y="6353175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29650" y="6469063"/>
            <a:ext cx="514350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CC"/>
                </a:solidFill>
                <a:latin typeface="Arial" charset="0"/>
              </a:defRPr>
            </a:lvl1pPr>
          </a:lstStyle>
          <a:p>
            <a:pPr>
              <a:defRPr/>
            </a:pPr>
            <a:fld id="{1744951B-61B1-403F-9966-80B6ECCB098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032" name="Connecteur droit 28"/>
          <p:cNvSpPr>
            <a:spLocks noChangeShapeType="1"/>
          </p:cNvSpPr>
          <p:nvPr userDrawn="1"/>
        </p:nvSpPr>
        <p:spPr bwMode="auto">
          <a:xfrm>
            <a:off x="457200" y="1125538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5" descr="Adaptech logo blue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88100"/>
            <a:ext cx="3016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33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C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357188" indent="-357188" algn="l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2300" indent="-347663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01700" indent="-307975" algn="l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66813" indent="-298450" algn="l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31925" indent="-288925" algn="l" rtl="0" eaLnBrk="0" fontAlgn="base" hangingPunct="0">
        <a:spcBef>
          <a:spcPts val="300"/>
        </a:spcBef>
        <a:spcAft>
          <a:spcPct val="0"/>
        </a:spcAft>
        <a:buClr>
          <a:srgbClr val="0033CC"/>
        </a:buClr>
        <a:buSzPct val="110000"/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herine.fichten@mcgill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6339" y="476672"/>
            <a:ext cx="8112125" cy="22129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0033CC"/>
                </a:solidFill>
                <a:effectLst/>
              </a:rPr>
              <a:t>Postsecondary Students With Disabilities: How Research Informs Practice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387" y="2946540"/>
            <a:ext cx="8785225" cy="2436043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Catherine Fichten, Laura King, Alice Havel 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members of the Adaptech Research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Retrieved from https://www.dropbox.com/s/fg8hcpez990ox41/Ed-ICTHagen.pptx?dl=1</a:t>
            </a:r>
          </a:p>
          <a:p>
            <a:pPr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/>
          </a:p>
        </p:txBody>
      </p:sp>
      <p:sp>
        <p:nvSpPr>
          <p:cNvPr id="4101" name="Connecteur droit 28"/>
          <p:cNvSpPr>
            <a:spLocks noChangeShapeType="1"/>
          </p:cNvSpPr>
          <p:nvPr/>
        </p:nvSpPr>
        <p:spPr bwMode="auto">
          <a:xfrm>
            <a:off x="457200" y="2708920"/>
            <a:ext cx="8229600" cy="0"/>
          </a:xfrm>
          <a:prstGeom prst="line">
            <a:avLst/>
          </a:prstGeom>
          <a:noFill/>
          <a:ln w="190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9532" y="537321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Ed-ICT Symposium, Hagen, Germany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October 17, 2018</a:t>
            </a:r>
          </a:p>
        </p:txBody>
      </p:sp>
      <p:pic>
        <p:nvPicPr>
          <p:cNvPr id="11" name="Picture 2" descr="Attribution - Non Commercia l- No Derivatives 4.0 International" title="Creative Commons Licen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468" y="6318721"/>
            <a:ext cx="801064" cy="27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508" y="2981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Fichten, C., King, L., &amp; Havel, A. , in collaboration with members of the Adaptech Research Network. (2018, October). Postsecondary students with disabilities: How research </a:t>
            </a:r>
            <a:r>
              <a:rPr lang="en-US" sz="1200" dirty="0"/>
              <a:t>informs practice. Presentation at the </a:t>
            </a:r>
            <a:r>
              <a:rPr lang="en-US" sz="1200" dirty="0" smtClean="0"/>
              <a:t>4th </a:t>
            </a:r>
            <a:r>
              <a:rPr lang="en-US" sz="1200" dirty="0"/>
              <a:t>Ed-ICT International Network Symposium, </a:t>
            </a:r>
            <a:r>
              <a:rPr lang="en-US" sz="1200" dirty="0" smtClean="0"/>
              <a:t>Hagen, Germany.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2558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083510"/>
              </p:ext>
            </p:extLst>
          </p:nvPr>
        </p:nvGraphicFramePr>
        <p:xfrm>
          <a:off x="4572000" y="1844824"/>
          <a:ext cx="4486936" cy="3186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Worksheet" r:id="rId5" imgW="7410467" imgH="3702060" progId="Excel.Sheet.12">
                  <p:embed/>
                </p:oleObj>
              </mc:Choice>
              <mc:Fallback>
                <p:oleObj name="Worksheet" r:id="rId5" imgW="7410467" imgH="370206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44824"/>
                        <a:ext cx="4486936" cy="31868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52965" cy="710952"/>
          </a:xfrm>
        </p:spPr>
        <p:txBody>
          <a:bodyPr>
            <a:normAutofit/>
          </a:bodyPr>
          <a:lstStyle/>
          <a:p>
            <a:pPr lvl="1"/>
            <a:r>
              <a:rPr lang="en-US" sz="3800" b="0" dirty="0"/>
              <a:t>Learning Disabilities &amp; Universal Design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B59F-D63B-4DF2-8647-20A8DA6F981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540568" y="1193207"/>
            <a:ext cx="10225136" cy="432048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75000"/>
              <a:buFont typeface="Wingdings 2" pitchFamily="18" charset="2"/>
              <a:buChar char="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75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75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7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75000"/>
                </a:schemeClr>
              </a:buClr>
              <a:buSzPct val="7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Bef>
                <a:spcPts val="200"/>
              </a:spcBef>
              <a:buClr>
                <a:srgbClr val="0033CC"/>
              </a:buClr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Study of reading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comprehension</a:t>
            </a:r>
            <a:r>
              <a:rPr lang="en-US" sz="3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spcBef>
                <a:spcPts val="200"/>
              </a:spcBef>
              <a:buClr>
                <a:srgbClr val="0033CC"/>
              </a:buCl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432 college students</a:t>
            </a:r>
          </a:p>
          <a:p>
            <a:pPr marL="1371600" lvl="4" indent="-223838">
              <a:spcBef>
                <a:spcPts val="200"/>
              </a:spcBef>
              <a:buClr>
                <a:srgbClr val="0033CC"/>
              </a:buClr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LD (learning disabilities)</a:t>
            </a:r>
          </a:p>
          <a:p>
            <a:pPr marL="1371600" lvl="4" indent="-223838">
              <a:spcBef>
                <a:spcPts val="200"/>
              </a:spcBef>
              <a:buClr>
                <a:srgbClr val="0033CC"/>
              </a:buClr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Poor readers</a:t>
            </a:r>
          </a:p>
          <a:p>
            <a:pPr marL="1371600" lvl="4" indent="-223838">
              <a:spcBef>
                <a:spcPts val="200"/>
              </a:spcBef>
              <a:buClr>
                <a:srgbClr val="0033CC"/>
              </a:buClr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Very poor readers</a:t>
            </a:r>
          </a:p>
          <a:p>
            <a:pPr marL="1371600" lvl="4" indent="-223838">
              <a:spcBef>
                <a:spcPts val="200"/>
              </a:spcBef>
              <a:buClr>
                <a:srgbClr val="0033CC"/>
              </a:buClr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Adequate readers</a:t>
            </a:r>
          </a:p>
          <a:p>
            <a:pPr lvl="4">
              <a:spcBef>
                <a:spcPts val="200"/>
              </a:spcBef>
              <a:buClr>
                <a:srgbClr val="0033CC"/>
              </a:buClr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342" y="5838147"/>
            <a:ext cx="864096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endParaRPr lang="en-US" sz="1200" baseline="30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lang="en-US" sz="12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2 </a:t>
            </a:r>
            <a:r>
              <a:rPr lang="en-US" sz="1200" dirty="0">
                <a:latin typeface="Arial Narrow" panose="020B0606020202030204" pitchFamily="34" charset="0"/>
                <a:cs typeface="Arial" panose="020B0604020202020204" pitchFamily="34" charset="0"/>
              </a:rPr>
              <a:t>Fichten, C. S., Nguyen, M. N., King, L., Havel, A., Mimouni, Z., Barile, M., Budd, J., Jorgensen, S., Chauvin, A., &amp; Gutberg, J. (2014). How well do they read? Brief English and French screening tools for college students. International Journal of Special Education, 29(1), 33-46. </a:t>
            </a:r>
          </a:p>
          <a:p>
            <a:pPr>
              <a:lnSpc>
                <a:spcPts val="1200"/>
              </a:lnSpc>
              <a:spcBef>
                <a:spcPts val="600"/>
              </a:spcBef>
            </a:pPr>
            <a:r>
              <a:rPr lang="en-US" sz="12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2 </a:t>
            </a:r>
            <a:r>
              <a:rPr lang="en-US" sz="1200" dirty="0">
                <a:latin typeface="Arial Narrow" panose="020B0606020202030204" pitchFamily="34" charset="0"/>
                <a:cs typeface="Arial" panose="020B0604020202020204" pitchFamily="34" charset="0"/>
              </a:rPr>
              <a:t>Thomson, R., Fichten, C., Budd, J., Havel, A., &amp; Asuncion, J. (2015). Blending universal design, e-learning, and information and communication technologies. In S. Burgstahler (Ed.), Universal design in higher education: From principles to practice (2nd ed.), pp. 275-284. Boston: Harvard Education Press.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2687" y="4092992"/>
            <a:ext cx="8777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buClr>
                <a:srgbClr val="0033CC"/>
              </a:buClr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Universal design</a:t>
            </a:r>
          </a:p>
          <a:p>
            <a:pPr marL="574675" indent="-230188">
              <a:buClr>
                <a:srgbClr val="0033CC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tasks / technologies designed to be accessible from the inception, less need for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accommodations</a:t>
            </a:r>
            <a:r>
              <a:rPr lang="en-US" sz="28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552" y="6021288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83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84213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From Research to Real Life</a:t>
            </a:r>
            <a:endParaRPr lang="en-CA" altLang="en-US">
              <a:latin typeface="Arial" charset="0"/>
              <a:cs typeface="Arial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8218488" cy="495935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CA" altLang="en-US" sz="3200" dirty="0"/>
              <a:t>Barriers students faced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CA" altLang="en-US" sz="2800" dirty="0">
                <a:latin typeface="Arial" charset="0"/>
                <a:cs typeface="Arial" charset="0"/>
              </a:rPr>
              <a:t>Prohibitive cost (&gt;$1000) of adaptive technologies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CA" altLang="en-US" sz="2800" dirty="0">
                <a:latin typeface="Arial" charset="0"/>
                <a:cs typeface="Arial" charset="0"/>
              </a:rPr>
              <a:t>Lack of knowledge of available products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CA" altLang="en-US" sz="2800" dirty="0">
                <a:latin typeface="Arial" charset="0"/>
                <a:cs typeface="Arial" charset="0"/>
              </a:rPr>
              <a:t>Inadequate opportunities to try products before purchasing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Lack of information about where to purchase products</a:t>
            </a:r>
            <a:endParaRPr lang="en-CA" altLang="en-US" sz="2800" dirty="0"/>
          </a:p>
          <a:p>
            <a:pPr marL="0" indent="0"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CA" altLang="en-US" sz="32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5A07461-FBEA-4064-9EE7-17CDF4C7FFC9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11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8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The Birth of FANDI</a:t>
            </a:r>
            <a:endParaRPr lang="en-CA" altLang="en-US">
              <a:latin typeface="Arial" charset="0"/>
              <a:cs typeface="Arial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7"/>
            <a:ext cx="8291513" cy="481555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F</a:t>
            </a:r>
            <a:r>
              <a:rPr lang="en-US" altLang="en-US" dirty="0">
                <a:latin typeface="Arial" charset="0"/>
                <a:cs typeface="Arial" charset="0"/>
              </a:rPr>
              <a:t>ree </a:t>
            </a: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and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I</a:t>
            </a:r>
            <a:r>
              <a:rPr lang="en-US" altLang="en-US" dirty="0">
                <a:latin typeface="Arial" charset="0"/>
                <a:cs typeface="Arial" charset="0"/>
              </a:rPr>
              <a:t>nexpensive Technology Database </a:t>
            </a: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(</a:t>
            </a:r>
            <a:r>
              <a:rPr lang="en-US" altLang="en-US" b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FANDI</a:t>
            </a:r>
            <a:r>
              <a:rPr lang="en-US" alt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  <a:endParaRPr lang="en-CA" altLang="en-US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r>
              <a:rPr lang="en-US" altLang="en-US" sz="3200" dirty="0">
                <a:latin typeface="Arial" charset="0"/>
                <a:cs typeface="Arial" charset="0"/>
              </a:rPr>
              <a:t>Evolved from listing of ICTs</a:t>
            </a:r>
            <a:endParaRPr lang="en-CA" altLang="en-US" sz="3200" dirty="0">
              <a:latin typeface="Arial" charset="0"/>
              <a:cs typeface="Arial" charset="0"/>
            </a:endParaRPr>
          </a:p>
          <a:p>
            <a:pPr lvl="2">
              <a:spcBef>
                <a:spcPts val="1200"/>
              </a:spcBef>
              <a:spcAft>
                <a:spcPts val="1200"/>
              </a:spcAft>
            </a:pPr>
            <a:endParaRPr lang="en-CA" altLang="en-US" dirty="0">
              <a:latin typeface="Arial" charset="0"/>
              <a:cs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2F107E1-FA04-4C7F-B198-E3EA46D3C76C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12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20485" name="Picture 2" descr="Catroon image of a stork holding a baby. Copyright is http://iwantmyanime.deviantart.com/art/Stork-Commission-180796355 " title="Catroon image of a stork holding a ba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142" y="3670300"/>
            <a:ext cx="1624013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896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46856" y="175865"/>
            <a:ext cx="8229600" cy="804863"/>
          </a:xfrm>
        </p:spPr>
        <p:txBody>
          <a:bodyPr/>
          <a:lstStyle/>
          <a:p>
            <a:r>
              <a:rPr lang="en-CA" altLang="en-US" dirty="0" err="1">
                <a:latin typeface="Arial" charset="0"/>
                <a:cs typeface="Arial" charset="0"/>
              </a:rPr>
              <a:t>FANDI</a:t>
            </a:r>
            <a:r>
              <a:rPr lang="en-CA" altLang="en-US" dirty="0">
                <a:latin typeface="Arial" charset="0"/>
                <a:cs typeface="Arial" charset="0"/>
              </a:rPr>
              <a:t> in 2016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8532440" y="6381328"/>
            <a:ext cx="514350" cy="38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D688EEC-B78E-4D4C-B8F9-ED934505A3D0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13</a:t>
            </a:fld>
            <a:endParaRPr lang="fr-FR" altLang="fr-FR" sz="1400" dirty="0">
              <a:solidFill>
                <a:srgbClr val="0033CC"/>
              </a:solidFill>
              <a:latin typeface="Arial" charset="0"/>
            </a:endParaRPr>
          </a:p>
        </p:txBody>
      </p:sp>
      <p:grpSp>
        <p:nvGrpSpPr>
          <p:cNvPr id="50180" name="Group 41" descr="Graphic organizer to show the structure of FANDI in 2016&#10;&#10;The first section of the graphic organizer shows the operating systems that Adaptech's has included on the database regarding their built-in accessibility features. The category is labelled Built-in Features and the subsections underneath are labelled Windows 7; Mac OSX; Apple iOS for iPhone, iPad, &amp; iPod; and Android devices.&#10;&#10;The second section of the graphic organizer shows the how the products on Adaptech's database are organized. The overarching category is the labelled &quot;Products&quot;. The first category under products is &quot;Software &amp; Hardware&quot; and the subsections underneath are Windows and Macintosh. The second category under products is &quot;Mobile Applications&quot; and the subsections underneath are Windows 10, Apple, and Android." title="Graphic organizer to show the structure of FANDI in 2016"/>
          <p:cNvGrpSpPr>
            <a:grpSpLocks/>
          </p:cNvGrpSpPr>
          <p:nvPr/>
        </p:nvGrpSpPr>
        <p:grpSpPr bwMode="auto">
          <a:xfrm>
            <a:off x="441325" y="1484313"/>
            <a:ext cx="8220075" cy="4154487"/>
            <a:chOff x="441325" y="1484313"/>
            <a:chExt cx="8220075" cy="4154487"/>
          </a:xfrm>
          <a:solidFill>
            <a:srgbClr val="0033CC"/>
          </a:solidFill>
        </p:grpSpPr>
        <p:sp>
          <p:nvSpPr>
            <p:cNvPr id="17" name="Freeform 16"/>
            <p:cNvSpPr/>
            <p:nvPr/>
          </p:nvSpPr>
          <p:spPr>
            <a:xfrm>
              <a:off x="441325" y="1485900"/>
              <a:ext cx="2619375" cy="719138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sz="2600" dirty="0">
                  <a:latin typeface="Arial" panose="020B0604020202020204" pitchFamily="34" charset="0"/>
                  <a:cs typeface="Arial" panose="020B0604020202020204" pitchFamily="34" charset="0"/>
                </a:rPr>
                <a:t>Built-in Features</a:t>
              </a:r>
            </a:p>
          </p:txBody>
        </p:sp>
        <p:cxnSp>
          <p:nvCxnSpPr>
            <p:cNvPr id="23557" name="Straight Connector 23556"/>
            <p:cNvCxnSpPr/>
            <p:nvPr/>
          </p:nvCxnSpPr>
          <p:spPr>
            <a:xfrm>
              <a:off x="585788" y="2205038"/>
              <a:ext cx="0" cy="3082925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62" name="Straight Connector 23561"/>
            <p:cNvCxnSpPr/>
            <p:nvPr/>
          </p:nvCxnSpPr>
          <p:spPr>
            <a:xfrm>
              <a:off x="585788" y="2652713"/>
              <a:ext cx="360362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865188" y="2339975"/>
              <a:ext cx="2195512" cy="673100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Windows 7, 8.1, &amp; 10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585788" y="3425825"/>
              <a:ext cx="360362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865188" y="3148013"/>
              <a:ext cx="2195512" cy="550862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Mac </a:t>
              </a:r>
              <a:r>
                <a:rPr lang="en-CA" dirty="0" err="1">
                  <a:latin typeface="Arial" panose="020B0604020202020204" pitchFamily="34" charset="0"/>
                  <a:cs typeface="Arial" panose="020B0604020202020204" pitchFamily="34" charset="0"/>
                </a:rPr>
                <a:t>OSX</a:t>
              </a:r>
              <a:endParaRPr lang="en-CA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85788" y="4310063"/>
              <a:ext cx="277812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855663" y="3832225"/>
              <a:ext cx="2205037" cy="987425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Apple iOS for iPhone, iPad, &amp; iPod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585788" y="5275263"/>
              <a:ext cx="360362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865188" y="4953000"/>
              <a:ext cx="2195512" cy="685800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Android devices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3402013" y="1484313"/>
              <a:ext cx="5259387" cy="720725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600" dirty="0">
                  <a:latin typeface="Arial" panose="020B0604020202020204" pitchFamily="34" charset="0"/>
                  <a:cs typeface="Arial" panose="020B0604020202020204" pitchFamily="34" charset="0"/>
                </a:rPr>
                <a:t>Products</a:t>
              </a:r>
              <a:endParaRPr lang="en-CA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563938" y="2184400"/>
              <a:ext cx="0" cy="447675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554413" y="2632075"/>
              <a:ext cx="225425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 32"/>
            <p:cNvSpPr/>
            <p:nvPr/>
          </p:nvSpPr>
          <p:spPr>
            <a:xfrm>
              <a:off x="3779838" y="2339975"/>
              <a:ext cx="2162175" cy="719138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sz="2600" dirty="0">
                  <a:latin typeface="Arial" panose="020B0604020202020204" pitchFamily="34" charset="0"/>
                  <a:cs typeface="Arial" panose="020B0604020202020204" pitchFamily="34" charset="0"/>
                </a:rPr>
                <a:t>Software &amp; Hardware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924300" y="3022600"/>
              <a:ext cx="0" cy="1262063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922713" y="3530600"/>
              <a:ext cx="225425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4138613" y="3175000"/>
              <a:ext cx="1797050" cy="673100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Windows  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914775" y="4284663"/>
              <a:ext cx="223838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4140200" y="4002088"/>
              <a:ext cx="1797050" cy="550862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Macintosh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6084888" y="2184400"/>
              <a:ext cx="0" cy="447675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075363" y="2632075"/>
              <a:ext cx="225425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300788" y="2346325"/>
              <a:ext cx="2360612" cy="719138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sz="2600" dirty="0">
                  <a:latin typeface="Arial" panose="020B0604020202020204" pitchFamily="34" charset="0"/>
                  <a:cs typeface="Arial" panose="020B0604020202020204" pitchFamily="34" charset="0"/>
                </a:rPr>
                <a:t>Mobile Applications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6443663" y="3017838"/>
              <a:ext cx="0" cy="1935162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443663" y="3500438"/>
              <a:ext cx="319087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6634163" y="3171825"/>
              <a:ext cx="2027237" cy="633413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Windows 10 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443663" y="4284663"/>
              <a:ext cx="319087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6634163" y="3965575"/>
              <a:ext cx="2027237" cy="550863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>
                  <a:latin typeface="Arial" panose="020B0604020202020204" pitchFamily="34" charset="0"/>
                  <a:cs typeface="Arial" panose="020B0604020202020204" pitchFamily="34" charset="0"/>
                </a:rPr>
                <a:t>Apple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443663" y="4946650"/>
              <a:ext cx="215900" cy="0"/>
            </a:xfrm>
            <a:prstGeom prst="line">
              <a:avLst/>
            </a:prstGeom>
            <a:grpFill/>
            <a:ln w="190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eeform 37"/>
            <p:cNvSpPr/>
            <p:nvPr/>
          </p:nvSpPr>
          <p:spPr>
            <a:xfrm>
              <a:off x="6634163" y="4686300"/>
              <a:ext cx="2027237" cy="550863"/>
            </a:xfrm>
            <a:custGeom>
              <a:avLst/>
              <a:gdLst>
                <a:gd name="connsiteX0" fmla="*/ 0 w 2544123"/>
                <a:gd name="connsiteY0" fmla="*/ 0 h 1272061"/>
                <a:gd name="connsiteX1" fmla="*/ 2544123 w 2544123"/>
                <a:gd name="connsiteY1" fmla="*/ 0 h 1272061"/>
                <a:gd name="connsiteX2" fmla="*/ 2544123 w 2544123"/>
                <a:gd name="connsiteY2" fmla="*/ 1272061 h 1272061"/>
                <a:gd name="connsiteX3" fmla="*/ 0 w 2544123"/>
                <a:gd name="connsiteY3" fmla="*/ 1272061 h 1272061"/>
                <a:gd name="connsiteX4" fmla="*/ 0 w 2544123"/>
                <a:gd name="connsiteY4" fmla="*/ 0 h 127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4123" h="1272061">
                  <a:moveTo>
                    <a:pt x="0" y="0"/>
                  </a:moveTo>
                  <a:lnTo>
                    <a:pt x="2544123" y="0"/>
                  </a:lnTo>
                  <a:lnTo>
                    <a:pt x="2544123" y="1272061"/>
                  </a:lnTo>
                  <a:lnTo>
                    <a:pt x="0" y="12720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0033C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CA" dirty="0">
                  <a:latin typeface="Arial" panose="020B0604020202020204" pitchFamily="34" charset="0"/>
                  <a:cs typeface="Arial" panose="020B0604020202020204" pitchFamily="34" charset="0"/>
                </a:rPr>
                <a:t>Android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044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CA" dirty="0">
                <a:ea typeface="Segoe UI" panose="020B0502040204020203" pitchFamily="34" charset="0"/>
              </a:rPr>
              <a:t>Some of Adaptech’s Favourites</a:t>
            </a:r>
            <a:endParaRPr lang="en-US" dirty="0">
              <a:ea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F4DA61-A799-491C-8E9E-DC789FEF6F2B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2800" dirty="0">
                <a:ea typeface="Segoe UI" panose="020B0502040204020203" pitchFamily="34" charset="0"/>
              </a:rPr>
              <a:t>ABBYY PDF Transformer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2800" dirty="0">
                <a:ea typeface="Segoe UI" panose="020B0502040204020203" pitchFamily="34" charset="0"/>
              </a:rPr>
              <a:t>Dragon </a:t>
            </a:r>
            <a:r>
              <a:rPr lang="fr-CA" sz="2800" dirty="0" err="1">
                <a:ea typeface="Segoe UI" panose="020B0502040204020203" pitchFamily="34" charset="0"/>
              </a:rPr>
              <a:t>Naturally</a:t>
            </a:r>
            <a:r>
              <a:rPr lang="fr-CA" sz="2800" dirty="0">
                <a:ea typeface="Segoe UI" panose="020B0502040204020203" pitchFamily="34" charset="0"/>
              </a:rPr>
              <a:t> </a:t>
            </a:r>
            <a:r>
              <a:rPr lang="fr-CA" sz="2800" dirty="0" err="1">
                <a:ea typeface="Segoe UI" panose="020B0502040204020203" pitchFamily="34" charset="0"/>
              </a:rPr>
              <a:t>Speaking</a:t>
            </a:r>
            <a:endParaRPr lang="fr-CA" sz="2800" dirty="0">
              <a:ea typeface="Segoe UI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2800" dirty="0" err="1">
                <a:ea typeface="Segoe UI" panose="020B0502040204020203" pitchFamily="34" charset="0"/>
              </a:rPr>
              <a:t>Evernote</a:t>
            </a:r>
            <a:endParaRPr lang="en-CA" sz="2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2800" dirty="0">
                <a:ea typeface="Segoe UI" panose="020B0502040204020203" pitchFamily="34" charset="0"/>
              </a:rPr>
              <a:t>Inspiration</a:t>
            </a:r>
            <a:endParaRPr lang="en-CA" sz="28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800" dirty="0" err="1">
                <a:ea typeface="Segoe UI" panose="020B0502040204020203" pitchFamily="34" charset="0"/>
              </a:rPr>
              <a:t>Livescribe</a:t>
            </a:r>
            <a:r>
              <a:rPr lang="fr-CA" sz="2800" dirty="0">
                <a:ea typeface="Segoe UI" panose="020B0502040204020203" pitchFamily="34" charset="0"/>
              </a:rPr>
              <a:t> Smartpen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dirty="0">
                <a:ea typeface="Segoe UI" panose="020B0502040204020203" pitchFamily="34" charset="0"/>
              </a:rPr>
              <a:t>Notability</a:t>
            </a:r>
            <a:endParaRPr lang="fr-CA" sz="2800" dirty="0">
              <a:ea typeface="Segoe UI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800" dirty="0">
                <a:ea typeface="Segoe UI" panose="020B0502040204020203" pitchFamily="34" charset="0"/>
              </a:rPr>
              <a:t>TextAloud 3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800" dirty="0">
                <a:ea typeface="Segoe UI" panose="020B0502040204020203" pitchFamily="34" charset="0"/>
              </a:rPr>
              <a:t>Voice </a:t>
            </a:r>
            <a:r>
              <a:rPr lang="fr-CA" sz="2800" dirty="0" err="1">
                <a:ea typeface="Segoe UI" panose="020B0502040204020203" pitchFamily="34" charset="0"/>
              </a:rPr>
              <a:t>Dream</a:t>
            </a:r>
            <a:r>
              <a:rPr lang="fr-CA" sz="2800" dirty="0">
                <a:ea typeface="Segoe UI" panose="020B0502040204020203" pitchFamily="34" charset="0"/>
              </a:rPr>
              <a:t> Reader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800" dirty="0" err="1">
                <a:ea typeface="Segoe UI" panose="020B0502040204020203" pitchFamily="34" charset="0"/>
              </a:rPr>
              <a:t>VuPoint</a:t>
            </a:r>
            <a:r>
              <a:rPr lang="fr-CA" sz="2800" dirty="0">
                <a:ea typeface="Segoe UI" panose="020B0502040204020203" pitchFamily="34" charset="0"/>
              </a:rPr>
              <a:t> </a:t>
            </a:r>
            <a:r>
              <a:rPr lang="fr-CA" sz="2800" dirty="0" err="1">
                <a:ea typeface="Segoe UI" panose="020B0502040204020203" pitchFamily="34" charset="0"/>
              </a:rPr>
              <a:t>Magic</a:t>
            </a:r>
            <a:r>
              <a:rPr lang="fr-CA" sz="2800" dirty="0">
                <a:ea typeface="Segoe UI" panose="020B0502040204020203" pitchFamily="34" charset="0"/>
              </a:rPr>
              <a:t> </a:t>
            </a:r>
            <a:r>
              <a:rPr lang="fr-CA" sz="2800" dirty="0" err="1">
                <a:ea typeface="Segoe UI" panose="020B0502040204020203" pitchFamily="34" charset="0"/>
              </a:rPr>
              <a:t>Wand</a:t>
            </a:r>
            <a:endParaRPr lang="fr-CA" sz="2800" dirty="0">
              <a:ea typeface="Segoe UI" panose="020B05020402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CA" sz="2800" dirty="0">
                <a:ea typeface="Segoe UI" panose="020B0502040204020203" pitchFamily="34" charset="0"/>
              </a:rPr>
              <a:t>WordQ</a:t>
            </a:r>
          </a:p>
        </p:txBody>
      </p:sp>
    </p:spTree>
    <p:extLst>
      <p:ext uri="{BB962C8B-B14F-4D97-AF65-F5344CB8AC3E}">
        <p14:creationId xmlns:p14="http://schemas.microsoft.com/office/powerpoint/2010/main" val="357661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" charset="0"/>
                <a:cs typeface="Arial" charset="0"/>
              </a:rPr>
              <a:t>Product Categories (1)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42913" y="1268760"/>
            <a:ext cx="8507412" cy="4816127"/>
          </a:xfrm>
        </p:spPr>
        <p:txBody>
          <a:bodyPr/>
          <a:lstStyle/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Adapted Keyboards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Dictionary/Reference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Organization/Productivity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Alternative Mice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Dictation</a:t>
            </a:r>
          </a:p>
          <a:p>
            <a:pPr marL="715963" lvl="2" indent="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CA" altLang="en-US" sz="2400" dirty="0">
              <a:latin typeface="Arial" charset="0"/>
              <a:cs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9FF64CB-6824-40F6-A173-AD003BD3E157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15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25605" name="Picture 6" descr="picture of a keyboard" title="picture of a keybo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46" y="1368545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2" descr="Picture of a book" title="Picture of a 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57" y="2276872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4" descr="Picture of an agenda" title="Picture of an agen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57" y="3200379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6" descr="Picture of a computer mouse" title="Picture of a computer mou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57" y="4143375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8" descr="Picture of a person talking into a headset " title="Picture of a person talking into a headse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9" y="5151487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417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" charset="0"/>
                <a:cs typeface="Arial" charset="0"/>
              </a:rPr>
              <a:t>Product Categories (2)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507412" cy="4815334"/>
          </a:xfrm>
        </p:spPr>
        <p:txBody>
          <a:bodyPr/>
          <a:lstStyle/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Magnification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Scanning &amp; Optical Character Recognition (OCR)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Screen Reading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Writing</a:t>
            </a:r>
          </a:p>
          <a:p>
            <a:pPr marL="715963" lvl="2" indent="0">
              <a:spcBef>
                <a:spcPts val="1800"/>
              </a:spcBef>
              <a:spcAft>
                <a:spcPts val="1800"/>
              </a:spcAft>
              <a:buFont typeface="Arial" charset="0"/>
              <a:buNone/>
            </a:pPr>
            <a:r>
              <a:rPr lang="en-CA" altLang="en-US" sz="3200" dirty="0">
                <a:latin typeface="Arial" charset="0"/>
                <a:cs typeface="Arial" charset="0"/>
              </a:rPr>
              <a:t>Other (including multipurpose programs)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9FF64CB-6824-40F6-A173-AD003BD3E157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16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25610" name="Picture 10" descr="Picture of a magnifying glass" title="Picture of a magnifying g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97" y="13161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2" descr="Picture of a flatbed scanner" title="Picture of a flatbed sc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66" y="2348879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4" descr="Picture of a mouth speaking on a computer screen" title="Picture of a mouth speaking on a computer sc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17" y="3645024"/>
            <a:ext cx="476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6" descr="Picture of text on a computer screen" title="Picture of text on a computer scre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21" y="458112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8" descr="Question mark in blue" title="Question mark in 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96" y="5517232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213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84213"/>
          </a:xfrm>
        </p:spPr>
        <p:txBody>
          <a:bodyPr/>
          <a:lstStyle/>
          <a:p>
            <a:r>
              <a:rPr lang="en-CA" altLang="en-US" sz="5400" dirty="0">
                <a:latin typeface="Arial" charset="0"/>
                <a:cs typeface="Arial" charset="0"/>
              </a:rPr>
              <a:t>Your Favorites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3812108"/>
          </a:xfrm>
        </p:spPr>
        <p:txBody>
          <a:bodyPr anchor="ctr"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CA" altLang="en-US" sz="4800" dirty="0"/>
              <a:t>What are some of your favorite free and/or inexpensive technologies?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CA" alt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CA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6686E36-4DB0-4128-B227-A9C36606004B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17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5" name="Picture 3" descr="Smiley face who is gaiving a thumbs up. Copyright is https://openclipart.org/detail/28688/thumbs-up-smiley" title="Thumbs 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820403"/>
            <a:ext cx="1236677" cy="124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44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28638" y="333375"/>
            <a:ext cx="8229600" cy="684213"/>
          </a:xfrm>
        </p:spPr>
        <p:txBody>
          <a:bodyPr/>
          <a:lstStyle/>
          <a:p>
            <a:r>
              <a:rPr lang="en-US" altLang="en-US" sz="4400">
                <a:latin typeface="Arial" charset="0"/>
                <a:cs typeface="Arial" charset="0"/>
              </a:rPr>
              <a:t>Questions?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56CCB7-C928-4DBF-9CB1-A551AAA24628}" type="slidenum">
              <a:rPr lang="fr-CA" altLang="en-US" sz="140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fr-CA" altLang="en-US" sz="1400">
              <a:solidFill>
                <a:srgbClr val="0033CC"/>
              </a:solidFill>
            </a:endParaRPr>
          </a:p>
        </p:txBody>
      </p:sp>
      <p:pic>
        <p:nvPicPr>
          <p:cNvPr id="14340" name="Picture 2" descr="Picture of Q &amp; A" title="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636838"/>
            <a:ext cx="4605338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661248"/>
            <a:ext cx="807467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ctr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CA" sz="4000" dirty="0">
                <a:hlinkClick r:id="rId4"/>
              </a:rPr>
              <a:t>catherine.fichten@mcgill.ca</a:t>
            </a:r>
            <a:endParaRPr lang="en-CA" sz="4000" dirty="0"/>
          </a:p>
          <a:p>
            <a:pPr marL="0" lvl="1" indent="0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79512" y="1268413"/>
            <a:ext cx="8964488" cy="50403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>Focus 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>College/university students &amp; grads with disabilities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>Information and communication technologies 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latin typeface="Arial" charset="0"/>
                <a:cs typeface="Arial" charset="0"/>
              </a:rPr>
              <a:t>Free or inexpensive assistive technologies </a:t>
            </a:r>
            <a:endParaRPr lang="en-US" altLang="en-US" sz="3000" dirty="0">
              <a:latin typeface="Arial" charset="0"/>
              <a:cs typeface="Arial" charset="0"/>
            </a:endParaRPr>
          </a:p>
          <a:p>
            <a:pPr lvl="1"/>
            <a:endParaRPr lang="en-US" altLang="en-US" dirty="0">
              <a:latin typeface="Arial" charset="0"/>
              <a:cs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600">
                <a:solidFill>
                  <a:srgbClr val="072C62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400">
                <a:solidFill>
                  <a:srgbClr val="072C62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ts val="5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200">
                <a:solidFill>
                  <a:srgbClr val="072C62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ts val="4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3000">
                <a:solidFill>
                  <a:srgbClr val="072C62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ts val="300"/>
              </a:spcBef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33CC"/>
              </a:buClr>
              <a:buSzPct val="110000"/>
              <a:buFont typeface="Arial" charset="0"/>
              <a:buChar char="•"/>
              <a:defRPr sz="2800">
                <a:solidFill>
                  <a:srgbClr val="072C62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70917D-19E0-44CE-B2F8-664CFF64481D}" type="slidenum">
              <a:rPr lang="fr-CA" altLang="en-US" sz="1400">
                <a:solidFill>
                  <a:srgbClr val="0033CC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r-CA" altLang="en-US" sz="1400">
              <a:solidFill>
                <a:srgbClr val="0033CC"/>
              </a:solidFill>
            </a:endParaRPr>
          </a:p>
        </p:txBody>
      </p:sp>
      <p:pic>
        <p:nvPicPr>
          <p:cNvPr id="7173" name="Picture 19" descr="Picture of a flatpanel display and diploma" title="Pictur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5013176"/>
            <a:ext cx="1312862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250825" y="404813"/>
            <a:ext cx="87137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CC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CC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CC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CC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>
              <a:defRPr/>
            </a:pPr>
            <a:r>
              <a:rPr lang="en-US" altLang="en-US" sz="3800" b="0" dirty="0">
                <a:effectLst/>
                <a:latin typeface="Arial" charset="0"/>
                <a:cs typeface="Arial" charset="0"/>
              </a:rPr>
              <a:t>Adaptech Research Network: Overview</a:t>
            </a:r>
          </a:p>
        </p:txBody>
      </p:sp>
    </p:spTree>
    <p:extLst>
      <p:ext uri="{BB962C8B-B14F-4D97-AF65-F5344CB8AC3E}">
        <p14:creationId xmlns:p14="http://schemas.microsoft.com/office/powerpoint/2010/main" val="136700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1" cy="636680"/>
          </a:xfrm>
        </p:spPr>
        <p:txBody>
          <a:bodyPr/>
          <a:lstStyle/>
          <a:p>
            <a:r>
              <a:rPr lang="en-CA" sz="3700" b="0" dirty="0">
                <a:effectLst/>
                <a:latin typeface="Arial" charset="0"/>
                <a:cs typeface="Arial" charset="0"/>
              </a:rPr>
              <a:t>Who are We Talking About: Enrollment</a:t>
            </a:r>
            <a:endParaRPr lang="en-US" sz="3700" b="0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-72008" y="1287780"/>
            <a:ext cx="9684568" cy="443484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2900" dirty="0"/>
              <a:t>Self-reported disability: 11%-17% of </a:t>
            </a:r>
            <a:r>
              <a:rPr lang="en-US" sz="2900" dirty="0" err="1"/>
              <a:t>students</a:t>
            </a:r>
            <a:r>
              <a:rPr lang="en-US" sz="2900" baseline="30000" dirty="0" err="1"/>
              <a:t>1</a:t>
            </a:r>
            <a:r>
              <a:rPr lang="en-US" sz="2900" dirty="0"/>
              <a:t> 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2900" dirty="0"/>
              <a:t>≈ 2/3 not registered for campus disability services</a:t>
            </a:r>
            <a:r>
              <a:rPr lang="en-US" sz="2900" baseline="30000" dirty="0"/>
              <a:t>2</a:t>
            </a:r>
            <a:r>
              <a:rPr lang="en-US" sz="2900" dirty="0"/>
              <a:t> 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2900" dirty="0"/>
              <a:t>Mainly students with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2600" dirty="0"/>
              <a:t>Learning disability/ADHD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2600" dirty="0"/>
              <a:t>Mental health conditions</a:t>
            </a:r>
          </a:p>
          <a:p>
            <a:pPr lvl="2">
              <a:spcBef>
                <a:spcPts val="600"/>
              </a:spcBef>
              <a:spcAft>
                <a:spcPts val="400"/>
              </a:spcAft>
            </a:pPr>
            <a:r>
              <a:rPr lang="en-US" sz="2600" dirty="0"/>
              <a:t>Chronic health conditions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r>
              <a:rPr lang="en-US" sz="3200" dirty="0"/>
              <a:t>≈ 50% have multiple disabilities</a:t>
            </a:r>
          </a:p>
          <a:p>
            <a:pPr lvl="1">
              <a:spcBef>
                <a:spcPts val="600"/>
              </a:spcBef>
              <a:spcAft>
                <a:spcPts val="400"/>
              </a:spcAft>
            </a:pPr>
            <a:endParaRPr lang="en-US" sz="3000" dirty="0"/>
          </a:p>
          <a:p>
            <a:pPr lvl="1">
              <a:spcBef>
                <a:spcPts val="0"/>
              </a:spcBef>
            </a:pPr>
            <a:endParaRPr lang="en-US" sz="3000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323" y="5930890"/>
            <a:ext cx="8369883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err="1">
                <a:latin typeface="Arial Narrow" panose="020B0606020202030204" pitchFamily="34" charset="0"/>
              </a:rPr>
              <a:t>1</a:t>
            </a:r>
            <a:r>
              <a:rPr lang="en-US" sz="1000" dirty="0" err="1">
                <a:latin typeface="Arial Narrow" panose="020B0606020202030204" pitchFamily="34" charset="0"/>
              </a:rPr>
              <a:t>Fichten</a:t>
            </a:r>
            <a:r>
              <a:rPr lang="en-US" sz="1000" dirty="0">
                <a:latin typeface="Arial Narrow" panose="020B0606020202030204" pitchFamily="34" charset="0"/>
              </a:rPr>
              <a:t>, C.S., Heiman, T., Havel, A., Jorgensen, M., King, L., Nguyen, M.N., &amp; Budd, J. (2016). Will the real universal design stand up? Postsecondary students with disabilities in Canada and Israel. Manuscript submitted for publication.</a:t>
            </a:r>
          </a:p>
          <a:p>
            <a:endParaRPr lang="en-US" sz="1000" baseline="30000" dirty="0">
              <a:latin typeface="Arial Narrow" panose="020B0606020202030204" pitchFamily="34" charset="0"/>
            </a:endParaRPr>
          </a:p>
          <a:p>
            <a:r>
              <a:rPr lang="en-US" sz="1000" baseline="30000" dirty="0" err="1">
                <a:latin typeface="Arial Narrow" panose="020B0606020202030204" pitchFamily="34" charset="0"/>
              </a:rPr>
              <a:t>2</a:t>
            </a:r>
            <a:r>
              <a:rPr lang="en-US" sz="1000" dirty="0" err="1">
                <a:latin typeface="Arial Narrow" panose="020B0606020202030204" pitchFamily="34" charset="0"/>
              </a:rPr>
              <a:t>Fichten</a:t>
            </a:r>
            <a:r>
              <a:rPr lang="en-US" sz="1000" dirty="0">
                <a:latin typeface="Arial Narrow" panose="020B0606020202030204" pitchFamily="34" charset="0"/>
              </a:rPr>
              <a:t>, C.S., Jorgensen, S., Havel, A., Barile, M., (2006). College students with disabilities: Their future and success. Final report to FQRSC. Montréal: Adaptech Research Network, Dawson College.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5877272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AD60-0191-4875-9B42-A3AE3433DD9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729" y="3505200"/>
            <a:ext cx="209073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6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title="Grades: A+, B, 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774" y="1196752"/>
            <a:ext cx="1153902" cy="1153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02624" cy="754408"/>
          </a:xfrm>
        </p:spPr>
        <p:txBody>
          <a:bodyPr/>
          <a:lstStyle/>
          <a:p>
            <a:pPr algn="ctr"/>
            <a:r>
              <a:rPr lang="en-US" sz="4400" b="0" dirty="0">
                <a:effectLst/>
              </a:rPr>
              <a:t>Grades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107504" y="1340768"/>
            <a:ext cx="9145016" cy="1296144"/>
          </a:xfrm>
        </p:spPr>
        <p:txBody>
          <a:bodyPr/>
          <a:lstStyle/>
          <a:p>
            <a:pPr>
              <a:buSzPct val="110000"/>
            </a:pPr>
            <a:r>
              <a:rPr lang="en-US" sz="3200" dirty="0">
                <a:latin typeface="Arial Narrow" pitchFamily="34" charset="0"/>
              </a:rPr>
              <a:t>  </a:t>
            </a:r>
            <a:r>
              <a:rPr lang="en-US" sz="3200" dirty="0"/>
              <a:t>  College 6 year archival study</a:t>
            </a:r>
            <a:r>
              <a:rPr lang="en-US" sz="3200" baseline="30000" dirty="0"/>
              <a:t>1</a:t>
            </a:r>
            <a:endParaRPr lang="en-US" sz="2400" dirty="0">
              <a:latin typeface="Arial Narrow" pitchFamily="34" charset="0"/>
            </a:endParaRPr>
          </a:p>
          <a:p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1419935"/>
              </p:ext>
            </p:extLst>
          </p:nvPr>
        </p:nvGraphicFramePr>
        <p:xfrm>
          <a:off x="429289" y="2060849"/>
          <a:ext cx="8388931" cy="39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2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9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24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3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01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69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477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550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1590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Program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i="0" u="none" strike="noStrike" dirty="0">
                          <a:effectLst/>
                          <a:latin typeface="Arial Narrow" pitchFamily="34" charset="0"/>
                        </a:rPr>
                        <a:t>Learning Disability / ADHD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i="0" u="none" strike="noStrike" dirty="0">
                          <a:effectLst/>
                          <a:latin typeface="Arial Narrow" pitchFamily="34" charset="0"/>
                        </a:rPr>
                        <a:t>All Other Disabilities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i="0" u="none" strike="noStrike" dirty="0">
                          <a:effectLst/>
                          <a:latin typeface="Arial Narrow" pitchFamily="34" charset="0"/>
                        </a:rPr>
                        <a:t>No </a:t>
                      </a:r>
                      <a:br>
                        <a:rPr lang="en-US" sz="2400" i="0" u="none" strike="noStrike" dirty="0">
                          <a:effectLst/>
                          <a:latin typeface="Arial Narrow" pitchFamily="34" charset="0"/>
                        </a:rPr>
                      </a:br>
                      <a:r>
                        <a:rPr lang="en-US" sz="2400" i="0" u="none" strike="noStrike" dirty="0">
                          <a:effectLst/>
                          <a:latin typeface="Arial Narrow" pitchFamily="34" charset="0"/>
                        </a:rPr>
                        <a:t>Disability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3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Grade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50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Social Science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166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103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 Narrow" pitchFamily="34" charset="0"/>
                        </a:rPr>
                        <a:t>70%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13,908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62%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50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Career/Technical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32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 Narrow" pitchFamily="34" charset="0"/>
                        </a:rPr>
                        <a:t>71%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4,634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67%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50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All Programs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347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285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Arial Narrow" pitchFamily="34" charset="0"/>
                        </a:rPr>
                        <a:t>70%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40,262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 Narrow" pitchFamily="34" charset="0"/>
                        </a:rPr>
                        <a:t>66%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3285" y="6351711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1 </a:t>
            </a:r>
            <a:r>
              <a:rPr lang="en-US" sz="1200" dirty="0"/>
              <a:t>Jorgensen, S., Fichten, C.S., Havel, A., Lamb, D., James, C., &amp; Barile, M. (2005). Academic performance of college students with and without disabilities: An archival study. Canadian Journal of Counselling, 39(2), 101-117.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CC51-D157-4F7C-B64F-3951AF6EC5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0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2852" y="260648"/>
            <a:ext cx="8305800" cy="792088"/>
          </a:xfrm>
        </p:spPr>
        <p:txBody>
          <a:bodyPr/>
          <a:lstStyle/>
          <a:p>
            <a:pPr algn="ctr"/>
            <a:r>
              <a:rPr lang="en-US" b="0" dirty="0">
                <a:effectLst/>
              </a:rPr>
              <a:t>Graduation / Persistence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196752"/>
            <a:ext cx="8884738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eaLnBrk="0" hangingPunct="0">
              <a:spcBef>
                <a:spcPct val="20000"/>
              </a:spcBef>
              <a:buClr>
                <a:srgbClr val="0033CC"/>
              </a:buClr>
              <a:buSzPct val="75000"/>
              <a:buFont typeface="Wingdings 2" pitchFamily="18" charset="2"/>
              <a:buChar char=""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Students with/without disabilities graduate at the same rate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268288" eaLnBrk="0" hangingPunct="0">
              <a:spcBef>
                <a:spcPct val="20000"/>
              </a:spcBef>
              <a:buClr>
                <a:srgbClr val="0033CC"/>
              </a:buClr>
              <a:buSzPct val="75000"/>
              <a:buFont typeface="Wingdings 2" pitchFamily="18" charset="2"/>
              <a:buChar char="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Higher graduation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rate of students with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disabilities </a:t>
            </a:r>
          </a:p>
          <a:p>
            <a:pPr marL="803275" lvl="2" indent="-268288" eaLnBrk="0" hangingPunct="0">
              <a:spcBef>
                <a:spcPct val="20000"/>
              </a:spcBef>
              <a:buClr>
                <a:srgbClr val="0033CC"/>
              </a:buClr>
              <a:buSzPct val="75000"/>
              <a:buFont typeface="Wingdings 2" pitchFamily="18" charset="2"/>
              <a:buChar char="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not significantly</a:t>
            </a:r>
          </a:p>
          <a:p>
            <a:pPr marL="536575" lvl="1" indent="-268288">
              <a:spcBef>
                <a:spcPct val="20000"/>
              </a:spcBef>
              <a:buClr>
                <a:srgbClr val="0033CC"/>
              </a:buClr>
              <a:buSzPct val="75000"/>
              <a:buFont typeface="Wingdings 2" pitchFamily="18" charset="2"/>
              <a:buChar char="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Take an extra term</a:t>
            </a:r>
          </a:p>
        </p:txBody>
      </p:sp>
      <p:sp>
        <p:nvSpPr>
          <p:cNvPr id="9" name="TextBox 8" descr="Jorgensen, S., Fichten, C.S., Havel, A., Lamb, D., James, C., &amp; Barile, M. (2005). Academic performance of college students with and without disabilities: An archival study. Canadian Journal of Counselling, 39(2), 101-117.&#10;" title="Graph: students with and without disabilities graduate at the same rate"/>
          <p:cNvSpPr txBox="1"/>
          <p:nvPr/>
        </p:nvSpPr>
        <p:spPr>
          <a:xfrm>
            <a:off x="395536" y="634241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1 </a:t>
            </a:r>
            <a:r>
              <a:rPr lang="en-US" sz="1200" dirty="0"/>
              <a:t>Jorgensen, S., Fichten, C.S., Havel, A., Lamb, D., James, C., &amp; Barile, M. (2005). Academic performance of college students with and without disabilities: An archival study. Canadian Journal of Counselling, 39(2), 101-117.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B59F-D63B-4DF2-8647-20A8DA6F981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3" descr="Y-axis: Graduation Rate.&#10;X-axis: Program type.&#10;&#10;55% of pre-university students with disabilities graduate.&#10;54.5% of pre-university students without disabilities graduate.&#10;&#10;53.2% of career/technical students with disabilities graduate.&#10;51.7% of career/technical students with disabilities graduate." title="Graph: Students with and without disabilities graduate at the same rate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487897"/>
            <a:ext cx="4572000" cy="36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20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84161"/>
              </p:ext>
            </p:extLst>
          </p:nvPr>
        </p:nvGraphicFramePr>
        <p:xfrm>
          <a:off x="179512" y="2003757"/>
          <a:ext cx="8928992" cy="4017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3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74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5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174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Students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Working Full 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 Working Part 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Looking for 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Studying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Unavailable For Work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34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Pre-University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732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With a Disability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10%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83%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1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No Disability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752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84%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Career/Technical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732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With a Disability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51%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15%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No Disability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540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49%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  <a:latin typeface="+mj-lt"/>
                        </a:rPr>
                        <a:t>14%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31%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946" y="260648"/>
            <a:ext cx="8305800" cy="792088"/>
          </a:xfrm>
        </p:spPr>
        <p:txBody>
          <a:bodyPr/>
          <a:lstStyle/>
          <a:p>
            <a:pPr algn="ctr"/>
            <a:r>
              <a:rPr lang="en-US" b="0" dirty="0">
                <a:effectLst/>
              </a:rPr>
              <a:t>Employment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6331386"/>
            <a:ext cx="864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>
                <a:latin typeface="Arial Narrow" panose="020B0606020202030204" pitchFamily="34" charset="0"/>
              </a:rPr>
              <a:t>1</a:t>
            </a:r>
            <a:r>
              <a:rPr lang="en-US" sz="1000" dirty="0">
                <a:latin typeface="Arial Narrow" panose="020B0606020202030204" pitchFamily="34" charset="0"/>
              </a:rPr>
              <a:t> Fichten, C.S., Jorgensen, S., Havel, A., Barile, M., Ferraro, V., Landry, M-E., Fiset, D., Juhel, J-C., Chwojka, C., Nguyen, M.N., Amsel, R. &amp; Asuncion, J.V. (2012). What happens after graduation? Outcomes, employment, and recommendations of recent junior/community college graduates with and without disabilities. Disability and Rehabilitation 34(11), 917-924.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" y="1290472"/>
            <a:ext cx="903649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1">
              <a:spcBef>
                <a:spcPts val="3000"/>
              </a:spcBef>
              <a:buClr>
                <a:srgbClr val="002060"/>
              </a:buClr>
              <a:buSzPct val="110000"/>
            </a:pPr>
            <a:r>
              <a:rPr lang="en-US" sz="3400" dirty="0">
                <a:latin typeface="Arial Narrow" pitchFamily="34" charset="0"/>
              </a:rPr>
              <a:t> Graduates of 3 colleges 5-10 months after </a:t>
            </a:r>
            <a:r>
              <a:rPr lang="en-US" sz="3400" dirty="0" err="1">
                <a:latin typeface="Arial Narrow" pitchFamily="34" charset="0"/>
              </a:rPr>
              <a:t>graduation</a:t>
            </a:r>
            <a:r>
              <a:rPr lang="en-US" sz="3400" baseline="30000" dirty="0" err="1">
                <a:latin typeface="Arial Narrow" pitchFamily="34" charset="0"/>
              </a:rPr>
              <a:t>1</a:t>
            </a:r>
            <a:r>
              <a:rPr lang="en-US" sz="3400" baseline="30000" dirty="0">
                <a:latin typeface="Arial Narrow" pitchFamily="34" charset="0"/>
              </a:rPr>
              <a:t> </a:t>
            </a:r>
            <a:endParaRPr lang="en-US" sz="3400" dirty="0">
              <a:latin typeface="Arial Narrow" pitchFamily="34" charset="0"/>
            </a:endParaRPr>
          </a:p>
          <a:p>
            <a:pPr marL="1171575" lvl="2" indent="-257175">
              <a:buClr>
                <a:srgbClr val="002060"/>
              </a:buClr>
              <a:buSzPct val="110000"/>
              <a:buFont typeface="Arial" pitchFamily="34" charset="0"/>
              <a:buChar char="•"/>
            </a:pPr>
            <a:endParaRPr lang="en-US" sz="3600" dirty="0">
              <a:latin typeface="+mj-lt"/>
            </a:endParaRPr>
          </a:p>
          <a:p>
            <a:pPr marL="1171575" lvl="2" indent="-257175">
              <a:buClr>
                <a:srgbClr val="002060"/>
              </a:buClr>
              <a:buSzPct val="110000"/>
              <a:buFont typeface="Arial" pitchFamily="34" charset="0"/>
              <a:buChar char="•"/>
            </a:pPr>
            <a:r>
              <a:rPr lang="en-US" sz="3600" dirty="0">
                <a:latin typeface="+mj-lt"/>
              </a:rPr>
              <a:t>-</a:t>
            </a:r>
          </a:p>
        </p:txBody>
      </p:sp>
      <p:pic>
        <p:nvPicPr>
          <p:cNvPr id="6146" name="Picture 2" title="Image: &quot;un&quot; crossed out in word &quot;unemployed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3" y="2060848"/>
            <a:ext cx="1107207" cy="73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B59F-D63B-4DF2-8647-20A8DA6F981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2204864"/>
            <a:ext cx="86409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70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05800" cy="782960"/>
          </a:xfrm>
        </p:spPr>
        <p:txBody>
          <a:bodyPr/>
          <a:lstStyle/>
          <a:p>
            <a:r>
              <a:rPr lang="en-US" sz="4400" b="0" dirty="0">
                <a:effectLst/>
              </a:rPr>
              <a:t>Employment: 4 Year Follow-</a:t>
            </a:r>
            <a:r>
              <a:rPr lang="en-US" sz="4400" b="0" dirty="0" err="1">
                <a:effectLst/>
              </a:rPr>
              <a:t>up</a:t>
            </a:r>
            <a:r>
              <a:rPr lang="en-US" sz="4400" b="0" baseline="30000" dirty="0" err="1">
                <a:effectLst/>
              </a:rPr>
              <a:t>1</a:t>
            </a:r>
            <a:endParaRPr lang="en-US" sz="4400" b="0" baseline="30000" dirty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B59F-D63B-4DF2-8647-20A8DA6F981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124744"/>
            <a:ext cx="867645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lvl="1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175 university &amp; 77 college students</a:t>
            </a:r>
          </a:p>
          <a:p>
            <a:pPr marL="461963" lvl="1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 years later</a:t>
            </a:r>
          </a:p>
          <a:p>
            <a:pPr marL="919163" lvl="2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193 graduated from original program</a:t>
            </a:r>
          </a:p>
          <a:p>
            <a:pPr marL="919163" lvl="2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59 dropped out</a:t>
            </a:r>
          </a:p>
          <a:p>
            <a:pPr marL="461963" lvl="1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Employment outcome</a:t>
            </a:r>
          </a:p>
          <a:p>
            <a:pPr marL="919163" lvl="2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9% not in the labor force</a:t>
            </a:r>
          </a:p>
          <a:p>
            <a:pPr marL="919163" lvl="2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Of those in the labor force</a:t>
            </a:r>
          </a:p>
          <a:p>
            <a:pPr marL="1376363" lvl="3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82% employed (94% if no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  <a:r>
              <a:rPr lang="en-US" sz="3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19163" lvl="2" indent="-461963">
              <a:spcBef>
                <a:spcPts val="600"/>
              </a:spcBef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Jobs of grads closely related to field of study</a:t>
            </a:r>
          </a:p>
          <a:p>
            <a:pPr marL="919163" lvl="2" indent="-461963">
              <a:buClr>
                <a:srgbClr val="0033CC"/>
              </a:buClr>
              <a:buSzPct val="110000"/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33CC"/>
              </a:buClr>
              <a:buSzPct val="110000"/>
            </a:pPr>
            <a:r>
              <a:rPr lang="en-US" sz="1000" baseline="30000" dirty="0" err="1"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en-US" sz="1000" dirty="0" err="1">
                <a:latin typeface="Arial Narrow" panose="020B0606020202030204" pitchFamily="34" charset="0"/>
              </a:rPr>
              <a:t>Statistics</a:t>
            </a:r>
            <a:r>
              <a:rPr lang="en-US" sz="1000" dirty="0">
                <a:latin typeface="Arial Narrow" panose="020B0606020202030204" pitchFamily="34" charset="0"/>
              </a:rPr>
              <a:t> Canada, Labour Force Survey. (2015). Unemployment rates of 25-to 29-years-olds, by educational attainment, Canada and provinces, 1995, 2000, 2005, and 2010 </a:t>
            </a:r>
            <a:br>
              <a:rPr lang="en-US" sz="1000" dirty="0">
                <a:latin typeface="Arial Narrow" panose="020B0606020202030204" pitchFamily="34" charset="0"/>
              </a:rPr>
            </a:br>
            <a:r>
              <a:rPr lang="en-US" sz="1000" dirty="0">
                <a:latin typeface="Arial Narrow" panose="020B0606020202030204" pitchFamily="34" charset="0"/>
              </a:rPr>
              <a:t>to 2013. Retrieved from http://www.statcan.gc.ca/pub/81-582-x/2015001/tbl/tble3.2-eng.htm</a:t>
            </a:r>
            <a:endParaRPr lang="en-US" sz="1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lvl="1">
              <a:buClr>
                <a:srgbClr val="0033CC"/>
              </a:buClr>
              <a:buSzPct val="110000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70530" lvl="1" indent="-812662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70530" lvl="1" indent="-812662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70530" lvl="1" indent="-812662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381470"/>
            <a:ext cx="974974" cy="1615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437578"/>
            <a:ext cx="942188" cy="783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592731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0" baseline="30000" dirty="0" err="1">
                <a:latin typeface="Arial Narrow" panose="020B0606020202030204" pitchFamily="34" charset="0"/>
              </a:rPr>
              <a:t>1</a:t>
            </a:r>
            <a:r>
              <a:rPr lang="en-US" sz="1000" dirty="0" err="1">
                <a:latin typeface="Arial Narrow" panose="020B0606020202030204" pitchFamily="34" charset="0"/>
              </a:rPr>
              <a:t>Fichten</a:t>
            </a:r>
            <a:r>
              <a:rPr lang="en-US" sz="1000" dirty="0">
                <a:latin typeface="Arial Narrow" panose="020B0606020202030204" pitchFamily="34" charset="0"/>
              </a:rPr>
              <a:t>, C. S., Jorgensen, S., Havel, A., Barile, M., Ferraro, V., Landry, M.-E., Fiset, D., Juhel, J.-C., Chwojka, C., Nguyen, M. N., &amp; Asuncion, J. V. (2012). What happens after graduation? Outcomes, employment, and recommendations of recent junior/community college graduates with and without disabilities. Disability and Rehabilitation, 34(11), 917-924. 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7544" y="592731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7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07375" cy="914400"/>
          </a:xfrm>
        </p:spPr>
        <p:txBody>
          <a:bodyPr/>
          <a:lstStyle/>
          <a:p>
            <a:r>
              <a:rPr lang="en-CA" altLang="en-US" sz="2800" dirty="0">
                <a:latin typeface="Arial" charset="0"/>
                <a:cs typeface="Arial" charset="0"/>
              </a:rPr>
              <a:t>Specialized ICTs Used by Students with LD            and Experts’ Recommendations</a:t>
            </a:r>
          </a:p>
        </p:txBody>
      </p:sp>
      <p:graphicFrame>
        <p:nvGraphicFramePr>
          <p:cNvPr id="2" name="Content Placeholder 1" descr="Table showing specialized ICTs Used by Students with LD and Experts’ Recommendations" title="Table showing specialized ICTs Used by Students with LD and Experts’ Recommendation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1697388"/>
              </p:ext>
            </p:extLst>
          </p:nvPr>
        </p:nvGraphicFramePr>
        <p:xfrm>
          <a:off x="457200" y="1196755"/>
          <a:ext cx="8229600" cy="511256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042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35183"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Specialized ICTs</a:t>
                      </a:r>
                    </a:p>
                  </a:txBody>
                  <a:tcPr marT="45723" marB="45723"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with LD</a:t>
                      </a:r>
                    </a:p>
                  </a:txBody>
                  <a:tcPr marT="45723" marB="45723"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Experts </a:t>
                      </a:r>
                    </a:p>
                  </a:txBody>
                  <a:tcPr marT="45723" marB="45723"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Kurzweil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3000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Wynn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Dictation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software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WordQ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Text-to-speech software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Scanning</a:t>
                      </a:r>
                      <a:r>
                        <a:rPr lang="en-CA" sz="2400" baseline="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/OCR</a:t>
                      </a:r>
                      <a:endParaRPr lang="en-CA" sz="24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35183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Mind-mapping/</a:t>
                      </a:r>
                      <a:r>
                        <a:rPr lang="en-CA" sz="2400" baseline="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</a:t>
                      </a:r>
                      <a:r>
                        <a:rPr lang="en-CA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mapping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58259">
                <a:tc>
                  <a:txBody>
                    <a:bodyPr/>
                    <a:lstStyle/>
                    <a:p>
                      <a:r>
                        <a:rPr lang="en-CA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Smartpen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T="45723" marB="45723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38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D49A12F-39DD-45CD-AD2E-5D86F37C3BBC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8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9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828675"/>
          </a:xfrm>
        </p:spPr>
        <p:txBody>
          <a:bodyPr/>
          <a:lstStyle/>
          <a:p>
            <a:r>
              <a:rPr lang="en-CA" altLang="en-US" sz="2800" dirty="0">
                <a:latin typeface="Arial" charset="0"/>
                <a:cs typeface="Arial" charset="0"/>
              </a:rPr>
              <a:t>General-Use ICTs Used by Students with LD           and Experts’ Recommendations</a:t>
            </a:r>
          </a:p>
        </p:txBody>
      </p:sp>
      <p:graphicFrame>
        <p:nvGraphicFramePr>
          <p:cNvPr id="2" name="Content Placeholder 1" descr="Table showing General-Use ICTs Used by Students with LD and Experts’ Recommendations" title="Table showing General-Use ICTs Used by Students with LD and Experts’ Recommendation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8888047"/>
              </p:ext>
            </p:extLst>
          </p:nvPr>
        </p:nvGraphicFramePr>
        <p:xfrm>
          <a:off x="457200" y="1268413"/>
          <a:ext cx="8179688" cy="4937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992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2874"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General-Use ICTs</a:t>
                      </a:r>
                    </a:p>
                  </a:txBody>
                  <a:tcPr marT="45702" marB="45702"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with LD</a:t>
                      </a:r>
                    </a:p>
                  </a:txBody>
                  <a:tcPr marT="45702" marB="45702"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Experts </a:t>
                      </a:r>
                    </a:p>
                  </a:txBody>
                  <a:tcPr marT="45702" marB="45702"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</a:t>
                      </a:r>
                      <a:r>
                        <a:rPr lang="en-CA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suite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Antidote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</a:t>
                      </a:r>
                      <a:r>
                        <a:rPr lang="en-CA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dictionary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MP3</a:t>
                      </a:r>
                      <a:r>
                        <a:rPr lang="en-CA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listen to books/texts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E-book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PDF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 recorder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139"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Smartphone/iPod</a:t>
                      </a:r>
                      <a:r>
                        <a:rPr lang="en-CA" sz="2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C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T="45702" marB="45702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541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7918937-F28B-4B37-8D34-C4ACF8F76629}" type="slidenum">
              <a:rPr lang="fr-FR" altLang="fr-FR" sz="1400">
                <a:solidFill>
                  <a:srgbClr val="0033CC"/>
                </a:solidFill>
                <a:latin typeface="Arial" charset="0"/>
              </a:rPr>
              <a:pPr/>
              <a:t>9</a:t>
            </a:fld>
            <a:endParaRPr lang="fr-FR" altLang="fr-FR" sz="140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03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000CC"/>
      </a:hlink>
      <a:folHlink>
        <a:srgbClr val="00206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7692</TotalTime>
  <Words>1268</Words>
  <Application>Microsoft Office PowerPoint</Application>
  <PresentationFormat>On-screen Show (4:3)</PresentationFormat>
  <Paragraphs>292</Paragraphs>
  <Slides>18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Origine</vt:lpstr>
      <vt:lpstr>Worksheet</vt:lpstr>
      <vt:lpstr>Postsecondary Students With Disabilities: How Research Informs Practice </vt:lpstr>
      <vt:lpstr>PowerPoint Presentation</vt:lpstr>
      <vt:lpstr>Who are We Talking About: Enrollment</vt:lpstr>
      <vt:lpstr>Grades</vt:lpstr>
      <vt:lpstr>Graduation / Persistence</vt:lpstr>
      <vt:lpstr>Employment</vt:lpstr>
      <vt:lpstr>Employment: 4 Year Follow-up1</vt:lpstr>
      <vt:lpstr>Specialized ICTs Used by Students with LD            and Experts’ Recommendations</vt:lpstr>
      <vt:lpstr>General-Use ICTs Used by Students with LD           and Experts’ Recommendations</vt:lpstr>
      <vt:lpstr>Learning Disabilities &amp; Universal Design</vt:lpstr>
      <vt:lpstr>From Research to Real Life</vt:lpstr>
      <vt:lpstr>The Birth of FANDI</vt:lpstr>
      <vt:lpstr>FANDI in 2016</vt:lpstr>
      <vt:lpstr>Some of Adaptech’s Favourites</vt:lpstr>
      <vt:lpstr>Product Categories (1)</vt:lpstr>
      <vt:lpstr>Product Categories (2)</vt:lpstr>
      <vt:lpstr>Your Favorites</vt:lpstr>
      <vt:lpstr>Questions?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787</cp:revision>
  <cp:lastPrinted>2016-03-03T00:37:17Z</cp:lastPrinted>
  <dcterms:created xsi:type="dcterms:W3CDTF">2002-08-29T15:31:57Z</dcterms:created>
  <dcterms:modified xsi:type="dcterms:W3CDTF">2019-01-08T17:02:51Z</dcterms:modified>
</cp:coreProperties>
</file>