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2"/>
  </p:notesMasterIdLst>
  <p:handoutMasterIdLst>
    <p:handoutMasterId r:id="rId13"/>
  </p:handoutMasterIdLst>
  <p:sldIdLst>
    <p:sldId id="283" r:id="rId2"/>
    <p:sldId id="302" r:id="rId3"/>
    <p:sldId id="359" r:id="rId4"/>
    <p:sldId id="382" r:id="rId5"/>
    <p:sldId id="383" r:id="rId6"/>
    <p:sldId id="378" r:id="rId7"/>
    <p:sldId id="375" r:id="rId8"/>
    <p:sldId id="367" r:id="rId9"/>
    <p:sldId id="294" r:id="rId10"/>
    <p:sldId id="384" r:id="rId11"/>
  </p:sldIdLst>
  <p:sldSz cx="9144000" cy="6858000" type="screen4x3"/>
  <p:notesSz cx="9296400" cy="6858000"/>
  <p:defaultTextStyle>
    <a:defPPr>
      <a:defRPr lang="fr-CA"/>
    </a:defPPr>
    <a:lvl1pPr algn="l" rtl="0" eaLnBrk="0" fontAlgn="base" hangingPunct="0">
      <a:spcBef>
        <a:spcPct val="0"/>
      </a:spcBef>
      <a:spcAft>
        <a:spcPct val="0"/>
      </a:spcAft>
      <a:defRPr sz="2400"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sz="2400"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sz="2400"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sz="2400"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sz="2400" kern="1200">
        <a:solidFill>
          <a:schemeClr val="tx1"/>
        </a:solidFill>
        <a:latin typeface="Tahoma" pitchFamily="34" charset="0"/>
        <a:ea typeface="+mn-ea"/>
        <a:cs typeface="Arial" charset="0"/>
      </a:defRPr>
    </a:lvl5pPr>
    <a:lvl6pPr marL="2286000" algn="l" defTabSz="914400" rtl="0" eaLnBrk="1" latinLnBrk="0" hangingPunct="1">
      <a:defRPr sz="2400" kern="1200">
        <a:solidFill>
          <a:schemeClr val="tx1"/>
        </a:solidFill>
        <a:latin typeface="Tahoma" pitchFamily="34" charset="0"/>
        <a:ea typeface="+mn-ea"/>
        <a:cs typeface="Arial" charset="0"/>
      </a:defRPr>
    </a:lvl6pPr>
    <a:lvl7pPr marL="2743200" algn="l" defTabSz="914400" rtl="0" eaLnBrk="1" latinLnBrk="0" hangingPunct="1">
      <a:defRPr sz="2400" kern="1200">
        <a:solidFill>
          <a:schemeClr val="tx1"/>
        </a:solidFill>
        <a:latin typeface="Tahoma" pitchFamily="34" charset="0"/>
        <a:ea typeface="+mn-ea"/>
        <a:cs typeface="Arial" charset="0"/>
      </a:defRPr>
    </a:lvl7pPr>
    <a:lvl8pPr marL="3200400" algn="l" defTabSz="914400" rtl="0" eaLnBrk="1" latinLnBrk="0" hangingPunct="1">
      <a:defRPr sz="2400" kern="1200">
        <a:solidFill>
          <a:schemeClr val="tx1"/>
        </a:solidFill>
        <a:latin typeface="Tahoma" pitchFamily="34" charset="0"/>
        <a:ea typeface="+mn-ea"/>
        <a:cs typeface="Arial" charset="0"/>
      </a:defRPr>
    </a:lvl8pPr>
    <a:lvl9pPr marL="3657600" algn="l" defTabSz="914400" rtl="0" eaLnBrk="1" latinLnBrk="0" hangingPunct="1">
      <a:defRPr sz="2400" kern="1200">
        <a:solidFill>
          <a:schemeClr val="tx1"/>
        </a:solidFill>
        <a:latin typeface="Tahoma" pitchFamily="34"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userDrawn="1">
          <p15:clr>
            <a:srgbClr val="A4A3A4"/>
          </p15:clr>
        </p15:guide>
        <p15:guide id="2" pos="292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 initials="A" lastIdx="1" clrIdx="0"/>
  <p:cmAuthor id="1" name="Laura King" initials="LK" lastIdx="9"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C91103"/>
    <a:srgbClr val="CC6600"/>
    <a:srgbClr val="CC9900"/>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06" autoAdjust="0"/>
    <p:restoredTop sz="91058" autoAdjust="0"/>
  </p:normalViewPr>
  <p:slideViewPr>
    <p:cSldViewPr>
      <p:cViewPr varScale="1">
        <p:scale>
          <a:sx n="79" d="100"/>
          <a:sy n="79" d="100"/>
        </p:scale>
        <p:origin x="-102" y="-6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3" d="100"/>
          <a:sy n="93" d="100"/>
        </p:scale>
        <p:origin x="1776" y="82"/>
      </p:cViewPr>
      <p:guideLst>
        <p:guide orient="horz" pos="2160"/>
        <p:guide pos="292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298" name="Rectangle 2"/>
          <p:cNvSpPr>
            <a:spLocks noGrp="1" noChangeArrowheads="1"/>
          </p:cNvSpPr>
          <p:nvPr>
            <p:ph type="hdr" sz="quarter"/>
          </p:nvPr>
        </p:nvSpPr>
        <p:spPr bwMode="auto">
          <a:xfrm>
            <a:off x="0" y="0"/>
            <a:ext cx="4027859"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cs typeface="+mn-cs"/>
              </a:defRPr>
            </a:lvl1pPr>
          </a:lstStyle>
          <a:p>
            <a:pPr>
              <a:defRPr/>
            </a:pPr>
            <a:endParaRPr lang="fr-CA"/>
          </a:p>
        </p:txBody>
      </p:sp>
      <p:sp>
        <p:nvSpPr>
          <p:cNvPr id="183299" name="Rectangle 3"/>
          <p:cNvSpPr>
            <a:spLocks noGrp="1" noChangeArrowheads="1"/>
          </p:cNvSpPr>
          <p:nvPr>
            <p:ph type="dt" sz="quarter" idx="1"/>
          </p:nvPr>
        </p:nvSpPr>
        <p:spPr bwMode="auto">
          <a:xfrm>
            <a:off x="5265373" y="0"/>
            <a:ext cx="4029442"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cs typeface="+mn-cs"/>
              </a:defRPr>
            </a:lvl1pPr>
          </a:lstStyle>
          <a:p>
            <a:pPr>
              <a:defRPr/>
            </a:pPr>
            <a:endParaRPr lang="fr-CA"/>
          </a:p>
        </p:txBody>
      </p:sp>
      <p:sp>
        <p:nvSpPr>
          <p:cNvPr id="183300" name="Rectangle 4"/>
          <p:cNvSpPr>
            <a:spLocks noGrp="1" noChangeArrowheads="1"/>
          </p:cNvSpPr>
          <p:nvPr>
            <p:ph type="ftr" sz="quarter" idx="2"/>
          </p:nvPr>
        </p:nvSpPr>
        <p:spPr bwMode="auto">
          <a:xfrm>
            <a:off x="0" y="6515100"/>
            <a:ext cx="4027859" cy="341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cs typeface="+mn-cs"/>
              </a:defRPr>
            </a:lvl1pPr>
          </a:lstStyle>
          <a:p>
            <a:pPr>
              <a:defRPr/>
            </a:pPr>
            <a:endParaRPr lang="fr-CA"/>
          </a:p>
        </p:txBody>
      </p:sp>
      <p:sp>
        <p:nvSpPr>
          <p:cNvPr id="183301" name="Rectangle 5"/>
          <p:cNvSpPr>
            <a:spLocks noGrp="1" noChangeArrowheads="1"/>
          </p:cNvSpPr>
          <p:nvPr>
            <p:ph type="sldNum" sz="quarter" idx="3"/>
          </p:nvPr>
        </p:nvSpPr>
        <p:spPr bwMode="auto">
          <a:xfrm>
            <a:off x="5265373" y="6515100"/>
            <a:ext cx="4029442" cy="341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imes New Roman" pitchFamily="18" charset="0"/>
              </a:defRPr>
            </a:lvl1pPr>
          </a:lstStyle>
          <a:p>
            <a:pPr>
              <a:defRPr/>
            </a:pPr>
            <a:fld id="{94164601-6281-47D0-921F-0F42C8F89E2C}" type="slidenum">
              <a:rPr lang="fr-CA" altLang="fr-FR"/>
              <a:pPr>
                <a:defRPr/>
              </a:pPr>
              <a:t>‹#›</a:t>
            </a:fld>
            <a:endParaRPr lang="fr-CA" altLang="fr-FR"/>
          </a:p>
        </p:txBody>
      </p:sp>
    </p:spTree>
    <p:extLst>
      <p:ext uri="{BB962C8B-B14F-4D97-AF65-F5344CB8AC3E}">
        <p14:creationId xmlns:p14="http://schemas.microsoft.com/office/powerpoint/2010/main" val="25011298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027859"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cs typeface="+mn-cs"/>
              </a:defRPr>
            </a:lvl1pPr>
          </a:lstStyle>
          <a:p>
            <a:pPr>
              <a:defRPr/>
            </a:pPr>
            <a:endParaRPr lang="fr-CA"/>
          </a:p>
        </p:txBody>
      </p:sp>
      <p:sp>
        <p:nvSpPr>
          <p:cNvPr id="6147" name="Rectangle 3"/>
          <p:cNvSpPr>
            <a:spLocks noGrp="1" noChangeArrowheads="1"/>
          </p:cNvSpPr>
          <p:nvPr>
            <p:ph type="dt" idx="1"/>
          </p:nvPr>
        </p:nvSpPr>
        <p:spPr bwMode="auto">
          <a:xfrm>
            <a:off x="5268542" y="0"/>
            <a:ext cx="4027859"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cs typeface="+mn-cs"/>
              </a:defRPr>
            </a:lvl1pPr>
          </a:lstStyle>
          <a:p>
            <a:pPr>
              <a:defRPr/>
            </a:pPr>
            <a:endParaRPr lang="fr-CA"/>
          </a:p>
        </p:txBody>
      </p:sp>
      <p:sp>
        <p:nvSpPr>
          <p:cNvPr id="37892" name="Rectangle 4"/>
          <p:cNvSpPr>
            <a:spLocks noGrp="1" noRot="1" noChangeAspect="1" noChangeArrowheads="1" noTextEdit="1"/>
          </p:cNvSpPr>
          <p:nvPr>
            <p:ph type="sldImg" idx="2"/>
          </p:nvPr>
        </p:nvSpPr>
        <p:spPr bwMode="auto">
          <a:xfrm>
            <a:off x="2933700" y="514350"/>
            <a:ext cx="3430588"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1239098" y="3257550"/>
            <a:ext cx="6818205"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CA" noProof="0"/>
              <a:t>Cliquez pour modifier les styles du texte du masque</a:t>
            </a:r>
          </a:p>
          <a:p>
            <a:pPr lvl="1"/>
            <a:r>
              <a:rPr lang="fr-CA" noProof="0"/>
              <a:t>Deuxième niveau</a:t>
            </a:r>
          </a:p>
          <a:p>
            <a:pPr lvl="2"/>
            <a:r>
              <a:rPr lang="fr-CA" noProof="0"/>
              <a:t>Troisième niveau</a:t>
            </a:r>
          </a:p>
          <a:p>
            <a:pPr lvl="3"/>
            <a:r>
              <a:rPr lang="fr-CA" noProof="0"/>
              <a:t>Quatrième niveau</a:t>
            </a:r>
          </a:p>
          <a:p>
            <a:pPr lvl="4"/>
            <a:r>
              <a:rPr lang="fr-CA" noProof="0"/>
              <a:t>Cinquième niveau</a:t>
            </a:r>
          </a:p>
        </p:txBody>
      </p:sp>
      <p:sp>
        <p:nvSpPr>
          <p:cNvPr id="6150" name="Rectangle 6"/>
          <p:cNvSpPr>
            <a:spLocks noGrp="1" noChangeArrowheads="1"/>
          </p:cNvSpPr>
          <p:nvPr>
            <p:ph type="ftr" sz="quarter" idx="4"/>
          </p:nvPr>
        </p:nvSpPr>
        <p:spPr bwMode="auto">
          <a:xfrm>
            <a:off x="0" y="6515100"/>
            <a:ext cx="4027859"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cs typeface="+mn-cs"/>
              </a:defRPr>
            </a:lvl1pPr>
          </a:lstStyle>
          <a:p>
            <a:pPr>
              <a:defRPr/>
            </a:pPr>
            <a:endParaRPr lang="fr-CA"/>
          </a:p>
        </p:txBody>
      </p:sp>
      <p:sp>
        <p:nvSpPr>
          <p:cNvPr id="6151" name="Rectangle 7"/>
          <p:cNvSpPr>
            <a:spLocks noGrp="1" noChangeArrowheads="1"/>
          </p:cNvSpPr>
          <p:nvPr>
            <p:ph type="sldNum" sz="quarter" idx="5"/>
          </p:nvPr>
        </p:nvSpPr>
        <p:spPr bwMode="auto">
          <a:xfrm>
            <a:off x="5268542" y="6515100"/>
            <a:ext cx="4027859"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AE4E70F-697E-4098-ACB2-62C4FAF0F957}" type="slidenum">
              <a:rPr lang="fr-CA" altLang="fr-FR"/>
              <a:pPr>
                <a:defRPr/>
              </a:pPr>
              <a:t>‹#›</a:t>
            </a:fld>
            <a:endParaRPr lang="fr-CA" altLang="fr-FR"/>
          </a:p>
        </p:txBody>
      </p:sp>
    </p:spTree>
    <p:extLst>
      <p:ext uri="{BB962C8B-B14F-4D97-AF65-F5344CB8AC3E}">
        <p14:creationId xmlns:p14="http://schemas.microsoft.com/office/powerpoint/2010/main" val="18445531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a:xfrm>
            <a:off x="3105150" y="857250"/>
            <a:ext cx="3086100" cy="2314575"/>
          </a:xfrm>
          <a:ln/>
        </p:spPr>
      </p:sp>
      <p:sp>
        <p:nvSpPr>
          <p:cNvPr id="3891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91861CFD-ECC4-4857-B9A2-9B12CBA1AF94}" type="slidenum">
              <a:rPr lang="fr-CA" altLang="fr-FR">
                <a:latin typeface="Tahoma" pitchFamily="34" charset="0"/>
              </a:rPr>
              <a:pPr>
                <a:spcBef>
                  <a:spcPct val="0"/>
                </a:spcBef>
              </a:pPr>
              <a:t>1</a:t>
            </a:fld>
            <a:endParaRPr lang="fr-CA" altLang="fr-FR" dirty="0">
              <a:latin typeface="Tahom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AE4E70F-697E-4098-ACB2-62C4FAF0F957}" type="slidenum">
              <a:rPr lang="fr-CA" altLang="fr-FR" smtClean="0"/>
              <a:pPr>
                <a:defRPr/>
              </a:pPr>
              <a:t>2</a:t>
            </a:fld>
            <a:endParaRPr lang="fr-CA" altLang="fr-FR" dirty="0"/>
          </a:p>
        </p:txBody>
      </p:sp>
    </p:spTree>
    <p:extLst>
      <p:ext uri="{BB962C8B-B14F-4D97-AF65-F5344CB8AC3E}">
        <p14:creationId xmlns:p14="http://schemas.microsoft.com/office/powerpoint/2010/main" val="1671936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sz="1200" kern="1200" dirty="0">
              <a:solidFill>
                <a:schemeClr val="tx1"/>
              </a:solidFill>
              <a:effectLst/>
              <a:latin typeface="Times New Roman" pitchFamily="18" charset="0"/>
              <a:ea typeface="+mn-ea"/>
              <a:cs typeface="+mn-cs"/>
            </a:endParaRPr>
          </a:p>
        </p:txBody>
      </p:sp>
      <p:sp>
        <p:nvSpPr>
          <p:cNvPr id="4" name="Espace réservé du numéro de diapositive 3"/>
          <p:cNvSpPr>
            <a:spLocks noGrp="1"/>
          </p:cNvSpPr>
          <p:nvPr>
            <p:ph type="sldNum" sz="quarter" idx="10"/>
          </p:nvPr>
        </p:nvSpPr>
        <p:spPr/>
        <p:txBody>
          <a:bodyPr/>
          <a:lstStyle/>
          <a:p>
            <a:pPr>
              <a:defRPr/>
            </a:pPr>
            <a:fld id="{DAE4E70F-697E-4098-ACB2-62C4FAF0F957}" type="slidenum">
              <a:rPr lang="fr-CA" altLang="fr-FR" smtClean="0"/>
              <a:pPr>
                <a:defRPr/>
              </a:pPr>
              <a:t>3</a:t>
            </a:fld>
            <a:endParaRPr lang="fr-CA" altLang="fr-FR"/>
          </a:p>
        </p:txBody>
      </p:sp>
    </p:spTree>
    <p:extLst>
      <p:ext uri="{BB962C8B-B14F-4D97-AF65-F5344CB8AC3E}">
        <p14:creationId xmlns:p14="http://schemas.microsoft.com/office/powerpoint/2010/main" val="1867091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DAE4E70F-697E-4098-ACB2-62C4FAF0F957}" type="slidenum">
              <a:rPr lang="fr-CA" altLang="fr-FR" smtClean="0"/>
              <a:pPr>
                <a:defRPr/>
              </a:pPr>
              <a:t>8</a:t>
            </a:fld>
            <a:endParaRPr lang="fr-CA" altLang="fr-FR"/>
          </a:p>
        </p:txBody>
      </p:sp>
    </p:spTree>
    <p:extLst>
      <p:ext uri="{BB962C8B-B14F-4D97-AF65-F5344CB8AC3E}">
        <p14:creationId xmlns:p14="http://schemas.microsoft.com/office/powerpoint/2010/main" val="3148431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cs typeface="Arial" charset="0"/>
              </a:defRPr>
            </a:lvl1pPr>
            <a:lvl2pPr marL="742950" indent="-285750">
              <a:defRPr sz="2400">
                <a:solidFill>
                  <a:schemeClr val="tx1"/>
                </a:solidFill>
                <a:latin typeface="Tahoma" pitchFamily="34" charset="0"/>
                <a:cs typeface="Arial" charset="0"/>
              </a:defRPr>
            </a:lvl2pPr>
            <a:lvl3pPr marL="1143000" indent="-228600">
              <a:defRPr sz="2400">
                <a:solidFill>
                  <a:schemeClr val="tx1"/>
                </a:solidFill>
                <a:latin typeface="Tahoma" pitchFamily="34" charset="0"/>
                <a:cs typeface="Arial" charset="0"/>
              </a:defRPr>
            </a:lvl3pPr>
            <a:lvl4pPr marL="1600200" indent="-228600">
              <a:defRPr sz="2400">
                <a:solidFill>
                  <a:schemeClr val="tx1"/>
                </a:solidFill>
                <a:latin typeface="Tahoma" pitchFamily="34" charset="0"/>
                <a:cs typeface="Arial" charset="0"/>
              </a:defRPr>
            </a:lvl4pPr>
            <a:lvl5pPr marL="2057400" indent="-22860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fld id="{FF4930DE-639F-4E09-B60E-1526BEB056CC}" type="slidenum">
              <a:rPr lang="fr-CA" altLang="fr-FR" sz="1200"/>
              <a:pPr/>
              <a:t>9</a:t>
            </a:fld>
            <a:endParaRPr lang="fr-CA" altLang="fr-FR"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3"/>
          <p:cNvSpPr/>
          <p:nvPr userDrawn="1"/>
        </p:nvSpPr>
        <p:spPr>
          <a:xfrm>
            <a:off x="839788" y="3648075"/>
            <a:ext cx="7835900" cy="1279525"/>
          </a:xfrm>
          <a:prstGeom prst="rect">
            <a:avLst/>
          </a:prstGeom>
          <a:no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Titre 7"/>
          <p:cNvSpPr>
            <a:spLocks noGrp="1"/>
          </p:cNvSpPr>
          <p:nvPr>
            <p:ph type="ctrTitle"/>
          </p:nvPr>
        </p:nvSpPr>
        <p:spPr>
          <a:xfrm>
            <a:off x="840161" y="3648074"/>
            <a:ext cx="7836294" cy="1228726"/>
          </a:xfrm>
        </p:spPr>
        <p:txBody>
          <a:bodyPr anchor="t"/>
          <a:lstStyle>
            <a:lvl1pPr algn="r">
              <a:defRPr sz="3200">
                <a:solidFill>
                  <a:schemeClr val="tx1"/>
                </a:solidFill>
              </a:defRPr>
            </a:lvl1pPr>
          </a:lstStyle>
          <a:p>
            <a:r>
              <a:rPr lang="fr-FR"/>
              <a:t>Modifiez le style du titre</a:t>
            </a:r>
            <a:endParaRPr lang="en-US"/>
          </a:p>
        </p:txBody>
      </p:sp>
      <p:sp>
        <p:nvSpPr>
          <p:cNvPr id="9" name="Sous-titre 8"/>
          <p:cNvSpPr>
            <a:spLocks noGrp="1"/>
          </p:cNvSpPr>
          <p:nvPr>
            <p:ph type="subTitle" idx="1"/>
          </p:nvPr>
        </p:nvSpPr>
        <p:spPr>
          <a:xfrm>
            <a:off x="840160" y="5034508"/>
            <a:ext cx="7836295" cy="685800"/>
          </a:xfrm>
          <a:ln>
            <a:noFill/>
          </a:ln>
        </p:spPr>
        <p:txBody>
          <a:bodyPr/>
          <a:lstStyle>
            <a:lvl1pPr marL="0" indent="0" algn="r">
              <a:buNone/>
              <a:defRPr sz="2000">
                <a:solidFill>
                  <a:schemeClr val="bg2">
                    <a:lumMod val="25000"/>
                  </a:schemeClr>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dirty="0"/>
              <a:t>Modifiez le style des sous-titres du masque</a:t>
            </a:r>
            <a:endParaRPr lang="en-US" dirty="0"/>
          </a:p>
        </p:txBody>
      </p:sp>
      <p:sp>
        <p:nvSpPr>
          <p:cNvPr id="5" name="Espace réservé de la date 27"/>
          <p:cNvSpPr>
            <a:spLocks noGrp="1"/>
          </p:cNvSpPr>
          <p:nvPr>
            <p:ph type="dt" sz="half" idx="10"/>
          </p:nvPr>
        </p:nvSpPr>
        <p:spPr>
          <a:xfrm>
            <a:off x="6400800" y="6354763"/>
            <a:ext cx="2286000" cy="366712"/>
          </a:xfrm>
        </p:spPr>
        <p:txBody>
          <a:bodyPr/>
          <a:lstStyle>
            <a:lvl1pPr>
              <a:defRPr sz="1400"/>
            </a:lvl1pPr>
          </a:lstStyle>
          <a:p>
            <a:pPr>
              <a:defRPr/>
            </a:pPr>
            <a:endParaRPr lang="fr-FR"/>
          </a:p>
        </p:txBody>
      </p:sp>
    </p:spTree>
    <p:extLst>
      <p:ext uri="{BB962C8B-B14F-4D97-AF65-F5344CB8AC3E}">
        <p14:creationId xmlns:p14="http://schemas.microsoft.com/office/powerpoint/2010/main" val="3320372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sz="4000" b="1">
                <a:effectLst/>
              </a:defRPr>
            </a:lvl1pPr>
          </a:lstStyle>
          <a:p>
            <a:r>
              <a:rPr lang="fr-FR" dirty="0"/>
              <a:t>Modifiez le style du titre</a:t>
            </a:r>
            <a:endParaRPr lang="en-US" dirty="0"/>
          </a:p>
        </p:txBody>
      </p:sp>
      <p:sp>
        <p:nvSpPr>
          <p:cNvPr id="8" name="Espace réservé du contenu 7"/>
          <p:cNvSpPr>
            <a:spLocks noGrp="1"/>
          </p:cNvSpPr>
          <p:nvPr>
            <p:ph sz="quarter" idx="1"/>
          </p:nvPr>
        </p:nvSpPr>
        <p:spPr>
          <a:xfrm>
            <a:off x="457200" y="1268760"/>
            <a:ext cx="8229600" cy="4888200"/>
          </a:xfrm>
        </p:spPr>
        <p:txBody>
          <a:bodyPr/>
          <a:lstStyle>
            <a:lvl1pPr marL="361950" indent="-361950">
              <a:buSzPct val="110000"/>
              <a:defRPr/>
            </a:lvl1pPr>
            <a:lvl2pPr marL="628650" indent="-354013">
              <a:buSzPct val="110000"/>
              <a:defRPr sz="3200"/>
            </a:lvl2pPr>
            <a:lvl3pPr marL="895350" indent="-301625">
              <a:buSzPct val="110000"/>
              <a:defRPr sz="2800"/>
            </a:lvl3pPr>
            <a:lvl4pPr marL="1162050" indent="-293688">
              <a:buSzPct val="110000"/>
              <a:defRPr sz="2400"/>
            </a:lvl4pPr>
            <a:lvl5pPr marL="1438275" indent="-295275">
              <a:buSzPct val="110000"/>
              <a:defRPr sz="2000"/>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Espace réservé de la date 13"/>
          <p:cNvSpPr>
            <a:spLocks noGrp="1"/>
          </p:cNvSpPr>
          <p:nvPr>
            <p:ph type="dt" sz="half" idx="10"/>
          </p:nvPr>
        </p:nvSpPr>
        <p:spPr/>
        <p:txBody>
          <a:bodyPr/>
          <a:lstStyle>
            <a:lvl1pPr>
              <a:defRPr/>
            </a:lvl1pPr>
          </a:lstStyle>
          <a:p>
            <a:pPr>
              <a:defRPr/>
            </a:pPr>
            <a:endParaRPr lang="fr-FR"/>
          </a:p>
        </p:txBody>
      </p:sp>
      <p:sp>
        <p:nvSpPr>
          <p:cNvPr id="5" name="Espace réservé du numéro de diapositive 22"/>
          <p:cNvSpPr>
            <a:spLocks noGrp="1"/>
          </p:cNvSpPr>
          <p:nvPr>
            <p:ph type="sldNum" sz="quarter" idx="11"/>
          </p:nvPr>
        </p:nvSpPr>
        <p:spPr>
          <a:xfrm>
            <a:off x="8629650" y="6353175"/>
            <a:ext cx="514350" cy="385763"/>
          </a:xfrm>
        </p:spPr>
        <p:txBody>
          <a:bodyPr/>
          <a:lstStyle>
            <a:lvl1pPr>
              <a:defRPr smtClean="0"/>
            </a:lvl1pPr>
          </a:lstStyle>
          <a:p>
            <a:pPr>
              <a:defRPr/>
            </a:pPr>
            <a:fld id="{A6281582-CF13-4328-AE52-164E8406DB8F}" type="slidenum">
              <a:rPr lang="fr-FR" altLang="fr-FR"/>
              <a:pPr>
                <a:defRPr/>
              </a:pPr>
              <a:t>‹#›</a:t>
            </a:fld>
            <a:endParaRPr lang="fr-FR" altLang="fr-FR"/>
          </a:p>
        </p:txBody>
      </p:sp>
    </p:spTree>
    <p:extLst>
      <p:ext uri="{BB962C8B-B14F-4D97-AF65-F5344CB8AC3E}">
        <p14:creationId xmlns:p14="http://schemas.microsoft.com/office/powerpoint/2010/main" val="30401756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21"/>
          <p:cNvSpPr>
            <a:spLocks noGrp="1"/>
          </p:cNvSpPr>
          <p:nvPr>
            <p:ph type="title"/>
          </p:nvPr>
        </p:nvSpPr>
        <p:spPr bwMode="auto">
          <a:xfrm>
            <a:off x="457200" y="152400"/>
            <a:ext cx="8229600"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fr-FR" altLang="fr-FR" dirty="0"/>
              <a:t>Modifiez le style du titre</a:t>
            </a:r>
            <a:endParaRPr lang="en-US" altLang="fr-FR" dirty="0"/>
          </a:p>
        </p:txBody>
      </p:sp>
      <p:sp>
        <p:nvSpPr>
          <p:cNvPr id="1027" name="Espace réservé du texte 12"/>
          <p:cNvSpPr>
            <a:spLocks noGrp="1"/>
          </p:cNvSpPr>
          <p:nvPr>
            <p:ph type="body" idx="1"/>
          </p:nvPr>
        </p:nvSpPr>
        <p:spPr bwMode="auto">
          <a:xfrm>
            <a:off x="457200" y="1268413"/>
            <a:ext cx="82296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altLang="fr-FR"/>
          </a:p>
        </p:txBody>
      </p:sp>
      <p:sp>
        <p:nvSpPr>
          <p:cNvPr id="14" name="Espace réservé de la date 13"/>
          <p:cNvSpPr>
            <a:spLocks noGrp="1"/>
          </p:cNvSpPr>
          <p:nvPr>
            <p:ph type="dt" sz="half" idx="2"/>
          </p:nvPr>
        </p:nvSpPr>
        <p:spPr>
          <a:xfrm>
            <a:off x="585788" y="6353175"/>
            <a:ext cx="2289175" cy="365125"/>
          </a:xfrm>
          <a:prstGeom prst="rect">
            <a:avLst/>
          </a:prstGeom>
        </p:spPr>
        <p:txBody>
          <a:bodyPr vert="horz"/>
          <a:lstStyle>
            <a:lvl1pPr algn="l" eaLnBrk="1" latinLnBrk="0" hangingPunct="1">
              <a:defRPr kumimoji="0" sz="1400">
                <a:solidFill>
                  <a:schemeClr val="tx2"/>
                </a:solidFill>
                <a:cs typeface="+mn-cs"/>
              </a:defRPr>
            </a:lvl1pPr>
          </a:lstStyle>
          <a:p>
            <a:pPr>
              <a:defRPr/>
            </a:pPr>
            <a:endParaRPr lang="fr-FR"/>
          </a:p>
        </p:txBody>
      </p:sp>
      <p:sp>
        <p:nvSpPr>
          <p:cNvPr id="3" name="Espace réservé du pied de page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cs typeface="+mn-cs"/>
              </a:defRPr>
            </a:lvl1pPr>
          </a:lstStyle>
          <a:p>
            <a:pPr>
              <a:defRPr/>
            </a:pPr>
            <a:endParaRPr lang="fr-FR"/>
          </a:p>
        </p:txBody>
      </p:sp>
      <p:sp>
        <p:nvSpPr>
          <p:cNvPr id="23" name="Espace réservé du numéro de diapositive 22"/>
          <p:cNvSpPr>
            <a:spLocks noGrp="1"/>
          </p:cNvSpPr>
          <p:nvPr>
            <p:ph type="sldNum" sz="quarter" idx="4"/>
          </p:nvPr>
        </p:nvSpPr>
        <p:spPr>
          <a:xfrm>
            <a:off x="8629650" y="6469063"/>
            <a:ext cx="514350" cy="26987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smtClean="0">
                <a:solidFill>
                  <a:srgbClr val="0033CC"/>
                </a:solidFill>
                <a:latin typeface="Arial" charset="0"/>
              </a:defRPr>
            </a:lvl1pPr>
          </a:lstStyle>
          <a:p>
            <a:pPr>
              <a:defRPr/>
            </a:pPr>
            <a:fld id="{72234017-407F-42B7-9DEE-7B59F45BBA7E}" type="slidenum">
              <a:rPr lang="fr-FR" altLang="fr-FR"/>
              <a:pPr>
                <a:defRPr/>
              </a:pPr>
              <a:t>‹#›</a:t>
            </a:fld>
            <a:endParaRPr lang="fr-FR" altLang="fr-FR"/>
          </a:p>
        </p:txBody>
      </p:sp>
      <p:sp>
        <p:nvSpPr>
          <p:cNvPr id="1031" name="Connecteur droit 27"/>
          <p:cNvSpPr>
            <a:spLocks noChangeShapeType="1"/>
          </p:cNvSpPr>
          <p:nvPr/>
        </p:nvSpPr>
        <p:spPr bwMode="auto">
          <a:xfrm>
            <a:off x="457200" y="6353175"/>
            <a:ext cx="8229600" cy="0"/>
          </a:xfrm>
          <a:prstGeom prst="line">
            <a:avLst/>
          </a:prstGeom>
          <a:noFill/>
          <a:ln w="19050" algn="ctr">
            <a:solidFill>
              <a:srgbClr val="0033CC"/>
            </a:solidFill>
            <a:prstDash val="solid"/>
            <a:round/>
            <a:headEnd/>
            <a:tailEnd/>
          </a:ln>
          <a:extLst>
            <a:ext uri="{909E8E84-426E-40DD-AFC4-6F175D3DCCD1}">
              <a14:hiddenFill xmlns:a14="http://schemas.microsoft.com/office/drawing/2010/main">
                <a:noFill/>
              </a14:hiddenFill>
            </a:ext>
          </a:extLst>
        </p:spPr>
        <p:txBody>
          <a:bodyPr/>
          <a:lstStyle/>
          <a:p>
            <a:pPr eaLnBrk="1" hangingPunct="1">
              <a:defRPr/>
            </a:pPr>
            <a:endParaRPr lang="en-US">
              <a:ln>
                <a:solidFill>
                  <a:schemeClr val="tx1"/>
                </a:solidFill>
                <a:prstDash val="solid"/>
              </a:ln>
            </a:endParaRPr>
          </a:p>
        </p:txBody>
      </p:sp>
      <p:sp>
        <p:nvSpPr>
          <p:cNvPr id="1032" name="Connecteur droit 28"/>
          <p:cNvSpPr>
            <a:spLocks noChangeShapeType="1"/>
          </p:cNvSpPr>
          <p:nvPr userDrawn="1"/>
        </p:nvSpPr>
        <p:spPr bwMode="auto">
          <a:xfrm>
            <a:off x="457200" y="1125538"/>
            <a:ext cx="8229600" cy="0"/>
          </a:xfrm>
          <a:prstGeom prst="line">
            <a:avLst/>
          </a:prstGeom>
          <a:noFill/>
          <a:ln w="19050" algn="ctr">
            <a:solidFill>
              <a:srgbClr val="0033CC"/>
            </a:solidFill>
            <a:round/>
            <a:headEnd/>
            <a:tailEnd/>
          </a:ln>
          <a:extLst>
            <a:ext uri="{909E8E84-426E-40DD-AFC4-6F175D3DCCD1}">
              <a14:hiddenFill xmlns:a14="http://schemas.microsoft.com/office/drawing/2010/main">
                <a:noFill/>
              </a14:hiddenFill>
            </a:ext>
          </a:extLst>
        </p:spPr>
        <p:txBody>
          <a:bodyPr/>
          <a:lstStyle/>
          <a:p>
            <a:endParaRPr lang="en-CA"/>
          </a:p>
        </p:txBody>
      </p:sp>
      <p:pic>
        <p:nvPicPr>
          <p:cNvPr id="1033" name="Picture 25" descr="Adaptech logo blue"/>
          <p:cNvPicPr>
            <a:picLocks noChangeAspect="1" noChangeArrowheads="1"/>
          </p:cNvPicPr>
          <p:nvPr userDrawn="1"/>
        </p:nvPicPr>
        <p:blipFill>
          <a:blip r:embed="rId4">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69850" y="6388100"/>
            <a:ext cx="301625"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4" r:id="rId1"/>
    <p:sldLayoutId id="2147483815" r:id="rId2"/>
  </p:sldLayoutIdLst>
  <p:hf hdr="0" ftr="0" dt="0"/>
  <p:txStyles>
    <p:titleStyle>
      <a:lvl1pPr algn="ctr" rtl="0" eaLnBrk="0" fontAlgn="base" hangingPunct="0">
        <a:spcBef>
          <a:spcPct val="0"/>
        </a:spcBef>
        <a:spcAft>
          <a:spcPct val="0"/>
        </a:spcAft>
        <a:defRPr sz="4000" b="1" kern="1200">
          <a:solidFill>
            <a:srgbClr val="0033CC"/>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4000" b="1">
          <a:solidFill>
            <a:srgbClr val="0033CC"/>
          </a:solidFill>
          <a:latin typeface="Arial" charset="0"/>
          <a:cs typeface="Arial" charset="0"/>
        </a:defRPr>
      </a:lvl2pPr>
      <a:lvl3pPr algn="ctr" rtl="0" eaLnBrk="0" fontAlgn="base" hangingPunct="0">
        <a:spcBef>
          <a:spcPct val="0"/>
        </a:spcBef>
        <a:spcAft>
          <a:spcPct val="0"/>
        </a:spcAft>
        <a:defRPr sz="4000" b="1">
          <a:solidFill>
            <a:srgbClr val="0033CC"/>
          </a:solidFill>
          <a:latin typeface="Arial" charset="0"/>
          <a:cs typeface="Arial" charset="0"/>
        </a:defRPr>
      </a:lvl3pPr>
      <a:lvl4pPr algn="ctr" rtl="0" eaLnBrk="0" fontAlgn="base" hangingPunct="0">
        <a:spcBef>
          <a:spcPct val="0"/>
        </a:spcBef>
        <a:spcAft>
          <a:spcPct val="0"/>
        </a:spcAft>
        <a:defRPr sz="4000" b="1">
          <a:solidFill>
            <a:srgbClr val="0033CC"/>
          </a:solidFill>
          <a:latin typeface="Arial" charset="0"/>
          <a:cs typeface="Arial" charset="0"/>
        </a:defRPr>
      </a:lvl4pPr>
      <a:lvl5pPr algn="ctr" rtl="0" eaLnBrk="0" fontAlgn="base" hangingPunct="0">
        <a:spcBef>
          <a:spcPct val="0"/>
        </a:spcBef>
        <a:spcAft>
          <a:spcPct val="0"/>
        </a:spcAft>
        <a:defRPr sz="4000" b="1">
          <a:solidFill>
            <a:srgbClr val="0033CC"/>
          </a:solidFill>
          <a:latin typeface="Arial" charset="0"/>
          <a:cs typeface="Arial"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357188" indent="-357188" algn="l" rtl="0" eaLnBrk="0" fontAlgn="base" hangingPunct="0">
        <a:spcBef>
          <a:spcPts val="600"/>
        </a:spcBef>
        <a:spcAft>
          <a:spcPct val="0"/>
        </a:spcAft>
        <a:buClr>
          <a:srgbClr val="0033CC"/>
        </a:buClr>
        <a:buSzPct val="110000"/>
        <a:buFont typeface="Arial" charset="0"/>
        <a:buChar char="•"/>
        <a:defRPr sz="3600" kern="1200">
          <a:solidFill>
            <a:srgbClr val="072C62"/>
          </a:solidFill>
          <a:latin typeface="Arial" panose="020B0604020202020204" pitchFamily="34" charset="0"/>
          <a:ea typeface="+mn-ea"/>
          <a:cs typeface="Arial" panose="020B0604020202020204" pitchFamily="34" charset="0"/>
        </a:defRPr>
      </a:lvl1pPr>
      <a:lvl2pPr marL="622300" indent="-347663" algn="l" rtl="0" eaLnBrk="0" fontAlgn="base" hangingPunct="0">
        <a:spcBef>
          <a:spcPts val="500"/>
        </a:spcBef>
        <a:spcAft>
          <a:spcPct val="0"/>
        </a:spcAft>
        <a:buClr>
          <a:srgbClr val="0033CC"/>
        </a:buClr>
        <a:buSzPct val="110000"/>
        <a:buFont typeface="Arial" charset="0"/>
        <a:buChar char="•"/>
        <a:defRPr sz="3400" kern="1200">
          <a:solidFill>
            <a:srgbClr val="072C62"/>
          </a:solidFill>
          <a:latin typeface="Arial" panose="020B0604020202020204" pitchFamily="34" charset="0"/>
          <a:ea typeface="+mn-ea"/>
          <a:cs typeface="Arial" panose="020B0604020202020204" pitchFamily="34" charset="0"/>
        </a:defRPr>
      </a:lvl2pPr>
      <a:lvl3pPr marL="901700" indent="-307975" algn="l" rtl="0" eaLnBrk="0" fontAlgn="base" hangingPunct="0">
        <a:spcBef>
          <a:spcPts val="500"/>
        </a:spcBef>
        <a:spcAft>
          <a:spcPct val="0"/>
        </a:spcAft>
        <a:buClr>
          <a:srgbClr val="0033CC"/>
        </a:buClr>
        <a:buSzPct val="110000"/>
        <a:buFont typeface="Arial" charset="0"/>
        <a:buChar char="•"/>
        <a:defRPr sz="3200" kern="1200">
          <a:solidFill>
            <a:srgbClr val="072C62"/>
          </a:solidFill>
          <a:latin typeface="Arial" panose="020B0604020202020204" pitchFamily="34" charset="0"/>
          <a:ea typeface="+mn-ea"/>
          <a:cs typeface="Arial" panose="020B0604020202020204" pitchFamily="34" charset="0"/>
        </a:defRPr>
      </a:lvl3pPr>
      <a:lvl4pPr marL="1166813" indent="-298450" algn="l" rtl="0" eaLnBrk="0" fontAlgn="base" hangingPunct="0">
        <a:spcBef>
          <a:spcPts val="400"/>
        </a:spcBef>
        <a:spcAft>
          <a:spcPct val="0"/>
        </a:spcAft>
        <a:buClr>
          <a:srgbClr val="0033CC"/>
        </a:buClr>
        <a:buSzPct val="110000"/>
        <a:buFont typeface="Arial" charset="0"/>
        <a:buChar char="•"/>
        <a:defRPr sz="3000" kern="1200">
          <a:solidFill>
            <a:srgbClr val="072C62"/>
          </a:solidFill>
          <a:latin typeface="Arial" panose="020B0604020202020204" pitchFamily="34" charset="0"/>
          <a:ea typeface="+mn-ea"/>
          <a:cs typeface="Arial" panose="020B0604020202020204" pitchFamily="34" charset="0"/>
        </a:defRPr>
      </a:lvl4pPr>
      <a:lvl5pPr marL="1431925" indent="-288925" algn="l" rtl="0" eaLnBrk="0" fontAlgn="base" hangingPunct="0">
        <a:spcBef>
          <a:spcPts val="300"/>
        </a:spcBef>
        <a:spcAft>
          <a:spcPct val="0"/>
        </a:spcAft>
        <a:buClr>
          <a:srgbClr val="0033CC"/>
        </a:buClr>
        <a:buSzPct val="110000"/>
        <a:buFont typeface="Arial" charset="0"/>
        <a:buChar char="•"/>
        <a:defRPr sz="2800" kern="1200">
          <a:solidFill>
            <a:srgbClr val="072C62"/>
          </a:solidFill>
          <a:latin typeface="Arial" panose="020B0604020202020204" pitchFamily="34" charset="0"/>
          <a:ea typeface="+mn-ea"/>
          <a:cs typeface="Arial" panose="020B0604020202020204"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hyperlink" Target="https://www.forestapp.cc/" TargetMode="External"/><Relationship Id="rId7" Type="http://schemas.openxmlformats.org/officeDocument/2006/relationships/hyperlink" Target="https://www.nureva.com/visual-collaboration/span-workspace" TargetMode="External"/><Relationship Id="rId2" Type="http://schemas.openxmlformats.org/officeDocument/2006/relationships/hyperlink" Target="https://play.google.com/store/apps/details?id=nefiginc.focuslockscreen&amp;hl=en" TargetMode="External"/><Relationship Id="rId1" Type="http://schemas.openxmlformats.org/officeDocument/2006/relationships/slideLayout" Target="../slideLayouts/slideLayout2.xml"/><Relationship Id="rId6" Type="http://schemas.openxmlformats.org/officeDocument/2006/relationships/hyperlink" Target="https://socrative.com/" TargetMode="External"/><Relationship Id="rId5" Type="http://schemas.openxmlformats.org/officeDocument/2006/relationships/hyperlink" Target="https://testmoz.com/" TargetMode="External"/><Relationship Id="rId4" Type="http://schemas.openxmlformats.org/officeDocument/2006/relationships/hyperlink" Target="https://www.mindlyapp.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ahavel@dawsoncollege.qc.ca"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adaptech.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ctrTitle"/>
          </p:nvPr>
        </p:nvSpPr>
        <p:spPr>
          <a:xfrm>
            <a:off x="515938" y="116632"/>
            <a:ext cx="8112125" cy="2212975"/>
          </a:xfrm>
        </p:spPr>
        <p:txBody>
          <a:bodyPr anchor="ctr"/>
          <a:lstStyle/>
          <a:p>
            <a:pPr algn="ctr"/>
            <a:r>
              <a:rPr lang="en-US" altLang="en-US" sz="4200" dirty="0">
                <a:solidFill>
                  <a:srgbClr val="0033CC"/>
                </a:solidFill>
                <a:effectLst/>
                <a:latin typeface="Arial" charset="0"/>
                <a:cs typeface="Arial" charset="0"/>
              </a:rPr>
              <a:t>They’re Here, They’re There, They’re Everywhere: Smartphones in the Classroom</a:t>
            </a:r>
          </a:p>
        </p:txBody>
      </p:sp>
      <p:sp>
        <p:nvSpPr>
          <p:cNvPr id="4100" name="Connecteur droit 28" descr="blue separator line" title="blue separator line"/>
          <p:cNvSpPr>
            <a:spLocks noChangeShapeType="1"/>
          </p:cNvSpPr>
          <p:nvPr/>
        </p:nvSpPr>
        <p:spPr bwMode="auto">
          <a:xfrm>
            <a:off x="398463" y="2500738"/>
            <a:ext cx="8229600" cy="0"/>
          </a:xfrm>
          <a:prstGeom prst="line">
            <a:avLst/>
          </a:prstGeom>
          <a:noFill/>
          <a:ln w="19050" algn="ctr">
            <a:solidFill>
              <a:srgbClr val="0033CC"/>
            </a:solidFill>
            <a:round/>
            <a:headEnd/>
            <a:tailEnd/>
          </a:ln>
          <a:extLst>
            <a:ext uri="{909E8E84-426E-40DD-AFC4-6F175D3DCCD1}">
              <a14:hiddenFill xmlns:a14="http://schemas.microsoft.com/office/drawing/2010/main">
                <a:noFill/>
              </a14:hiddenFill>
            </a:ext>
          </a:extLst>
        </p:spPr>
        <p:txBody>
          <a:bodyPr/>
          <a:lstStyle/>
          <a:p>
            <a:endParaRPr lang="en-CA" dirty="0"/>
          </a:p>
        </p:txBody>
      </p:sp>
      <p:sp>
        <p:nvSpPr>
          <p:cNvPr id="3" name="Sous-titre 2"/>
          <p:cNvSpPr>
            <a:spLocks noGrp="1"/>
          </p:cNvSpPr>
          <p:nvPr>
            <p:ph type="subTitle" idx="1"/>
          </p:nvPr>
        </p:nvSpPr>
        <p:spPr>
          <a:xfrm>
            <a:off x="107950" y="2525452"/>
            <a:ext cx="8928100" cy="2847764"/>
          </a:xfrm>
        </p:spPr>
        <p:txBody>
          <a:bodyPr>
            <a:normAutofit fontScale="92500" lnSpcReduction="10000"/>
          </a:bodyPr>
          <a:lstStyle/>
          <a:p>
            <a:pPr algn="ctr">
              <a:lnSpc>
                <a:spcPct val="120000"/>
              </a:lnSpc>
              <a:spcAft>
                <a:spcPts val="600"/>
              </a:spcAft>
              <a:defRPr/>
            </a:pPr>
            <a:r>
              <a:rPr lang="en-US" sz="3200" dirty="0">
                <a:solidFill>
                  <a:srgbClr val="002060"/>
                </a:solidFill>
                <a:latin typeface="Arial" panose="020B0604020202020204" pitchFamily="34" charset="0"/>
                <a:cs typeface="Arial" panose="020B0604020202020204" pitchFamily="34" charset="0"/>
              </a:rPr>
              <a:t>Mary </a:t>
            </a:r>
            <a:r>
              <a:rPr lang="en-US" sz="3200" dirty="0" smtClean="0">
                <a:solidFill>
                  <a:srgbClr val="002060"/>
                </a:solidFill>
                <a:latin typeface="Arial" panose="020B0604020202020204" pitchFamily="34" charset="0"/>
                <a:cs typeface="Arial" panose="020B0604020202020204" pitchFamily="34" charset="0"/>
              </a:rPr>
              <a:t>Jorgensen and Alice Havel</a:t>
            </a:r>
            <a:r>
              <a:rPr lang="en-US" sz="3200" dirty="0">
                <a:solidFill>
                  <a:srgbClr val="002060"/>
                </a:solidFill>
                <a:latin typeface="Arial" panose="020B0604020202020204" pitchFamily="34" charset="0"/>
                <a:cs typeface="Arial" panose="020B0604020202020204" pitchFamily="34" charset="0"/>
              </a:rPr>
              <a:t/>
            </a:r>
            <a:br>
              <a:rPr lang="en-US" sz="3200" dirty="0">
                <a:solidFill>
                  <a:srgbClr val="002060"/>
                </a:solidFill>
                <a:latin typeface="Arial" panose="020B0604020202020204" pitchFamily="34" charset="0"/>
                <a:cs typeface="Arial" panose="020B0604020202020204" pitchFamily="34" charset="0"/>
              </a:rPr>
            </a:br>
            <a:r>
              <a:rPr lang="en-US" sz="3200" dirty="0" smtClean="0">
                <a:solidFill>
                  <a:srgbClr val="002060"/>
                </a:solidFill>
                <a:latin typeface="Arial" panose="020B0604020202020204" pitchFamily="34" charset="0"/>
                <a:cs typeface="Arial" panose="020B0604020202020204" pitchFamily="34" charset="0"/>
              </a:rPr>
              <a:t>Adaptech Research Network </a:t>
            </a:r>
            <a:r>
              <a:rPr lang="en-US" sz="3300" dirty="0">
                <a:solidFill>
                  <a:srgbClr val="002060"/>
                </a:solidFill>
                <a:latin typeface="Arial" panose="020B0604020202020204" pitchFamily="34" charset="0"/>
                <a:cs typeface="Arial" panose="020B0604020202020204" pitchFamily="34" charset="0"/>
              </a:rPr>
              <a:t/>
            </a:r>
            <a:br>
              <a:rPr lang="en-US" sz="3300" dirty="0">
                <a:solidFill>
                  <a:srgbClr val="002060"/>
                </a:solidFill>
                <a:latin typeface="Arial" panose="020B0604020202020204" pitchFamily="34" charset="0"/>
                <a:cs typeface="Arial" panose="020B0604020202020204" pitchFamily="34" charset="0"/>
              </a:rPr>
            </a:br>
            <a:endParaRPr lang="en-US" sz="2600" dirty="0">
              <a:solidFill>
                <a:srgbClr val="002060"/>
              </a:solidFill>
              <a:latin typeface="Arial" panose="020B0604020202020204" pitchFamily="34" charset="0"/>
              <a:cs typeface="Arial" panose="020B0604020202020204" pitchFamily="34" charset="0"/>
            </a:endParaRPr>
          </a:p>
          <a:p>
            <a:pPr algn="ctr" eaLnBrk="1" hangingPunct="1">
              <a:lnSpc>
                <a:spcPct val="120000"/>
              </a:lnSpc>
              <a:spcBef>
                <a:spcPct val="0"/>
              </a:spcBef>
              <a:buClrTx/>
              <a:buSzTx/>
              <a:defRPr/>
            </a:pPr>
            <a:r>
              <a:rPr lang="en-US" altLang="en-US" sz="2600" dirty="0">
                <a:solidFill>
                  <a:srgbClr val="002060"/>
                </a:solidFill>
                <a:latin typeface="Arial" panose="020B0604020202020204" pitchFamily="34" charset="0"/>
                <a:cs typeface="Arial" panose="020B0604020202020204" pitchFamily="34" charset="0"/>
              </a:rPr>
              <a:t>Active Learning and Technology Meeting</a:t>
            </a:r>
            <a:br>
              <a:rPr lang="en-US" altLang="en-US" sz="2600" dirty="0">
                <a:solidFill>
                  <a:srgbClr val="002060"/>
                </a:solidFill>
                <a:latin typeface="Arial" panose="020B0604020202020204" pitchFamily="34" charset="0"/>
                <a:cs typeface="Arial" panose="020B0604020202020204" pitchFamily="34" charset="0"/>
              </a:rPr>
            </a:br>
            <a:r>
              <a:rPr lang="en-US" altLang="en-US" sz="2600" dirty="0">
                <a:solidFill>
                  <a:srgbClr val="002060"/>
                </a:solidFill>
                <a:latin typeface="Arial" panose="020B0604020202020204" pitchFamily="34" charset="0"/>
                <a:cs typeface="Arial" panose="020B0604020202020204" pitchFamily="34" charset="0"/>
              </a:rPr>
              <a:t>Dawson College, </a:t>
            </a:r>
            <a:r>
              <a:rPr lang="en-US" altLang="en-US" sz="2600" dirty="0" smtClean="0">
                <a:solidFill>
                  <a:srgbClr val="002060"/>
                </a:solidFill>
                <a:latin typeface="Arial" panose="020B0604020202020204" pitchFamily="34" charset="0"/>
                <a:cs typeface="Arial" panose="020B0604020202020204" pitchFamily="34" charset="0"/>
              </a:rPr>
              <a:t>Montréal</a:t>
            </a:r>
            <a:r>
              <a:rPr lang="en-US" altLang="en-US" sz="2600" dirty="0">
                <a:solidFill>
                  <a:srgbClr val="002060"/>
                </a:solidFill>
                <a:latin typeface="Arial" panose="020B0604020202020204" pitchFamily="34" charset="0"/>
                <a:cs typeface="Arial" panose="020B0604020202020204" pitchFamily="34" charset="0"/>
              </a:rPr>
              <a:t>, Québec</a:t>
            </a:r>
          </a:p>
          <a:p>
            <a:pPr algn="ctr" eaLnBrk="1" hangingPunct="1">
              <a:lnSpc>
                <a:spcPct val="120000"/>
              </a:lnSpc>
              <a:spcBef>
                <a:spcPct val="0"/>
              </a:spcBef>
              <a:buClrTx/>
              <a:buSzTx/>
              <a:defRPr/>
            </a:pPr>
            <a:r>
              <a:rPr lang="en-US" altLang="en-US" sz="2600" dirty="0">
                <a:solidFill>
                  <a:srgbClr val="002060"/>
                </a:solidFill>
                <a:latin typeface="Arial" panose="020B0604020202020204" pitchFamily="34" charset="0"/>
                <a:cs typeface="Arial" panose="020B0604020202020204" pitchFamily="34" charset="0"/>
              </a:rPr>
              <a:t> October 25, </a:t>
            </a:r>
            <a:r>
              <a:rPr lang="en-US" altLang="en-US" sz="2600" dirty="0" smtClean="0">
                <a:solidFill>
                  <a:srgbClr val="002060"/>
                </a:solidFill>
                <a:latin typeface="Arial" panose="020B0604020202020204" pitchFamily="34" charset="0"/>
                <a:cs typeface="Arial" panose="020B0604020202020204" pitchFamily="34" charset="0"/>
              </a:rPr>
              <a:t>2019</a:t>
            </a:r>
          </a:p>
          <a:p>
            <a:pPr algn="ctr" eaLnBrk="1" hangingPunct="1">
              <a:lnSpc>
                <a:spcPct val="120000"/>
              </a:lnSpc>
              <a:spcBef>
                <a:spcPct val="0"/>
              </a:spcBef>
              <a:buClrTx/>
              <a:buSzTx/>
              <a:defRPr/>
            </a:pPr>
            <a:endParaRPr lang="en-US" altLang="en-US" sz="2600" dirty="0">
              <a:solidFill>
                <a:srgbClr val="002060"/>
              </a:solidFill>
              <a:latin typeface="Arial" panose="020B0604020202020204" pitchFamily="34" charset="0"/>
              <a:cs typeface="Arial" panose="020B0604020202020204" pitchFamily="34" charset="0"/>
            </a:endParaRPr>
          </a:p>
          <a:p>
            <a:pPr algn="ctr">
              <a:lnSpc>
                <a:spcPts val="2000"/>
              </a:lnSpc>
              <a:spcAft>
                <a:spcPts val="0"/>
              </a:spcAft>
              <a:buFont typeface="Arial" panose="020B0604020202020204" pitchFamily="34" charset="0"/>
              <a:buNone/>
              <a:defRPr/>
            </a:pPr>
            <a:endParaRPr lang="en-US" sz="1900" dirty="0">
              <a:solidFill>
                <a:schemeClr val="tx2"/>
              </a:solidFill>
              <a:latin typeface="Arial" panose="020B0604020202020204" pitchFamily="34" charset="0"/>
              <a:cs typeface="Arial" panose="020B0604020202020204" pitchFamily="34" charset="0"/>
            </a:endParaRPr>
          </a:p>
        </p:txBody>
      </p:sp>
      <p:pic>
        <p:nvPicPr>
          <p:cNvPr id="4101" name="Picture 25" descr="Adaptech logo blue. Copyright is http://www.adaptech.org/" title="Adaptech logo"/>
          <p:cNvPicPr>
            <a:picLocks noChangeAspect="1" noChangeArrowheads="1"/>
          </p:cNvPicPr>
          <p:nvPr/>
        </p:nvPicPr>
        <p:blipFill>
          <a:blip r:embed="rId3">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799883" y="5945379"/>
            <a:ext cx="63182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Dawson College logo. Copyright is https://www.crowdrise.com/campusteamdawson1" title="Dawson College logo"/>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488369" y="6098573"/>
            <a:ext cx="1282700" cy="398462"/>
          </a:xfrm>
          <a:prstGeom prst="rect">
            <a:avLst/>
          </a:prstGeom>
          <a:noFill/>
          <a:ln w="9525">
            <a:noFill/>
            <a:miter lim="800000"/>
            <a:headEnd/>
            <a:tailEnd/>
          </a:ln>
        </p:spPr>
      </p:pic>
      <p:pic>
        <p:nvPicPr>
          <p:cNvPr id="12" name="Picture 17" descr="Cégep André-Laurendeau logo. Copyright is https://fr.wikipedia.org/wiki/Fichier:Logo_du_C%C3%A9gep_Andr%C3%A9-Laurendeau.svg" title="Cégep André-Laurendeau logo"/>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516216" y="5993005"/>
            <a:ext cx="1810268" cy="609599"/>
          </a:xfrm>
          <a:prstGeom prst="rect">
            <a:avLst/>
          </a:prstGeom>
          <a:noFill/>
          <a:ln w="9525">
            <a:noFill/>
            <a:miter lim="800000"/>
            <a:headEnd/>
            <a:tailEnd/>
          </a:ln>
        </p:spPr>
      </p:pic>
      <p:pic>
        <p:nvPicPr>
          <p:cNvPr id="10" name="Picture 2" descr="Creative Commons License symbol for Attribution - Non Commercia l- No Derivatives 4.0 International. Copyright is &#10;http://creativecommons.org/about &#10;" title="Creative Commons License symbol"/>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47599" y="6160050"/>
            <a:ext cx="792088" cy="275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79512" y="-1209129"/>
            <a:ext cx="8640960" cy="923330"/>
          </a:xfrm>
          <a:prstGeom prst="rect">
            <a:avLst/>
          </a:prstGeom>
          <a:noFill/>
        </p:spPr>
        <p:txBody>
          <a:bodyPr wrap="square" rtlCol="0">
            <a:spAutoFit/>
          </a:bodyPr>
          <a:lstStyle/>
          <a:p>
            <a:r>
              <a:rPr lang="en-US" sz="1800" dirty="0" smtClean="0"/>
              <a:t>Jorgensen, M., &amp; Havel, A. (2019, October). They’re here, they’re, they’re everywhere: Smartphones in the classroom. Presentation at the Active Learning and Technology Meeting, Montréal, Québec. </a:t>
            </a:r>
            <a:endParaRPr 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4213"/>
          </a:xfrm>
        </p:spPr>
        <p:txBody>
          <a:bodyPr/>
          <a:lstStyle/>
          <a:p>
            <a:r>
              <a:rPr lang="en-US" dirty="0" smtClean="0"/>
              <a:t>Resources</a:t>
            </a:r>
            <a:endParaRPr lang="en-US" dirty="0"/>
          </a:p>
        </p:txBody>
      </p:sp>
      <p:sp>
        <p:nvSpPr>
          <p:cNvPr id="3" name="Content Placeholder 2"/>
          <p:cNvSpPr>
            <a:spLocks noGrp="1"/>
          </p:cNvSpPr>
          <p:nvPr>
            <p:ph sz="quarter" idx="1"/>
          </p:nvPr>
        </p:nvSpPr>
        <p:spPr>
          <a:xfrm>
            <a:off x="17748" y="1268760"/>
            <a:ext cx="9108504" cy="4888200"/>
          </a:xfrm>
        </p:spPr>
        <p:txBody>
          <a:bodyPr/>
          <a:lstStyle/>
          <a:p>
            <a:r>
              <a:rPr lang="en-US" sz="3200" dirty="0"/>
              <a:t>Focus Lock: </a:t>
            </a:r>
            <a:r>
              <a:rPr lang="en-US" sz="3200" dirty="0">
                <a:hlinkClick r:id="rId2"/>
              </a:rPr>
              <a:t>https://</a:t>
            </a:r>
            <a:r>
              <a:rPr lang="en-US" sz="3200" dirty="0" smtClean="0">
                <a:hlinkClick r:id="rId2"/>
              </a:rPr>
              <a:t>play.google.com/store/apps/details?id=nefiginc.focuslockscreen&amp;hl=en</a:t>
            </a:r>
            <a:endParaRPr lang="en-US" sz="3200" dirty="0" smtClean="0"/>
          </a:p>
          <a:p>
            <a:r>
              <a:rPr lang="en-US" sz="3200" dirty="0"/>
              <a:t>Forest: </a:t>
            </a:r>
            <a:r>
              <a:rPr lang="en-US" sz="3200" dirty="0">
                <a:hlinkClick r:id="rId3"/>
              </a:rPr>
              <a:t>https://www.forestapp.cc</a:t>
            </a:r>
            <a:r>
              <a:rPr lang="en-US" sz="3200" dirty="0" smtClean="0">
                <a:hlinkClick r:id="rId3"/>
              </a:rPr>
              <a:t>/</a:t>
            </a:r>
            <a:endParaRPr lang="en-US" sz="3200" dirty="0"/>
          </a:p>
          <a:p>
            <a:r>
              <a:rPr lang="en-US" sz="3200" dirty="0" smtClean="0"/>
              <a:t>Mindly</a:t>
            </a:r>
            <a:r>
              <a:rPr lang="en-US" sz="3200" dirty="0"/>
              <a:t>: </a:t>
            </a:r>
            <a:r>
              <a:rPr lang="en-US" sz="3200" dirty="0">
                <a:hlinkClick r:id="rId4"/>
              </a:rPr>
              <a:t>https://www.mindlyapp.com</a:t>
            </a:r>
            <a:r>
              <a:rPr lang="en-US" sz="3200" dirty="0" smtClean="0">
                <a:hlinkClick r:id="rId4"/>
              </a:rPr>
              <a:t>/</a:t>
            </a:r>
            <a:endParaRPr lang="en-US" sz="3200" dirty="0"/>
          </a:p>
          <a:p>
            <a:r>
              <a:rPr lang="en-US" sz="3200" dirty="0" err="1" smtClean="0"/>
              <a:t>Testmoz</a:t>
            </a:r>
            <a:r>
              <a:rPr lang="en-US" sz="3200" dirty="0"/>
              <a:t>: </a:t>
            </a:r>
            <a:r>
              <a:rPr lang="en-US" sz="3200" dirty="0">
                <a:hlinkClick r:id="rId5"/>
              </a:rPr>
              <a:t>https://testmoz.com</a:t>
            </a:r>
            <a:r>
              <a:rPr lang="en-US" sz="3200" dirty="0" smtClean="0">
                <a:hlinkClick r:id="rId5"/>
              </a:rPr>
              <a:t>/</a:t>
            </a:r>
            <a:endParaRPr lang="en-US" sz="3200" dirty="0"/>
          </a:p>
          <a:p>
            <a:pPr marL="361950" lvl="1" indent="-361950">
              <a:spcBef>
                <a:spcPts val="600"/>
              </a:spcBef>
            </a:pPr>
            <a:r>
              <a:rPr lang="en-US" dirty="0" err="1"/>
              <a:t>Socrative</a:t>
            </a:r>
            <a:r>
              <a:rPr lang="en-US" dirty="0"/>
              <a:t> Space Race: </a:t>
            </a:r>
            <a:r>
              <a:rPr lang="en-US" dirty="0">
                <a:hlinkClick r:id="rId6"/>
              </a:rPr>
              <a:t>https://socrative.com</a:t>
            </a:r>
            <a:r>
              <a:rPr lang="en-US" dirty="0" smtClean="0">
                <a:hlinkClick r:id="rId6"/>
              </a:rPr>
              <a:t>/</a:t>
            </a:r>
            <a:endParaRPr lang="en-US" dirty="0" smtClean="0"/>
          </a:p>
          <a:p>
            <a:pPr marL="361950" lvl="1" indent="-361950">
              <a:spcBef>
                <a:spcPts val="600"/>
              </a:spcBef>
            </a:pPr>
            <a:r>
              <a:rPr lang="en-US" dirty="0"/>
              <a:t>SPAN software: </a:t>
            </a:r>
            <a:r>
              <a:rPr lang="en-US" dirty="0">
                <a:hlinkClick r:id="rId7"/>
              </a:rPr>
              <a:t>https://</a:t>
            </a:r>
            <a:r>
              <a:rPr lang="en-US" dirty="0" smtClean="0">
                <a:hlinkClick r:id="rId7"/>
              </a:rPr>
              <a:t>www.nureva.com/visual-collaboration/span-workspace</a:t>
            </a:r>
            <a:endParaRPr lang="en-US" dirty="0" smtClean="0"/>
          </a:p>
          <a:p>
            <a:pPr marL="0" lvl="1" indent="0">
              <a:spcBef>
                <a:spcPts val="600"/>
              </a:spcBef>
              <a:buNone/>
            </a:pPr>
            <a:endParaRPr lang="en-US" dirty="0"/>
          </a:p>
          <a:p>
            <a:pPr marL="0" lvl="1" indent="0">
              <a:spcBef>
                <a:spcPts val="0"/>
              </a:spcBef>
              <a:buNone/>
            </a:pPr>
            <a:r>
              <a:rPr lang="en-US" sz="1600" dirty="0"/>
              <a:t> </a:t>
            </a:r>
            <a:r>
              <a:rPr lang="en-US" sz="1600" dirty="0" smtClean="0"/>
              <a:t>    </a:t>
            </a:r>
            <a:endParaRPr lang="en-US" sz="1600" dirty="0"/>
          </a:p>
          <a:p>
            <a:pPr marL="0" indent="0">
              <a:buNone/>
            </a:pPr>
            <a:endParaRPr lang="en-US" dirty="0"/>
          </a:p>
        </p:txBody>
      </p:sp>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10</a:t>
            </a:fld>
            <a:endParaRPr lang="fr-FR" altLang="fr-FR"/>
          </a:p>
        </p:txBody>
      </p:sp>
      <p:sp>
        <p:nvSpPr>
          <p:cNvPr id="5" name="TextBox 4"/>
          <p:cNvSpPr txBox="1"/>
          <p:nvPr/>
        </p:nvSpPr>
        <p:spPr>
          <a:xfrm>
            <a:off x="439452" y="6400384"/>
            <a:ext cx="8686800" cy="338554"/>
          </a:xfrm>
          <a:prstGeom prst="rect">
            <a:avLst/>
          </a:prstGeom>
          <a:noFill/>
        </p:spPr>
        <p:txBody>
          <a:bodyPr wrap="square" rtlCol="0">
            <a:spAutoFit/>
          </a:bodyPr>
          <a:lstStyle/>
          <a:p>
            <a:r>
              <a:rPr lang="en-US" sz="1600" dirty="0"/>
              <a:t> </a:t>
            </a:r>
            <a:r>
              <a:rPr lang="en-US" sz="1600" dirty="0">
                <a:solidFill>
                  <a:srgbClr val="072C62"/>
                </a:solidFill>
                <a:latin typeface="Arial" panose="020B0604020202020204" pitchFamily="34" charset="0"/>
                <a:cs typeface="Arial" panose="020B0604020202020204" pitchFamily="34" charset="0"/>
              </a:rPr>
              <a:t>Available at: shorturl.at/aghX4</a:t>
            </a:r>
          </a:p>
        </p:txBody>
      </p:sp>
    </p:spTree>
    <p:extLst>
      <p:ext uri="{BB962C8B-B14F-4D97-AF65-F5344CB8AC3E}">
        <p14:creationId xmlns:p14="http://schemas.microsoft.com/office/powerpoint/2010/main" val="2322056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cs typeface="Arial" charset="0"/>
              </a:defRPr>
            </a:lvl1pPr>
            <a:lvl2pPr marL="742950" indent="-285750">
              <a:defRPr sz="2400">
                <a:solidFill>
                  <a:schemeClr val="tx1"/>
                </a:solidFill>
                <a:latin typeface="Tahoma" pitchFamily="34" charset="0"/>
                <a:cs typeface="Arial" charset="0"/>
              </a:defRPr>
            </a:lvl2pPr>
            <a:lvl3pPr marL="1143000" indent="-228600">
              <a:defRPr sz="2400">
                <a:solidFill>
                  <a:schemeClr val="tx1"/>
                </a:solidFill>
                <a:latin typeface="Tahoma" pitchFamily="34" charset="0"/>
                <a:cs typeface="Arial" charset="0"/>
              </a:defRPr>
            </a:lvl3pPr>
            <a:lvl4pPr marL="1600200" indent="-228600">
              <a:defRPr sz="2400">
                <a:solidFill>
                  <a:schemeClr val="tx1"/>
                </a:solidFill>
                <a:latin typeface="Tahoma" pitchFamily="34" charset="0"/>
                <a:cs typeface="Arial" charset="0"/>
              </a:defRPr>
            </a:lvl4pPr>
            <a:lvl5pPr marL="2057400" indent="-22860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fld id="{CB24BB6E-AE0A-4E6B-9D8A-8CAAF95DED15}" type="slidenum">
              <a:rPr lang="fr-FR" altLang="fr-FR" sz="1400">
                <a:solidFill>
                  <a:srgbClr val="0033CC"/>
                </a:solidFill>
                <a:latin typeface="Arial" charset="0"/>
              </a:rPr>
              <a:pPr/>
              <a:t>2</a:t>
            </a:fld>
            <a:endParaRPr lang="fr-FR" altLang="fr-FR" sz="1400" dirty="0">
              <a:solidFill>
                <a:srgbClr val="0033CC"/>
              </a:solidFill>
              <a:latin typeface="Arial" charset="0"/>
            </a:endParaRPr>
          </a:p>
        </p:txBody>
      </p:sp>
      <p:sp>
        <p:nvSpPr>
          <p:cNvPr id="5122" name="Title 1"/>
          <p:cNvSpPr>
            <a:spLocks noGrp="1"/>
          </p:cNvSpPr>
          <p:nvPr>
            <p:ph type="title"/>
          </p:nvPr>
        </p:nvSpPr>
        <p:spPr>
          <a:xfrm>
            <a:off x="457200" y="260350"/>
            <a:ext cx="8229600" cy="684213"/>
          </a:xfrm>
        </p:spPr>
        <p:txBody>
          <a:bodyPr/>
          <a:lstStyle/>
          <a:p>
            <a:r>
              <a:rPr lang="en-CA" altLang="en-US" dirty="0" smtClean="0">
                <a:latin typeface="Arial" charset="0"/>
                <a:cs typeface="Arial" charset="0"/>
              </a:rPr>
              <a:t>Recent </a:t>
            </a:r>
            <a:r>
              <a:rPr lang="en-CA" altLang="en-US" dirty="0">
                <a:latin typeface="Arial" charset="0"/>
                <a:cs typeface="Arial" charset="0"/>
              </a:rPr>
              <a:t>Research</a:t>
            </a:r>
          </a:p>
        </p:txBody>
      </p:sp>
      <p:sp>
        <p:nvSpPr>
          <p:cNvPr id="5123" name="Content Placeholder 2"/>
          <p:cNvSpPr>
            <a:spLocks noGrp="1"/>
          </p:cNvSpPr>
          <p:nvPr>
            <p:ph sz="quarter" idx="1"/>
          </p:nvPr>
        </p:nvSpPr>
        <p:spPr>
          <a:xfrm>
            <a:off x="161764" y="1278523"/>
            <a:ext cx="8820472" cy="5040907"/>
          </a:xfrm>
        </p:spPr>
        <p:txBody>
          <a:bodyPr/>
          <a:lstStyle/>
          <a:p>
            <a:pPr>
              <a:spcAft>
                <a:spcPts val="600"/>
              </a:spcAft>
            </a:pPr>
            <a:r>
              <a:rPr lang="en-CA" altLang="en-US" dirty="0">
                <a:latin typeface="Arial" charset="0"/>
                <a:cs typeface="Arial" charset="0"/>
              </a:rPr>
              <a:t>Goal</a:t>
            </a:r>
          </a:p>
          <a:p>
            <a:pPr lvl="1">
              <a:spcBef>
                <a:spcPts val="0"/>
              </a:spcBef>
            </a:pPr>
            <a:r>
              <a:rPr lang="en-US" sz="3000" dirty="0" smtClean="0"/>
              <a:t>Better understand </a:t>
            </a:r>
            <a:r>
              <a:rPr lang="en-US" sz="3000" dirty="0"/>
              <a:t>students’ use of smartphones</a:t>
            </a:r>
            <a:endParaRPr lang="en-CA" altLang="en-US" dirty="0">
              <a:latin typeface="Arial" charset="0"/>
              <a:cs typeface="Arial" charset="0"/>
            </a:endParaRPr>
          </a:p>
          <a:p>
            <a:pPr>
              <a:spcAft>
                <a:spcPts val="600"/>
              </a:spcAft>
            </a:pPr>
            <a:r>
              <a:rPr lang="en-CA" altLang="en-US" dirty="0">
                <a:latin typeface="Arial" charset="0"/>
                <a:cs typeface="Arial" charset="0"/>
              </a:rPr>
              <a:t>4 focus groups, n = 29</a:t>
            </a:r>
          </a:p>
          <a:p>
            <a:pPr lvl="1">
              <a:spcBef>
                <a:spcPts val="600"/>
              </a:spcBef>
              <a:spcAft>
                <a:spcPts val="600"/>
              </a:spcAft>
            </a:pPr>
            <a:r>
              <a:rPr lang="en-CA" altLang="en-US" sz="3000" dirty="0">
                <a:latin typeface="Arial" charset="0"/>
                <a:cs typeface="Arial" charset="0"/>
              </a:rPr>
              <a:t>Students without disabilities </a:t>
            </a:r>
          </a:p>
          <a:p>
            <a:pPr lvl="1">
              <a:spcBef>
                <a:spcPts val="600"/>
              </a:spcBef>
              <a:spcAft>
                <a:spcPts val="600"/>
              </a:spcAft>
            </a:pPr>
            <a:r>
              <a:rPr lang="en-CA" altLang="en-US" sz="3000" dirty="0">
                <a:latin typeface="Arial" charset="0"/>
                <a:cs typeface="Arial" charset="0"/>
              </a:rPr>
              <a:t>Students with disabilities </a:t>
            </a:r>
          </a:p>
          <a:p>
            <a:pPr lvl="1">
              <a:spcBef>
                <a:spcPts val="600"/>
              </a:spcBef>
              <a:spcAft>
                <a:spcPts val="600"/>
              </a:spcAft>
            </a:pPr>
            <a:r>
              <a:rPr lang="en-CA" altLang="en-US" sz="3000" dirty="0">
                <a:latin typeface="Arial" charset="0"/>
                <a:cs typeface="Arial" charset="0"/>
              </a:rPr>
              <a:t>Professors</a:t>
            </a:r>
          </a:p>
          <a:p>
            <a:pPr lvl="1">
              <a:spcBef>
                <a:spcPts val="600"/>
              </a:spcBef>
              <a:spcAft>
                <a:spcPts val="600"/>
              </a:spcAft>
            </a:pPr>
            <a:r>
              <a:rPr lang="en-CA" altLang="en-US" sz="3000" dirty="0">
                <a:latin typeface="Arial" charset="0"/>
                <a:cs typeface="Arial" charset="0"/>
              </a:rPr>
              <a:t>Professionals</a:t>
            </a:r>
          </a:p>
          <a:p>
            <a:endParaRPr lang="en-CA" altLang="en-US" dirty="0">
              <a:latin typeface="Arial" charset="0"/>
              <a:cs typeface="Arial" charset="0"/>
            </a:endParaRPr>
          </a:p>
        </p:txBody>
      </p:sp>
      <p:pic>
        <p:nvPicPr>
          <p:cNvPr id="5" name="Picture 2" descr="3d Research Word Sphere, with research related words such as data, analyzing, theories, method, and documentation written around the word Research which is written in large fonf in the middle. Copyright is http://beyondaddiction.ca/2016/12/27/beyond-addiction-research-tea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4005064"/>
            <a:ext cx="2116832" cy="211683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3</a:t>
            </a:fld>
            <a:endParaRPr lang="fr-FR" altLang="fr-FR" dirty="0"/>
          </a:p>
        </p:txBody>
      </p:sp>
      <p:sp>
        <p:nvSpPr>
          <p:cNvPr id="2" name="Title 1"/>
          <p:cNvSpPr>
            <a:spLocks noGrp="1"/>
          </p:cNvSpPr>
          <p:nvPr>
            <p:ph type="title"/>
          </p:nvPr>
        </p:nvSpPr>
        <p:spPr>
          <a:xfrm>
            <a:off x="0" y="272932"/>
            <a:ext cx="9144000" cy="684213"/>
          </a:xfrm>
        </p:spPr>
        <p:txBody>
          <a:bodyPr/>
          <a:lstStyle/>
          <a:p>
            <a:r>
              <a:rPr lang="en-US" dirty="0">
                <a:solidFill>
                  <a:srgbClr val="002060"/>
                </a:solidFill>
              </a:rPr>
              <a:t/>
            </a:r>
            <a:br>
              <a:rPr lang="en-US" dirty="0">
                <a:solidFill>
                  <a:srgbClr val="002060"/>
                </a:solidFill>
              </a:rPr>
            </a:br>
            <a:r>
              <a:rPr lang="en-US" dirty="0"/>
              <a:t>Appropriate</a:t>
            </a:r>
            <a:r>
              <a:rPr lang="en-US" dirty="0">
                <a:solidFill>
                  <a:srgbClr val="002060"/>
                </a:solidFill>
              </a:rPr>
              <a:t> </a:t>
            </a:r>
            <a:r>
              <a:rPr lang="en-US" dirty="0"/>
              <a:t>Uses </a:t>
            </a:r>
            <a:r>
              <a:rPr lang="en-CA" dirty="0"/>
              <a:t>In Class </a:t>
            </a:r>
            <a:endParaRPr lang="en-US" dirty="0"/>
          </a:p>
        </p:txBody>
      </p:sp>
      <p:sp>
        <p:nvSpPr>
          <p:cNvPr id="5" name="Content Placeholder 4"/>
          <p:cNvSpPr>
            <a:spLocks noGrp="1"/>
          </p:cNvSpPr>
          <p:nvPr>
            <p:ph sz="quarter" idx="1"/>
          </p:nvPr>
        </p:nvSpPr>
        <p:spPr>
          <a:xfrm>
            <a:off x="53752" y="1268760"/>
            <a:ext cx="9036496" cy="4888200"/>
          </a:xfrm>
        </p:spPr>
        <p:txBody>
          <a:bodyPr/>
          <a:lstStyle/>
          <a:p>
            <a:pPr>
              <a:spcAft>
                <a:spcPts val="800"/>
              </a:spcAft>
            </a:pPr>
            <a:r>
              <a:rPr lang="en-US" dirty="0">
                <a:solidFill>
                  <a:srgbClr val="002060"/>
                </a:solidFill>
              </a:rPr>
              <a:t>Facilitate note-taking</a:t>
            </a:r>
          </a:p>
          <a:p>
            <a:pPr lvl="1">
              <a:spcBef>
                <a:spcPts val="600"/>
              </a:spcBef>
              <a:spcAft>
                <a:spcPts val="800"/>
              </a:spcAft>
            </a:pPr>
            <a:r>
              <a:rPr lang="en-US" dirty="0">
                <a:solidFill>
                  <a:srgbClr val="002060"/>
                </a:solidFill>
              </a:rPr>
              <a:t>Record lecture</a:t>
            </a:r>
          </a:p>
          <a:p>
            <a:pPr lvl="1">
              <a:spcBef>
                <a:spcPts val="600"/>
              </a:spcBef>
              <a:spcAft>
                <a:spcPts val="800"/>
              </a:spcAft>
            </a:pPr>
            <a:r>
              <a:rPr lang="en-US" dirty="0">
                <a:solidFill>
                  <a:srgbClr val="002060"/>
                </a:solidFill>
              </a:rPr>
              <a:t>Take photos of blackboard, PowerPoint slides </a:t>
            </a:r>
          </a:p>
          <a:p>
            <a:pPr>
              <a:spcAft>
                <a:spcPts val="800"/>
              </a:spcAft>
            </a:pPr>
            <a:r>
              <a:rPr lang="en-US" dirty="0"/>
              <a:t>Follow PowerPoint on smartphone</a:t>
            </a:r>
            <a:endParaRPr lang="en-US" dirty="0">
              <a:solidFill>
                <a:srgbClr val="002060"/>
              </a:solidFill>
            </a:endParaRPr>
          </a:p>
          <a:p>
            <a:pPr>
              <a:spcAft>
                <a:spcPts val="800"/>
              </a:spcAft>
            </a:pPr>
            <a:r>
              <a:rPr lang="en-CA" dirty="0">
                <a:solidFill>
                  <a:srgbClr val="002060"/>
                </a:solidFill>
              </a:rPr>
              <a:t>Polling (e.g. </a:t>
            </a:r>
            <a:r>
              <a:rPr lang="en-CA" dirty="0" err="1">
                <a:solidFill>
                  <a:srgbClr val="002060"/>
                </a:solidFill>
              </a:rPr>
              <a:t>Kahoot</a:t>
            </a:r>
            <a:r>
              <a:rPr lang="en-CA" dirty="0">
                <a:solidFill>
                  <a:srgbClr val="002060"/>
                </a:solidFill>
              </a:rPr>
              <a:t>, Poll Everywhere</a:t>
            </a:r>
            <a:r>
              <a:rPr lang="en-CA" sz="3400" dirty="0">
                <a:solidFill>
                  <a:srgbClr val="002060"/>
                </a:solidFill>
              </a:rPr>
              <a:t>)</a:t>
            </a:r>
          </a:p>
          <a:p>
            <a:pPr>
              <a:spcAft>
                <a:spcPts val="800"/>
              </a:spcAft>
            </a:pPr>
            <a:r>
              <a:rPr lang="en-US" dirty="0">
                <a:solidFill>
                  <a:srgbClr val="002060"/>
                </a:solidFill>
              </a:rPr>
              <a:t>Answer questions anonymously via live feed </a:t>
            </a:r>
          </a:p>
          <a:p>
            <a:pPr marL="0" indent="0">
              <a:spcBef>
                <a:spcPts val="1000"/>
              </a:spcBef>
              <a:spcAft>
                <a:spcPts val="800"/>
              </a:spcAft>
              <a:buNone/>
            </a:pPr>
            <a:endParaRPr lang="en-CA" sz="3400" dirty="0">
              <a:solidFill>
                <a:srgbClr val="002060"/>
              </a:solidFill>
            </a:endParaRPr>
          </a:p>
          <a:p>
            <a:pPr marL="274637" lvl="1" indent="0">
              <a:spcBef>
                <a:spcPts val="1200"/>
              </a:spcBef>
              <a:spcAft>
                <a:spcPts val="600"/>
              </a:spcAft>
              <a:buNone/>
            </a:pPr>
            <a:endParaRPr lang="en-US" dirty="0">
              <a:solidFill>
                <a:srgbClr val="002060"/>
              </a:solidFill>
            </a:endParaRPr>
          </a:p>
        </p:txBody>
      </p:sp>
      <p:pic>
        <p:nvPicPr>
          <p:cNvPr id="7" name="Picture 3" descr="Smiley face who is giving a thumbs up. Copyright is https://openclipart.org/detail/28688/thumbs-up-smile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59" y="1268760"/>
            <a:ext cx="1073827" cy="1079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9730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4</a:t>
            </a:fld>
            <a:endParaRPr lang="fr-FR" altLang="fr-FR"/>
          </a:p>
        </p:txBody>
      </p:sp>
      <p:sp>
        <p:nvSpPr>
          <p:cNvPr id="2" name="Title 1"/>
          <p:cNvSpPr>
            <a:spLocks noGrp="1"/>
          </p:cNvSpPr>
          <p:nvPr>
            <p:ph type="title"/>
          </p:nvPr>
        </p:nvSpPr>
        <p:spPr>
          <a:xfrm>
            <a:off x="457200" y="260648"/>
            <a:ext cx="8229600" cy="684213"/>
          </a:xfrm>
        </p:spPr>
        <p:txBody>
          <a:bodyPr/>
          <a:lstStyle/>
          <a:p>
            <a:r>
              <a:rPr lang="en-US" dirty="0"/>
              <a:t>Appropriate</a:t>
            </a:r>
            <a:r>
              <a:rPr lang="en-US" dirty="0">
                <a:solidFill>
                  <a:srgbClr val="002060"/>
                </a:solidFill>
              </a:rPr>
              <a:t> </a:t>
            </a:r>
            <a:r>
              <a:rPr lang="en-US" dirty="0"/>
              <a:t>Uses </a:t>
            </a:r>
            <a:r>
              <a:rPr lang="en-CA" dirty="0"/>
              <a:t>In Class</a:t>
            </a:r>
            <a:endParaRPr lang="en-US" dirty="0"/>
          </a:p>
        </p:txBody>
      </p:sp>
      <p:sp>
        <p:nvSpPr>
          <p:cNvPr id="3" name="Content Placeholder 2"/>
          <p:cNvSpPr>
            <a:spLocks noGrp="1"/>
          </p:cNvSpPr>
          <p:nvPr>
            <p:ph sz="quarter" idx="1"/>
          </p:nvPr>
        </p:nvSpPr>
        <p:spPr>
          <a:xfrm>
            <a:off x="467544" y="1268760"/>
            <a:ext cx="8579296" cy="4888200"/>
          </a:xfrm>
        </p:spPr>
        <p:txBody>
          <a:bodyPr/>
          <a:lstStyle/>
          <a:p>
            <a:pPr>
              <a:spcBef>
                <a:spcPts val="1800"/>
              </a:spcBef>
            </a:pPr>
            <a:r>
              <a:rPr lang="en-US" dirty="0"/>
              <a:t>Group work</a:t>
            </a:r>
          </a:p>
          <a:p>
            <a:pPr lvl="1">
              <a:spcBef>
                <a:spcPts val="1800"/>
              </a:spcBef>
            </a:pPr>
            <a:r>
              <a:rPr lang="en-US" dirty="0"/>
              <a:t>Collaboration (</a:t>
            </a:r>
            <a:r>
              <a:rPr lang="en-US" dirty="0" smtClean="0"/>
              <a:t>e.g. Mindly</a:t>
            </a:r>
            <a:r>
              <a:rPr lang="en-US" dirty="0"/>
              <a:t>, SPAN software)</a:t>
            </a:r>
          </a:p>
          <a:p>
            <a:pPr lvl="1">
              <a:spcBef>
                <a:spcPts val="1800"/>
              </a:spcBef>
            </a:pPr>
            <a:r>
              <a:rPr lang="en-US" dirty="0"/>
              <a:t>Notes flipped </a:t>
            </a:r>
            <a:r>
              <a:rPr lang="en-US" dirty="0" smtClean="0"/>
              <a:t>onto </a:t>
            </a:r>
            <a:r>
              <a:rPr lang="en-US" dirty="0"/>
              <a:t>SMART board</a:t>
            </a:r>
          </a:p>
          <a:p>
            <a:pPr>
              <a:spcBef>
                <a:spcPts val="1800"/>
              </a:spcBef>
            </a:pPr>
            <a:r>
              <a:rPr lang="en-US" dirty="0" smtClean="0"/>
              <a:t>Apps for maintaining </a:t>
            </a:r>
            <a:r>
              <a:rPr lang="en-US" dirty="0"/>
              <a:t>focus </a:t>
            </a:r>
            <a:endParaRPr lang="en-US" dirty="0">
              <a:solidFill>
                <a:srgbClr val="FF0000"/>
              </a:solidFill>
            </a:endParaRPr>
          </a:p>
          <a:p>
            <a:pPr lvl="1">
              <a:spcBef>
                <a:spcPts val="1800"/>
              </a:spcBef>
            </a:pPr>
            <a:r>
              <a:rPr lang="en-US" dirty="0" smtClean="0"/>
              <a:t>Forest, Focus </a:t>
            </a:r>
            <a:r>
              <a:rPr lang="en-US" dirty="0"/>
              <a:t>Lock</a:t>
            </a:r>
          </a:p>
          <a:p>
            <a:pPr>
              <a:spcBef>
                <a:spcPts val="1800"/>
              </a:spcBef>
            </a:pPr>
            <a:r>
              <a:rPr lang="en-US" dirty="0"/>
              <a:t>Google </a:t>
            </a:r>
          </a:p>
          <a:p>
            <a:pPr lvl="1">
              <a:spcBef>
                <a:spcPts val="1800"/>
              </a:spcBef>
            </a:pPr>
            <a:r>
              <a:rPr lang="en-US" dirty="0"/>
              <a:t>Research, translation </a:t>
            </a:r>
          </a:p>
          <a:p>
            <a:pPr marL="0" indent="0">
              <a:buNone/>
            </a:pPr>
            <a:endParaRPr lang="en-US" sz="3200" dirty="0"/>
          </a:p>
          <a:p>
            <a:pPr marL="0" indent="0">
              <a:buNone/>
            </a:pPr>
            <a:endParaRPr lang="en-US" dirty="0"/>
          </a:p>
          <a:p>
            <a:pPr marL="0" indent="0">
              <a:buNone/>
            </a:pPr>
            <a:endParaRPr lang="en-US" dirty="0"/>
          </a:p>
          <a:p>
            <a:endParaRPr lang="en-US" dirty="0"/>
          </a:p>
        </p:txBody>
      </p:sp>
      <p:pic>
        <p:nvPicPr>
          <p:cNvPr id="1026" name="Picture 2" descr="Cartoon figures working together to put puzzle pieces together. Copyright is https://encrypted-tbn0.gstatic.com/images?q=tbn:ANd9GcT9KB7bKjDxxA7IwWGLJ1hm0LVXBV2rKrLtVWhstULgKw8KvlkP&am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4365104"/>
            <a:ext cx="2808312" cy="18858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8526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684213"/>
          </a:xfrm>
        </p:spPr>
        <p:txBody>
          <a:bodyPr/>
          <a:lstStyle/>
          <a:p>
            <a:r>
              <a:rPr lang="en-US" dirty="0"/>
              <a:t>Appropriate Uses In Class</a:t>
            </a:r>
          </a:p>
        </p:txBody>
      </p:sp>
      <p:sp>
        <p:nvSpPr>
          <p:cNvPr id="3" name="Content Placeholder 2"/>
          <p:cNvSpPr>
            <a:spLocks noGrp="1"/>
          </p:cNvSpPr>
          <p:nvPr>
            <p:ph sz="quarter" idx="1"/>
          </p:nvPr>
        </p:nvSpPr>
        <p:spPr>
          <a:xfrm>
            <a:off x="457200" y="1340768"/>
            <a:ext cx="8229600" cy="4888200"/>
          </a:xfrm>
        </p:spPr>
        <p:txBody>
          <a:bodyPr/>
          <a:lstStyle/>
          <a:p>
            <a:r>
              <a:rPr lang="en-US" dirty="0"/>
              <a:t>Online quizzes</a:t>
            </a:r>
          </a:p>
          <a:p>
            <a:pPr lvl="1"/>
            <a:r>
              <a:rPr lang="en-US" dirty="0"/>
              <a:t>Moodle</a:t>
            </a:r>
          </a:p>
          <a:p>
            <a:pPr lvl="1"/>
            <a:r>
              <a:rPr lang="en-US" dirty="0" err="1"/>
              <a:t>Socrative</a:t>
            </a:r>
            <a:r>
              <a:rPr lang="en-US" dirty="0"/>
              <a:t> Space Race</a:t>
            </a:r>
          </a:p>
          <a:p>
            <a:pPr lvl="1"/>
            <a:r>
              <a:rPr lang="en-US" dirty="0" err="1"/>
              <a:t>Testmoz</a:t>
            </a:r>
            <a:endParaRPr lang="en-US" dirty="0"/>
          </a:p>
          <a:p>
            <a:r>
              <a:rPr lang="en-US" dirty="0" smtClean="0"/>
              <a:t>Visual / Artistic applications</a:t>
            </a:r>
            <a:endParaRPr lang="en-US" dirty="0"/>
          </a:p>
          <a:p>
            <a:pPr lvl="1"/>
            <a:r>
              <a:rPr lang="en-US" dirty="0"/>
              <a:t>Crop pictures</a:t>
            </a:r>
          </a:p>
          <a:p>
            <a:pPr lvl="1"/>
            <a:r>
              <a:rPr lang="en-US" dirty="0"/>
              <a:t>Frame compositions for </a:t>
            </a:r>
            <a:r>
              <a:rPr lang="en-US" dirty="0" smtClean="0"/>
              <a:t>drawings</a:t>
            </a:r>
          </a:p>
          <a:p>
            <a:pPr lvl="1"/>
            <a:r>
              <a:rPr lang="en-US" dirty="0"/>
              <a:t>High resolution images</a:t>
            </a:r>
          </a:p>
          <a:p>
            <a:pPr marL="274637" lvl="1" indent="0">
              <a:buNone/>
            </a:pPr>
            <a:endParaRPr lang="en-US" dirty="0">
              <a:solidFill>
                <a:srgbClr val="FF0000"/>
              </a:solidFill>
            </a:endParaRPr>
          </a:p>
          <a:p>
            <a:pPr marL="0" indent="0">
              <a:buNone/>
            </a:pPr>
            <a:endParaRPr lang="en-US" dirty="0"/>
          </a:p>
        </p:txBody>
      </p:sp>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5</a:t>
            </a:fld>
            <a:endParaRPr lang="fr-FR" altLang="fr-FR"/>
          </a:p>
        </p:txBody>
      </p:sp>
    </p:spTree>
    <p:extLst>
      <p:ext uri="{BB962C8B-B14F-4D97-AF65-F5344CB8AC3E}">
        <p14:creationId xmlns:p14="http://schemas.microsoft.com/office/powerpoint/2010/main" val="3198017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664FBBCB-DD18-499B-9B7A-BE1280921962}"/>
              </a:ext>
            </a:extLst>
          </p:cNvPr>
          <p:cNvSpPr>
            <a:spLocks noGrp="1"/>
          </p:cNvSpPr>
          <p:nvPr>
            <p:ph type="sldNum" sz="quarter" idx="11"/>
          </p:nvPr>
        </p:nvSpPr>
        <p:spPr/>
        <p:txBody>
          <a:bodyPr/>
          <a:lstStyle/>
          <a:p>
            <a:pPr>
              <a:defRPr/>
            </a:pPr>
            <a:fld id="{A6281582-CF13-4328-AE52-164E8406DB8F}" type="slidenum">
              <a:rPr lang="fr-FR" altLang="fr-FR" smtClean="0"/>
              <a:pPr>
                <a:defRPr/>
              </a:pPr>
              <a:t>6</a:t>
            </a:fld>
            <a:endParaRPr lang="fr-FR" altLang="fr-FR"/>
          </a:p>
        </p:txBody>
      </p:sp>
      <p:sp>
        <p:nvSpPr>
          <p:cNvPr id="2" name="Title 1">
            <a:extLst>
              <a:ext uri="{FF2B5EF4-FFF2-40B4-BE49-F238E27FC236}">
                <a16:creationId xmlns="" xmlns:a16="http://schemas.microsoft.com/office/drawing/2014/main" id="{7E4CBC33-B4BB-4B3C-B35B-80749A8CB53C}"/>
              </a:ext>
            </a:extLst>
          </p:cNvPr>
          <p:cNvSpPr>
            <a:spLocks noGrp="1"/>
          </p:cNvSpPr>
          <p:nvPr>
            <p:ph type="title"/>
          </p:nvPr>
        </p:nvSpPr>
        <p:spPr>
          <a:xfrm>
            <a:off x="457200" y="260648"/>
            <a:ext cx="8229600" cy="684213"/>
          </a:xfrm>
        </p:spPr>
        <p:txBody>
          <a:bodyPr/>
          <a:lstStyle/>
          <a:p>
            <a:r>
              <a:rPr lang="en-CA" dirty="0"/>
              <a:t>Academic Uses Out of Class</a:t>
            </a:r>
            <a:endParaRPr lang="en-US" dirty="0"/>
          </a:p>
        </p:txBody>
      </p:sp>
      <p:sp>
        <p:nvSpPr>
          <p:cNvPr id="3" name="Content Placeholder 2">
            <a:extLst>
              <a:ext uri="{FF2B5EF4-FFF2-40B4-BE49-F238E27FC236}">
                <a16:creationId xmlns="" xmlns:a16="http://schemas.microsoft.com/office/drawing/2014/main" id="{A64D3185-3886-4F14-BB8C-D929C342A5C0}"/>
              </a:ext>
            </a:extLst>
          </p:cNvPr>
          <p:cNvSpPr>
            <a:spLocks noGrp="1"/>
          </p:cNvSpPr>
          <p:nvPr>
            <p:ph sz="quarter" idx="1"/>
          </p:nvPr>
        </p:nvSpPr>
        <p:spPr>
          <a:xfrm>
            <a:off x="354360" y="1268760"/>
            <a:ext cx="8435280" cy="4888200"/>
          </a:xfrm>
        </p:spPr>
        <p:txBody>
          <a:bodyPr/>
          <a:lstStyle/>
          <a:p>
            <a:pPr lvl="0">
              <a:spcAft>
                <a:spcPts val="600"/>
              </a:spcAft>
            </a:pPr>
            <a:r>
              <a:rPr lang="en-US" sz="3100" dirty="0"/>
              <a:t>Google Docs </a:t>
            </a:r>
          </a:p>
          <a:p>
            <a:pPr lvl="0">
              <a:spcAft>
                <a:spcPts val="600"/>
              </a:spcAft>
            </a:pPr>
            <a:r>
              <a:rPr lang="en-US" sz="3200" dirty="0"/>
              <a:t>Begin essays during commute</a:t>
            </a:r>
          </a:p>
          <a:p>
            <a:pPr lvl="0">
              <a:spcAft>
                <a:spcPts val="600"/>
              </a:spcAft>
            </a:pPr>
            <a:r>
              <a:rPr lang="en-US" sz="3200" dirty="0"/>
              <a:t>Access online library services </a:t>
            </a:r>
          </a:p>
          <a:p>
            <a:pPr lvl="0">
              <a:spcAft>
                <a:spcPts val="600"/>
              </a:spcAft>
            </a:pPr>
            <a:r>
              <a:rPr lang="en-US" sz="3200" dirty="0"/>
              <a:t>Read digital textbooks</a:t>
            </a:r>
          </a:p>
          <a:p>
            <a:pPr lvl="0">
              <a:spcAft>
                <a:spcPts val="600"/>
              </a:spcAft>
            </a:pPr>
            <a:r>
              <a:rPr lang="en-US" sz="3200" dirty="0"/>
              <a:t>Submit assignments digitally</a:t>
            </a:r>
          </a:p>
          <a:p>
            <a:pPr lvl="0">
              <a:spcAft>
                <a:spcPts val="600"/>
              </a:spcAft>
            </a:pPr>
            <a:r>
              <a:rPr lang="en-US" sz="3200" dirty="0"/>
              <a:t>Make course related videos</a:t>
            </a:r>
          </a:p>
          <a:p>
            <a:pPr lvl="0">
              <a:spcAft>
                <a:spcPts val="600"/>
              </a:spcAft>
            </a:pPr>
            <a:r>
              <a:rPr lang="en-US" sz="3200" dirty="0"/>
              <a:t>Participate in course blogs</a:t>
            </a:r>
          </a:p>
          <a:p>
            <a:pPr lvl="0">
              <a:spcAft>
                <a:spcPts val="600"/>
              </a:spcAft>
            </a:pPr>
            <a:r>
              <a:rPr lang="en-CA" sz="3200" dirty="0"/>
              <a:t>P</a:t>
            </a:r>
            <a:r>
              <a:rPr lang="en-US" sz="3200" dirty="0"/>
              <a:t>rovide visual proof of activity</a:t>
            </a:r>
          </a:p>
          <a:p>
            <a:endParaRPr lang="en-US" dirty="0"/>
          </a:p>
        </p:txBody>
      </p:sp>
      <p:pic>
        <p:nvPicPr>
          <p:cNvPr id="5" name="Picture 3" descr="Smiley face who is gaiving a thumbs up. Copyright is https://openclipart.org/detail/28688/thumbs-up-smiley" title="Thumbs u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6" y="4437112"/>
            <a:ext cx="1297625" cy="1304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9506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7</a:t>
            </a:fld>
            <a:endParaRPr lang="fr-FR" altLang="fr-FR"/>
          </a:p>
        </p:txBody>
      </p:sp>
      <p:sp>
        <p:nvSpPr>
          <p:cNvPr id="2" name="Title 1"/>
          <p:cNvSpPr>
            <a:spLocks noGrp="1"/>
          </p:cNvSpPr>
          <p:nvPr>
            <p:ph type="title"/>
          </p:nvPr>
        </p:nvSpPr>
        <p:spPr>
          <a:xfrm>
            <a:off x="457200" y="260648"/>
            <a:ext cx="8229600" cy="684213"/>
          </a:xfrm>
        </p:spPr>
        <p:txBody>
          <a:bodyPr/>
          <a:lstStyle/>
          <a:p>
            <a:r>
              <a:rPr lang="en-US" dirty="0"/>
              <a:t>Good Practice for Accessibility</a:t>
            </a:r>
          </a:p>
        </p:txBody>
      </p:sp>
      <p:sp>
        <p:nvSpPr>
          <p:cNvPr id="3" name="Content Placeholder 2"/>
          <p:cNvSpPr>
            <a:spLocks noGrp="1"/>
          </p:cNvSpPr>
          <p:nvPr>
            <p:ph sz="quarter" idx="1"/>
          </p:nvPr>
        </p:nvSpPr>
        <p:spPr>
          <a:xfrm>
            <a:off x="179512" y="1244680"/>
            <a:ext cx="8856984" cy="4888200"/>
          </a:xfrm>
        </p:spPr>
        <p:txBody>
          <a:bodyPr/>
          <a:lstStyle/>
          <a:p>
            <a:pPr>
              <a:spcBef>
                <a:spcPts val="800"/>
              </a:spcBef>
            </a:pPr>
            <a:r>
              <a:rPr lang="en-US" sz="3500" dirty="0"/>
              <a:t>Smartphones not just an accommodation (Universal Design)</a:t>
            </a:r>
          </a:p>
          <a:p>
            <a:pPr>
              <a:spcBef>
                <a:spcPts val="800"/>
              </a:spcBef>
            </a:pPr>
            <a:r>
              <a:rPr lang="en-US" sz="3500" dirty="0"/>
              <a:t>Specific uses for students with </a:t>
            </a:r>
            <a:r>
              <a:rPr lang="en-US" sz="3500" dirty="0" smtClean="0"/>
              <a:t>disabilities </a:t>
            </a:r>
            <a:endParaRPr lang="en-US" sz="3500" dirty="0"/>
          </a:p>
          <a:p>
            <a:pPr lvl="1">
              <a:spcBef>
                <a:spcPts val="800"/>
              </a:spcBef>
            </a:pPr>
            <a:r>
              <a:rPr lang="en-US" dirty="0"/>
              <a:t>Texting to cope with anxiety</a:t>
            </a:r>
          </a:p>
          <a:p>
            <a:pPr lvl="1">
              <a:spcBef>
                <a:spcPts val="800"/>
              </a:spcBef>
            </a:pPr>
            <a:r>
              <a:rPr lang="en-US" dirty="0"/>
              <a:t>Seeing AI to convert images, handouts to digital text</a:t>
            </a:r>
          </a:p>
          <a:p>
            <a:pPr>
              <a:spcBef>
                <a:spcPts val="800"/>
              </a:spcBef>
            </a:pPr>
            <a:r>
              <a:rPr lang="en-US" dirty="0"/>
              <a:t>Ensure accessibility of apps</a:t>
            </a:r>
          </a:p>
          <a:p>
            <a:pPr marL="274637" lvl="1" indent="0">
              <a:spcBef>
                <a:spcPts val="800"/>
              </a:spcBef>
              <a:buNone/>
            </a:pPr>
            <a:r>
              <a:rPr lang="en-US" sz="3600" dirty="0"/>
              <a:t> before use</a:t>
            </a:r>
          </a:p>
          <a:p>
            <a:pPr marL="0" indent="0">
              <a:buNone/>
            </a:pPr>
            <a:endParaRPr lang="en-US" dirty="0"/>
          </a:p>
          <a:p>
            <a:pPr lvl="1"/>
            <a:endParaRPr lang="en-US" dirty="0"/>
          </a:p>
        </p:txBody>
      </p:sp>
      <p:pic>
        <p:nvPicPr>
          <p:cNvPr id="5" name="Picture 2" descr="A wrecking ball knocking down a part of a wall. Copyright is http://jesusgilhernandez.com/2013/01/10/removing-barri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1086" y="4653136"/>
            <a:ext cx="2240033" cy="14208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7744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8</a:t>
            </a:fld>
            <a:endParaRPr lang="fr-FR" altLang="fr-FR"/>
          </a:p>
        </p:txBody>
      </p:sp>
      <p:sp>
        <p:nvSpPr>
          <p:cNvPr id="2" name="Title 1"/>
          <p:cNvSpPr>
            <a:spLocks noGrp="1"/>
          </p:cNvSpPr>
          <p:nvPr>
            <p:ph type="title"/>
          </p:nvPr>
        </p:nvSpPr>
        <p:spPr>
          <a:xfrm>
            <a:off x="457200" y="260648"/>
            <a:ext cx="8229600" cy="684213"/>
          </a:xfrm>
        </p:spPr>
        <p:txBody>
          <a:bodyPr/>
          <a:lstStyle/>
          <a:p>
            <a:r>
              <a:rPr lang="en-US" dirty="0"/>
              <a:t>Take Home Message</a:t>
            </a:r>
          </a:p>
        </p:txBody>
      </p:sp>
      <p:sp>
        <p:nvSpPr>
          <p:cNvPr id="3" name="Content Placeholder 2"/>
          <p:cNvSpPr>
            <a:spLocks noGrp="1"/>
          </p:cNvSpPr>
          <p:nvPr>
            <p:ph sz="quarter" idx="1"/>
          </p:nvPr>
        </p:nvSpPr>
        <p:spPr>
          <a:xfrm>
            <a:off x="148169" y="1204918"/>
            <a:ext cx="8847662" cy="4888200"/>
          </a:xfrm>
        </p:spPr>
        <p:txBody>
          <a:bodyPr/>
          <a:lstStyle/>
          <a:p>
            <a:pPr marL="36000">
              <a:spcBef>
                <a:spcPts val="1200"/>
              </a:spcBef>
              <a:spcAft>
                <a:spcPts val="200"/>
              </a:spcAft>
            </a:pPr>
            <a:r>
              <a:rPr lang="en-US" sz="3400" dirty="0">
                <a:solidFill>
                  <a:srgbClr val="002060"/>
                </a:solidFill>
              </a:rPr>
              <a:t>Broaden use</a:t>
            </a:r>
            <a:r>
              <a:rPr lang="en-US" sz="3400" dirty="0">
                <a:solidFill>
                  <a:srgbClr val="FF0000"/>
                </a:solidFill>
              </a:rPr>
              <a:t> </a:t>
            </a:r>
            <a:r>
              <a:rPr lang="en-US" sz="3400" dirty="0">
                <a:solidFill>
                  <a:srgbClr val="002060"/>
                </a:solidFill>
              </a:rPr>
              <a:t>of</a:t>
            </a:r>
            <a:r>
              <a:rPr lang="en-US" sz="3400" dirty="0">
                <a:solidFill>
                  <a:srgbClr val="FF0000"/>
                </a:solidFill>
              </a:rPr>
              <a:t> </a:t>
            </a:r>
            <a:r>
              <a:rPr lang="en-US" sz="3400" dirty="0">
                <a:solidFill>
                  <a:srgbClr val="002060"/>
                </a:solidFill>
              </a:rPr>
              <a:t>smartphones in class</a:t>
            </a:r>
          </a:p>
          <a:p>
            <a:pPr marL="36000">
              <a:spcBef>
                <a:spcPts val="1200"/>
              </a:spcBef>
              <a:spcAft>
                <a:spcPts val="200"/>
              </a:spcAft>
            </a:pPr>
            <a:r>
              <a:rPr lang="en-CA" sz="3400" dirty="0">
                <a:solidFill>
                  <a:srgbClr val="002060"/>
                </a:solidFill>
              </a:rPr>
              <a:t>Establish guidelines for appropriate use</a:t>
            </a:r>
          </a:p>
          <a:p>
            <a:pPr marL="569400" lvl="2">
              <a:spcBef>
                <a:spcPts val="1200"/>
              </a:spcBef>
              <a:spcAft>
                <a:spcPts val="200"/>
              </a:spcAft>
            </a:pPr>
            <a:r>
              <a:rPr lang="en-CA" sz="3000" dirty="0">
                <a:solidFill>
                  <a:srgbClr val="002060"/>
                </a:solidFill>
              </a:rPr>
              <a:t>Include rationale </a:t>
            </a:r>
          </a:p>
          <a:p>
            <a:pPr marL="36576" lvl="2" indent="-365760">
              <a:spcBef>
                <a:spcPts val="1200"/>
              </a:spcBef>
              <a:spcAft>
                <a:spcPts val="200"/>
              </a:spcAft>
            </a:pPr>
            <a:r>
              <a:rPr lang="en-US" sz="3400" dirty="0">
                <a:solidFill>
                  <a:srgbClr val="002060"/>
                </a:solidFill>
              </a:rPr>
              <a:t>Consult students regarding newest apps</a:t>
            </a:r>
          </a:p>
          <a:p>
            <a:pPr marL="36000">
              <a:spcBef>
                <a:spcPts val="1200"/>
              </a:spcBef>
              <a:spcAft>
                <a:spcPts val="200"/>
              </a:spcAft>
            </a:pPr>
            <a:r>
              <a:rPr lang="en-US" sz="3400" dirty="0">
                <a:solidFill>
                  <a:srgbClr val="002060"/>
                </a:solidFill>
              </a:rPr>
              <a:t>Demonstrate apps that help students focus</a:t>
            </a:r>
          </a:p>
        </p:txBody>
      </p:sp>
      <p:pic>
        <p:nvPicPr>
          <p:cNvPr id="5" name="Picture 4" descr="Picture of a person speaking through a megaphone. Copyright is http://referencementalgerie.com/" title="person speaking throught megaphone"/>
          <p:cNvPicPr>
            <a:picLocks noChangeAspect="1"/>
          </p:cNvPicPr>
          <p:nvPr/>
        </p:nvPicPr>
        <p:blipFill>
          <a:blip r:embed="rId3" cstate="print"/>
          <a:stretch>
            <a:fillRect/>
          </a:stretch>
        </p:blipFill>
        <p:spPr>
          <a:xfrm>
            <a:off x="7581179" y="4725144"/>
            <a:ext cx="1379984" cy="1379984"/>
          </a:xfrm>
          <a:prstGeom prst="rect">
            <a:avLst/>
          </a:prstGeom>
        </p:spPr>
      </p:pic>
    </p:spTree>
    <p:extLst>
      <p:ext uri="{BB962C8B-B14F-4D97-AF65-F5344CB8AC3E}">
        <p14:creationId xmlns:p14="http://schemas.microsoft.com/office/powerpoint/2010/main" val="2009568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rgbClr val="0033CC"/>
              </a:buClr>
              <a:buSzPct val="110000"/>
              <a:buFont typeface="Arial" charset="0"/>
              <a:buChar char="•"/>
              <a:defRPr sz="3600">
                <a:solidFill>
                  <a:srgbClr val="072C62"/>
                </a:solidFill>
                <a:latin typeface="Arial" charset="0"/>
                <a:cs typeface="Arial" charset="0"/>
              </a:defRPr>
            </a:lvl1pPr>
            <a:lvl2pPr marL="742950" indent="-285750">
              <a:spcBef>
                <a:spcPts val="500"/>
              </a:spcBef>
              <a:buClr>
                <a:srgbClr val="0033CC"/>
              </a:buClr>
              <a:buSzPct val="110000"/>
              <a:buFont typeface="Arial" charset="0"/>
              <a:buChar char="•"/>
              <a:defRPr sz="3400">
                <a:solidFill>
                  <a:srgbClr val="072C62"/>
                </a:solidFill>
                <a:latin typeface="Arial" charset="0"/>
                <a:cs typeface="Arial" charset="0"/>
              </a:defRPr>
            </a:lvl2pPr>
            <a:lvl3pPr marL="1143000" indent="-228600">
              <a:spcBef>
                <a:spcPts val="500"/>
              </a:spcBef>
              <a:buClr>
                <a:srgbClr val="0033CC"/>
              </a:buClr>
              <a:buSzPct val="110000"/>
              <a:buFont typeface="Arial" charset="0"/>
              <a:buChar char="•"/>
              <a:defRPr sz="3200">
                <a:solidFill>
                  <a:srgbClr val="072C62"/>
                </a:solidFill>
                <a:latin typeface="Arial" charset="0"/>
                <a:cs typeface="Arial" charset="0"/>
              </a:defRPr>
            </a:lvl3pPr>
            <a:lvl4pPr marL="1600200" indent="-228600">
              <a:spcBef>
                <a:spcPts val="400"/>
              </a:spcBef>
              <a:buClr>
                <a:srgbClr val="0033CC"/>
              </a:buClr>
              <a:buSzPct val="110000"/>
              <a:buFont typeface="Arial" charset="0"/>
              <a:buChar char="•"/>
              <a:defRPr sz="3000">
                <a:solidFill>
                  <a:srgbClr val="072C62"/>
                </a:solidFill>
                <a:latin typeface="Arial" charset="0"/>
                <a:cs typeface="Arial" charset="0"/>
              </a:defRPr>
            </a:lvl4pPr>
            <a:lvl5pPr marL="2057400" indent="-228600">
              <a:spcBef>
                <a:spcPts val="300"/>
              </a:spcBef>
              <a:buClr>
                <a:srgbClr val="0033CC"/>
              </a:buClr>
              <a:buSzPct val="110000"/>
              <a:buFont typeface="Arial" charset="0"/>
              <a:buChar char="•"/>
              <a:defRPr sz="2800">
                <a:solidFill>
                  <a:srgbClr val="072C62"/>
                </a:solidFill>
                <a:latin typeface="Arial" charset="0"/>
                <a:cs typeface="Arial" charset="0"/>
              </a:defRPr>
            </a:lvl5pPr>
            <a:lvl6pPr marL="2514600" indent="-228600" eaLnBrk="0" fontAlgn="base" hangingPunct="0">
              <a:spcBef>
                <a:spcPts val="300"/>
              </a:spcBef>
              <a:spcAft>
                <a:spcPct val="0"/>
              </a:spcAft>
              <a:buClr>
                <a:srgbClr val="0033CC"/>
              </a:buClr>
              <a:buSzPct val="110000"/>
              <a:buFont typeface="Arial" charset="0"/>
              <a:buChar char="•"/>
              <a:defRPr sz="2800">
                <a:solidFill>
                  <a:srgbClr val="072C62"/>
                </a:solidFill>
                <a:latin typeface="Arial" charset="0"/>
                <a:cs typeface="Arial" charset="0"/>
              </a:defRPr>
            </a:lvl6pPr>
            <a:lvl7pPr marL="2971800" indent="-228600" eaLnBrk="0" fontAlgn="base" hangingPunct="0">
              <a:spcBef>
                <a:spcPts val="300"/>
              </a:spcBef>
              <a:spcAft>
                <a:spcPct val="0"/>
              </a:spcAft>
              <a:buClr>
                <a:srgbClr val="0033CC"/>
              </a:buClr>
              <a:buSzPct val="110000"/>
              <a:buFont typeface="Arial" charset="0"/>
              <a:buChar char="•"/>
              <a:defRPr sz="2800">
                <a:solidFill>
                  <a:srgbClr val="072C62"/>
                </a:solidFill>
                <a:latin typeface="Arial" charset="0"/>
                <a:cs typeface="Arial" charset="0"/>
              </a:defRPr>
            </a:lvl7pPr>
            <a:lvl8pPr marL="3429000" indent="-228600" eaLnBrk="0" fontAlgn="base" hangingPunct="0">
              <a:spcBef>
                <a:spcPts val="300"/>
              </a:spcBef>
              <a:spcAft>
                <a:spcPct val="0"/>
              </a:spcAft>
              <a:buClr>
                <a:srgbClr val="0033CC"/>
              </a:buClr>
              <a:buSzPct val="110000"/>
              <a:buFont typeface="Arial" charset="0"/>
              <a:buChar char="•"/>
              <a:defRPr sz="2800">
                <a:solidFill>
                  <a:srgbClr val="072C62"/>
                </a:solidFill>
                <a:latin typeface="Arial" charset="0"/>
                <a:cs typeface="Arial" charset="0"/>
              </a:defRPr>
            </a:lvl8pPr>
            <a:lvl9pPr marL="3886200" indent="-228600" eaLnBrk="0" fontAlgn="base" hangingPunct="0">
              <a:spcBef>
                <a:spcPts val="300"/>
              </a:spcBef>
              <a:spcAft>
                <a:spcPct val="0"/>
              </a:spcAft>
              <a:buClr>
                <a:srgbClr val="0033CC"/>
              </a:buClr>
              <a:buSzPct val="110000"/>
              <a:buFont typeface="Arial" charset="0"/>
              <a:buChar char="•"/>
              <a:defRPr sz="2800">
                <a:solidFill>
                  <a:srgbClr val="072C62"/>
                </a:solidFill>
                <a:latin typeface="Arial" charset="0"/>
                <a:cs typeface="Arial" charset="0"/>
              </a:defRPr>
            </a:lvl9pPr>
          </a:lstStyle>
          <a:p>
            <a:pPr>
              <a:spcBef>
                <a:spcPct val="0"/>
              </a:spcBef>
              <a:buClrTx/>
              <a:buSzTx/>
              <a:buFontTx/>
              <a:buNone/>
            </a:pPr>
            <a:fld id="{5624E992-7B71-419F-89A6-CF04C5782A62}" type="slidenum">
              <a:rPr lang="fr-CA" altLang="en-US" sz="1400">
                <a:solidFill>
                  <a:srgbClr val="0033CC"/>
                </a:solidFill>
              </a:rPr>
              <a:pPr>
                <a:spcBef>
                  <a:spcPct val="0"/>
                </a:spcBef>
                <a:buClrTx/>
                <a:buSzTx/>
                <a:buFontTx/>
                <a:buNone/>
              </a:pPr>
              <a:t>9</a:t>
            </a:fld>
            <a:endParaRPr lang="fr-CA" altLang="en-US" sz="1400">
              <a:solidFill>
                <a:srgbClr val="0033CC"/>
              </a:solidFill>
            </a:endParaRPr>
          </a:p>
        </p:txBody>
      </p:sp>
      <p:sp>
        <p:nvSpPr>
          <p:cNvPr id="36866" name="Title 1"/>
          <p:cNvSpPr>
            <a:spLocks noGrp="1"/>
          </p:cNvSpPr>
          <p:nvPr>
            <p:ph type="title"/>
          </p:nvPr>
        </p:nvSpPr>
        <p:spPr>
          <a:xfrm>
            <a:off x="457200" y="260350"/>
            <a:ext cx="8229600" cy="684213"/>
          </a:xfrm>
        </p:spPr>
        <p:txBody>
          <a:bodyPr/>
          <a:lstStyle/>
          <a:p>
            <a:r>
              <a:rPr lang="en-US" altLang="en-US" dirty="0">
                <a:latin typeface="Arial" charset="0"/>
                <a:cs typeface="Arial" charset="0"/>
              </a:rPr>
              <a:t>Contact Information </a:t>
            </a:r>
          </a:p>
        </p:txBody>
      </p:sp>
      <p:sp>
        <p:nvSpPr>
          <p:cNvPr id="3" name="Content Placeholder 2"/>
          <p:cNvSpPr>
            <a:spLocks noGrp="1"/>
          </p:cNvSpPr>
          <p:nvPr>
            <p:ph idx="1"/>
          </p:nvPr>
        </p:nvSpPr>
        <p:spPr>
          <a:xfrm>
            <a:off x="179512" y="1285875"/>
            <a:ext cx="8784976" cy="4879975"/>
          </a:xfrm>
        </p:spPr>
        <p:txBody>
          <a:bodyPr>
            <a:noAutofit/>
          </a:bodyPr>
          <a:lstStyle/>
          <a:p>
            <a:pPr marL="457200" lvl="1" indent="-457200">
              <a:spcBef>
                <a:spcPts val="1400"/>
              </a:spcBef>
              <a:spcAft>
                <a:spcPts val="0"/>
              </a:spcAft>
              <a:buFont typeface="Arial" panose="020B0604020202020204" pitchFamily="34" charset="0"/>
              <a:buChar char="•"/>
              <a:defRPr/>
            </a:pPr>
            <a:r>
              <a:rPr lang="en-US" sz="3600" dirty="0">
                <a:solidFill>
                  <a:schemeClr val="bg2">
                    <a:lumMod val="25000"/>
                  </a:schemeClr>
                </a:solidFill>
              </a:rPr>
              <a:t>Mary Jorgensen</a:t>
            </a:r>
          </a:p>
          <a:p>
            <a:pPr marL="492125" lvl="1" indent="26988">
              <a:spcBef>
                <a:spcPts val="1400"/>
              </a:spcBef>
              <a:spcAft>
                <a:spcPts val="0"/>
              </a:spcAft>
              <a:buNone/>
              <a:defRPr/>
            </a:pPr>
            <a:r>
              <a:rPr lang="en-US" sz="3600" u="sng" dirty="0">
                <a:solidFill>
                  <a:srgbClr val="0033CC"/>
                </a:solidFill>
              </a:rPr>
              <a:t>mjorgensen@dawsoncollege.qc.ca</a:t>
            </a:r>
          </a:p>
          <a:p>
            <a:pPr marL="492125" lvl="0" indent="-492125">
              <a:spcBef>
                <a:spcPts val="1400"/>
              </a:spcBef>
              <a:spcAft>
                <a:spcPts val="0"/>
              </a:spcAft>
              <a:buFont typeface="Arial" panose="020B0604020202020204" pitchFamily="34" charset="0"/>
              <a:buChar char="•"/>
              <a:defRPr/>
            </a:pPr>
            <a:r>
              <a:rPr lang="en-US" dirty="0">
                <a:solidFill>
                  <a:srgbClr val="ACCBF9">
                    <a:lumMod val="25000"/>
                  </a:srgbClr>
                </a:solidFill>
              </a:rPr>
              <a:t>Alice Havel</a:t>
            </a:r>
          </a:p>
          <a:p>
            <a:pPr marL="492125" lvl="1" indent="-34925">
              <a:spcBef>
                <a:spcPts val="1400"/>
              </a:spcBef>
              <a:spcAft>
                <a:spcPts val="0"/>
              </a:spcAft>
              <a:buNone/>
              <a:defRPr/>
            </a:pPr>
            <a:r>
              <a:rPr lang="en-US" sz="3600" u="sng" dirty="0">
                <a:solidFill>
                  <a:srgbClr val="ACCBF9">
                    <a:lumMod val="25000"/>
                  </a:srgbClr>
                </a:solidFill>
                <a:hlinkClick r:id="rId3"/>
              </a:rPr>
              <a:t>ahavel@dawsoncollege.qc.ca</a:t>
            </a:r>
            <a:endParaRPr lang="en-US" sz="3600" dirty="0">
              <a:solidFill>
                <a:schemeClr val="bg2">
                  <a:lumMod val="25000"/>
                </a:schemeClr>
              </a:solidFill>
            </a:endParaRPr>
          </a:p>
          <a:p>
            <a:pPr marL="492125" lvl="0" indent="-492125">
              <a:spcBef>
                <a:spcPts val="1400"/>
              </a:spcBef>
              <a:spcAft>
                <a:spcPts val="0"/>
              </a:spcAft>
              <a:buFont typeface="Arial" panose="020B0604020202020204" pitchFamily="34" charset="0"/>
              <a:buChar char="•"/>
              <a:defRPr/>
            </a:pPr>
            <a:r>
              <a:rPr lang="en-US" dirty="0">
                <a:solidFill>
                  <a:srgbClr val="ACCBF9">
                    <a:lumMod val="25000"/>
                  </a:srgbClr>
                </a:solidFill>
              </a:rPr>
              <a:t>Adaptech Research Network</a:t>
            </a:r>
          </a:p>
          <a:p>
            <a:pPr marL="492125" lvl="1" indent="22225">
              <a:spcBef>
                <a:spcPts val="1400"/>
              </a:spcBef>
              <a:spcAft>
                <a:spcPts val="0"/>
              </a:spcAft>
              <a:buNone/>
              <a:defRPr/>
            </a:pPr>
            <a:r>
              <a:rPr lang="en-US" sz="3600" u="sng" dirty="0">
                <a:solidFill>
                  <a:srgbClr val="ACCBF9">
                    <a:lumMod val="25000"/>
                  </a:srgbClr>
                </a:solidFill>
                <a:hlinkClick r:id="rId4"/>
              </a:rPr>
              <a:t>www.adaptech.org</a:t>
            </a:r>
            <a:endParaRPr lang="en-US" sz="3600" u="sng" dirty="0">
              <a:solidFill>
                <a:srgbClr val="ACCBF9">
                  <a:lumMod val="25000"/>
                </a:srgbClr>
              </a:solidFill>
            </a:endParaRPr>
          </a:p>
          <a:p>
            <a:pPr marL="357188" lvl="1" indent="0">
              <a:spcBef>
                <a:spcPts val="600"/>
              </a:spcBef>
              <a:spcAft>
                <a:spcPts val="600"/>
              </a:spcAft>
              <a:buFont typeface="Arial" panose="020B0604020202020204" pitchFamily="34" charset="0"/>
              <a:buNone/>
              <a:defRPr/>
            </a:pPr>
            <a:endParaRPr lang="en-US" sz="2800" u="sng" dirty="0">
              <a:solidFill>
                <a:srgbClr val="0033CC"/>
              </a:solidFill>
            </a:endParaRPr>
          </a:p>
          <a:p>
            <a:pPr marL="357188" lvl="1" indent="0">
              <a:spcBef>
                <a:spcPts val="0"/>
              </a:spcBef>
              <a:spcAft>
                <a:spcPts val="0"/>
              </a:spcAft>
              <a:buFont typeface="Arial" panose="020B0604020202020204" pitchFamily="34" charset="0"/>
              <a:buNone/>
              <a:defRPr/>
            </a:pPr>
            <a:endParaRPr lang="en-US" sz="2800" u="sng" dirty="0">
              <a:solidFill>
                <a:schemeClr val="bg2">
                  <a:lumMod val="25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Custom 1">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0000CC"/>
      </a:hlink>
      <a:folHlink>
        <a:srgbClr val="00206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16811</TotalTime>
  <Words>343</Words>
  <Application>Microsoft Office PowerPoint</Application>
  <PresentationFormat>On-screen Show (4:3)</PresentationFormat>
  <Paragraphs>92</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Origine</vt:lpstr>
      <vt:lpstr>They’re Here, They’re There, They’re Everywhere: Smartphones in the Classroom</vt:lpstr>
      <vt:lpstr>Recent Research</vt:lpstr>
      <vt:lpstr> Appropriate Uses In Class </vt:lpstr>
      <vt:lpstr>Appropriate Uses In Class</vt:lpstr>
      <vt:lpstr>Appropriate Uses In Class</vt:lpstr>
      <vt:lpstr>Academic Uses Out of Class</vt:lpstr>
      <vt:lpstr>Good Practice for Accessibility</vt:lpstr>
      <vt:lpstr>Take Home Message</vt:lpstr>
      <vt:lpstr>Contact Information </vt:lpstr>
      <vt:lpstr>Resources</vt:lpstr>
    </vt:vector>
  </TitlesOfParts>
  <Company>TRADINTEK - Services linguistiques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TRA6053 - Méthodologie et outils de la localisation II</dc:title>
  <dc:creator>Christian Mayer</dc:creator>
  <cp:lastModifiedBy>Admin</cp:lastModifiedBy>
  <cp:revision>847</cp:revision>
  <cp:lastPrinted>2018-03-02T21:11:06Z</cp:lastPrinted>
  <dcterms:created xsi:type="dcterms:W3CDTF">2002-08-29T15:31:57Z</dcterms:created>
  <dcterms:modified xsi:type="dcterms:W3CDTF">2019-10-28T14:57:27Z</dcterms:modified>
</cp:coreProperties>
</file>