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3"/>
  </p:notesMasterIdLst>
  <p:sldIdLst>
    <p:sldId id="256" r:id="rId2"/>
    <p:sldId id="268" r:id="rId3"/>
    <p:sldId id="323" r:id="rId4"/>
    <p:sldId id="326" r:id="rId5"/>
    <p:sldId id="327" r:id="rId6"/>
    <p:sldId id="328" r:id="rId7"/>
    <p:sldId id="333" r:id="rId8"/>
    <p:sldId id="334" r:id="rId9"/>
    <p:sldId id="335" r:id="rId10"/>
    <p:sldId id="336" r:id="rId11"/>
    <p:sldId id="340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. Fichten, Dr." initials="CSFD" lastIdx="1" clrIdx="0">
    <p:extLst>
      <p:ext uri="{19B8F6BF-5375-455C-9EA6-DF929625EA0E}">
        <p15:presenceInfo xmlns:p15="http://schemas.microsoft.com/office/powerpoint/2012/main" userId="Catherine S. Fichten, Dr." providerId="None"/>
      </p:ext>
    </p:extLst>
  </p:cmAuthor>
  <p:cmAuthor id="2" name="Adaptech Research Network" initials="ARN" lastIdx="2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2" autoAdjust="0"/>
  </p:normalViewPr>
  <p:slideViewPr>
    <p:cSldViewPr>
      <p:cViewPr varScale="1">
        <p:scale>
          <a:sx n="71" d="100"/>
          <a:sy n="71" d="100"/>
        </p:scale>
        <p:origin x="460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96" y="-56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2374645775626"/>
          <c:y val="3.1088145231846019E-2"/>
          <c:w val="0.84702252843394576"/>
          <c:h val="0.75932706328375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3732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F-4F18-A1E3-039595D838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disability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Pre-university</c:v>
                </c:pt>
                <c:pt idx="1">
                  <c:v>Career / technical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F-4F18-A1E3-039595D83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05464"/>
        <c:axId val="37003168"/>
      </c:barChart>
      <c:catAx>
        <c:axId val="3700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3168"/>
        <c:crosses val="autoZero"/>
        <c:auto val="1"/>
        <c:lblAlgn val="ctr"/>
        <c:lblOffset val="100"/>
        <c:noMultiLvlLbl val="0"/>
      </c:catAx>
      <c:valAx>
        <c:axId val="3700316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800" b="1" dirty="0"/>
                  <a:t>Graduation</a:t>
                </a:r>
                <a:r>
                  <a:rPr lang="en-CA" sz="2800" b="1" baseline="0" dirty="0"/>
                  <a:t> rate</a:t>
                </a:r>
                <a:endParaRPr lang="en-CA" sz="2800" b="1" dirty="0"/>
              </a:p>
            </c:rich>
          </c:tx>
          <c:layout>
            <c:manualLayout>
              <c:xMode val="edge"/>
              <c:yMode val="edge"/>
              <c:x val="4.8688345922996614E-3"/>
              <c:y val="9.24095083962478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0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5949374491591"/>
          <c:y val="0.90044655876348811"/>
          <c:w val="0.53988101251016818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5FE8-DF97-4C1A-8C2E-6CBCC0EE000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9408-29BC-4338-B6E5-A4E428E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0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21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8B5BF-C52C-4546-A9B3-5D93E7EA9B8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26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adaptech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CA" dirty="0">
                <a:hlinkClick r:id="rId2"/>
              </a:rPr>
              <a:t>https://adaptech.org/</a:t>
            </a:r>
            <a:r>
              <a:rPr lang="en-CA" dirty="0"/>
              <a:t> </a:t>
            </a:r>
          </a:p>
          <a:p>
            <a:pPr algn="ctr"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62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2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CA" dirty="0">
                <a:hlinkClick r:id="rId3"/>
              </a:rPr>
              <a:t>https://adaptech.org/</a:t>
            </a:r>
            <a:r>
              <a:rPr lang="en-CA" dirty="0"/>
              <a:t>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daptech.org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havel@dawsoncollege.qc.ca.ca" TargetMode="External"/><Relationship Id="rId2" Type="http://schemas.openxmlformats.org/officeDocument/2006/relationships/hyperlink" Target="http://www.adaptech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aptech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36104"/>
            <a:ext cx="11582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 Partnership in the Making?</a:t>
            </a:r>
            <a:endParaRPr sz="4400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AAA5C7-6DCB-4432-8426-FB239A65E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28600" y="2268302"/>
            <a:ext cx="11770995" cy="34830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2800" spc="-5" dirty="0">
                <a:solidFill>
                  <a:srgbClr val="0033CC"/>
                </a:solidFill>
                <a:latin typeface="Arial"/>
                <a:cs typeface="Arial"/>
              </a:rPr>
              <a:t>Alice Havel, Susie Wileman, Guissou Iravani-Manesh, </a:t>
            </a:r>
            <a:br>
              <a:rPr lang="en-US" sz="2800" spc="-5" dirty="0">
                <a:solidFill>
                  <a:srgbClr val="0033CC"/>
                </a:solidFill>
                <a:latin typeface="Arial"/>
                <a:cs typeface="Arial"/>
              </a:rPr>
            </a:br>
            <a:r>
              <a:rPr lang="en-US" sz="2800" spc="-5" dirty="0">
                <a:solidFill>
                  <a:srgbClr val="0033CC"/>
                </a:solidFill>
                <a:latin typeface="Arial"/>
                <a:cs typeface="Arial"/>
              </a:rPr>
              <a:t>Catherine Fichten, and Mary Jorgensen</a:t>
            </a:r>
            <a:r>
              <a:rPr lang="en-US" sz="3000" spc="-5" dirty="0">
                <a:solidFill>
                  <a:srgbClr val="0033CC"/>
                </a:solidFill>
                <a:latin typeface="Arial"/>
                <a:cs typeface="Arial"/>
              </a:rPr>
              <a:t> </a:t>
            </a:r>
            <a:endParaRPr lang="en-CA" sz="3000" dirty="0">
              <a:solidFill>
                <a:srgbClr val="0033CC"/>
              </a:solidFill>
              <a:latin typeface="Arial"/>
              <a:cs typeface="Arial"/>
            </a:endParaRP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Adaptech Research</a:t>
            </a:r>
            <a:r>
              <a:rPr sz="2800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Network</a:t>
            </a:r>
            <a:endParaRPr sz="2800" dirty="0"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Presentation to the Accessibility and Inclusion (CACUSS) Leadership Team 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January 20, 2022</a:t>
            </a: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 descr="Creative Common logo.&#10;CC BY-NC-SA includes the following elements:&#10;BY  – Credit must be given to the creator&#10;NC  – Only noncommercial uses of the work are permitted&#10;SA  – Adaptations must be shared under the same terms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5749" y="5299778"/>
            <a:ext cx="996696" cy="34747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981961" y="21374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02799-560E-A69B-02B8-62FEA772EE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98974"/>
            <a:ext cx="1351100" cy="14154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0932311-91E5-1FDC-4897-C6A693C62A6D}"/>
              </a:ext>
            </a:extLst>
          </p:cNvPr>
          <p:cNvGrpSpPr/>
          <p:nvPr/>
        </p:nvGrpSpPr>
        <p:grpSpPr>
          <a:xfrm>
            <a:off x="685800" y="5894138"/>
            <a:ext cx="10519080" cy="622118"/>
            <a:chOff x="682320" y="3117941"/>
            <a:chExt cx="10519080" cy="622118"/>
          </a:xfrm>
        </p:grpSpPr>
        <p:pic>
          <p:nvPicPr>
            <p:cNvPr id="6" name="object 6" descr="Adaptech Research Network logo">
              <a:extLs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320" y="3220350"/>
              <a:ext cx="481879" cy="417301"/>
            </a:xfrm>
            <a:prstGeom prst="rect">
              <a:avLst/>
            </a:prstGeom>
          </p:spPr>
        </p:pic>
        <p:pic>
          <p:nvPicPr>
            <p:cNvPr id="7" name="object 7" descr="Dawson College logo">
              <a:extLs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6310" y="3253910"/>
              <a:ext cx="1055090" cy="350180"/>
            </a:xfrm>
            <a:prstGeom prst="rect">
              <a:avLst/>
            </a:prstGeom>
          </p:spPr>
        </p:pic>
        <p:pic>
          <p:nvPicPr>
            <p:cNvPr id="12" name="Picture 11" descr="Jewish General Hospital logo">
              <a:extLst>
                <a:ext uri="{FF2B5EF4-FFF2-40B4-BE49-F238E27FC236}">
                  <a16:creationId xmlns:a16="http://schemas.microsoft.com/office/drawing/2014/main" id="{2305BDC4-2ABF-3F70-AB3D-C3DC22EE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5660" y="3117941"/>
              <a:ext cx="2285166" cy="62211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589C04-0F09-4190-24BD-9259A965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45784" y="3122080"/>
              <a:ext cx="1449067" cy="613841"/>
            </a:xfrm>
            <a:prstGeom prst="rect">
              <a:avLst/>
            </a:prstGeom>
          </p:spPr>
        </p:pic>
        <p:pic>
          <p:nvPicPr>
            <p:cNvPr id="14" name="Picture 13" descr="FRQSC logo">
              <a:extLst>
                <a:ext uri="{FF2B5EF4-FFF2-40B4-BE49-F238E27FC236}">
                  <a16:creationId xmlns:a16="http://schemas.microsoft.com/office/drawing/2014/main" id="{413E1239-D149-986C-CE1B-8266694E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52287" y="3120732"/>
              <a:ext cx="1752560" cy="616536"/>
            </a:xfrm>
            <a:prstGeom prst="rect">
              <a:avLst/>
            </a:prstGeom>
          </p:spPr>
        </p:pic>
        <p:pic>
          <p:nvPicPr>
            <p:cNvPr id="16" name="Picture 15" descr="SSHRC logo">
              <a:extLst>
                <a:ext uri="{FF2B5EF4-FFF2-40B4-BE49-F238E27FC236}">
                  <a16:creationId xmlns:a16="http://schemas.microsoft.com/office/drawing/2014/main" id="{6A2BC930-F19F-F652-F270-DAD2EB0FA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08" y="3266638"/>
              <a:ext cx="2738015" cy="32472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200" y="163707"/>
            <a:ext cx="996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Havel, A., Wileman, S., </a:t>
            </a:r>
            <a:r>
              <a:rPr lang="en-CA" dirty="0" err="1" smtClean="0"/>
              <a:t>Iravani-Manesh</a:t>
            </a:r>
            <a:r>
              <a:rPr lang="en-CA" dirty="0" smtClean="0"/>
              <a:t>, G., Fichten, C., &amp; Jorgensen, M. (2022, January 20). </a:t>
            </a:r>
            <a:r>
              <a:rPr lang="en-CA" i="1" dirty="0" smtClean="0"/>
              <a:t>A partnership in the making </a:t>
            </a:r>
            <a:r>
              <a:rPr lang="en-CA" dirty="0" smtClean="0"/>
              <a:t>[Invited speakers]? Accessibility and Inclusion (CACUSS) Leadership Team, Montreal, QC, Canada. 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0" dirty="0"/>
              <a:t>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11125200" cy="46375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1000"/>
              </a:spcBef>
              <a:buNone/>
            </a:pPr>
            <a:endParaRPr lang="en-CA" sz="1800" dirty="0"/>
          </a:p>
          <a:p>
            <a:pPr marL="0" indent="0">
              <a:spcBef>
                <a:spcPts val="1000"/>
              </a:spcBef>
              <a:buNone/>
            </a:pPr>
            <a:endParaRPr lang="en-CA" sz="1800" dirty="0"/>
          </a:p>
          <a:p>
            <a:pPr marL="0" indent="0">
              <a:spcBef>
                <a:spcPts val="1000"/>
              </a:spcBef>
              <a:buNone/>
            </a:pPr>
            <a:endParaRPr lang="en-CA" sz="1800" dirty="0"/>
          </a:p>
          <a:p>
            <a:pPr marL="0" indent="0" algn="ctr">
              <a:spcBef>
                <a:spcPts val="1000"/>
              </a:spcBef>
              <a:buNone/>
            </a:pPr>
            <a:r>
              <a:rPr lang="en-CA" sz="4000" dirty="0"/>
              <a:t>Adaptech Research Network /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CA" sz="4000" dirty="0"/>
              <a:t>Réseau de Recherche Adaptech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CA" sz="4000" dirty="0">
                <a:hlinkClick r:id="rId2"/>
              </a:rPr>
              <a:t>https://adaptech.org/</a:t>
            </a:r>
            <a:r>
              <a:rPr lang="en-CA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35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6849-FECA-054F-7FB0-DD202D49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84213"/>
          </a:xfrm>
        </p:spPr>
        <p:txBody>
          <a:bodyPr>
            <a:noAutofit/>
          </a:bodyPr>
          <a:lstStyle/>
          <a:p>
            <a:r>
              <a:rPr lang="en-CA" b="0" dirty="0"/>
              <a:t>Thank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445E-4D85-3A90-4048-6CFE3BF6F8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C76F-4894-7C9A-D193-700C138CDF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1125200" cy="488820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sz="1000" dirty="0"/>
          </a:p>
          <a:p>
            <a:pPr marL="0" indent="0" algn="ctr">
              <a:buNone/>
            </a:pPr>
            <a:r>
              <a:rPr lang="en-CA" sz="3600" dirty="0"/>
              <a:t>Adaptech Research Network: </a:t>
            </a:r>
            <a:r>
              <a:rPr lang="en-CA" sz="3600" dirty="0">
                <a:hlinkClick r:id="rId2" tooltip="www.adaptech.org"/>
              </a:rPr>
              <a:t>www.adaptech.org</a:t>
            </a:r>
            <a:endParaRPr lang="en-CA" sz="3600" dirty="0"/>
          </a:p>
          <a:p>
            <a:pPr marL="0" indent="0" algn="ctr">
              <a:buNone/>
            </a:pPr>
            <a:r>
              <a:rPr lang="en-CA" sz="3600" dirty="0"/>
              <a:t>Alice Havel: </a:t>
            </a:r>
            <a:r>
              <a:rPr lang="en-CA" sz="3600" dirty="0">
                <a:hlinkClick r:id="rId3" tooltip="ahavel@dawsoncollege.qc.ca.ca "/>
              </a:rPr>
              <a:t>ahavel@dawsoncollege.qc.ca.ca </a:t>
            </a:r>
            <a:endParaRPr lang="en-CA" sz="36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CDE02-475B-136E-C44C-C9920D9D38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600200"/>
            <a:ext cx="5943600" cy="28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b="0" dirty="0"/>
              <a:t>Agenda</a:t>
            </a:r>
            <a:endParaRPr lang="en-US" sz="4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9527" y="1290065"/>
            <a:ext cx="11432947" cy="3385542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What is the Adaptech Research Network</a:t>
            </a:r>
          </a:p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Type of research conducted</a:t>
            </a:r>
          </a:p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Salient findings </a:t>
            </a:r>
          </a:p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Ongoing research</a:t>
            </a:r>
          </a:p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Suggestions for future research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267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038" y="4479290"/>
            <a:ext cx="2236893" cy="167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568"/>
            <a:ext cx="10972800" cy="684213"/>
          </a:xfrm>
        </p:spPr>
        <p:txBody>
          <a:bodyPr>
            <a:normAutofit fontScale="90000"/>
          </a:bodyPr>
          <a:lstStyle/>
          <a:p>
            <a:r>
              <a:rPr lang="en-CA" b="0" dirty="0"/>
              <a:t>What is the Adaptech Research Network?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268760"/>
            <a:ext cx="11280531" cy="488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3600" dirty="0"/>
              <a:t>Adaptech</a:t>
            </a:r>
          </a:p>
          <a:p>
            <a:pPr lvl="1">
              <a:spcBef>
                <a:spcPts val="1000"/>
              </a:spcBef>
            </a:pPr>
            <a:r>
              <a:rPr lang="en-CA" dirty="0">
                <a:hlinkClick r:id="rId4"/>
              </a:rPr>
              <a:t>https://adaptech.org/</a:t>
            </a:r>
            <a:r>
              <a:rPr lang="en-CA" dirty="0"/>
              <a:t> 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Team of teachers, professionals, students, researchers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Conduct research on post-secondary students </a:t>
            </a:r>
          </a:p>
          <a:p>
            <a:pPr lvl="2">
              <a:spcBef>
                <a:spcPts val="1000"/>
              </a:spcBef>
            </a:pPr>
            <a:r>
              <a:rPr lang="en-CA" dirty="0"/>
              <a:t>With and without a variety of disabilities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Focus on information and computer technologies</a:t>
            </a:r>
          </a:p>
          <a:p>
            <a:pPr lvl="1">
              <a:spcBef>
                <a:spcPts val="1000"/>
              </a:spcBef>
            </a:pPr>
            <a:r>
              <a:rPr lang="en-CA" sz="3200" dirty="0"/>
              <a:t>Based at Dawson College</a:t>
            </a:r>
          </a:p>
          <a:p>
            <a:pPr marL="274631" lvl="1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9753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816-C241-9826-E5D5-EABDAA40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2"/>
            <a:ext cx="11734800" cy="684213"/>
          </a:xfrm>
        </p:spPr>
        <p:txBody>
          <a:bodyPr>
            <a:normAutofit fontScale="90000"/>
          </a:bodyPr>
          <a:lstStyle/>
          <a:p>
            <a:r>
              <a:rPr lang="en-CA" b="0" dirty="0"/>
              <a:t>Students with Disabilities in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28873-B468-8BF6-F61C-F873F0288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2E41-39A8-260A-B1F9-690D3B5E0B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268760"/>
            <a:ext cx="11201400" cy="4888200"/>
          </a:xfrm>
        </p:spPr>
        <p:txBody>
          <a:bodyPr/>
          <a:lstStyle/>
          <a:p>
            <a:pPr marL="622284" marR="0" lvl="1" indent="-347654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Self-reported disability: 11%-17% of students </a:t>
            </a:r>
          </a:p>
          <a:p>
            <a:pPr marL="622284" marR="0" lvl="1" indent="-347654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 2/3 not registered for campus disability services </a:t>
            </a:r>
          </a:p>
          <a:p>
            <a:pPr marL="622284" marR="0" lvl="1" indent="-347654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Mainly students with</a:t>
            </a:r>
          </a:p>
          <a:p>
            <a:pPr marL="901677" marR="0" lvl="2" indent="-307967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disability/ADHD</a:t>
            </a:r>
          </a:p>
          <a:p>
            <a:pPr marL="901677" marR="0" lvl="2" indent="-307967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conditions</a:t>
            </a:r>
          </a:p>
          <a:p>
            <a:pPr marL="901677" marR="0" lvl="2" indent="-307967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Chronic health conditions</a:t>
            </a:r>
          </a:p>
          <a:p>
            <a:pPr marL="622284" marR="0" lvl="1" indent="-347654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72C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 50% have multiple disabilities</a:t>
            </a:r>
          </a:p>
          <a:p>
            <a:endParaRPr lang="en-CA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6C850C9-4850-CD0C-BA27-CF5468F5F6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6094" y="2895600"/>
            <a:ext cx="175409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95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dirty="0"/>
              <a:t>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50797"/>
            <a:ext cx="10972800" cy="4888200"/>
          </a:xfrm>
        </p:spPr>
        <p:txBody>
          <a:bodyPr/>
          <a:lstStyle/>
          <a:p>
            <a:r>
              <a:rPr lang="en-CA" sz="3600" dirty="0"/>
              <a:t>College 6-year archival study</a:t>
            </a:r>
            <a:endParaRPr lang="en-CA" sz="3600" baseline="30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Table showing that students with LD / ADHD struggle academically compared to students with other disabilities and those without disabilities. However students with all other disabilties have similiar or better grades than students without disabilitie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845641"/>
            <a:ext cx="8890000" cy="4474010"/>
          </a:xfrm>
          <a:prstGeom prst="rect">
            <a:avLst/>
          </a:prstGeom>
        </p:spPr>
      </p:pic>
      <p:pic>
        <p:nvPicPr>
          <p:cNvPr id="5" name="Picture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8" y="1133881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3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0" dirty="0"/>
              <a:t>College Graduation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Chart 4" descr="Graph of the graduation rates for Cegep students in pre-university and career / technical programs. 55% of students in pre-university programs with disabilities graduate, compared to 54.5% of those without disabilities. 53.2% of students in career / technical programs with disabilities graduate, compared to 51.7% of those without disabilities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88111"/>
              </p:ext>
            </p:extLst>
          </p:nvPr>
        </p:nvGraphicFramePr>
        <p:xfrm>
          <a:off x="638782" y="1319117"/>
          <a:ext cx="10715017" cy="470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769835A-F877-A617-AEEF-3B25BD0BD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377665"/>
            <a:ext cx="2144512" cy="13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0CDE-1588-D1DC-A65E-E1F81047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458104"/>
            <a:ext cx="11582400" cy="684213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b="0" dirty="0">
                <a:latin typeface="Arial"/>
                <a:cs typeface="Arial"/>
              </a:rPr>
              <a:t>Sleep and Well-Being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 Post-Secondary Populations </a:t>
            </a:r>
            <a:endParaRPr lang="en-CA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45C8-6D60-D606-37A0-C1C3D3893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515C7-3C98-0C61-E9BF-BACB964A596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2385" y="1066800"/>
            <a:ext cx="11734800" cy="4888200"/>
          </a:xfrm>
        </p:spPr>
        <p:txBody>
          <a:bodyPr/>
          <a:lstStyle/>
          <a:p>
            <a:pPr marL="536575" lvl="2" indent="-360363">
              <a:spcBef>
                <a:spcPts val="800"/>
              </a:spcBef>
              <a:defRPr/>
            </a:pPr>
            <a:r>
              <a:rPr lang="en-US" sz="3600" dirty="0">
                <a:solidFill>
                  <a:srgbClr val="629DD1">
                    <a:lumMod val="50000"/>
                  </a:srgbClr>
                </a:solidFill>
                <a:latin typeface="Arial"/>
                <a:cs typeface="Arial"/>
              </a:rPr>
              <a:t>Remote / online teaching, learning and working</a:t>
            </a:r>
          </a:p>
          <a:p>
            <a:pPr marL="894715" lvl="2" indent="-355600">
              <a:spcBef>
                <a:spcPts val="800"/>
              </a:spcBef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 to face-to-face </a:t>
            </a:r>
            <a:r>
              <a:rPr lang="en-US" sz="3200" dirty="0">
                <a:solidFill>
                  <a:srgbClr val="629DD1">
                    <a:lumMod val="50000"/>
                  </a:srgbClr>
                </a:solidFill>
                <a:latin typeface="Arial"/>
                <a:cs typeface="Arial"/>
              </a:rPr>
              <a:t>teaching, learning and working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29D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95343" lvl="2" indent="-355600">
              <a:spcBef>
                <a:spcPts val="800"/>
              </a:spcBef>
              <a:defRPr/>
            </a:pPr>
            <a:r>
              <a:rPr lang="en-US" sz="3200" dirty="0">
                <a:solidFill>
                  <a:srgbClr val="629DD1">
                    <a:lumMod val="50000"/>
                  </a:srgbClr>
                </a:solidFill>
                <a:latin typeface="Arial"/>
                <a:cs typeface="Arial"/>
              </a:rPr>
              <a:t>Positive and negative experiences</a:t>
            </a:r>
          </a:p>
          <a:p>
            <a:pPr marL="882015" marR="0" lvl="3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whom (gender, age, disability, group) </a:t>
            </a:r>
          </a:p>
          <a:p>
            <a:pPr marL="1158240" marR="0" lvl="4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Student, faculty, non-teaching staff</a:t>
            </a:r>
          </a:p>
          <a:p>
            <a:pPr marL="1158240" marR="0" lvl="4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lang="en-US" sz="2800" dirty="0">
                <a:solidFill>
                  <a:srgbClr val="629DD1">
                    <a:lumMod val="50000"/>
                  </a:srgbClr>
                </a:solidFill>
                <a:latin typeface="Arial"/>
                <a:cs typeface="Arial"/>
              </a:rPr>
              <a:t>With and without disabilities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29DD1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28650" marR="0" lvl="1" indent="-355600" algn="l" defTabSz="9096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"back to face-to-face" how can</a:t>
            </a:r>
          </a:p>
          <a:p>
            <a:pPr marL="894715" marR="0" lvl="2" indent="-3556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Positive outcomes be maximized </a:t>
            </a:r>
          </a:p>
          <a:p>
            <a:pPr marL="895350" marR="0" lvl="2" indent="-35687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Negative outcomes be mitigated 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F514A-91D9-1FC0-DDA6-402DA25CA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69" y="2895600"/>
            <a:ext cx="285516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A4FF-BE3B-5E56-3275-F3B567CF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6437"/>
            <a:ext cx="10972800" cy="684213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CA" sz="3800" b="0" dirty="0"/>
              <a:t>Internship Toolkit for Students with Disabilities in Technical Programs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28EB5-E729-3F05-AFC4-F0FDF1E4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81582-CF13-4328-AE52-164E8406DB8F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7FD2-8853-E7EE-4FDD-AA67B94D16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/>
          <a:p>
            <a:r>
              <a:rPr lang="en-CA" dirty="0"/>
              <a:t>Goal to facilitate internships of students with disabilities in technical programs:</a:t>
            </a:r>
          </a:p>
          <a:p>
            <a:r>
              <a:rPr lang="en-CA" dirty="0"/>
              <a:t>Health-related (nursing, diagnostic imaging, physiotherapy, etc.)</a:t>
            </a:r>
          </a:p>
          <a:p>
            <a:pPr lvl="1"/>
            <a:r>
              <a:rPr lang="en-CA" dirty="0"/>
              <a:t>Social service </a:t>
            </a:r>
          </a:p>
          <a:p>
            <a:pPr lvl="1"/>
            <a:r>
              <a:rPr lang="en-CA" dirty="0"/>
              <a:t>Community recreational leadership 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4343400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6437"/>
            <a:ext cx="10972800" cy="684213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en-CA" b="0" dirty="0"/>
              <a:t>Internship Toolkit for Students with Disabilities in Technical Programs –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68760"/>
            <a:ext cx="11049000" cy="4888200"/>
          </a:xfrm>
        </p:spPr>
        <p:txBody>
          <a:bodyPr/>
          <a:lstStyle/>
          <a:p>
            <a:pPr lvl="0"/>
            <a:r>
              <a:rPr lang="en-CA" dirty="0"/>
              <a:t>Interviews with key stakeholders </a:t>
            </a:r>
          </a:p>
          <a:p>
            <a:pPr lvl="1"/>
            <a:r>
              <a:rPr lang="en-CA" dirty="0"/>
              <a:t>Students</a:t>
            </a:r>
          </a:p>
          <a:p>
            <a:pPr lvl="1"/>
            <a:r>
              <a:rPr lang="en-CA" dirty="0"/>
              <a:t>Faculty internship supervisors</a:t>
            </a:r>
          </a:p>
          <a:p>
            <a:pPr lvl="1"/>
            <a:r>
              <a:rPr lang="en-CA" dirty="0"/>
              <a:t>Adapted services counsellors</a:t>
            </a:r>
          </a:p>
          <a:p>
            <a:pPr lvl="0"/>
            <a:r>
              <a:rPr lang="en-CA" dirty="0"/>
              <a:t>Identify recommendations </a:t>
            </a:r>
          </a:p>
          <a:p>
            <a:pPr lvl="1"/>
            <a:r>
              <a:rPr lang="en-CA" dirty="0"/>
              <a:t>Successful techniques, strategies </a:t>
            </a:r>
          </a:p>
          <a:p>
            <a:pPr lvl="0"/>
            <a:r>
              <a:rPr lang="en-CA" dirty="0"/>
              <a:t>Toolkit</a:t>
            </a:r>
          </a:p>
          <a:p>
            <a:pPr lvl="1"/>
            <a:r>
              <a:rPr lang="en-CA" dirty="0"/>
              <a:t>Recommendations and case examples of best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BCB04-58C5-580E-56EF-058053B57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1905000"/>
            <a:ext cx="367284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</TotalTime>
  <Words>383</Words>
  <Application>Microsoft Office PowerPoint</Application>
  <PresentationFormat>Widescreen</PresentationFormat>
  <Paragraphs>88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Gill Sans MT</vt:lpstr>
      <vt:lpstr>Wingdings 3</vt:lpstr>
      <vt:lpstr>Origine</vt:lpstr>
      <vt:lpstr>A Partnership in the Making?</vt:lpstr>
      <vt:lpstr>Agenda</vt:lpstr>
      <vt:lpstr>What is the Adaptech Research Network?</vt:lpstr>
      <vt:lpstr>Students with Disabilities in 2022</vt:lpstr>
      <vt:lpstr>Grades</vt:lpstr>
      <vt:lpstr>College Graduation</vt:lpstr>
      <vt:lpstr>Sleep and Well-Being in Post-Secondary Populations </vt:lpstr>
      <vt:lpstr>Internship Toolkit for Students with Disabilities in Technical Programs </vt:lpstr>
      <vt:lpstr>Internship Toolkit for Students with Disabilities in Technical Programs – Cont’d</vt:lpstr>
      <vt:lpstr>Reference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Catherine</dc:creator>
  <cp:lastModifiedBy>Adaptech Research Network</cp:lastModifiedBy>
  <cp:revision>278</cp:revision>
  <dcterms:created xsi:type="dcterms:W3CDTF">2021-06-16T13:57:00Z</dcterms:created>
  <dcterms:modified xsi:type="dcterms:W3CDTF">2023-02-20T16:05:33Z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2021-06-16T00:00:00Z</vt:filetime>
  </property>
</Properties>
</file>