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notesMasterIdLst>
    <p:notesMasterId r:id="rId42"/>
  </p:notesMasterIdLst>
  <p:sldIdLst>
    <p:sldId id="455" r:id="rId4"/>
    <p:sldId id="456" r:id="rId5"/>
    <p:sldId id="457" r:id="rId6"/>
    <p:sldId id="458" r:id="rId7"/>
    <p:sldId id="459" r:id="rId8"/>
    <p:sldId id="460" r:id="rId9"/>
    <p:sldId id="461" r:id="rId10"/>
    <p:sldId id="463" r:id="rId11"/>
    <p:sldId id="259" r:id="rId12"/>
    <p:sldId id="446" r:id="rId13"/>
    <p:sldId id="464" r:id="rId14"/>
    <p:sldId id="447" r:id="rId15"/>
    <p:sldId id="465" r:id="rId16"/>
    <p:sldId id="466" r:id="rId17"/>
    <p:sldId id="467" r:id="rId18"/>
    <p:sldId id="468" r:id="rId19"/>
    <p:sldId id="469" r:id="rId20"/>
    <p:sldId id="448" r:id="rId21"/>
    <p:sldId id="449" r:id="rId22"/>
    <p:sldId id="443" r:id="rId23"/>
    <p:sldId id="444" r:id="rId24"/>
    <p:sldId id="445" r:id="rId25"/>
    <p:sldId id="470" r:id="rId26"/>
    <p:sldId id="471" r:id="rId27"/>
    <p:sldId id="472" r:id="rId28"/>
    <p:sldId id="473" r:id="rId29"/>
    <p:sldId id="474" r:id="rId30"/>
    <p:sldId id="450" r:id="rId31"/>
    <p:sldId id="451" r:id="rId32"/>
    <p:sldId id="475" r:id="rId33"/>
    <p:sldId id="476" r:id="rId34"/>
    <p:sldId id="477" r:id="rId35"/>
    <p:sldId id="478" r:id="rId36"/>
    <p:sldId id="452" r:id="rId37"/>
    <p:sldId id="479" r:id="rId38"/>
    <p:sldId id="480" r:id="rId39"/>
    <p:sldId id="453" r:id="rId40"/>
    <p:sldId id="45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76824" autoAdjust="0"/>
  </p:normalViewPr>
  <p:slideViewPr>
    <p:cSldViewPr snapToGrid="0">
      <p:cViewPr varScale="1">
        <p:scale>
          <a:sx n="58" d="100"/>
          <a:sy n="58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2374645775626"/>
          <c:y val="3.1088145231846019E-2"/>
          <c:w val="0.84702252843394576"/>
          <c:h val="0.7593270632837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3732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F-4F18-A1E3-039595D838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disability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F-4F18-A1E3-039595D8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05464"/>
        <c:axId val="37003168"/>
      </c:barChart>
      <c:catAx>
        <c:axId val="3700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3168"/>
        <c:crosses val="autoZero"/>
        <c:auto val="1"/>
        <c:lblAlgn val="ctr"/>
        <c:lblOffset val="100"/>
        <c:noMultiLvlLbl val="0"/>
      </c:catAx>
      <c:valAx>
        <c:axId val="3700316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800" b="1" dirty="0"/>
                  <a:t>Graduation</a:t>
                </a:r>
                <a:r>
                  <a:rPr lang="en-CA" sz="2800" b="1" baseline="0" dirty="0"/>
                  <a:t> rate</a:t>
                </a:r>
                <a:endParaRPr lang="en-CA" sz="2800" b="1" dirty="0"/>
              </a:p>
            </c:rich>
          </c:tx>
          <c:layout>
            <c:manualLayout>
              <c:xMode val="edge"/>
              <c:yMode val="edge"/>
              <c:x val="4.8688345922996614E-3"/>
              <c:y val="9.2409508396247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5949374491591"/>
          <c:y val="0.90044655876348811"/>
          <c:w val="0.53988101251016818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70474731706364"/>
          <c:y val="3.1407742134931867E-2"/>
          <c:w val="0.86292288461637656"/>
          <c:h val="0.76662114032418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I like courses where my teacher allows me to use personal technology in class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E-407D-A571-C1F5CF23C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Sheet1!$A$36:$A$41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Sheet1!$B$36:$B$41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0.21</c:v>
                </c:pt>
                <c:pt idx="4">
                  <c:v>0.3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E-407D-A571-C1F5CF23C321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My teachers allow me to use personal technology in class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3E-407D-A571-C1F5CF23C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Sheet1!$A$36:$A$41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Sheet1!$C$36:$C$41</c:f>
              <c:numCache>
                <c:formatCode>0%</c:formatCode>
                <c:ptCount val="6"/>
                <c:pt idx="0">
                  <c:v>0.11</c:v>
                </c:pt>
                <c:pt idx="1">
                  <c:v>0.13</c:v>
                </c:pt>
                <c:pt idx="2">
                  <c:v>0.22</c:v>
                </c:pt>
                <c:pt idx="3">
                  <c:v>0.21</c:v>
                </c:pt>
                <c:pt idx="4">
                  <c:v>0.27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E-407D-A571-C1F5CF23C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0640"/>
        <c:axId val="80667008"/>
      </c:barChart>
      <c:catAx>
        <c:axId val="8064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67008"/>
        <c:crosses val="autoZero"/>
        <c:auto val="1"/>
        <c:lblAlgn val="ctr"/>
        <c:lblOffset val="100"/>
        <c:noMultiLvlLbl val="0"/>
      </c:catAx>
      <c:valAx>
        <c:axId val="80667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406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229210546212588"/>
          <c:y val="1.3995626894918277E-2"/>
          <c:w val="0.67644159596573872"/>
          <c:h val="0.36777858015776027"/>
        </c:manualLayout>
      </c:layout>
      <c:overlay val="1"/>
      <c:txPr>
        <a:bodyPr/>
        <a:lstStyle/>
        <a:p>
          <a:pPr>
            <a:defRPr sz="2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DF74-B933-44FE-9B64-78053F04FD0C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BEB4-6F74-471B-8FBF-DB35D1544D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92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alt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9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7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07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2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8255" lvl="1">
              <a:spcBef>
                <a:spcPts val="1037"/>
              </a:spcBef>
              <a:buClr>
                <a:srgbClr val="002060"/>
              </a:buClr>
              <a:buSzPct val="110000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98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4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7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56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963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34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/>
              <a:t>A lot of ‘you’ in the agenda,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88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1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60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192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61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50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42554" y="4753248"/>
            <a:ext cx="5486400" cy="360045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3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377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8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55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0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072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4E70F-697E-4098-ACB2-62C4FAF0F957}" type="slidenum">
              <a:rPr kumimoji="0" lang="fr-CA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CA" alt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45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Summary – many of you have responded with feedback re: </a:t>
            </a:r>
            <a:r>
              <a:rPr lang="en-US" dirty="0" err="1">
                <a:solidFill>
                  <a:prstClr val="black"/>
                </a:solidFill>
              </a:rPr>
              <a:t>Covid</a:t>
            </a:r>
            <a:endParaRPr lang="en-US" dirty="0">
              <a:solidFill>
                <a:prstClr val="black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56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00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50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>
                <a:solidFill>
                  <a:prstClr val="black"/>
                </a:solidFill>
              </a:rPr>
              <a:t>On behalf of Enid and </a:t>
            </a:r>
            <a:r>
              <a:rPr lang="en-CA" dirty="0" err="1">
                <a:solidFill>
                  <a:prstClr val="black"/>
                </a:solidFill>
              </a:rPr>
              <a:t>Eulalia</a:t>
            </a:r>
            <a:r>
              <a:rPr lang="en-CA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en-CA" dirty="0">
                <a:solidFill>
                  <a:prstClr val="black"/>
                </a:solidFill>
              </a:rPr>
              <a:t>a.k.a.  Cathy Jones and Mary Walsh in 22 Minutes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20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7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4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7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2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9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CBEB4-6F74-471B-8FBF-DB35D1544D8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25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56AB-4D99-4C5D-B0EE-4553E868D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A003B-FDC7-4D05-80C8-DF4D53D5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D0A18-92D3-4890-A145-470A6A38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2D6D-DAFE-4F3C-8B0C-45823FF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7597E-32D4-45D5-8436-215A53C6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17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41CD-8371-4B52-806D-222B4B8E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178AE-CB3F-44FB-A9AF-922271BAC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20C7-183D-4C7D-916A-3A422F1F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71C3-D6EF-458F-B3A0-B987FCA1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DA039-552B-4BC6-80E0-7337FC69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0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CE6DD-8093-4C10-8BF0-E56EEA91A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1F444-D361-4CB7-8400-55011199D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5225-743F-4F3A-BC52-08BF7472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7D24-F293-4FD1-A6F9-D37E51B8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9373C-CDF9-48DF-9B90-EC66ED43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79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23890" y="795000"/>
            <a:ext cx="11081515" cy="1921453"/>
          </a:xfrm>
        </p:spPr>
        <p:txBody>
          <a:bodyPr anchor="t"/>
          <a:lstStyle>
            <a:lvl1pPr algn="r">
              <a:defRPr sz="3600">
                <a:solidFill>
                  <a:srgbClr val="0033C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23890" y="2962279"/>
            <a:ext cx="10943694" cy="3272265"/>
          </a:xfrm>
          <a:ln>
            <a:noFill/>
          </a:ln>
        </p:spPr>
        <p:txBody>
          <a:bodyPr/>
          <a:lstStyle>
            <a:lvl1pPr marL="0" indent="0" algn="r">
              <a:buNone/>
              <a:defRPr sz="280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F0995-9B71-4D39-A35C-014D4C66B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0" y="6257679"/>
            <a:ext cx="461665" cy="461665"/>
          </a:xfrm>
          <a:prstGeom prst="rect">
            <a:avLst/>
          </a:prstGeom>
        </p:spPr>
      </p:pic>
      <p:sp>
        <p:nvSpPr>
          <p:cNvPr id="11" name="Espace réservé du numéro de diapositive 22">
            <a:extLst>
              <a:ext uri="{FF2B5EF4-FFF2-40B4-BE49-F238E27FC236}">
                <a16:creationId xmlns:a16="http://schemas.microsoft.com/office/drawing/2014/main" id="{BBF05A28-4B5E-4734-93D2-CB408D8DF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9736" y="6418506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82718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 sz="4000"/>
            </a:lvl1pPr>
            <a:lvl2pPr marL="628635" indent="-354004">
              <a:buSzPct val="110000"/>
              <a:defRPr sz="3600"/>
            </a:lvl2pPr>
            <a:lvl3pPr marL="895328" indent="-301618">
              <a:buSzPct val="110000"/>
              <a:defRPr sz="3200"/>
            </a:lvl3pPr>
            <a:lvl4pPr marL="1162022" indent="-293681">
              <a:buSzPct val="110000"/>
              <a:defRPr sz="2800"/>
            </a:lvl4pPr>
            <a:lvl5pPr marL="1438239" indent="-295267">
              <a:buSzPct val="110000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609600" y="6353180"/>
            <a:ext cx="1072100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    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37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40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6830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8829-F14D-4B0E-9000-90E99C30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CD22-19BA-4FD0-8839-9E377E0A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D4D02-2A0D-47F1-920C-953AC380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C6C4-7030-491E-BEBC-D705990B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AB1F-86E7-467F-9268-128E1611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53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7C7A-44CA-4B02-8329-1D328ADF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F0E39-A763-423B-B8A4-3CED30A8A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6112D-EFCC-4720-B5F5-7B671B97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D9D8-D840-4B3F-8ED6-22A87C1D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2B30-3971-4AA6-BAFA-B012797E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0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032A-F0C3-4A30-B33D-E8A1FECC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69EB-E628-4DF5-98C0-C5FC12049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C623F-0C3C-40C1-87AA-3A12D0D9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EE4A0-A168-4813-A3C5-18CF6A87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A8118-9EA4-441D-B08C-5B544E59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5AC2-848A-496A-A018-575CCA62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4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BFEE-9345-42C8-99B8-01F419AD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A2E1D-3AB5-487A-ACB0-97BB1763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48DC7-31DC-4316-98EB-7FB579060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F2811-2D03-49EC-8B4B-6984FCF0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E32C1-62D1-4D49-A6F7-D2DDDFFB2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95A52-F045-4AC9-A3EC-D4C22617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C9408-6BB3-43AF-B1B0-A29B2FA0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36E60-A349-4EDA-B6ED-A500CF64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8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A08C-59CB-4D6A-BE5A-5C712042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297CD-22BB-40EB-803F-76BB3DD5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D09E2-27EA-4953-A6D5-23F4F58A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AD3C6-F722-4204-8C11-B4D49557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64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3C84E-B71A-4D5D-8EFD-359516AF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75D43-DCFE-41AB-8F61-EAD61FC8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F4930-FEC5-41A8-BCC9-6D0C160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07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055C-CA54-4E76-A245-C1B4EBC5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C56F-8D4F-471D-85FC-C26C457B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C0F73-19C9-4173-A443-16ED39976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BC660-9768-48D4-9103-3A1250DE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4E2D8-33DA-44AD-9B69-AE618848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276AB-451A-4736-82FB-C4F54952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30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EF87-E7DF-4953-9D19-ECEA6C3F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F99B52-FD0D-4651-AEB4-C9BFF4488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82D60-F606-447B-9BA7-21B41A35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5B89-6FA1-4975-86D4-97718010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692C6-BD4F-4B9E-B583-FC5C5596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18C2-FD5C-4C4B-A101-906E8299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08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9E22A-B2EF-45D3-A7F6-6094F969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C78E-A2DE-4417-B0B9-BB3B9E99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C2F7-C875-4804-98FE-E2B63D89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E1B9-4A9C-484C-B359-897E5FCEFA79}" type="datetimeFigureOut">
              <a:rPr lang="en-CA" smtClean="0"/>
              <a:t>2021-05-07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3001-39C1-46C3-985D-BADAB204E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1477D-FEE5-4EE9-99EB-65CEBEEE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3C20-5130-4E76-8110-CC52AF3228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37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9298" y="113839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74449"/>
            <a:ext cx="10801345" cy="464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1" fontAlgn="base" hangingPunct="1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1" fontAlgn="base" hangingPunct="1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1" fontAlgn="base" hangingPunct="1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2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s://www.dawsoncollege.qc.ca/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2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hyperlink" Target="mailto:swileman@dawsoncollege.qc.ca" TargetMode="External"/><Relationship Id="rId4" Type="http://schemas.openxmlformats.org/officeDocument/2006/relationships/hyperlink" Target="mailto:ahavel@dawsoncollege.qc.c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09/09638288.2011.626488" TargetMode="External"/><Relationship Id="rId2" Type="http://schemas.openxmlformats.org/officeDocument/2006/relationships/hyperlink" Target="http://dx.doi.org/10.15640/jehd.v7n1a19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639-017-9594-1" TargetMode="External"/><Relationship Id="rId2" Type="http://schemas.openxmlformats.org/officeDocument/2006/relationships/hyperlink" Target="http://dx.doi.org/10.5539/jel.v2n1p176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WeBzGuzCc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8ACC-D3BA-4A60-816C-63AE59647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F5047-25F2-44BF-9007-106E9C7A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243" y="680879"/>
            <a:ext cx="11081514" cy="1380351"/>
          </a:xfrm>
        </p:spPr>
        <p:txBody>
          <a:bodyPr/>
          <a:lstStyle/>
          <a:p>
            <a:pPr algn="ctr"/>
            <a:r>
              <a:rPr lang="en-CA" sz="4000" dirty="0">
                <a:latin typeface="Arial"/>
                <a:cs typeface="Arial"/>
              </a:rPr>
              <a:t>Heads up! How </a:t>
            </a:r>
            <a:r>
              <a:rPr lang="en-CA" sz="4000" dirty="0" err="1">
                <a:latin typeface="Arial"/>
                <a:cs typeface="Arial"/>
              </a:rPr>
              <a:t>Adaptech’s</a:t>
            </a:r>
            <a:r>
              <a:rPr lang="en-CA" sz="4000" dirty="0">
                <a:latin typeface="Arial"/>
                <a:cs typeface="Arial"/>
              </a:rPr>
              <a:t> Research Findings Can Inform your Practice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DCE4F-1202-46E7-A8F3-DDE7F88E3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243" y="2315753"/>
            <a:ext cx="11081515" cy="1259816"/>
          </a:xfrm>
        </p:spPr>
        <p:txBody>
          <a:bodyPr/>
          <a:lstStyle/>
          <a:p>
            <a:pPr algn="ctr"/>
            <a:r>
              <a:rPr lang="en-US" sz="3300" dirty="0"/>
              <a:t> Alice Havel &amp; Susie Wileman </a:t>
            </a:r>
            <a:endParaRPr lang="en-US" sz="2400" dirty="0"/>
          </a:p>
          <a:p>
            <a:pPr algn="ctr"/>
            <a:r>
              <a:rPr lang="en-US" u="sng" dirty="0">
                <a:hlinkClick r:id="rId3" tooltip="http://www.adaptech.org/"/>
              </a:rPr>
              <a:t>Adaptech Research Network</a:t>
            </a:r>
            <a:r>
              <a:rPr lang="en-US" dirty="0"/>
              <a:t> and </a:t>
            </a:r>
            <a:r>
              <a:rPr lang="en-US" u="sng" dirty="0">
                <a:hlinkClick r:id="rId4" tooltip="https://www.dawsoncollege.qc.ca/"/>
              </a:rPr>
              <a:t>Dawson College</a:t>
            </a:r>
            <a:r>
              <a:rPr lang="en-US"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AAC89-8F8E-A04D-A43A-146EDFE89D88}"/>
              </a:ext>
            </a:extLst>
          </p:cNvPr>
          <p:cNvSpPr txBox="1"/>
          <p:nvPr/>
        </p:nvSpPr>
        <p:spPr>
          <a:xfrm>
            <a:off x="555244" y="4033095"/>
            <a:ext cx="1108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CACUSS Accessibility and Inclusion Summit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May 4, 2021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Creative Commons License symbol for Attribution - Non Commercial- No Derivatives 4.0 International. Copyright is &#10;http://creativecommons.org/about ">
            <a:extLst>
              <a:ext uri="{FF2B5EF4-FFF2-40B4-BE49-F238E27FC236}">
                <a16:creationId xmlns:a16="http://schemas.microsoft.com/office/drawing/2014/main" id="{762A0270-8974-224E-BB2D-5CE333B4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59" y="4925646"/>
            <a:ext cx="1116682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wson College logo. Copyright is https://www.crowdrise.com/campusteamdawson1">
            <a:extLst>
              <a:ext uri="{FF2B5EF4-FFF2-40B4-BE49-F238E27FC236}">
                <a16:creationId xmlns:a16="http://schemas.microsoft.com/office/drawing/2014/main" id="{9B304C60-5F7C-6D4D-B9C1-50D15201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08" y="5501013"/>
            <a:ext cx="1925696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daptech Research Network logo. Copyright is http://www.adaptech.org/">
            <a:extLst>
              <a:ext uri="{FF2B5EF4-FFF2-40B4-BE49-F238E27FC236}">
                <a16:creationId xmlns:a16="http://schemas.microsoft.com/office/drawing/2014/main" id="{0CDAA119-803D-F546-AC75-CDD70DB2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13" y="5481963"/>
            <a:ext cx="558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Fonds de recherche du Québec – Société et culture (FRQSC) logo. Copyright is https://www.fqr.gouv.qc.ca/pls/intranet/CQFRCORP.ba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195" y="5426479"/>
            <a:ext cx="2089108" cy="73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ocial Sciences and Humanities Research Council of Canada (SSHRC) logo. Copyright is http://www.sshrc-crsh.gc.ca/about-au_sujet/sshrc-logo-crsh/index-eng.aspx" title="Social Sciences and Humanities Research Council of Canada (SSHRC)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5498" y="5716441"/>
            <a:ext cx="3663311" cy="1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 for the Ministère de l'Éducation et Ministère de l'Enseignement supérieur. Copyright is http://www.education.gouv.qc.ca/en/home/" title="Logo Ministère de l’Éducation, de l’Enseignement supérieur et de la Recherch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4" y="5485175"/>
            <a:ext cx="1625914" cy="6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452" y="67143"/>
            <a:ext cx="1173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Havel, A., &amp; </a:t>
            </a:r>
            <a:r>
              <a:rPr lang="en-CA" dirty="0" err="1" smtClean="0"/>
              <a:t>Wileman</a:t>
            </a:r>
            <a:r>
              <a:rPr lang="en-CA" smtClean="0"/>
              <a:t>, S.</a:t>
            </a:r>
            <a:r>
              <a:rPr lang="en-CA" smtClean="0"/>
              <a:t> </a:t>
            </a:r>
            <a:r>
              <a:rPr lang="en-CA" dirty="0" smtClean="0"/>
              <a:t>(2021, May 4). Heads up! How can </a:t>
            </a:r>
            <a:r>
              <a:rPr lang="en-CA" dirty="0" err="1" smtClean="0"/>
              <a:t>Adaptech’s</a:t>
            </a:r>
            <a:r>
              <a:rPr lang="en-CA" dirty="0" smtClean="0"/>
              <a:t> research findings can inform your practice [Conference presentation]. CACUSS Accessibility and Inclusion Summit, Montreal, QC, Canada.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2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7CDB-3FC4-F34A-B0F4-FF89DE326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cs typeface="Arial" charset="0"/>
              </a:rPr>
              <a:t>10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34C10-5F5A-BD4A-8D4D-05D38C5D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286773"/>
            <a:ext cx="11804072" cy="684213"/>
          </a:xfrm>
        </p:spPr>
        <p:txBody>
          <a:bodyPr/>
          <a:lstStyle/>
          <a:p>
            <a:r>
              <a:rPr lang="en-CA" sz="4000" dirty="0"/>
              <a:t>Accessibility and Post-Secondary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16BF-CD92-5844-AAAF-435EA7EC86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3964" y="1217983"/>
            <a:ext cx="11804072" cy="4888200"/>
          </a:xfrm>
          <a:solidFill>
            <a:schemeClr val="bg1"/>
          </a:solidFill>
        </p:spPr>
        <p:txBody>
          <a:bodyPr/>
          <a:lstStyle/>
          <a:p>
            <a:pPr marL="361315" lvl="0" indent="-361315">
              <a:spcBef>
                <a:spcPts val="800"/>
              </a:spcBef>
            </a:pPr>
            <a:r>
              <a:rPr lang="en-US" sz="3600" dirty="0"/>
              <a:t> Study: n = 1387 </a:t>
            </a:r>
            <a:r>
              <a:rPr lang="en-US" sz="3600" dirty="0" err="1"/>
              <a:t>Cégep</a:t>
            </a:r>
            <a:r>
              <a:rPr lang="en-US" sz="3600" dirty="0"/>
              <a:t> students</a:t>
            </a:r>
            <a:r>
              <a:rPr lang="en-US" sz="3600" baseline="30000" dirty="0"/>
              <a:t>1</a:t>
            </a:r>
            <a:r>
              <a:rPr lang="en-US" sz="3600" dirty="0"/>
              <a:t> </a:t>
            </a:r>
            <a:endParaRPr lang="en-CA" sz="3600" dirty="0"/>
          </a:p>
          <a:p>
            <a:pPr marL="1264907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241 (17%) "self-reported" a disability </a:t>
            </a:r>
          </a:p>
          <a:p>
            <a:pPr marL="628015" lvl="1" indent="-353695">
              <a:spcBef>
                <a:spcPts val="800"/>
              </a:spcBef>
            </a:pPr>
            <a:r>
              <a:rPr lang="en-CA" sz="3200" dirty="0"/>
              <a:t>Most frequent disabilities reported</a:t>
            </a:r>
          </a:p>
          <a:p>
            <a:pPr marL="1264907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LD / ADHD </a:t>
            </a:r>
            <a:endParaRPr lang="en-CA" sz="2400" dirty="0"/>
          </a:p>
          <a:p>
            <a:pPr marL="1264907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Mental health problems</a:t>
            </a:r>
          </a:p>
          <a:p>
            <a:pPr marL="1264907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Chronic health problems</a:t>
            </a:r>
          </a:p>
          <a:p>
            <a:pPr marL="1264907" lvl="3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Sensory and mobility related disabilities</a:t>
            </a:r>
          </a:p>
          <a:p>
            <a:pPr marL="628015" lvl="1" indent="-353695">
              <a:spcBef>
                <a:spcPts val="800"/>
              </a:spcBef>
            </a:pPr>
            <a:r>
              <a:rPr lang="en-CA" sz="3200" dirty="0"/>
              <a:t>50% have multiple disabilities</a:t>
            </a:r>
            <a:r>
              <a:rPr lang="en-CA" sz="3200" baseline="30000" dirty="0"/>
              <a:t>8</a:t>
            </a:r>
            <a:r>
              <a:rPr lang="en-CA" sz="3200" dirty="0"/>
              <a:t> </a:t>
            </a:r>
          </a:p>
          <a:p>
            <a:pPr marL="628008" lvl="1" indent="-361315">
              <a:spcBef>
                <a:spcPts val="800"/>
              </a:spcBef>
            </a:pPr>
            <a:r>
              <a:rPr lang="en-US" sz="3200" dirty="0"/>
              <a:t>2/3 do not register with accessibility services</a:t>
            </a:r>
            <a:endParaRPr lang="en-CA" sz="3200" dirty="0"/>
          </a:p>
        </p:txBody>
      </p:sp>
      <p:sp>
        <p:nvSpPr>
          <p:cNvPr id="10" name="Curved Left Arrow 9" descr="An arrow indicating that more students report having mental health problems than LD / ADHD in recent research. "/>
          <p:cNvSpPr/>
          <p:nvPr/>
        </p:nvSpPr>
        <p:spPr>
          <a:xfrm>
            <a:off x="5029200" y="3129280"/>
            <a:ext cx="386080" cy="6375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2" descr="Picture of a cartoon man checking off items on a checklist. Copyright is http://www.analyticstool.com/" title="Cartoon man checking off items on a check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9834" y="2751159"/>
            <a:ext cx="2621363" cy="18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653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Implications?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CA" sz="3600" dirty="0"/>
              <a:t>Do our findings reflect what is happening on your campus?</a:t>
            </a:r>
          </a:p>
          <a:p>
            <a:r>
              <a:rPr lang="en-CA" sz="3600" dirty="0"/>
              <a:t>Implications of the findings…?</a:t>
            </a:r>
          </a:p>
          <a:p>
            <a:r>
              <a:rPr lang="en-CA" sz="3600" dirty="0"/>
              <a:t>Impact on accessibility and inclusion…?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2" descr="Image of raised hands. Copyright is http://helpinglittleangels.org.uk/be-a-volunteer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874178"/>
            <a:ext cx="3656966" cy="20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3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Our take on this …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" y="1150797"/>
            <a:ext cx="12009120" cy="4888200"/>
          </a:xfrm>
        </p:spPr>
        <p:txBody>
          <a:bodyPr/>
          <a:lstStyle/>
          <a:p>
            <a:r>
              <a:rPr lang="en-CA" sz="3200" dirty="0"/>
              <a:t>Disability services statistics not reflective of institution’s realities</a:t>
            </a:r>
          </a:p>
          <a:p>
            <a:r>
              <a:rPr lang="en-CA" sz="3200" dirty="0"/>
              <a:t>Multiple disabilities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400" dirty="0"/>
              <a:t>Accommodations based on functional limitations, not diagnosis</a:t>
            </a:r>
          </a:p>
          <a:p>
            <a:r>
              <a:rPr lang="en-CA" sz="3200" dirty="0"/>
              <a:t>Self-report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400" dirty="0"/>
              <a:t>Documentation requirements can discriminate </a:t>
            </a:r>
          </a:p>
          <a:p>
            <a:r>
              <a:rPr lang="en-CA" sz="3200" dirty="0"/>
              <a:t>Mental health most prevalent disability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400" dirty="0"/>
              <a:t>Suitable accommodations not obvious</a:t>
            </a:r>
          </a:p>
          <a:p>
            <a:pPr marL="0" indent="0">
              <a:buNone/>
            </a:pPr>
            <a:r>
              <a:rPr lang="en-CA" sz="3200" dirty="0">
                <a:solidFill>
                  <a:schemeClr val="tx1"/>
                </a:solidFill>
              </a:rPr>
              <a:t>Accommodations model excludes many students with diverse needs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274631" lvl="1" indent="0">
              <a:buNone/>
            </a:pPr>
            <a:endParaRPr lang="en-CA" sz="3000" dirty="0"/>
          </a:p>
          <a:p>
            <a:pPr lvl="1"/>
            <a:endParaRPr lang="en-CA" sz="3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1521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Graduation and Perseverance</a:t>
            </a:r>
            <a:r>
              <a:rPr lang="en-CA" baseline="30000" dirty="0"/>
              <a:t>2</a:t>
            </a:r>
            <a:r>
              <a:rPr lang="en-CA" dirty="0"/>
              <a:t> </a:t>
            </a:r>
          </a:p>
        </p:txBody>
      </p:sp>
      <p:graphicFrame>
        <p:nvGraphicFramePr>
          <p:cNvPr id="5" name="Chart 4" descr="Graph of the graduation rates for Cegep students in pre-university and career / technical programs. 55% of students in pre-university programs with disabilities graduate, compared to 54.5% of those without disabilities. 53.2% of students in career / technical programs with disabilities graduate, compared to 51.7% of those without disabilities. "/>
          <p:cNvGraphicFramePr>
            <a:graphicFrameLocks/>
          </p:cNvGraphicFramePr>
          <p:nvPr/>
        </p:nvGraphicFramePr>
        <p:xfrm>
          <a:off x="1357438" y="1331496"/>
          <a:ext cx="9477124" cy="470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41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50797"/>
            <a:ext cx="10972800" cy="4888200"/>
          </a:xfrm>
        </p:spPr>
        <p:txBody>
          <a:bodyPr/>
          <a:lstStyle/>
          <a:p>
            <a:r>
              <a:rPr lang="en-CA" sz="3600" dirty="0"/>
              <a:t>College 6-year archival study</a:t>
            </a:r>
            <a:r>
              <a:rPr lang="en-CA" sz="3600" baseline="30000" dirty="0"/>
              <a:t>2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Table showing that students with LD / ADHD struggle academically compared to students with other disabilities and those without disabilities. However students with all other disabilties have similiar or better grades than students without disabilitie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884898"/>
            <a:ext cx="8890000" cy="4474010"/>
          </a:xfrm>
          <a:prstGeom prst="rect">
            <a:avLst/>
          </a:prstGeom>
        </p:spPr>
      </p:pic>
      <p:pic>
        <p:nvPicPr>
          <p:cNvPr id="5" name="Picture 2" descr="Picture of the grades A+, B, C with a circle around them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8" y="1133881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7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200" dirty="0"/>
              <a:t>Graduates of 3 colleges 5-10 months after graduation</a:t>
            </a:r>
            <a:r>
              <a:rPr lang="en-CA" sz="3200" baseline="30000" dirty="0"/>
              <a:t>3</a:t>
            </a:r>
            <a:r>
              <a:rPr lang="en-CA" sz="3200" dirty="0"/>
              <a:t> </a:t>
            </a:r>
          </a:p>
          <a:p>
            <a:pPr marL="0" indent="0">
              <a:buNone/>
            </a:pPr>
            <a:endParaRPr lang="en-CA" sz="3200" dirty="0"/>
          </a:p>
          <a:p>
            <a:endParaRPr lang="en-CA" sz="3600" dirty="0"/>
          </a:p>
        </p:txBody>
      </p:sp>
      <p:pic>
        <p:nvPicPr>
          <p:cNvPr id="5" name="Picture 4" descr="Table showing that approximately the same percentage of students in pre-university and career technical programs with and without disabilities work full and part-time, are looking for a job, are still students, or not available for work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04" y="1904820"/>
            <a:ext cx="9321592" cy="4145639"/>
          </a:xfrm>
          <a:prstGeom prst="rect">
            <a:avLst/>
          </a:prstGeom>
        </p:spPr>
      </p:pic>
      <p:pic>
        <p:nvPicPr>
          <p:cNvPr id="6" name="Picture 5" descr="Picture of the word unemployed with the letters 'un' crossed out and a check mark below the letters 'employed'. ">
            <a:extLst>
              <a:ext uri="{FF2B5EF4-FFF2-40B4-BE49-F238E27FC236}">
                <a16:creationId xmlns:a16="http://schemas.microsoft.com/office/drawing/2014/main" id="{4CE8C1D8-53B1-4BB5-9615-F3D512099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876" y="2073997"/>
            <a:ext cx="1109568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Employment: 4 Years Later</a:t>
            </a:r>
            <a:endParaRPr lang="en-CA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r>
              <a:rPr lang="en-CA" sz="3200" dirty="0"/>
              <a:t>Study n = 175 university students, 77 </a:t>
            </a:r>
            <a:r>
              <a:rPr lang="en-CA" sz="3200" dirty="0" err="1"/>
              <a:t>Cégep</a:t>
            </a:r>
            <a:r>
              <a:rPr lang="en-CA" sz="3200" dirty="0"/>
              <a:t> students</a:t>
            </a:r>
            <a:r>
              <a:rPr lang="en-CA" sz="3200" baseline="30000" dirty="0"/>
              <a:t>4</a:t>
            </a:r>
          </a:p>
          <a:p>
            <a:r>
              <a:rPr lang="en-CA" sz="3200" dirty="0"/>
              <a:t>4 years later</a:t>
            </a:r>
          </a:p>
          <a:p>
            <a:pPr lvl="1"/>
            <a:r>
              <a:rPr lang="en-CA" sz="2800" dirty="0"/>
              <a:t>193 graduated from original program</a:t>
            </a:r>
          </a:p>
          <a:p>
            <a:pPr lvl="1"/>
            <a:r>
              <a:rPr lang="en-CA" sz="2800" dirty="0"/>
              <a:t>59 dropped out. Some</a:t>
            </a:r>
          </a:p>
          <a:p>
            <a:pPr lvl="2"/>
            <a:r>
              <a:rPr lang="en-CA" sz="2400" dirty="0"/>
              <a:t>Switched to another program</a:t>
            </a:r>
          </a:p>
          <a:p>
            <a:pPr lvl="2"/>
            <a:r>
              <a:rPr lang="en-CA" sz="2400" dirty="0"/>
              <a:t>Another post-secondary institution</a:t>
            </a:r>
          </a:p>
          <a:p>
            <a:r>
              <a:rPr lang="en-CA" sz="3200" dirty="0"/>
              <a:t>Employment</a:t>
            </a:r>
          </a:p>
          <a:p>
            <a:pPr lvl="1"/>
            <a:r>
              <a:rPr lang="en-CA" sz="2800" dirty="0"/>
              <a:t>9% not in the workforce</a:t>
            </a:r>
          </a:p>
          <a:p>
            <a:pPr lvl="1"/>
            <a:r>
              <a:rPr lang="en-CA" sz="2800" dirty="0"/>
              <a:t>Among those in the workforce 82% are employed</a:t>
            </a:r>
          </a:p>
          <a:p>
            <a:pPr lvl="1"/>
            <a:r>
              <a:rPr lang="en-CA" sz="2800" dirty="0"/>
              <a:t>Jobs (graduates) closely related to field of study</a:t>
            </a:r>
          </a:p>
          <a:p>
            <a:pPr marL="274631" lvl="1" indent="0">
              <a:buNone/>
            </a:pPr>
            <a:endParaRPr lang="en-CA" sz="2800" dirty="0"/>
          </a:p>
          <a:p>
            <a:pPr lvl="2"/>
            <a:endParaRPr lang="en-CA" sz="2400" dirty="0"/>
          </a:p>
          <a:p>
            <a:pPr lvl="1"/>
            <a:endParaRPr lang="en-CA" sz="2800" dirty="0"/>
          </a:p>
        </p:txBody>
      </p:sp>
      <p:pic>
        <p:nvPicPr>
          <p:cNvPr id="6" name="Picture 15" descr="Drawing of a student. who is in a wheelchair, wearing a cap and gown holding a diploma. Copyrihgt is http://www.kidstogether.org/graduation.htm" title="Graduate in wheel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0" y="1935480"/>
            <a:ext cx="16081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9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Implications?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CA" sz="3600" dirty="0"/>
              <a:t>Do our findings reflect what is happening on your campus?</a:t>
            </a:r>
          </a:p>
          <a:p>
            <a:r>
              <a:rPr lang="en-CA" sz="3600" dirty="0"/>
              <a:t>Implications of the findings…?</a:t>
            </a:r>
          </a:p>
          <a:p>
            <a:r>
              <a:rPr lang="en-CA" sz="3600" dirty="0"/>
              <a:t>Impact on accessibility and inclusion…?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11" descr="Picture of graduate with graduation cap and diploma. Copyright is http://www.neads.ca/fr/norc/movingon/student_leadership/" title="Gradua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2840" y="3712860"/>
            <a:ext cx="20891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18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Our take on this …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CA" sz="3400" dirty="0"/>
              <a:t>Graduate at same rate but 1 semester longer</a:t>
            </a:r>
          </a:p>
          <a:p>
            <a:pPr lvl="2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Notion of reduced course load</a:t>
            </a:r>
          </a:p>
          <a:p>
            <a:pPr lvl="2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Eligibility for awards</a:t>
            </a:r>
          </a:p>
          <a:p>
            <a:pPr>
              <a:spcBef>
                <a:spcPts val="1400"/>
              </a:spcBef>
            </a:pPr>
            <a:r>
              <a:rPr lang="en-CA" sz="3400" dirty="0"/>
              <a:t>Grades as good as, if not better</a:t>
            </a:r>
          </a:p>
          <a:p>
            <a:pPr lvl="2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Meet same admission criteria </a:t>
            </a:r>
          </a:p>
          <a:p>
            <a:pPr lvl="2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Receive accommodations as needed</a:t>
            </a:r>
          </a:p>
          <a:p>
            <a:pPr>
              <a:spcBef>
                <a:spcPts val="1400"/>
              </a:spcBef>
            </a:pPr>
            <a:r>
              <a:rPr lang="en-CA" sz="3400" dirty="0"/>
              <a:t>Find employment related to education</a:t>
            </a:r>
          </a:p>
          <a:p>
            <a:pPr lvl="2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Visible vs. non-visible disabilities</a:t>
            </a:r>
          </a:p>
          <a:p>
            <a:pPr marL="274631" lvl="1" indent="0">
              <a:buNone/>
            </a:pPr>
            <a:endParaRPr lang="en-CA" sz="3000" dirty="0"/>
          </a:p>
          <a:p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2197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Our take on this … (2, 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Preferential registration into pedagogically inclusive learning environments</a:t>
            </a:r>
          </a:p>
          <a:p>
            <a:pPr lvl="1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Institutional responsibility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Graduation vs. employment</a:t>
            </a:r>
          </a:p>
          <a:p>
            <a:pPr lvl="1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Accessibility beyond classroom to internships</a:t>
            </a:r>
          </a:p>
          <a:p>
            <a:pPr lvl="1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</a:rPr>
              <a:t>Employment policies for accessible workplace</a:t>
            </a:r>
          </a:p>
          <a:p>
            <a:pPr lvl="1"/>
            <a:endParaRPr lang="en-CA" sz="3200" dirty="0">
              <a:solidFill>
                <a:schemeClr val="tx1"/>
              </a:solidFill>
            </a:endParaRP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1586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AEE9-34B9-4810-912C-6EE13A685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A477E-AC86-460C-A9ED-AFA5F5DA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85" y="0"/>
            <a:ext cx="11136630" cy="926815"/>
          </a:xfrm>
        </p:spPr>
        <p:txBody>
          <a:bodyPr/>
          <a:lstStyle/>
          <a:p>
            <a:r>
              <a:rPr lang="en-CA" sz="4000" dirty="0"/>
              <a:t>Agenda</a:t>
            </a:r>
            <a:endParaRPr lang="en-CA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5260-339D-4430-B7B5-D36062D999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64980"/>
            <a:ext cx="10972800" cy="4888200"/>
          </a:xfrm>
        </p:spPr>
        <p:txBody>
          <a:bodyPr/>
          <a:lstStyle/>
          <a:p>
            <a:pPr marL="361315" indent="-361315">
              <a:lnSpc>
                <a:spcPct val="107000"/>
              </a:lnSpc>
            </a:pPr>
            <a:r>
              <a:rPr lang="en-CA" sz="3600" dirty="0"/>
              <a:t>We provide the data 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We provide the questions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You participate in break out rooms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You come up with your responses </a:t>
            </a:r>
          </a:p>
          <a:p>
            <a:pPr marL="361315" indent="-361315">
              <a:lnSpc>
                <a:spcPct val="107000"/>
              </a:lnSpc>
            </a:pPr>
            <a:r>
              <a:rPr lang="en-CA" sz="3600" dirty="0"/>
              <a:t>We all share our responses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Picture of a person speaking through a megaphone. Copyright is http://referencementalgerie.com/" title="person speaking throught megaphon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2285" y="3645570"/>
            <a:ext cx="2085473" cy="20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20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Specialized ICTs Recommended by Experts</a:t>
            </a:r>
            <a:r>
              <a:rPr lang="en-CA" sz="4000" baseline="30000" dirty="0"/>
              <a:t>5</a:t>
            </a:r>
          </a:p>
        </p:txBody>
      </p:sp>
      <p:graphicFrame>
        <p:nvGraphicFramePr>
          <p:cNvPr id="9" name="Object 8" descr="Table showing that experts recommended the use of specialized ICTs such as dictation software, Kurzweil 3000, mind mapping / concept mapping, text-to-speech software, and Wynn, but students did not use these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53800"/>
              </p:ext>
            </p:extLst>
          </p:nvPr>
        </p:nvGraphicFramePr>
        <p:xfrm>
          <a:off x="698142" y="1481319"/>
          <a:ext cx="10795716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3270202" imgH="1333361" progId="Excel.Sheet.12">
                  <p:embed/>
                </p:oleObj>
              </mc:Choice>
              <mc:Fallback>
                <p:oleObj name="Worksheet" r:id="rId4" imgW="3270202" imgH="1333361" progId="Excel.Sheet.12">
                  <p:embed/>
                  <p:pic>
                    <p:nvPicPr>
                      <p:cNvPr id="9" name="Object 8" descr="Table showing that experts recommended the use of specialized ICTs such as dictation software, Kurzweil 3000, mind mapping / concept mapping, text-to-speech software, and Wynn, but students did not use these. 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142" y="1481319"/>
                        <a:ext cx="10795716" cy="440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639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21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Specialized ICTs used by Students</a:t>
            </a:r>
            <a:r>
              <a:rPr lang="en-CA" baseline="30000" dirty="0"/>
              <a:t>5</a:t>
            </a:r>
          </a:p>
        </p:txBody>
      </p:sp>
      <p:graphicFrame>
        <p:nvGraphicFramePr>
          <p:cNvPr id="5" name="Object 4" descr="Table showing that the only specialized software that the majority of students used were Antidote and scanning / OCR devices and programs. However, students mostly reported using mainstream technology such as e-books, electronic dictionaries, laptops, MP3 playeers, PDFs, the Office suite, and smartphones / iPods among other mobile devices, which were not recommended by the experts. "/>
          <p:cNvGraphicFramePr>
            <a:graphicFrameLocks noChangeAspect="1"/>
          </p:cNvGraphicFramePr>
          <p:nvPr/>
        </p:nvGraphicFramePr>
        <p:xfrm>
          <a:off x="1701800" y="1173797"/>
          <a:ext cx="8788400" cy="49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3365491" imgH="1886158" progId="Excel.Sheet.12">
                  <p:embed/>
                </p:oleObj>
              </mc:Choice>
              <mc:Fallback>
                <p:oleObj name="Worksheet" r:id="rId4" imgW="3365491" imgH="1886158" progId="Excel.Sheet.12">
                  <p:embed/>
                  <p:pic>
                    <p:nvPicPr>
                      <p:cNvPr id="5" name="Object 4" descr="Table showing that the only specialized software that the majority of students used were Antidote and scanning / OCR devices and programs. However, students mostly reported using mainstream technology such as e-books, electronic dictionaries, laptops, MP3 playeers, PDFs, the Office suite, and smartphones / iPods among other mobile devices, which were not recommended by the experts. 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1800" y="1173797"/>
                        <a:ext cx="8788400" cy="4924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05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4162"/>
            <a:ext cx="10972800" cy="684213"/>
          </a:xfrm>
        </p:spPr>
        <p:txBody>
          <a:bodyPr/>
          <a:lstStyle/>
          <a:p>
            <a:r>
              <a:rPr lang="en-CA" sz="4000" dirty="0"/>
              <a:t>ICTs and LD: Our Findings</a:t>
            </a:r>
            <a:r>
              <a:rPr lang="en-CA" sz="4000" baseline="30000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CA" sz="3600" dirty="0"/>
              <a:t>Students with LD DON’T use many of the ICTs recommended by experts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3200" dirty="0"/>
              <a:t>Expensive</a:t>
            </a:r>
          </a:p>
          <a:p>
            <a:pPr lv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3200" dirty="0"/>
              <a:t>Steep learning curve</a:t>
            </a:r>
          </a:p>
          <a:p>
            <a:pPr lvl="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Insufficient training available on use of ICTs</a:t>
            </a:r>
          </a:p>
          <a:p>
            <a:pPr>
              <a:spcBef>
                <a:spcPts val="800"/>
              </a:spcBef>
            </a:pPr>
            <a:r>
              <a:rPr lang="en-CA" sz="3600" dirty="0"/>
              <a:t>Students mostly use mainstream technology</a:t>
            </a:r>
          </a:p>
          <a:p>
            <a:pPr>
              <a:spcBef>
                <a:spcPts val="800"/>
              </a:spcBef>
            </a:pPr>
            <a:r>
              <a:rPr lang="en-CA" sz="3600" dirty="0"/>
              <a:t>Students use smartphones and text messaging as tools</a:t>
            </a:r>
          </a:p>
          <a:p>
            <a:pPr marL="0" indent="0">
              <a:buNone/>
            </a:pPr>
            <a:endParaRPr lang="en-CA" sz="3600" dirty="0"/>
          </a:p>
          <a:p>
            <a:pPr lvl="1"/>
            <a:endParaRPr lang="en-CA" sz="3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7304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Use of Personal Technology in Class</a:t>
            </a:r>
            <a:r>
              <a:rPr lang="en-CA" baseline="30000" dirty="0"/>
              <a:t>6</a:t>
            </a:r>
          </a:p>
        </p:txBody>
      </p:sp>
      <p:graphicFrame>
        <p:nvGraphicFramePr>
          <p:cNvPr id="5" name="Chart 4" descr="Answer to the question &quot;I like courses where my teacher allows me to use personal technology in class&quot;:&#10;&#10;Strongly Disagree: 2%&#10;Moderately Disagree: 2%&#10;Slightly Disagree: 5%&#10;Slightly Agree: 21%&#10;Moderately Agree: 30%&#10;Strongly Agree: 40%&#10;&#10;Answer to the question &quot;My teachers allow me to use personal technology in class&quot;:&#10;&#10;Strongly Disagree: 11%&#10;Moderately Disagree: 13%&#10;Slightly Disagree: 22%&#10;Slightly Agree: 21%&#10;Moderately Agree: 27%&#10;Strongly Agree: 6%" title="Use of Personal Technology in Cla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238268"/>
              </p:ext>
            </p:extLst>
          </p:nvPr>
        </p:nvGraphicFramePr>
        <p:xfrm>
          <a:off x="2012217" y="1289080"/>
          <a:ext cx="8167567" cy="471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91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Faculty Need to be Experts?</a:t>
            </a:r>
            <a:r>
              <a:rPr lang="en-CA" baseline="30000" dirty="0"/>
              <a:t>7</a:t>
            </a:r>
          </a:p>
        </p:txBody>
      </p:sp>
      <p:graphicFrame>
        <p:nvGraphicFramePr>
          <p:cNvPr id="5" name="Object 4" descr="Percentage of professors use ICTs listed: 94% Assignments available online. 100% course outline available online, 96% grades available online, 90% weblinks available online, 85% online submission of assignments, 80% videos&#10;Percentage of students that said ICTs worked well: 97% assignments available online. 96% course outline available online, 99% grades available online, 87% weblinks available online, 95% online submission of assignments, 84% video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18596"/>
              </p:ext>
            </p:extLst>
          </p:nvPr>
        </p:nvGraphicFramePr>
        <p:xfrm>
          <a:off x="1803999" y="903230"/>
          <a:ext cx="9076371" cy="505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8115439" imgH="4248297" progId="Excel.Sheet.12">
                  <p:embed/>
                </p:oleObj>
              </mc:Choice>
              <mc:Fallback>
                <p:oleObj name="Worksheet" r:id="rId4" imgW="8115439" imgH="4248297" progId="Excel.Sheet.12">
                  <p:embed/>
                  <p:pic>
                    <p:nvPicPr>
                      <p:cNvPr id="5" name="Object 4" descr="Percentage of professors use ICTs listed: 94% Assignments available online. 100% course outline available online, 96% grades available online, 90% weblinks available online, 85% online submission of assignments, 80% videos&#10;Percentage of students that said ICTs worked well: 97% assignments available online. 96% course outline available online, 99% grades available online, 87% weblinks available online, 95% online submission of assignments, 84% video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999" y="903230"/>
                        <a:ext cx="9076371" cy="505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37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 that Worked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6440"/>
            <a:ext cx="10972800" cy="32321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CA" sz="3600" dirty="0"/>
              <a:t>Presentation software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Notes posted online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Videos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Grades posted online</a:t>
            </a:r>
          </a:p>
          <a:p>
            <a:pPr marL="0" indent="0">
              <a:buNone/>
            </a:pPr>
            <a:endParaRPr lang="en-CA" sz="3600" dirty="0"/>
          </a:p>
          <a:p>
            <a:endParaRPr lang="en-CA" sz="3600" dirty="0"/>
          </a:p>
        </p:txBody>
      </p:sp>
      <p:pic>
        <p:nvPicPr>
          <p:cNvPr id="5" name="Picture 4" descr="Picture of a gold star, with gold star written below it.">
            <a:extLst>
              <a:ext uri="{FF2B5EF4-FFF2-40B4-BE49-F238E27FC236}">
                <a16:creationId xmlns:a16="http://schemas.microsoft.com/office/drawing/2014/main" id="{71E597E3-3189-40B0-9BDD-30A2E201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60" y="2354380"/>
            <a:ext cx="20362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 that did not Work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CA" sz="3600" dirty="0"/>
              <a:t>Teachers’ use and knowledge of technology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Presentation software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Online communication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Performance of technology at school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2" descr="Sad face who is giving a thumbs down. Copyright is https://openclipart.org/detail/63433/thumbs-down-smiley" title="Thumb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40" y="3902829"/>
            <a:ext cx="1717020" cy="16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6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Implications?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600" dirty="0"/>
              <a:t>How do our findings reflect what is happening on your campus?</a:t>
            </a:r>
          </a:p>
          <a:p>
            <a:r>
              <a:rPr lang="en-CA" sz="3600" dirty="0"/>
              <a:t>Implications of these findings…?</a:t>
            </a:r>
          </a:p>
          <a:p>
            <a:r>
              <a:rPr lang="en-CA" sz="3600" dirty="0"/>
              <a:t>Impact on accessibility and inclusion?</a:t>
            </a:r>
          </a:p>
          <a:p>
            <a:pPr marL="0" indent="0">
              <a:buNone/>
            </a:pPr>
            <a:endParaRPr lang="en-CA" sz="3600" dirty="0"/>
          </a:p>
          <a:p>
            <a:endParaRPr lang="en-CA" dirty="0"/>
          </a:p>
        </p:txBody>
      </p:sp>
      <p:pic>
        <p:nvPicPr>
          <p:cNvPr id="5" name="Picture 4" descr="Cartoon of a cellphone smiling and giving a thumbs up. ">
            <a:extLst>
              <a:ext uri="{FF2B5EF4-FFF2-40B4-BE49-F238E27FC236}">
                <a16:creationId xmlns:a16="http://schemas.microsoft.com/office/drawing/2014/main" id="{F40238BF-5916-4709-A377-8A83B5F48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851" r="1913"/>
          <a:stretch/>
        </p:blipFill>
        <p:spPr>
          <a:xfrm>
            <a:off x="8936730" y="2600960"/>
            <a:ext cx="301236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take on this …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50797"/>
            <a:ext cx="10972800" cy="4888200"/>
          </a:xfrm>
        </p:spPr>
        <p:txBody>
          <a:bodyPr/>
          <a:lstStyle/>
          <a:p>
            <a:r>
              <a:rPr lang="en-CA" sz="3400" dirty="0"/>
              <a:t>Mainstream technology preferred by students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UD features in ease of use,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No longer an accommodation</a:t>
            </a:r>
          </a:p>
          <a:p>
            <a:r>
              <a:rPr lang="en-CA" sz="3400" dirty="0"/>
              <a:t>Integration of mobile technology into pedagogy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Inclusion of mobile technology into classroom activities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Demonstration of useful tools </a:t>
            </a:r>
          </a:p>
          <a:p>
            <a:r>
              <a:rPr lang="en-CA" sz="3400" dirty="0"/>
              <a:t>Faculty don’t have to be experts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If use it, do it well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600" dirty="0"/>
              <a:t>Only use it if has purpose</a:t>
            </a:r>
          </a:p>
          <a:p>
            <a:pPr marL="274631" lvl="1" indent="0">
              <a:buNone/>
            </a:pPr>
            <a:endParaRPr lang="en-CA" sz="3200" dirty="0"/>
          </a:p>
          <a:p>
            <a:pPr lvl="1"/>
            <a:endParaRPr lang="en-CA" sz="3200" dirty="0"/>
          </a:p>
          <a:p>
            <a:endParaRPr lang="en-CA" sz="3600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5539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take on this … (3, 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920" y="1268760"/>
            <a:ext cx="11521440" cy="488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tx1"/>
                </a:solidFill>
              </a:rPr>
              <a:t>Use of mobile technology might increase engagement</a:t>
            </a:r>
          </a:p>
          <a:p>
            <a:r>
              <a:rPr lang="en-CA" sz="3600" dirty="0">
                <a:solidFill>
                  <a:schemeClr val="tx1"/>
                </a:solidFill>
              </a:rPr>
              <a:t>Mobile technology can facilitate multiple means of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Representation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Expression</a:t>
            </a:r>
          </a:p>
          <a:p>
            <a:pPr marL="274631" lvl="1" indent="0">
              <a:buNone/>
            </a:pPr>
            <a:endParaRPr lang="en-CA" dirty="0"/>
          </a:p>
        </p:txBody>
      </p:sp>
      <p:pic>
        <p:nvPicPr>
          <p:cNvPr id="5" name="Picture 2" descr="Picture of an iPad, iPhone, and iPod. Copyright is http://www.fastcompany.com/3000961/ipad-mini-rumors-reach-fever-pitch-devices-show-web-logs" title="iPad, iPhone, iP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667387"/>
            <a:ext cx="4008120" cy="248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6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E9A8C-591F-4EC8-9E34-3571484E1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61875-FBFC-409D-B55D-3EE235E6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9958"/>
            <a:ext cx="10972800" cy="1346860"/>
          </a:xfrm>
        </p:spPr>
        <p:txBody>
          <a:bodyPr/>
          <a:lstStyle/>
          <a:p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4000" dirty="0"/>
              <a:t>Rules of Engagement</a:t>
            </a:r>
            <a: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21E2-A61A-4247-8185-F34E4C98CC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 marL="361315" lvl="0" indent="-361315">
              <a:lnSpc>
                <a:spcPct val="107000"/>
              </a:lnSpc>
              <a:spcBef>
                <a:spcPts val="1000"/>
              </a:spcBef>
            </a:pPr>
            <a:r>
              <a:rPr lang="en-CA" sz="3600" dirty="0"/>
              <a:t>Question and answer</a:t>
            </a:r>
          </a:p>
          <a:p>
            <a:pPr marL="361315" lvl="0" indent="-361315">
              <a:lnSpc>
                <a:spcPct val="107000"/>
              </a:lnSpc>
              <a:spcBef>
                <a:spcPts val="1000"/>
              </a:spcBef>
            </a:pPr>
            <a:r>
              <a:rPr lang="en-CA" sz="3600" dirty="0"/>
              <a:t>Chat</a:t>
            </a:r>
          </a:p>
          <a:p>
            <a:pPr marL="361315" lvl="0" indent="-361315">
              <a:lnSpc>
                <a:spcPct val="107000"/>
              </a:lnSpc>
              <a:spcBef>
                <a:spcPts val="1000"/>
              </a:spcBef>
            </a:pPr>
            <a:r>
              <a:rPr lang="en-CA" sz="3600" dirty="0"/>
              <a:t>Raise hand and use the microphone </a:t>
            </a:r>
          </a:p>
          <a:p>
            <a:pPr marL="361315" lvl="0" indent="-361315">
              <a:lnSpc>
                <a:spcPct val="107000"/>
              </a:lnSpc>
              <a:spcBef>
                <a:spcPts val="1000"/>
              </a:spcBef>
            </a:pPr>
            <a:r>
              <a:rPr lang="en-CA" sz="3600" dirty="0"/>
              <a:t>Breakout rooms (3x)</a:t>
            </a:r>
          </a:p>
          <a:p>
            <a:pPr marL="1143000" lvl="1" indent="-6858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CA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Pictures of cartoon figures holding up the letters of the word rules. Copyright is https://toppng.com/rules-and-regulations-PNG-free-PNG-Images_2197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099" y="3712860"/>
            <a:ext cx="3541796" cy="23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3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CB6B-58DB-4BF9-AF62-21B6CB34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3C94-3801-48A9-BF6A-AD85A44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noProof="0" dirty="0"/>
              <a:t>Covid-19 Pandemic – Method</a:t>
            </a:r>
            <a:r>
              <a:rPr lang="en-US" baseline="30000" noProof="0" dirty="0"/>
              <a:t>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6814-A241-40A3-AA20-AB50AFF4BD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Goal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What technologies are used to do schoolwork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Method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163 students with disabilities  </a:t>
            </a:r>
          </a:p>
          <a:p>
            <a:pPr lvl="1">
              <a:spcBef>
                <a:spcPts val="1200"/>
              </a:spcBef>
            </a:pPr>
            <a:r>
              <a:rPr lang="en-US" noProof="0" dirty="0"/>
              <a:t>74 students without disabilities    </a:t>
            </a:r>
          </a:p>
          <a:p>
            <a:pPr lvl="1">
              <a:spcBef>
                <a:spcPts val="1200"/>
              </a:spcBef>
            </a:pPr>
            <a:r>
              <a:rPr lang="en-US" noProof="0" dirty="0" err="1"/>
              <a:t>LimeSurvey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325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E91C-2818-4438-B440-3F3AC692E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6A118-0198-495E-9E49-1A92CF70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Covid-19 Pandemic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051-2FAE-4FEB-B2E7-7976F6EB2C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54" y="1150797"/>
            <a:ext cx="11615893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Zoom – can include captions (“craptions”)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Google Docs – speech-to-text, collaboration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Microsoft Word – speech-to-text, grammar, spell check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Calendars – reminders, alerts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Microsoft Teams – transcription (with Stream)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Office suites (Google, Microsoft)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3200" dirty="0"/>
              <a:t>To do lists and notes (can work across platforms)</a:t>
            </a:r>
          </a:p>
        </p:txBody>
      </p:sp>
    </p:spTree>
    <p:extLst>
      <p:ext uri="{BB962C8B-B14F-4D97-AF65-F5344CB8AC3E}">
        <p14:creationId xmlns:p14="http://schemas.microsoft.com/office/powerpoint/2010/main" val="3798872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10D42-9941-427E-8E61-CB375AB4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A1D41-7113-472C-B398-FEF6C1D1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US" dirty="0"/>
              <a:t>Covid-19 Pandemic -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0F8E-D9C9-4872-BF36-827885F8DB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7714" y="1268760"/>
            <a:ext cx="11756572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Most worked well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For both groups of students</a:t>
            </a:r>
          </a:p>
          <a:p>
            <a:pPr>
              <a:spcBef>
                <a:spcPts val="1200"/>
              </a:spcBef>
            </a:pPr>
            <a:r>
              <a:rPr lang="en-US" dirty="0"/>
              <a:t>But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Zoom had problems for over 1/3 of students</a:t>
            </a:r>
          </a:p>
          <a:p>
            <a:pPr lvl="1">
              <a:spcBef>
                <a:spcPts val="1200"/>
              </a:spcBef>
            </a:pPr>
            <a:r>
              <a:rPr lang="en-US" sz="3100" dirty="0"/>
              <a:t>Microsoft Teams: problems for </a:t>
            </a:r>
            <a:r>
              <a:rPr lang="en-US" sz="3100" dirty="0">
                <a:sym typeface="Symbol" panose="05050102010706020507" pitchFamily="18" charset="2"/>
              </a:rPr>
              <a:t></a:t>
            </a:r>
            <a:r>
              <a:rPr lang="en-US" sz="3100" dirty="0"/>
              <a:t>50% students with disabilities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 problems, more for students with disabilities    </a:t>
            </a:r>
          </a:p>
        </p:txBody>
      </p:sp>
    </p:spTree>
    <p:extLst>
      <p:ext uri="{BB962C8B-B14F-4D97-AF65-F5344CB8AC3E}">
        <p14:creationId xmlns:p14="http://schemas.microsoft.com/office/powerpoint/2010/main" val="389331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Implications?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CA" sz="3600" dirty="0"/>
              <a:t>What now?</a:t>
            </a:r>
          </a:p>
          <a:p>
            <a:pPr>
              <a:spcBef>
                <a:spcPts val="1800"/>
              </a:spcBef>
            </a:pPr>
            <a:r>
              <a:rPr lang="en-CA" sz="3600" dirty="0"/>
              <a:t>Would love to know if these findings echo what’s happening in your institutions during the pandemic?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85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take on this …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600" dirty="0"/>
              <a:t>Online courses have removed need for many accommodations</a:t>
            </a:r>
          </a:p>
          <a:p>
            <a:r>
              <a:rPr lang="en-CA" sz="3600" dirty="0"/>
              <a:t>Accessibility issues for diverse learners an institutional concern</a:t>
            </a:r>
          </a:p>
          <a:p>
            <a:r>
              <a:rPr lang="en-CA" sz="3600" dirty="0"/>
              <a:t>New diversity-related barriers have arisen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691985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with a little ‘r’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600" dirty="0"/>
              <a:t>Knowledge transfer</a:t>
            </a:r>
          </a:p>
          <a:p>
            <a:r>
              <a:rPr lang="en-CA" sz="3600" dirty="0"/>
              <a:t>Deliverables</a:t>
            </a:r>
          </a:p>
          <a:p>
            <a:pPr lvl="1"/>
            <a:r>
              <a:rPr lang="en-CA" sz="3200" dirty="0"/>
              <a:t>Video clips</a:t>
            </a:r>
          </a:p>
          <a:p>
            <a:pPr lvl="1"/>
            <a:r>
              <a:rPr lang="en-CA" sz="3200" dirty="0"/>
              <a:t>Tip sheets</a:t>
            </a:r>
          </a:p>
          <a:p>
            <a:pPr marL="274631" lvl="1" indent="0">
              <a:buNone/>
            </a:pPr>
            <a:endParaRPr lang="en-CA" sz="3200" dirty="0"/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CA" sz="3600" dirty="0">
                <a:solidFill>
                  <a:prstClr val="black"/>
                </a:solidFill>
                <a:hlinkClick r:id="rId3" tooltip="https://adaptech.org/"/>
              </a:rPr>
              <a:t>Adaptech.org </a:t>
            </a:r>
            <a:endParaRPr lang="en-CA" sz="3600" dirty="0">
              <a:solidFill>
                <a:prstClr val="black"/>
              </a:solidFill>
            </a:endParaRPr>
          </a:p>
          <a:p>
            <a:pPr marL="274631" lvl="1" indent="0">
              <a:buNone/>
            </a:pPr>
            <a:endParaRPr lang="en-CA" sz="3200" dirty="0"/>
          </a:p>
          <a:p>
            <a:pPr marL="274631" lvl="1" indent="0">
              <a:buNone/>
            </a:pPr>
            <a:endParaRPr lang="en-CA" sz="3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33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10972800" cy="684213"/>
          </a:xfrm>
        </p:spPr>
        <p:txBody>
          <a:bodyPr/>
          <a:lstStyle/>
          <a:p>
            <a:r>
              <a:rPr lang="en-CA" dirty="0"/>
              <a:t>Goodbye and Thanks!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715434" y="4426826"/>
            <a:ext cx="107611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Adaptech Research Network: </a:t>
            </a:r>
            <a:r>
              <a:rPr lang="en-US" sz="2800" dirty="0">
                <a:solidFill>
                  <a:srgbClr val="002060"/>
                </a:solidFill>
                <a:hlinkClick r:id="rId3" tooltip="www.adaptech.org"/>
              </a:rPr>
              <a:t>www.adaptech.org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CA" sz="2800" dirty="0">
                <a:solidFill>
                  <a:srgbClr val="002060"/>
                </a:solidFill>
              </a:rPr>
              <a:t>Alice Havel: </a:t>
            </a:r>
            <a:r>
              <a:rPr lang="en-CA" sz="2800" dirty="0">
                <a:solidFill>
                  <a:srgbClr val="002060"/>
                </a:solidFill>
                <a:hlinkClick r:id="rId4" tooltip="ahavel@dawsoncollege.qc.ca"/>
              </a:rPr>
              <a:t>ahavel@dawsoncollege.qc.ca</a:t>
            </a:r>
            <a:endParaRPr lang="en-CA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Susan </a:t>
            </a:r>
            <a:r>
              <a:rPr lang="en-US" sz="2800" dirty="0" err="1">
                <a:solidFill>
                  <a:srgbClr val="002060"/>
                </a:solidFill>
              </a:rPr>
              <a:t>Wileman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u="sng" dirty="0">
                <a:solidFill>
                  <a:srgbClr val="0033CC"/>
                </a:solidFill>
                <a:hlinkClick r:id="rId5" tooltip="swileman@dawsoncollege.qc.ca"/>
              </a:rPr>
              <a:t>swileman</a:t>
            </a:r>
            <a:r>
              <a:rPr lang="en-US" sz="2800" dirty="0">
                <a:solidFill>
                  <a:srgbClr val="002060"/>
                </a:solidFill>
                <a:hlinkClick r:id="rId5" tooltip="swileman@dawsoncollege.qc.ca"/>
              </a:rPr>
              <a:t>@dawsoncollege.qc.ca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Picture of actors Mary Walsh and Cathy Jones as their characters Mrs. Enid and Eulalia. Copyright is https://www.pressreader.com/canada/the-telegram-st-johns/20130104/281479273757238">
            <a:extLst>
              <a:ext uri="{FF2B5EF4-FFF2-40B4-BE49-F238E27FC236}">
                <a16:creationId xmlns:a16="http://schemas.microsoft.com/office/drawing/2014/main" id="{ABB59EC6-BC45-443D-949C-5E7A1FD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606" y="1285474"/>
            <a:ext cx="3660788" cy="31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1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22536"/>
            <a:ext cx="10972800" cy="4637590"/>
          </a:xfrm>
        </p:spPr>
        <p:txBody>
          <a:bodyPr/>
          <a:lstStyle/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/>
              <a:t>Fichten, C. S., Havel, A., King, L., Jorgensen, M., Budd, J., Asuncion, J., Nguyen, M. N., </a:t>
            </a:r>
            <a:r>
              <a:rPr lang="en-CA" sz="1800" dirty="0" err="1"/>
              <a:t>Amsel</a:t>
            </a:r>
            <a:r>
              <a:rPr lang="en-CA" sz="1800" dirty="0"/>
              <a:t>, R., &amp; </a:t>
            </a:r>
            <a:r>
              <a:rPr lang="en-CA" sz="1800" dirty="0" err="1"/>
              <a:t>Marcil</a:t>
            </a:r>
            <a:r>
              <a:rPr lang="en-CA" sz="1800" dirty="0"/>
              <a:t>, E. (2018). Are you in or out? Canadian students who register for disability-related services in junior/community colleges versus those who do not. </a:t>
            </a:r>
            <a:r>
              <a:rPr lang="en-CA" sz="1800" i="1" dirty="0"/>
              <a:t>Journal of Education and Human Development, 7</a:t>
            </a:r>
            <a:r>
              <a:rPr lang="en-CA" sz="1800" dirty="0"/>
              <a:t>(1), 166-175. </a:t>
            </a:r>
            <a:r>
              <a:rPr lang="en-CA" sz="1800" dirty="0">
                <a:hlinkClick r:id="rId2" tooltip="http://dx.doi.org/10.15640/jehd.v7n1a19"/>
              </a:rPr>
              <a:t>http://dx.doi.org/10.15640/jehd.v7n1a19</a:t>
            </a:r>
            <a:endParaRPr lang="en-CA" sz="1800" dirty="0"/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/>
              <a:t>Jorgensen, S., Fichten, C. S., Havel, A., Lamb, D., James, C., &amp; </a:t>
            </a:r>
            <a:r>
              <a:rPr lang="en-CA" sz="1800" dirty="0" err="1"/>
              <a:t>Barile</a:t>
            </a:r>
            <a:r>
              <a:rPr lang="en-CA" sz="1800" dirty="0"/>
              <a:t>, M. (2005). Academic performance of college students with and without disabilities: An archival study. </a:t>
            </a:r>
            <a:r>
              <a:rPr lang="en-CA" sz="1800" i="1" dirty="0"/>
              <a:t>Canadian Journal of Counselling, 39</a:t>
            </a:r>
            <a:r>
              <a:rPr lang="en-CA" sz="1800" dirty="0"/>
              <a:t>(2), 101-117.</a:t>
            </a:r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/>
              <a:t> Fichten, C. S., Jorgensen, S., Havel, A., </a:t>
            </a:r>
            <a:r>
              <a:rPr lang="en-CA" sz="1800" dirty="0" err="1"/>
              <a:t>Barile</a:t>
            </a:r>
            <a:r>
              <a:rPr lang="en-CA" sz="1800" dirty="0"/>
              <a:t>, M., Ferraro, V., Landry, M-E., </a:t>
            </a:r>
            <a:r>
              <a:rPr lang="en-CA" sz="1800" dirty="0" err="1"/>
              <a:t>Fiset</a:t>
            </a:r>
            <a:r>
              <a:rPr lang="en-CA" sz="1800" dirty="0"/>
              <a:t>, D., </a:t>
            </a:r>
            <a:r>
              <a:rPr lang="en-CA" sz="1800" dirty="0" err="1"/>
              <a:t>Juhel</a:t>
            </a:r>
            <a:r>
              <a:rPr lang="en-CA" sz="1800" dirty="0"/>
              <a:t>, J-C., </a:t>
            </a:r>
            <a:r>
              <a:rPr lang="en-CA" sz="1800" dirty="0" err="1"/>
              <a:t>Chwojka</a:t>
            </a:r>
            <a:r>
              <a:rPr lang="en-CA" sz="1800" dirty="0"/>
              <a:t>, C., Nguyen, M. N., </a:t>
            </a:r>
            <a:r>
              <a:rPr lang="en-CA" sz="1800" dirty="0" err="1"/>
              <a:t>Amsel</a:t>
            </a:r>
            <a:r>
              <a:rPr lang="en-CA" sz="1800" dirty="0"/>
              <a:t>, R., &amp; Asuncion, J. V. (2012). What happens after graduation? Outcomes, employment, and recommendations of recent junior/community college graduates with and without disabilities. </a:t>
            </a:r>
            <a:r>
              <a:rPr lang="en-CA" sz="1800" i="1" dirty="0"/>
              <a:t>Disability and Rehabilitation, 34</a:t>
            </a:r>
            <a:r>
              <a:rPr lang="en-CA" sz="1800" dirty="0"/>
              <a:t>(11), 917-924. </a:t>
            </a:r>
            <a:r>
              <a:rPr lang="en-CA" sz="1800" dirty="0">
                <a:hlinkClick r:id="rId3" tooltip="https://doi.org/10.3109/09638288.2011.626488"/>
              </a:rPr>
              <a:t>https://doi.org/10.3109/09638288.2011.626488</a:t>
            </a:r>
            <a:endParaRPr lang="en-CA" sz="1800" dirty="0"/>
          </a:p>
          <a:p>
            <a:pPr marL="342900" indent="-342900">
              <a:spcBef>
                <a:spcPts val="1000"/>
              </a:spcBef>
              <a:buAutoNum type="arabicParenR"/>
            </a:pPr>
            <a:r>
              <a:rPr lang="en-CA" sz="1800" dirty="0" err="1"/>
              <a:t>Fichten</a:t>
            </a:r>
            <a:r>
              <a:rPr lang="en-CA" sz="1800" dirty="0"/>
              <a:t>, C. S., Jorgensen, M., Nguyen, M. N., Budd, J., &amp; Lesage, G. (2015, June 4-6). </a:t>
            </a:r>
            <a:r>
              <a:rPr lang="en-CA" sz="1800" i="1" dirty="0"/>
              <a:t>Students with disabilities in higher education: Four years later </a:t>
            </a:r>
            <a:r>
              <a:rPr lang="en-CA" sz="1800" dirty="0"/>
              <a:t>[Poster session]. 76th Annual Canadian Psychological Association Convention, Ottawa, ON, Canada.</a:t>
            </a:r>
          </a:p>
          <a:p>
            <a:pPr marL="342900" indent="-342900">
              <a:buAutoNum type="arabicParenR"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6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64980"/>
            <a:ext cx="10972800" cy="4888200"/>
          </a:xfrm>
        </p:spPr>
        <p:txBody>
          <a:bodyPr/>
          <a:lstStyle/>
          <a:p>
            <a:pPr marL="342900" lvl="0" indent="-342900">
              <a:buFont typeface="+mj-lt"/>
              <a:buAutoNum type="arabicParenR" startAt="5"/>
            </a:pPr>
            <a:r>
              <a:rPr lang="en-CA" sz="1800" dirty="0"/>
              <a:t>Fichten, C. S., Nguyen, M. N., King, L., </a:t>
            </a:r>
            <a:r>
              <a:rPr lang="en-CA" sz="1800" dirty="0" err="1"/>
              <a:t>Barile</a:t>
            </a:r>
            <a:r>
              <a:rPr lang="en-CA" sz="1800" dirty="0"/>
              <a:t>, M., Havel, A., </a:t>
            </a:r>
            <a:r>
              <a:rPr lang="en-CA" sz="1800" dirty="0" err="1"/>
              <a:t>Mimouni</a:t>
            </a:r>
            <a:r>
              <a:rPr lang="en-CA" sz="1800" dirty="0"/>
              <a:t>, Z., Chauvin, A., Budd, J., Raymond, O., </a:t>
            </a:r>
            <a:r>
              <a:rPr lang="en-CA" sz="1800" dirty="0" err="1"/>
              <a:t>Juhel</a:t>
            </a:r>
            <a:r>
              <a:rPr lang="en-CA" sz="1800" dirty="0"/>
              <a:t>, J.-C., &amp; Asuncion, J. (2013). Information and communication technology profiles of college students with learning disabilities. </a:t>
            </a:r>
            <a:r>
              <a:rPr lang="en-CA" sz="1800" i="1" dirty="0"/>
              <a:t>Journal of Education and Learning, 2</a:t>
            </a:r>
            <a:r>
              <a:rPr lang="en-CA" sz="1800" dirty="0"/>
              <a:t>(1), 176-177. </a:t>
            </a:r>
            <a:r>
              <a:rPr lang="en-CA" sz="1800" dirty="0">
                <a:hlinkClick r:id="rId2" tooltip="http://dx.doi.org/10.5539/jel.v2n1p176"/>
              </a:rPr>
              <a:t>http://dx.doi.org/10.5539/jel.v2n1p176</a:t>
            </a:r>
            <a:endParaRPr lang="en-CA" sz="1800" dirty="0"/>
          </a:p>
          <a:p>
            <a:pPr marL="342900" lvl="0" indent="-342900">
              <a:buFont typeface="Arial" charset="0"/>
              <a:buAutoNum type="arabicParenR" startAt="5"/>
            </a:pPr>
            <a:r>
              <a:rPr lang="en-CA" sz="1800" dirty="0"/>
              <a:t>Fichten, C. S., King, L., Jorgensen, M., Nguyen, M. N., Budd, J., Havel, A., Asuncion, J., </a:t>
            </a:r>
            <a:r>
              <a:rPr lang="en-CA" sz="1800" dirty="0" err="1"/>
              <a:t>Amsel</a:t>
            </a:r>
            <a:r>
              <a:rPr lang="en-CA" sz="1800" dirty="0"/>
              <a:t>, R., Raymond, R., &amp; </a:t>
            </a:r>
            <a:r>
              <a:rPr lang="en-CA" sz="1800" dirty="0" err="1"/>
              <a:t>Poldma</a:t>
            </a:r>
            <a:r>
              <a:rPr lang="en-CA" sz="1800" dirty="0"/>
              <a:t>, T. (2015). What do college students really want when it comes to their instructors’ use of information and communication technologies (ICTs) in their teaching? </a:t>
            </a:r>
            <a:r>
              <a:rPr lang="en-CA" sz="1800" i="1" dirty="0"/>
              <a:t>International Journal of Learning, Teaching and Educational Research, 14</a:t>
            </a:r>
            <a:r>
              <a:rPr lang="en-CA" sz="1800" dirty="0"/>
              <a:t>(2), 173-191. </a:t>
            </a:r>
          </a:p>
          <a:p>
            <a:pPr marL="342900" lvl="0" indent="-342900">
              <a:buFont typeface="Arial" charset="0"/>
              <a:buAutoNum type="arabicParenR" startAt="5"/>
            </a:pPr>
            <a:r>
              <a:rPr lang="en-CA" sz="1800" dirty="0"/>
              <a:t>Jorgensen, M., Havel, A., Fichten, C., King, L., </a:t>
            </a:r>
            <a:r>
              <a:rPr lang="en-CA" sz="1800" dirty="0" err="1"/>
              <a:t>Marcil</a:t>
            </a:r>
            <a:r>
              <a:rPr lang="en-CA" sz="1800" dirty="0"/>
              <a:t>, E., </a:t>
            </a:r>
            <a:r>
              <a:rPr lang="en-CA" sz="1800" dirty="0" err="1"/>
              <a:t>Lussier</a:t>
            </a:r>
            <a:r>
              <a:rPr lang="en-CA" sz="1800" dirty="0"/>
              <a:t>, A., Budd, J., &amp; </a:t>
            </a:r>
            <a:r>
              <a:rPr lang="en-CA" sz="1800" dirty="0" err="1"/>
              <a:t>Vitouchanskaia</a:t>
            </a:r>
            <a:r>
              <a:rPr lang="en-CA" sz="1800" dirty="0"/>
              <a:t>, C. (2018). "Simply the best" : Professors nominated by students for their exemplary technology practices in teaching</a:t>
            </a:r>
            <a:r>
              <a:rPr lang="en-CA" sz="1800" i="1" dirty="0"/>
              <a:t>. Education and Information Technologies, 23, </a:t>
            </a:r>
            <a:r>
              <a:rPr lang="en-CA" sz="1800" dirty="0"/>
              <a:t>193-210. </a:t>
            </a:r>
            <a:r>
              <a:rPr lang="en-CA" sz="1800" dirty="0">
                <a:hlinkClick r:id="rId3" tooltip="https://doi.org/10.1007/s10639-017-9594-1"/>
              </a:rPr>
              <a:t>https://doi.org/10.1007/s10639-017-9594-1</a:t>
            </a:r>
            <a:endParaRPr lang="en-CA" sz="1800" dirty="0"/>
          </a:p>
          <a:p>
            <a:pPr marL="342900" lvl="0" indent="-342900">
              <a:buFont typeface="Arial" charset="0"/>
              <a:buAutoNum type="arabicParenR" startAt="5"/>
            </a:pPr>
            <a:r>
              <a:rPr lang="en-CA" sz="1800" dirty="0"/>
              <a:t>Fichten, C., Jorgensen, M., Havel, A., </a:t>
            </a:r>
            <a:r>
              <a:rPr lang="en-CA" sz="1800" dirty="0" err="1"/>
              <a:t>Legault</a:t>
            </a:r>
            <a:r>
              <a:rPr lang="en-CA" sz="1800" dirty="0"/>
              <a:t>, A., &amp; Budd, J. (in press). Academic performance and mobile technology use during the COVID-19 pandemic: A comparative study. </a:t>
            </a:r>
            <a:r>
              <a:rPr lang="en-CA" sz="1800" i="1" dirty="0"/>
              <a:t>Journal of Postsecondary Education </a:t>
            </a:r>
            <a:r>
              <a:rPr lang="en-CA" sz="1800" i="1"/>
              <a:t>and </a:t>
            </a:r>
            <a:r>
              <a:rPr lang="en-CA" sz="1800" i="1" smtClean="0"/>
              <a:t>Disability.</a:t>
            </a:r>
            <a:endParaRPr lang="en-CA" sz="1800" i="1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70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570"/>
            <a:ext cx="10972800" cy="684213"/>
          </a:xfrm>
        </p:spPr>
        <p:txBody>
          <a:bodyPr/>
          <a:lstStyle/>
          <a:p>
            <a:r>
              <a:rPr lang="en-CA" dirty="0"/>
              <a:t>Who are we…? </a:t>
            </a:r>
          </a:p>
        </p:txBody>
      </p:sp>
      <p:pic>
        <p:nvPicPr>
          <p:cNvPr id="5" name="Picture 2" descr="Picture of two older women sitting by the lake. Copyright is  https://www.marieclaire.co.uk/opinion/advice-from-old-women-58991">
            <a:extLst>
              <a:ext uri="{FF2B5EF4-FFF2-40B4-BE49-F238E27FC236}">
                <a16:creationId xmlns:a16="http://schemas.microsoft.com/office/drawing/2014/main" id="{D9C61049-EA57-4EF7-8E51-3E53EC38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6" y="1362577"/>
            <a:ext cx="6000889" cy="45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3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482"/>
            <a:ext cx="10972800" cy="684213"/>
          </a:xfrm>
        </p:spPr>
        <p:txBody>
          <a:bodyPr/>
          <a:lstStyle/>
          <a:p>
            <a:r>
              <a:rPr lang="en-CA" dirty="0"/>
              <a:t>Who is…?</a:t>
            </a:r>
          </a:p>
        </p:txBody>
      </p:sp>
      <p:pic>
        <p:nvPicPr>
          <p:cNvPr id="5" name="Content Placeholder 4" descr="A word cloud with the names of members of current and former members of the Adaptech Research network.">
            <a:extLst>
              <a:ext uri="{FF2B5EF4-FFF2-40B4-BE49-F238E27FC236}">
                <a16:creationId xmlns:a16="http://schemas.microsoft.com/office/drawing/2014/main" id="{10715693-83ED-49B7-B593-96D30D2E8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8" y="2269784"/>
            <a:ext cx="11654704" cy="26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568"/>
            <a:ext cx="10972800" cy="684213"/>
          </a:xfrm>
        </p:spPr>
        <p:txBody>
          <a:bodyPr/>
          <a:lstStyle/>
          <a:p>
            <a:r>
              <a:rPr lang="en-CA" dirty="0"/>
              <a:t>What is Adaptech?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3600" dirty="0"/>
              <a:t>Adaptech Research Network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Team of teachers, professionals, students, researchers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Conducts research on post-secondary students with a variety of disabilities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Focus on information and computer technologies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Based at Dawson College</a:t>
            </a:r>
          </a:p>
          <a:p>
            <a:pPr marL="274631" lvl="1" indent="0">
              <a:buNone/>
            </a:pP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7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554"/>
            <a:ext cx="10972800" cy="684213"/>
          </a:xfrm>
        </p:spPr>
        <p:txBody>
          <a:bodyPr/>
          <a:lstStyle/>
          <a:p>
            <a:r>
              <a:rPr lang="en-CA" dirty="0"/>
              <a:t>About the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CA" sz="3200" dirty="0"/>
              <a:t>Empirical</a:t>
            </a:r>
          </a:p>
          <a:p>
            <a:r>
              <a:rPr lang="en-CA" sz="3200" dirty="0"/>
              <a:t>Bilingual </a:t>
            </a:r>
          </a:p>
          <a:p>
            <a:r>
              <a:rPr lang="en-CA" sz="3200" dirty="0"/>
              <a:t>International: 5 countries</a:t>
            </a:r>
          </a:p>
          <a:p>
            <a:r>
              <a:rPr lang="en-CA" sz="3200" dirty="0"/>
              <a:t>Methods: qualitative, quantitative, archival</a:t>
            </a:r>
          </a:p>
          <a:p>
            <a:r>
              <a:rPr lang="en-CA" sz="3200" dirty="0"/>
              <a:t>Research grants</a:t>
            </a:r>
          </a:p>
          <a:p>
            <a:pPr lvl="1"/>
            <a:r>
              <a:rPr lang="en-CA" sz="2800" dirty="0"/>
              <a:t>SSHRC (Social Sciences and Humanities Research Council of Canada)</a:t>
            </a:r>
          </a:p>
          <a:p>
            <a:pPr lvl="1"/>
            <a:r>
              <a:rPr lang="fr-FR" sz="2800" dirty="0"/>
              <a:t>FRQSC (Fonds  de recherche sur la société et la culture)</a:t>
            </a:r>
          </a:p>
          <a:p>
            <a:pPr lvl="1"/>
            <a:r>
              <a:rPr lang="fr-FR" sz="2800" dirty="0"/>
              <a:t>MEES (Ministère de l'Éducation et de l'Enseignement supérieur)</a:t>
            </a:r>
          </a:p>
          <a:p>
            <a:pPr marL="274631" lvl="1" indent="0">
              <a:buNone/>
            </a:pPr>
            <a:endParaRPr lang="fr-FR" sz="2800" dirty="0"/>
          </a:p>
          <a:p>
            <a:pPr lvl="1"/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391"/>
            <a:ext cx="10972800" cy="684213"/>
          </a:xfrm>
        </p:spPr>
        <p:txBody>
          <a:bodyPr/>
          <a:lstStyle/>
          <a:p>
            <a:r>
              <a:rPr lang="en-CA" dirty="0"/>
              <a:t>Benefits of Applied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3600" dirty="0"/>
              <a:t>Gives stakeholders a voice</a:t>
            </a:r>
          </a:p>
          <a:p>
            <a:pPr>
              <a:spcBef>
                <a:spcPts val="1200"/>
              </a:spcBef>
            </a:pPr>
            <a:r>
              <a:rPr lang="en-CA" sz="3600" dirty="0"/>
              <a:t>Expands knowledge base</a:t>
            </a:r>
          </a:p>
          <a:p>
            <a:pPr>
              <a:spcBef>
                <a:spcPts val="1200"/>
              </a:spcBef>
            </a:pPr>
            <a:r>
              <a:rPr lang="en-CA" sz="3600" dirty="0"/>
              <a:t>Informs best practices</a:t>
            </a:r>
          </a:p>
          <a:p>
            <a:pPr>
              <a:spcBef>
                <a:spcPts val="1200"/>
              </a:spcBef>
            </a:pPr>
            <a:r>
              <a:rPr lang="en-CA" sz="3600" dirty="0"/>
              <a:t>Provides data for lobbying</a:t>
            </a:r>
          </a:p>
          <a:p>
            <a:pPr>
              <a:spcBef>
                <a:spcPts val="1200"/>
              </a:spcBef>
            </a:pPr>
            <a:r>
              <a:rPr lang="en-CA" sz="3600" dirty="0"/>
              <a:t>Guides policy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" name="Picture 4" descr="Image of part of a computer keyboard with the word research printed on one of the keys. Copyright is https://www.storyblocks.com/stock-image/research-word-on-keyboard-button-bdtxexeudwj6lzuc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20" y="3901440"/>
            <a:ext cx="3102380" cy="18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1506200" y="6353180"/>
            <a:ext cx="685800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5463-99AE-4975-A477-B7D79E12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391" y="100722"/>
            <a:ext cx="5449218" cy="703510"/>
          </a:xfrm>
        </p:spPr>
        <p:txBody>
          <a:bodyPr/>
          <a:lstStyle/>
          <a:p>
            <a:r>
              <a:rPr lang="en-CA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Know?</a:t>
            </a:r>
            <a:endParaRPr lang="en-CA" dirty="0"/>
          </a:p>
        </p:txBody>
      </p:sp>
      <p:pic>
        <p:nvPicPr>
          <p:cNvPr id="5" name="Online Media 4" title="RUMSFELD / KNOWNS">
            <a:hlinkClick r:id="" action="ppaction://media"/>
            <a:extLst>
              <a:ext uri="{FF2B5EF4-FFF2-40B4-BE49-F238E27FC236}">
                <a16:creationId xmlns:a16="http://schemas.microsoft.com/office/drawing/2014/main" id="{A2CA3A2C-7251-4C14-A960-0B5EA5FE7F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1745" y="1051709"/>
            <a:ext cx="8848511" cy="5450981"/>
          </a:xfrm>
          <a:prstGeom prst="rect">
            <a:avLst/>
          </a:prstGeom>
        </p:spPr>
      </p:pic>
      <p:pic>
        <p:nvPicPr>
          <p:cNvPr id="6" name="Picture 8" descr="Adaptech Research Network logo. Copyright is http://www.adaptech.org/">
            <a:extLst>
              <a:ext uri="{FF2B5EF4-FFF2-40B4-BE49-F238E27FC236}">
                <a16:creationId xmlns:a16="http://schemas.microsoft.com/office/drawing/2014/main" id="{0CDAA119-803D-F546-AC75-CDD70DB2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4" y="6206253"/>
            <a:ext cx="532376" cy="5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echTemplate.potx" id="{E28C797D-506E-476C-8C78-3F34C7E7181D}" vid="{3F51B7E5-E82D-44EF-9F73-F4B355AFFDA7}"/>
    </a:ext>
  </a:extLst>
</a:theme>
</file>

<file path=ppt/theme/theme3.xml><?xml version="1.0" encoding="utf-8"?>
<a:theme xmlns:a="http://schemas.openxmlformats.org/drawingml/2006/main" name="1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9255</TotalTime>
  <Words>1670</Words>
  <Application>Microsoft Office PowerPoint</Application>
  <PresentationFormat>Widescreen</PresentationFormat>
  <Paragraphs>275</Paragraphs>
  <Slides>38</Slides>
  <Notes>34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Gill Sans MT</vt:lpstr>
      <vt:lpstr>Symbol</vt:lpstr>
      <vt:lpstr>Tahoma</vt:lpstr>
      <vt:lpstr>Times New Roman</vt:lpstr>
      <vt:lpstr>Wingdings 3</vt:lpstr>
      <vt:lpstr>Office Theme</vt:lpstr>
      <vt:lpstr>Origine</vt:lpstr>
      <vt:lpstr>1_Origine</vt:lpstr>
      <vt:lpstr>Worksheet</vt:lpstr>
      <vt:lpstr>Heads up! How Adaptech’s Research Findings Can Inform your Practice</vt:lpstr>
      <vt:lpstr>Agenda</vt:lpstr>
      <vt:lpstr>          Rules of Engagement </vt:lpstr>
      <vt:lpstr>Who are we…? </vt:lpstr>
      <vt:lpstr>Who is…?</vt:lpstr>
      <vt:lpstr>What is Adaptech?</vt:lpstr>
      <vt:lpstr>About the Research</vt:lpstr>
      <vt:lpstr>Benefits of Applied Research</vt:lpstr>
      <vt:lpstr>What do we Know?</vt:lpstr>
      <vt:lpstr>Accessibility and Post-Secondary Education</vt:lpstr>
      <vt:lpstr>Implications? (1)</vt:lpstr>
      <vt:lpstr>Our take on this … (1)</vt:lpstr>
      <vt:lpstr>Graduation and Perseverance2 </vt:lpstr>
      <vt:lpstr>Grades</vt:lpstr>
      <vt:lpstr>Employment</vt:lpstr>
      <vt:lpstr>Employment: 4 Years Later</vt:lpstr>
      <vt:lpstr>Implications? (2)</vt:lpstr>
      <vt:lpstr>Our take on this … (2)</vt:lpstr>
      <vt:lpstr>Our take on this … (2, Cont’d)</vt:lpstr>
      <vt:lpstr>Specialized ICTs Recommended by Experts5</vt:lpstr>
      <vt:lpstr>Specialized ICTs used by Students5</vt:lpstr>
      <vt:lpstr>ICTs and LD: Our Findings5</vt:lpstr>
      <vt:lpstr>Use of Personal Technology in Class6</vt:lpstr>
      <vt:lpstr>Do Faculty Need to be Experts?7</vt:lpstr>
      <vt:lpstr>Technology that Worked Well</vt:lpstr>
      <vt:lpstr>Technology that did not Work Well</vt:lpstr>
      <vt:lpstr>Implications? (3)</vt:lpstr>
      <vt:lpstr>Our take on this … (3)</vt:lpstr>
      <vt:lpstr>Our take on this … (3, Cont’d)</vt:lpstr>
      <vt:lpstr>Covid-19 Pandemic – Method8</vt:lpstr>
      <vt:lpstr>Covid-19 Pandemic - Results</vt:lpstr>
      <vt:lpstr>Covid-19 Pandemic - Conclusions</vt:lpstr>
      <vt:lpstr>Implications? (4)</vt:lpstr>
      <vt:lpstr>Our take on this … (4)</vt:lpstr>
      <vt:lpstr>Research with a little ‘r’</vt:lpstr>
      <vt:lpstr>Goodbye and Thanks!</vt:lpstr>
      <vt:lpstr>References</vt:lpstr>
      <vt:lpstr>References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 up! How Adaptech’s Research Findings Can Inform your Practice</dc:title>
  <dc:creator>Susie Wileman</dc:creator>
  <cp:lastModifiedBy>Adaptech Research Network</cp:lastModifiedBy>
  <cp:revision>151</cp:revision>
  <dcterms:created xsi:type="dcterms:W3CDTF">2021-04-21T21:07:01Z</dcterms:created>
  <dcterms:modified xsi:type="dcterms:W3CDTF">2021-05-07T18:33:10Z</dcterms:modified>
</cp:coreProperties>
</file>