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9.jp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816" r:id="rId2"/>
    <p:sldMasterId id="2147483822" r:id="rId3"/>
  </p:sldMasterIdLst>
  <p:notesMasterIdLst>
    <p:notesMasterId r:id="rId22"/>
  </p:notesMasterIdLst>
  <p:handoutMasterIdLst>
    <p:handoutMasterId r:id="rId23"/>
  </p:handoutMasterIdLst>
  <p:sldIdLst>
    <p:sldId id="494" r:id="rId4"/>
    <p:sldId id="486" r:id="rId5"/>
    <p:sldId id="490" r:id="rId6"/>
    <p:sldId id="485" r:id="rId7"/>
    <p:sldId id="274" r:id="rId8"/>
    <p:sldId id="495" r:id="rId9"/>
    <p:sldId id="272" r:id="rId10"/>
    <p:sldId id="488" r:id="rId11"/>
    <p:sldId id="505" r:id="rId12"/>
    <p:sldId id="496" r:id="rId13"/>
    <p:sldId id="497" r:id="rId14"/>
    <p:sldId id="504" r:id="rId15"/>
    <p:sldId id="498" r:id="rId16"/>
    <p:sldId id="499" r:id="rId17"/>
    <p:sldId id="501" r:id="rId18"/>
    <p:sldId id="502" r:id="rId19"/>
    <p:sldId id="500" r:id="rId20"/>
    <p:sldId id="503" r:id="rId21"/>
  </p:sldIdLst>
  <p:sldSz cx="12192000" cy="6858000"/>
  <p:notesSz cx="7010400" cy="9236075"/>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ck C. Legault" initials="ACL" lastIdx="1" clrIdx="0">
    <p:extLst>
      <p:ext uri="{19B8F6BF-5375-455C-9EA6-DF929625EA0E}">
        <p15:presenceInfo xmlns:p15="http://schemas.microsoft.com/office/powerpoint/2012/main" userId="S::aclegault@dawsoncollege.qc.ca::416d2180-729d-4e77-9aba-a16c56ca89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86" autoAdjust="0"/>
  </p:normalViewPr>
  <p:slideViewPr>
    <p:cSldViewPr snapToGrid="0">
      <p:cViewPr varScale="1">
        <p:scale>
          <a:sx n="61" d="100"/>
          <a:sy n="61" d="100"/>
        </p:scale>
        <p:origin x="860" y="96"/>
      </p:cViewPr>
      <p:guideLst>
        <p:guide orient="horz" pos="2160"/>
        <p:guide pos="3840"/>
      </p:guideLst>
    </p:cSldViewPr>
  </p:slideViewPr>
  <p:notesTextViewPr>
    <p:cViewPr>
      <p:scale>
        <a:sx n="150" d="100"/>
        <a:sy n="150" d="100"/>
      </p:scale>
      <p:origin x="0" y="0"/>
    </p:cViewPr>
  </p:notesTextViewPr>
  <p:sorterViewPr>
    <p:cViewPr>
      <p:scale>
        <a:sx n="1" d="1"/>
        <a:sy n="1" d="1"/>
      </p:scale>
      <p:origin x="0" y="0"/>
    </p:cViewPr>
  </p:sorterViewPr>
  <p:notesViewPr>
    <p:cSldViewPr snapToGrid="0">
      <p:cViewPr>
        <p:scale>
          <a:sx n="1" d="2"/>
          <a:sy n="1" d="2"/>
        </p:scale>
        <p:origin x="0" y="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3" y="0"/>
            <a:ext cx="3037401"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3970611" y="0"/>
            <a:ext cx="3038595"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3" y="8774275"/>
            <a:ext cx="3037401" cy="459667"/>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3970611" y="8774275"/>
            <a:ext cx="3038595" cy="459667"/>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smtClean="0">
                <a:latin typeface="Times New Roman" pitchFamily="18" charset="0"/>
              </a:defRPr>
            </a:lvl1pPr>
          </a:lstStyle>
          <a:p>
            <a:pPr>
              <a:defRPr/>
            </a:pPr>
            <a:fld id="{94164601-6281-47D0-921F-0F42C8F89E2C}" type="slidenum">
              <a:rPr lang="fr-CA" altLang="fr-FR"/>
              <a:pPr>
                <a:defRPr/>
              </a:pPr>
              <a:t>‹#›</a:t>
            </a:fld>
            <a:endParaRPr lang="fr-CA" altLang="fr-FR"/>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0"/>
            <a:ext cx="3037401"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cs typeface="+mn-cs"/>
              </a:defRPr>
            </a:lvl1pPr>
          </a:lstStyle>
          <a:p>
            <a:pPr>
              <a:defRPr/>
            </a:pPr>
            <a:endParaRPr lang="fr-CA"/>
          </a:p>
        </p:txBody>
      </p:sp>
      <p:sp>
        <p:nvSpPr>
          <p:cNvPr id="6147" name="Rectangle 3"/>
          <p:cNvSpPr>
            <a:spLocks noGrp="1" noChangeArrowheads="1"/>
          </p:cNvSpPr>
          <p:nvPr>
            <p:ph type="dt" idx="1"/>
          </p:nvPr>
        </p:nvSpPr>
        <p:spPr bwMode="auto">
          <a:xfrm>
            <a:off x="3973001" y="0"/>
            <a:ext cx="3037401"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cs typeface="+mn-cs"/>
              </a:defRPr>
            </a:lvl1pPr>
          </a:lstStyle>
          <a:p>
            <a:pPr>
              <a:defRPr/>
            </a:pPr>
            <a:endParaRPr lang="fr-CA"/>
          </a:p>
        </p:txBody>
      </p:sp>
      <p:sp>
        <p:nvSpPr>
          <p:cNvPr id="37892" name="Rectangle 4"/>
          <p:cNvSpPr>
            <a:spLocks noGrp="1" noRot="1" noChangeAspect="1" noChangeArrowheads="1" noTextEdit="1"/>
          </p:cNvSpPr>
          <p:nvPr>
            <p:ph type="sldImg" idx="2"/>
          </p:nvPr>
        </p:nvSpPr>
        <p:spPr bwMode="auto">
          <a:xfrm>
            <a:off x="427038" y="692150"/>
            <a:ext cx="61563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4404" y="4387136"/>
            <a:ext cx="5141597" cy="415623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3" y="8774271"/>
            <a:ext cx="3037401" cy="461804"/>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cs typeface="+mn-cs"/>
              </a:defRPr>
            </a:lvl1pPr>
          </a:lstStyle>
          <a:p>
            <a:pPr>
              <a:defRPr/>
            </a:pPr>
            <a:endParaRPr lang="fr-CA"/>
          </a:p>
        </p:txBody>
      </p:sp>
      <p:sp>
        <p:nvSpPr>
          <p:cNvPr id="6151" name="Rectangle 7"/>
          <p:cNvSpPr>
            <a:spLocks noGrp="1" noChangeArrowheads="1"/>
          </p:cNvSpPr>
          <p:nvPr>
            <p:ph type="sldNum" sz="quarter" idx="5"/>
          </p:nvPr>
        </p:nvSpPr>
        <p:spPr bwMode="auto">
          <a:xfrm>
            <a:off x="3973001" y="8774271"/>
            <a:ext cx="3037401" cy="461804"/>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smtClean="0"/>
            </a:lvl1pPr>
          </a:lstStyle>
          <a:p>
            <a:pPr>
              <a:defRPr/>
            </a:pPr>
            <a:fld id="{DAE4E70F-697E-4098-ACB2-62C4FAF0F957}" type="slidenum">
              <a:rPr lang="fr-CA" altLang="fr-FR"/>
              <a:pPr>
                <a:defRPr/>
              </a:pPr>
              <a:t>‹#›</a:t>
            </a:fld>
            <a:endParaRPr lang="fr-CA" altLang="fr-FR"/>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a:t>
            </a:fld>
            <a:endParaRPr lang="fr-CA" altLang="fr-FR"/>
          </a:p>
        </p:txBody>
      </p:sp>
    </p:spTree>
    <p:extLst>
      <p:ext uri="{BB962C8B-B14F-4D97-AF65-F5344CB8AC3E}">
        <p14:creationId xmlns:p14="http://schemas.microsoft.com/office/powerpoint/2010/main" val="1864753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AE4E70F-697E-4098-ACB2-62C4FAF0F957}" type="slidenum">
              <a:rPr kumimoji="0" lang="fr-CA" altLang="fr-FR" sz="1300" b="0" i="0" u="none" strike="noStrike" kern="1200" cap="none" spc="0" normalizeH="0" baseline="0" noProof="0" smtClean="0">
                <a:ln>
                  <a:noFill/>
                </a:ln>
                <a:solidFill>
                  <a:srgbClr val="000000"/>
                </a:solidFill>
                <a:effectLst/>
                <a:uLnTx/>
                <a:uFillTx/>
                <a:latin typeface="Tahoma"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fr-CA" altLang="fr-FR" sz="1300" b="0"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1202830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AE4E70F-697E-4098-ACB2-62C4FAF0F957}" type="slidenum">
              <a:rPr kumimoji="0" lang="fr-CA" altLang="fr-FR" sz="1300" b="0" i="0" u="none" strike="noStrike" kern="1200" cap="none" spc="0" normalizeH="0" baseline="0" noProof="0" smtClean="0">
                <a:ln>
                  <a:noFill/>
                </a:ln>
                <a:solidFill>
                  <a:srgbClr val="000000"/>
                </a:solidFill>
                <a:effectLst/>
                <a:uLnTx/>
                <a:uFillTx/>
                <a:latin typeface="Tahoma"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fr-CA" altLang="fr-FR" sz="1300" b="0" i="0" u="none" strike="noStrike" kern="1200" cap="none" spc="0" normalizeH="0" baseline="0" noProof="0" dirty="0">
              <a:ln>
                <a:noFill/>
              </a:ln>
              <a:solidFill>
                <a:srgbClr val="000000"/>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4145506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Supporting students with the online submission</a:t>
            </a:r>
            <a:r>
              <a:rPr lang="en-CA" baseline="0" dirty="0"/>
              <a:t> of assignments: Inform students about what type of documents and size of file can be uploaded as an attachment for submission.</a:t>
            </a:r>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14</a:t>
            </a:fld>
            <a:endParaRPr lang="fr-CA" altLang="fr-FR"/>
          </a:p>
        </p:txBody>
      </p:sp>
    </p:spTree>
    <p:extLst>
      <p:ext uri="{BB962C8B-B14F-4D97-AF65-F5344CB8AC3E}">
        <p14:creationId xmlns:p14="http://schemas.microsoft.com/office/powerpoint/2010/main" val="162005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17</a:t>
            </a:fld>
            <a:endParaRPr lang="fr-CA" altLang="fr-FR"/>
          </a:p>
        </p:txBody>
      </p:sp>
    </p:spTree>
    <p:extLst>
      <p:ext uri="{BB962C8B-B14F-4D97-AF65-F5344CB8AC3E}">
        <p14:creationId xmlns:p14="http://schemas.microsoft.com/office/powerpoint/2010/main" val="725002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3:notes"/>
          <p:cNvSpPr txBox="1">
            <a:spLocks noGrp="1"/>
          </p:cNvSpPr>
          <p:nvPr>
            <p:ph type="body" idx="1"/>
          </p:nvPr>
        </p:nvSpPr>
        <p:spPr>
          <a:xfrm>
            <a:off x="1239099" y="3278826"/>
            <a:ext cx="6818205" cy="3106257"/>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90" name="Google Shape;190;p23:notes"/>
          <p:cNvSpPr>
            <a:spLocks noGrp="1" noRot="1" noChangeAspect="1"/>
          </p:cNvSpPr>
          <p:nvPr>
            <p:ph type="sldImg" idx="2"/>
          </p:nvPr>
        </p:nvSpPr>
        <p:spPr>
          <a:xfrm>
            <a:off x="2347913" y="517525"/>
            <a:ext cx="4602162" cy="2589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09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Need to explain that is </a:t>
            </a:r>
            <a:r>
              <a:rPr lang="en-CA" dirty="0" err="1"/>
              <a:t>is</a:t>
            </a:r>
            <a:r>
              <a:rPr lang="en-CA" dirty="0"/>
              <a:t> two studies from the same data.</a:t>
            </a:r>
          </a:p>
          <a:p>
            <a:pPr marL="171450" indent="-171450">
              <a:buFont typeface="Arial" panose="020B0604020202020204" pitchFamily="34" charset="0"/>
              <a:buChar char="•"/>
            </a:pPr>
            <a:r>
              <a:rPr lang="en-CA" dirty="0"/>
              <a:t>The 2</a:t>
            </a:r>
            <a:r>
              <a:rPr lang="en-CA" baseline="30000" dirty="0"/>
              <a:t>nd</a:t>
            </a:r>
            <a:r>
              <a:rPr lang="en-CA" dirty="0"/>
              <a:t> one is a subset (n =24) of the first, larger group.  </a:t>
            </a: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2</a:t>
            </a:fld>
            <a:endParaRPr lang="fr-CA" altLang="fr-FR"/>
          </a:p>
        </p:txBody>
      </p:sp>
    </p:spTree>
    <p:extLst>
      <p:ext uri="{BB962C8B-B14F-4D97-AF65-F5344CB8AC3E}">
        <p14:creationId xmlns:p14="http://schemas.microsoft.com/office/powerpoint/2010/main" val="3479783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were many!  We wanted to find out </a:t>
            </a: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3</a:t>
            </a:fld>
            <a:endParaRPr lang="fr-CA" altLang="fr-FR"/>
          </a:p>
        </p:txBody>
      </p:sp>
    </p:spTree>
    <p:extLst>
      <p:ext uri="{BB962C8B-B14F-4D97-AF65-F5344CB8AC3E}">
        <p14:creationId xmlns:p14="http://schemas.microsoft.com/office/powerpoint/2010/main" val="3742385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4</a:t>
            </a:fld>
            <a:endParaRPr lang="fr-CA" altLang="fr-FR"/>
          </a:p>
        </p:txBody>
      </p:sp>
    </p:spTree>
    <p:extLst>
      <p:ext uri="{BB962C8B-B14F-4D97-AF65-F5344CB8AC3E}">
        <p14:creationId xmlns:p14="http://schemas.microsoft.com/office/powerpoint/2010/main" val="1230967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5</a:t>
            </a:fld>
            <a:endParaRPr lang="fr-CA" altLang="fr-FR"/>
          </a:p>
        </p:txBody>
      </p:sp>
    </p:spTree>
    <p:extLst>
      <p:ext uri="{BB962C8B-B14F-4D97-AF65-F5344CB8AC3E}">
        <p14:creationId xmlns:p14="http://schemas.microsoft.com/office/powerpoint/2010/main" val="16946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6</a:t>
            </a:fld>
            <a:endParaRPr lang="fr-CA" altLang="fr-FR"/>
          </a:p>
        </p:txBody>
      </p:sp>
    </p:spTree>
    <p:extLst>
      <p:ext uri="{BB962C8B-B14F-4D97-AF65-F5344CB8AC3E}">
        <p14:creationId xmlns:p14="http://schemas.microsoft.com/office/powerpoint/2010/main" val="363837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7</a:t>
            </a:fld>
            <a:endParaRPr lang="fr-CA" altLang="fr-FR"/>
          </a:p>
        </p:txBody>
      </p:sp>
    </p:spTree>
    <p:extLst>
      <p:ext uri="{BB962C8B-B14F-4D97-AF65-F5344CB8AC3E}">
        <p14:creationId xmlns:p14="http://schemas.microsoft.com/office/powerpoint/2010/main" val="1463496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8</a:t>
            </a:fld>
            <a:endParaRPr lang="fr-CA" altLang="fr-FR"/>
          </a:p>
        </p:txBody>
      </p:sp>
    </p:spTree>
    <p:extLst>
      <p:ext uri="{BB962C8B-B14F-4D97-AF65-F5344CB8AC3E}">
        <p14:creationId xmlns:p14="http://schemas.microsoft.com/office/powerpoint/2010/main" val="48417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914287">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00D08F7-0A18-484A-AB15-A0B7FE19C275}" type="slidenum">
              <a:rPr kumimoji="0" lang="fr-CA" altLang="fr-FR" sz="1300" b="0" i="0" u="none" strike="noStrike" kern="1200" cap="none" spc="0" normalizeH="0" baseline="0" noProof="0" smtClean="0">
                <a:ln>
                  <a:noFill/>
                </a:ln>
                <a:solidFill>
                  <a:prstClr val="black"/>
                </a:solidFill>
                <a:effectLst/>
                <a:uLnTx/>
                <a:uFillTx/>
                <a:latin typeface="Tahoma"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fr-CA" altLang="fr-FR" sz="1300" b="0" i="0" u="none" strike="noStrike" kern="1200" cap="none" spc="0" normalizeH="0" baseline="0" noProof="0" dirty="0">
              <a:ln>
                <a:noFill/>
              </a:ln>
              <a:solidFill>
                <a:prstClr val="black"/>
              </a:solidFill>
              <a:effectLst/>
              <a:uLnTx/>
              <a:uFillTx/>
              <a:latin typeface="Tahoma" pitchFamily="34" charset="0"/>
              <a:ea typeface="+mn-ea"/>
              <a:cs typeface="Arial" charset="0"/>
            </a:endParaRPr>
          </a:p>
        </p:txBody>
      </p:sp>
    </p:spTree>
    <p:extLst>
      <p:ext uri="{BB962C8B-B14F-4D97-AF65-F5344CB8AC3E}">
        <p14:creationId xmlns:p14="http://schemas.microsoft.com/office/powerpoint/2010/main" val="2690539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1119717" y="3648080"/>
            <a:ext cx="10447867"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a:p>
        </p:txBody>
      </p:sp>
      <p:sp>
        <p:nvSpPr>
          <p:cNvPr id="8" name="Titre 7"/>
          <p:cNvSpPr>
            <a:spLocks noGrp="1"/>
          </p:cNvSpPr>
          <p:nvPr>
            <p:ph type="ctrTitle"/>
          </p:nvPr>
        </p:nvSpPr>
        <p:spPr>
          <a:xfrm>
            <a:off x="623890" y="795000"/>
            <a:ext cx="11081515" cy="1921453"/>
          </a:xfrm>
        </p:spPr>
        <p:txBody>
          <a:bodyPr anchor="t"/>
          <a:lstStyle>
            <a:lvl1pPr algn="r">
              <a:defRPr sz="3600">
                <a:solidFill>
                  <a:srgbClr val="0033CC"/>
                </a:solidFill>
                <a:effectLst/>
              </a:defRPr>
            </a:lvl1pPr>
          </a:lstStyle>
          <a:p>
            <a:r>
              <a:rPr lang="en-US"/>
              <a:t>Click to edit Master title style</a:t>
            </a:r>
            <a:endParaRPr lang="en-US" dirty="0"/>
          </a:p>
        </p:txBody>
      </p:sp>
      <p:sp>
        <p:nvSpPr>
          <p:cNvPr id="9" name="Sous-titre 8"/>
          <p:cNvSpPr>
            <a:spLocks noGrp="1"/>
          </p:cNvSpPr>
          <p:nvPr>
            <p:ph type="subTitle" idx="1"/>
          </p:nvPr>
        </p:nvSpPr>
        <p:spPr>
          <a:xfrm>
            <a:off x="623890" y="2962279"/>
            <a:ext cx="10943694" cy="3272265"/>
          </a:xfrm>
          <a:ln>
            <a:noFill/>
          </a:ln>
        </p:spPr>
        <p:txBody>
          <a:bodyPr/>
          <a:lstStyle>
            <a:lvl1pPr marL="0" indent="0" algn="r">
              <a:buNone/>
              <a:defRPr sz="2800">
                <a:solidFill>
                  <a:srgbClr val="0033CC"/>
                </a:solidFill>
                <a:latin typeface="Arial" panose="020B0604020202020204" pitchFamily="34" charset="0"/>
                <a:ea typeface="+mj-ea"/>
                <a:cs typeface="Arial" panose="020B0604020202020204" pitchFamily="34" charset="0"/>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330F0995-9B71-4D39-A35C-014D4C66BC94}"/>
              </a:ext>
            </a:extLst>
          </p:cNvPr>
          <p:cNvPicPr>
            <a:picLocks noChangeAspect="1"/>
          </p:cNvPicPr>
          <p:nvPr userDrawn="1"/>
        </p:nvPicPr>
        <p:blipFill>
          <a:blip r:embed="rId2"/>
          <a:stretch>
            <a:fillRect/>
          </a:stretch>
        </p:blipFill>
        <p:spPr>
          <a:xfrm>
            <a:off x="63010" y="6257679"/>
            <a:ext cx="461665" cy="461665"/>
          </a:xfrm>
          <a:prstGeom prst="rect">
            <a:avLst/>
          </a:prstGeom>
        </p:spPr>
      </p:pic>
      <p:sp>
        <p:nvSpPr>
          <p:cNvPr id="11" name="Espace réservé du numéro de diapositive 22">
            <a:extLst>
              <a:ext uri="{FF2B5EF4-FFF2-40B4-BE49-F238E27FC236}">
                <a16:creationId xmlns:a16="http://schemas.microsoft.com/office/drawing/2014/main" id="{BBF05A28-4B5E-4734-93D2-CB408D8DF470}"/>
              </a:ext>
            </a:extLst>
          </p:cNvPr>
          <p:cNvSpPr>
            <a:spLocks noGrp="1"/>
          </p:cNvSpPr>
          <p:nvPr>
            <p:ph type="sldNum" sz="quarter" idx="11"/>
          </p:nvPr>
        </p:nvSpPr>
        <p:spPr>
          <a:xfrm>
            <a:off x="11339736" y="6418506"/>
            <a:ext cx="68580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320372802"/>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400" b="1">
                <a:effectLst/>
              </a:defRPr>
            </a:lvl1pPr>
          </a:lstStyle>
          <a:p>
            <a:r>
              <a:rPr lang="en-US"/>
              <a:t>Click to edit Master title style</a:t>
            </a:r>
            <a:endParaRPr lang="en-US" dirty="0"/>
          </a:p>
        </p:txBody>
      </p:sp>
      <p:sp>
        <p:nvSpPr>
          <p:cNvPr id="8" name="Espace réservé du contenu 7"/>
          <p:cNvSpPr>
            <a:spLocks noGrp="1"/>
          </p:cNvSpPr>
          <p:nvPr>
            <p:ph sz="quarter" idx="1"/>
          </p:nvPr>
        </p:nvSpPr>
        <p:spPr>
          <a:xfrm>
            <a:off x="609600" y="1268760"/>
            <a:ext cx="10972800" cy="4888200"/>
          </a:xfrm>
        </p:spPr>
        <p:txBody>
          <a:bodyPr/>
          <a:lstStyle>
            <a:lvl1pPr marL="361942" indent="-361942">
              <a:buSzPct val="110000"/>
              <a:defRPr sz="4000"/>
            </a:lvl1pPr>
            <a:lvl2pPr marL="628635" indent="-354004">
              <a:buSzPct val="110000"/>
              <a:defRPr sz="3600"/>
            </a:lvl2pPr>
            <a:lvl3pPr marL="895328" indent="-301618">
              <a:buSzPct val="110000"/>
              <a:defRPr sz="3200"/>
            </a:lvl3pPr>
            <a:lvl4pPr marL="1162022" indent="-293681">
              <a:buSzPct val="110000"/>
              <a:defRPr sz="2800"/>
            </a:lvl4pPr>
            <a:lvl5pPr marL="1438239" indent="-295267">
              <a:buSzPct val="110000"/>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Espace réservé de la date 13"/>
          <p:cNvSpPr>
            <a:spLocks noGrp="1"/>
          </p:cNvSpPr>
          <p:nvPr>
            <p:ph type="dt" sz="half" idx="10"/>
          </p:nvPr>
        </p:nvSpPr>
        <p:spPr>
          <a:xfrm>
            <a:off x="609600" y="6353180"/>
            <a:ext cx="10721009" cy="365125"/>
          </a:xfrm>
          <a:prstGeom prst="rect">
            <a:avLst/>
          </a:prstGeom>
        </p:spPr>
        <p:txBody>
          <a:bodyPr/>
          <a:lstStyle>
            <a:lvl1pPr>
              <a:defRPr/>
            </a:lvl1pPr>
          </a:lstStyle>
          <a:p>
            <a:pPr>
              <a:defRPr/>
            </a:pPr>
            <a:r>
              <a:rPr lang="fr-FR" dirty="0"/>
              <a:t>    </a:t>
            </a:r>
          </a:p>
        </p:txBody>
      </p:sp>
      <p:sp>
        <p:nvSpPr>
          <p:cNvPr id="5" name="Espace réservé du numéro de diapositive 22"/>
          <p:cNvSpPr>
            <a:spLocks noGrp="1"/>
          </p:cNvSpPr>
          <p:nvPr>
            <p:ph type="sldNum" sz="quarter" idx="11"/>
          </p:nvPr>
        </p:nvSpPr>
        <p:spPr>
          <a:xfrm>
            <a:off x="11506200" y="6353180"/>
            <a:ext cx="68580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04017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012FFF56-9A30-4320-8622-D265EFAD1981}" type="datetime1">
              <a:rPr lang="en-US" smtClean="0"/>
              <a:t>11/18/2021</a:t>
            </a:fld>
            <a:endParaRPr lang="en-US"/>
          </a:p>
        </p:txBody>
      </p:sp>
      <p:sp>
        <p:nvSpPr>
          <p:cNvPr id="6" name="Holder 6"/>
          <p:cNvSpPr>
            <a:spLocks noGrp="1"/>
          </p:cNvSpPr>
          <p:nvPr>
            <p:ph type="sldNum" sz="quarter" idx="7"/>
          </p:nvPr>
        </p:nvSpPr>
        <p:spPr/>
        <p:txBody>
          <a:bodyPr lIns="0" tIns="0" rIns="0" bIns="0"/>
          <a:lstStyle>
            <a:lvl1pPr>
              <a:defRPr sz="1400" b="0" i="0">
                <a:solidFill>
                  <a:srgbClr val="0033CC"/>
                </a:solidFill>
                <a:latin typeface="Arial"/>
                <a:cs typeface="Arial"/>
              </a:defRPr>
            </a:lvl1pPr>
          </a:lstStyle>
          <a:p>
            <a:pPr marL="38100">
              <a:lnSpc>
                <a:spcPts val="1650"/>
              </a:lnSpc>
            </a:pPr>
            <a:fld id="{81D60167-4931-47E6-BA6A-407CBD079E47}" type="slidenum">
              <a:rPr dirty="0"/>
              <a:t>‹#›</a:t>
            </a:fld>
            <a:endParaRPr dirty="0"/>
          </a:p>
        </p:txBody>
      </p:sp>
    </p:spTree>
    <p:extLst>
      <p:ext uri="{BB962C8B-B14F-4D97-AF65-F5344CB8AC3E}">
        <p14:creationId xmlns:p14="http://schemas.microsoft.com/office/powerpoint/2010/main" val="94224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33C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600" b="0" i="0">
                <a:solidFill>
                  <a:srgbClr val="072C6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F212434-35D3-4C85-B0E5-F64D0C95DE1B}" type="datetime1">
              <a:rPr lang="en-US" smtClean="0"/>
              <a:t>11/18/2021</a:t>
            </a:fld>
            <a:endParaRPr lang="en-US"/>
          </a:p>
        </p:txBody>
      </p:sp>
      <p:sp>
        <p:nvSpPr>
          <p:cNvPr id="6" name="Holder 6"/>
          <p:cNvSpPr>
            <a:spLocks noGrp="1"/>
          </p:cNvSpPr>
          <p:nvPr>
            <p:ph type="sldNum" sz="quarter" idx="7"/>
          </p:nvPr>
        </p:nvSpPr>
        <p:spPr/>
        <p:txBody>
          <a:bodyPr lIns="0" tIns="0" rIns="0" bIns="0"/>
          <a:lstStyle>
            <a:lvl1pPr>
              <a:defRPr sz="1400" b="0" i="0">
                <a:solidFill>
                  <a:srgbClr val="0033CC"/>
                </a:solidFill>
                <a:latin typeface="Arial"/>
                <a:cs typeface="Arial"/>
              </a:defRPr>
            </a:lvl1pPr>
          </a:lstStyle>
          <a:p>
            <a:pPr marL="38100">
              <a:lnSpc>
                <a:spcPts val="1650"/>
              </a:lnSpc>
            </a:pPr>
            <a:fld id="{81D60167-4931-47E6-BA6A-407CBD079E47}" type="slidenum">
              <a:rPr dirty="0"/>
              <a:t>‹#›</a:t>
            </a:fld>
            <a:endParaRPr dirty="0"/>
          </a:p>
        </p:txBody>
      </p:sp>
    </p:spTree>
    <p:extLst>
      <p:ext uri="{BB962C8B-B14F-4D97-AF65-F5344CB8AC3E}">
        <p14:creationId xmlns:p14="http://schemas.microsoft.com/office/powerpoint/2010/main" val="370254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33CC"/>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B4B9CB17-EC9F-41B9-A3DB-204D3784F605}" type="datetime1">
              <a:rPr lang="en-US" smtClean="0"/>
              <a:t>11/18/2021</a:t>
            </a:fld>
            <a:endParaRPr lang="en-US"/>
          </a:p>
        </p:txBody>
      </p:sp>
      <p:sp>
        <p:nvSpPr>
          <p:cNvPr id="7" name="Holder 7"/>
          <p:cNvSpPr>
            <a:spLocks noGrp="1"/>
          </p:cNvSpPr>
          <p:nvPr>
            <p:ph type="sldNum" sz="quarter" idx="7"/>
          </p:nvPr>
        </p:nvSpPr>
        <p:spPr/>
        <p:txBody>
          <a:bodyPr lIns="0" tIns="0" rIns="0" bIns="0"/>
          <a:lstStyle>
            <a:lvl1pPr>
              <a:defRPr sz="1400" b="0" i="0">
                <a:solidFill>
                  <a:srgbClr val="0033CC"/>
                </a:solidFill>
                <a:latin typeface="Arial"/>
                <a:cs typeface="Arial"/>
              </a:defRPr>
            </a:lvl1pPr>
          </a:lstStyle>
          <a:p>
            <a:pPr marL="38100">
              <a:lnSpc>
                <a:spcPts val="1650"/>
              </a:lnSpc>
            </a:pPr>
            <a:fld id="{81D60167-4931-47E6-BA6A-407CBD079E47}" type="slidenum">
              <a:rPr dirty="0"/>
              <a:t>‹#›</a:t>
            </a:fld>
            <a:endParaRPr dirty="0"/>
          </a:p>
        </p:txBody>
      </p:sp>
    </p:spTree>
    <p:extLst>
      <p:ext uri="{BB962C8B-B14F-4D97-AF65-F5344CB8AC3E}">
        <p14:creationId xmlns:p14="http://schemas.microsoft.com/office/powerpoint/2010/main" val="256169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33CC"/>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CA9CA9BC-BF36-47E2-A50E-78317F6CBEEF}" type="datetime1">
              <a:rPr lang="en-US" smtClean="0"/>
              <a:t>11/18/2021</a:t>
            </a:fld>
            <a:endParaRPr lang="en-US"/>
          </a:p>
        </p:txBody>
      </p:sp>
      <p:sp>
        <p:nvSpPr>
          <p:cNvPr id="5" name="Holder 5"/>
          <p:cNvSpPr>
            <a:spLocks noGrp="1"/>
          </p:cNvSpPr>
          <p:nvPr>
            <p:ph type="sldNum" sz="quarter" idx="7"/>
          </p:nvPr>
        </p:nvSpPr>
        <p:spPr/>
        <p:txBody>
          <a:bodyPr lIns="0" tIns="0" rIns="0" bIns="0"/>
          <a:lstStyle>
            <a:lvl1pPr>
              <a:defRPr sz="1400" b="0" i="0">
                <a:solidFill>
                  <a:srgbClr val="0033CC"/>
                </a:solidFill>
                <a:latin typeface="Arial"/>
                <a:cs typeface="Arial"/>
              </a:defRPr>
            </a:lvl1pPr>
          </a:lstStyle>
          <a:p>
            <a:pPr marL="38100">
              <a:lnSpc>
                <a:spcPts val="1650"/>
              </a:lnSpc>
            </a:pPr>
            <a:fld id="{81D60167-4931-47E6-BA6A-407CBD079E47}" type="slidenum">
              <a:rPr dirty="0"/>
              <a:t>‹#›</a:t>
            </a:fld>
            <a:endParaRPr dirty="0"/>
          </a:p>
        </p:txBody>
      </p:sp>
    </p:spTree>
    <p:extLst>
      <p:ext uri="{BB962C8B-B14F-4D97-AF65-F5344CB8AC3E}">
        <p14:creationId xmlns:p14="http://schemas.microsoft.com/office/powerpoint/2010/main" val="246768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D4E7FBF2-70DA-4DDD-87D8-975D4714AD6B}" type="datetime1">
              <a:rPr lang="en-US" smtClean="0"/>
              <a:t>11/18/2021</a:t>
            </a:fld>
            <a:endParaRPr lang="en-US"/>
          </a:p>
        </p:txBody>
      </p:sp>
      <p:sp>
        <p:nvSpPr>
          <p:cNvPr id="4" name="Holder 4"/>
          <p:cNvSpPr>
            <a:spLocks noGrp="1"/>
          </p:cNvSpPr>
          <p:nvPr>
            <p:ph type="sldNum" sz="quarter" idx="7"/>
          </p:nvPr>
        </p:nvSpPr>
        <p:spPr/>
        <p:txBody>
          <a:bodyPr lIns="0" tIns="0" rIns="0" bIns="0"/>
          <a:lstStyle>
            <a:lvl1pPr>
              <a:defRPr sz="1400" b="0" i="0">
                <a:solidFill>
                  <a:srgbClr val="0033CC"/>
                </a:solidFill>
                <a:latin typeface="Arial"/>
                <a:cs typeface="Arial"/>
              </a:defRPr>
            </a:lvl1pPr>
          </a:lstStyle>
          <a:p>
            <a:pPr marL="38100">
              <a:lnSpc>
                <a:spcPts val="1650"/>
              </a:lnSpc>
            </a:pPr>
            <a:fld id="{81D60167-4931-47E6-BA6A-407CBD079E47}" type="slidenum">
              <a:rPr dirty="0"/>
              <a:t>‹#›</a:t>
            </a:fld>
            <a:endParaRPr dirty="0"/>
          </a:p>
        </p:txBody>
      </p:sp>
    </p:spTree>
    <p:extLst>
      <p:ext uri="{BB962C8B-B14F-4D97-AF65-F5344CB8AC3E}">
        <p14:creationId xmlns:p14="http://schemas.microsoft.com/office/powerpoint/2010/main" val="268697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1119717" y="3648080"/>
            <a:ext cx="10447867"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dirty="0"/>
          </a:p>
        </p:txBody>
      </p:sp>
      <p:sp>
        <p:nvSpPr>
          <p:cNvPr id="8" name="Titre 7"/>
          <p:cNvSpPr>
            <a:spLocks noGrp="1"/>
          </p:cNvSpPr>
          <p:nvPr>
            <p:ph type="ctrTitle"/>
          </p:nvPr>
        </p:nvSpPr>
        <p:spPr>
          <a:xfrm>
            <a:off x="1120215" y="3648074"/>
            <a:ext cx="10448392"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1120217" y="5034508"/>
            <a:ext cx="10448393" cy="685800"/>
          </a:xfrm>
          <a:ln>
            <a:noFill/>
          </a:ln>
        </p:spPr>
        <p:txBody>
          <a:bodyPr/>
          <a:lstStyle>
            <a:lvl1pPr marL="0" indent="0" algn="r">
              <a:buNone/>
              <a:defRPr sz="2000">
                <a:solidFill>
                  <a:schemeClr val="bg2">
                    <a:lumMod val="25000"/>
                  </a:schemeClr>
                </a:solidFill>
                <a:latin typeface="+mj-lt"/>
                <a:ea typeface="+mj-ea"/>
                <a:cs typeface="+mj-cs"/>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fr-FR"/>
              <a:t>Modifiez le style des sous-titres du masque</a:t>
            </a:r>
            <a:endParaRPr lang="en-US"/>
          </a:p>
        </p:txBody>
      </p:sp>
      <p:sp>
        <p:nvSpPr>
          <p:cNvPr id="5" name="Espace réservé de la date 27"/>
          <p:cNvSpPr>
            <a:spLocks noGrp="1"/>
          </p:cNvSpPr>
          <p:nvPr>
            <p:ph type="dt" sz="half" idx="10"/>
          </p:nvPr>
        </p:nvSpPr>
        <p:spPr>
          <a:xfrm>
            <a:off x="8534400" y="6354763"/>
            <a:ext cx="3048000" cy="366712"/>
          </a:xfrm>
          <a:prstGeom prst="rect">
            <a:avLst/>
          </a:prstGeom>
        </p:spPr>
        <p:txBody>
          <a:bodyPr/>
          <a:lstStyle>
            <a:lvl1pPr>
              <a:defRPr sz="1400"/>
            </a:lvl1pPr>
          </a:lstStyle>
          <a:p>
            <a:pPr>
              <a:defRPr/>
            </a:pPr>
            <a:endParaRPr lang="fr-FR" dirty="0"/>
          </a:p>
        </p:txBody>
      </p:sp>
    </p:spTree>
    <p:extLst>
      <p:ext uri="{BB962C8B-B14F-4D97-AF65-F5344CB8AC3E}">
        <p14:creationId xmlns:p14="http://schemas.microsoft.com/office/powerpoint/2010/main" val="180329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a:t>Modifiez le style du titre</a:t>
            </a:r>
            <a:endParaRPr lang="en-US"/>
          </a:p>
        </p:txBody>
      </p:sp>
      <p:sp>
        <p:nvSpPr>
          <p:cNvPr id="8" name="Espace réservé du contenu 7"/>
          <p:cNvSpPr>
            <a:spLocks noGrp="1"/>
          </p:cNvSpPr>
          <p:nvPr>
            <p:ph sz="quarter" idx="1"/>
          </p:nvPr>
        </p:nvSpPr>
        <p:spPr>
          <a:xfrm>
            <a:off x="609600" y="1268760"/>
            <a:ext cx="10972800" cy="4888200"/>
          </a:xfrm>
        </p:spPr>
        <p:txBody>
          <a:bodyPr/>
          <a:lstStyle>
            <a:lvl1pPr marL="361942" indent="-361942">
              <a:buSzPct val="110000"/>
              <a:defRPr/>
            </a:lvl1pPr>
            <a:lvl2pPr marL="628635" indent="-354004">
              <a:buSzPct val="110000"/>
              <a:defRPr sz="3200"/>
            </a:lvl2pPr>
            <a:lvl3pPr marL="895328" indent="-301618">
              <a:buSzPct val="110000"/>
              <a:defRPr sz="2800"/>
            </a:lvl3pPr>
            <a:lvl4pPr marL="1162022" indent="-293681">
              <a:buSzPct val="110000"/>
              <a:defRPr sz="2400"/>
            </a:lvl4pPr>
            <a:lvl5pPr marL="1438239" indent="-295267">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a:xfrm>
            <a:off x="781054" y="6353180"/>
            <a:ext cx="10549555" cy="365125"/>
          </a:xfrm>
          <a:prstGeom prst="rect">
            <a:avLst/>
          </a:prstGeom>
        </p:spPr>
        <p:txBody>
          <a:bodyPr/>
          <a:lstStyle>
            <a:lvl1pPr>
              <a:defRPr/>
            </a:lvl1pPr>
          </a:lstStyle>
          <a:p>
            <a:pPr>
              <a:defRPr/>
            </a:pPr>
            <a:endParaRPr lang="fr-FR" dirty="0"/>
          </a:p>
        </p:txBody>
      </p:sp>
      <p:sp>
        <p:nvSpPr>
          <p:cNvPr id="5" name="Espace réservé du numéro de diapositive 22"/>
          <p:cNvSpPr>
            <a:spLocks noGrp="1"/>
          </p:cNvSpPr>
          <p:nvPr>
            <p:ph type="sldNum" sz="quarter" idx="11"/>
          </p:nvPr>
        </p:nvSpPr>
        <p:spPr>
          <a:xfrm>
            <a:off x="11506200" y="6353180"/>
            <a:ext cx="685800" cy="385763"/>
          </a:xfrm>
        </p:spPr>
        <p:txBody>
          <a:bodyPr/>
          <a:lstStyle>
            <a:lvl1pPr>
              <a:defRPr smtClean="0"/>
            </a:lvl1pPr>
          </a:lstStyle>
          <a:p>
            <a:pPr>
              <a:defRPr/>
            </a:pPr>
            <a:fld id="{A6281582-CF13-4328-AE52-164E8406DB8F}" type="slidenum">
              <a:rPr lang="fr-FR" altLang="fr-FR"/>
              <a:pPr>
                <a:defRPr/>
              </a:pPr>
              <a:t>‹#›</a:t>
            </a:fld>
            <a:endParaRPr lang="fr-FR" altLang="fr-FR" dirty="0"/>
          </a:p>
        </p:txBody>
      </p:sp>
    </p:spTree>
    <p:extLst>
      <p:ext uri="{BB962C8B-B14F-4D97-AF65-F5344CB8AC3E}">
        <p14:creationId xmlns:p14="http://schemas.microsoft.com/office/powerpoint/2010/main" val="18957493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152402"/>
            <a:ext cx="109728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a:t>Modifiez le style du titre</a:t>
            </a:r>
            <a:endParaRPr lang="en-US" altLang="fr-FR"/>
          </a:p>
        </p:txBody>
      </p:sp>
      <p:sp>
        <p:nvSpPr>
          <p:cNvPr id="1027" name="Espace réservé du texte 12"/>
          <p:cNvSpPr>
            <a:spLocks noGrp="1"/>
          </p:cNvSpPr>
          <p:nvPr>
            <p:ph type="body" idx="1"/>
          </p:nvPr>
        </p:nvSpPr>
        <p:spPr bwMode="auto">
          <a:xfrm>
            <a:off x="619298" y="1138393"/>
            <a:ext cx="10972800" cy="478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endParaRPr lang="en-US" altLang="fr-FR" dirty="0"/>
          </a:p>
        </p:txBody>
      </p:sp>
      <p:sp>
        <p:nvSpPr>
          <p:cNvPr id="3" name="Espace réservé du pied de page 2"/>
          <p:cNvSpPr>
            <a:spLocks noGrp="1"/>
          </p:cNvSpPr>
          <p:nvPr>
            <p:ph type="ftr" sz="quarter" idx="3"/>
          </p:nvPr>
        </p:nvSpPr>
        <p:spPr>
          <a:xfrm>
            <a:off x="609600" y="6274449"/>
            <a:ext cx="10801345" cy="464488"/>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dirty="0"/>
          </a:p>
        </p:txBody>
      </p:sp>
      <p:sp>
        <p:nvSpPr>
          <p:cNvPr id="23" name="Espace réservé du numéro de diapositive 22"/>
          <p:cNvSpPr>
            <a:spLocks noGrp="1"/>
          </p:cNvSpPr>
          <p:nvPr>
            <p:ph type="sldNum" sz="quarter" idx="4"/>
          </p:nvPr>
        </p:nvSpPr>
        <p:spPr>
          <a:xfrm>
            <a:off x="11506200" y="6469068"/>
            <a:ext cx="68580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a:p>
        </p:txBody>
      </p:sp>
      <p:sp>
        <p:nvSpPr>
          <p:cNvPr id="1031" name="Connecteur droit 27"/>
          <p:cNvSpPr>
            <a:spLocks noChangeShapeType="1"/>
          </p:cNvSpPr>
          <p:nvPr/>
        </p:nvSpPr>
        <p:spPr bwMode="auto">
          <a:xfrm>
            <a:off x="609600" y="6198503"/>
            <a:ext cx="109728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sz="2400">
              <a:ln>
                <a:solidFill>
                  <a:schemeClr val="tx1"/>
                </a:solidFill>
                <a:prstDash val="solid"/>
              </a:ln>
            </a:endParaRPr>
          </a:p>
        </p:txBody>
      </p:sp>
      <p:sp>
        <p:nvSpPr>
          <p:cNvPr id="1032" name="Connecteur droit 28"/>
          <p:cNvSpPr>
            <a:spLocks noChangeShapeType="1"/>
          </p:cNvSpPr>
          <p:nvPr userDrawn="1"/>
        </p:nvSpPr>
        <p:spPr bwMode="auto">
          <a:xfrm>
            <a:off x="609600" y="1125538"/>
            <a:ext cx="109728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sz="2400"/>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93137" y="6291910"/>
            <a:ext cx="440263" cy="44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1" fontAlgn="base" hangingPunct="1">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000" b="1">
          <a:solidFill>
            <a:srgbClr val="0033CC"/>
          </a:solidFill>
          <a:latin typeface="Arial" charset="0"/>
          <a:cs typeface="Arial" charset="0"/>
        </a:defRPr>
      </a:lvl2pPr>
      <a:lvl3pPr algn="ctr" rtl="0" eaLnBrk="1" fontAlgn="base" hangingPunct="1">
        <a:spcBef>
          <a:spcPct val="0"/>
        </a:spcBef>
        <a:spcAft>
          <a:spcPct val="0"/>
        </a:spcAft>
        <a:defRPr sz="4000" b="1">
          <a:solidFill>
            <a:srgbClr val="0033CC"/>
          </a:solidFill>
          <a:latin typeface="Arial" charset="0"/>
          <a:cs typeface="Arial" charset="0"/>
        </a:defRPr>
      </a:lvl3pPr>
      <a:lvl4pPr algn="ctr" rtl="0" eaLnBrk="1" fontAlgn="base" hangingPunct="1">
        <a:spcBef>
          <a:spcPct val="0"/>
        </a:spcBef>
        <a:spcAft>
          <a:spcPct val="0"/>
        </a:spcAft>
        <a:defRPr sz="4000" b="1">
          <a:solidFill>
            <a:srgbClr val="0033CC"/>
          </a:solidFill>
          <a:latin typeface="Arial" charset="0"/>
          <a:cs typeface="Arial" charset="0"/>
        </a:defRPr>
      </a:lvl4pPr>
      <a:lvl5pPr algn="ctr" rtl="0" eaLnBrk="1" fontAlgn="base" hangingPunct="1">
        <a:spcBef>
          <a:spcPct val="0"/>
        </a:spcBef>
        <a:spcAft>
          <a:spcPct val="0"/>
        </a:spcAft>
        <a:defRPr sz="4000" b="1">
          <a:solidFill>
            <a:srgbClr val="0033CC"/>
          </a:solidFill>
          <a:latin typeface="Arial" charset="0"/>
          <a:cs typeface="Arial" charset="0"/>
        </a:defRPr>
      </a:lvl5pPr>
      <a:lvl6pPr marL="457189" algn="l" rtl="0" eaLnBrk="1" fontAlgn="base" hangingPunct="1">
        <a:spcBef>
          <a:spcPct val="0"/>
        </a:spcBef>
        <a:spcAft>
          <a:spcPct val="0"/>
        </a:spcAft>
        <a:defRPr sz="3200">
          <a:solidFill>
            <a:schemeClr val="tx2"/>
          </a:solidFill>
          <a:latin typeface="Bookman Old Style" pitchFamily="18" charset="0"/>
        </a:defRPr>
      </a:lvl6pPr>
      <a:lvl7pPr marL="914377" algn="l" rtl="0" eaLnBrk="1" fontAlgn="base" hangingPunct="1">
        <a:spcBef>
          <a:spcPct val="0"/>
        </a:spcBef>
        <a:spcAft>
          <a:spcPct val="0"/>
        </a:spcAft>
        <a:defRPr sz="3200">
          <a:solidFill>
            <a:schemeClr val="tx2"/>
          </a:solidFill>
          <a:latin typeface="Bookman Old Style" pitchFamily="18" charset="0"/>
        </a:defRPr>
      </a:lvl7pPr>
      <a:lvl8pPr marL="1371566" algn="l" rtl="0" eaLnBrk="1" fontAlgn="base" hangingPunct="1">
        <a:spcBef>
          <a:spcPct val="0"/>
        </a:spcBef>
        <a:spcAft>
          <a:spcPct val="0"/>
        </a:spcAft>
        <a:defRPr sz="3200">
          <a:solidFill>
            <a:schemeClr val="tx2"/>
          </a:solidFill>
          <a:latin typeface="Bookman Old Style" pitchFamily="18" charset="0"/>
        </a:defRPr>
      </a:lvl8pPr>
      <a:lvl9pPr marL="1828754" algn="l" rtl="0" eaLnBrk="1" fontAlgn="base" hangingPunct="1">
        <a:spcBef>
          <a:spcPct val="0"/>
        </a:spcBef>
        <a:spcAft>
          <a:spcPct val="0"/>
        </a:spcAft>
        <a:defRPr sz="3200">
          <a:solidFill>
            <a:schemeClr val="tx2"/>
          </a:solidFill>
          <a:latin typeface="Bookman Old Style" pitchFamily="18" charset="0"/>
        </a:defRPr>
      </a:lvl9pPr>
    </p:titleStyle>
    <p:bodyStyle>
      <a:lvl1pPr marL="357179" indent="-357179" algn="l" rtl="0" eaLnBrk="1" fontAlgn="base" hangingPunct="1">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284" indent="-347654" algn="l" rtl="0" eaLnBrk="1" fontAlgn="base" hangingPunct="1">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677" indent="-307967" algn="l" rtl="0" eaLnBrk="1" fontAlgn="base" hangingPunct="1">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784" indent="-298443" algn="l" rtl="0" eaLnBrk="1" fontAlgn="base" hangingPunct="1">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890" indent="-288918" algn="l" rtl="0" eaLnBrk="1" fontAlgn="base" hangingPunct="1">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879" indent="-182875"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754" indent="-182875"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30" indent="-182875"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05" indent="-182875"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10362" y="6198870"/>
            <a:ext cx="10972800" cy="0"/>
          </a:xfrm>
          <a:custGeom>
            <a:avLst/>
            <a:gdLst/>
            <a:ahLst/>
            <a:cxnLst/>
            <a:rect l="l" t="t" r="r" b="b"/>
            <a:pathLst>
              <a:path w="10972800">
                <a:moveTo>
                  <a:pt x="0" y="0"/>
                </a:moveTo>
                <a:lnTo>
                  <a:pt x="10972800" y="0"/>
                </a:lnTo>
              </a:path>
            </a:pathLst>
          </a:custGeom>
          <a:ln w="19812">
            <a:solidFill>
              <a:srgbClr val="0033CC"/>
            </a:solidFill>
          </a:ln>
        </p:spPr>
        <p:txBody>
          <a:bodyPr wrap="square" lIns="0" tIns="0" rIns="0" bIns="0" rtlCol="0"/>
          <a:lstStyle/>
          <a:p>
            <a:endParaRPr/>
          </a:p>
        </p:txBody>
      </p:sp>
      <p:sp>
        <p:nvSpPr>
          <p:cNvPr id="17" name="bg object 17"/>
          <p:cNvSpPr/>
          <p:nvPr/>
        </p:nvSpPr>
        <p:spPr>
          <a:xfrm>
            <a:off x="610362" y="1126997"/>
            <a:ext cx="10972800" cy="0"/>
          </a:xfrm>
          <a:custGeom>
            <a:avLst/>
            <a:gdLst/>
            <a:ahLst/>
            <a:cxnLst/>
            <a:rect l="l" t="t" r="r" b="b"/>
            <a:pathLst>
              <a:path w="10972800">
                <a:moveTo>
                  <a:pt x="0" y="0"/>
                </a:moveTo>
                <a:lnTo>
                  <a:pt x="10972800" y="0"/>
                </a:lnTo>
              </a:path>
            </a:pathLst>
          </a:custGeom>
          <a:ln w="19812">
            <a:solidFill>
              <a:srgbClr val="0033CC"/>
            </a:solidFill>
          </a:ln>
        </p:spPr>
        <p:txBody>
          <a:bodyPr wrap="square" lIns="0" tIns="0" rIns="0" bIns="0" rtlCol="0"/>
          <a:lstStyle/>
          <a:p>
            <a:endParaRPr/>
          </a:p>
        </p:txBody>
      </p:sp>
      <p:pic>
        <p:nvPicPr>
          <p:cNvPr id="18" name="bg object 18"/>
          <p:cNvPicPr/>
          <p:nvPr/>
        </p:nvPicPr>
        <p:blipFill>
          <a:blip r:embed="rId7" cstate="print"/>
          <a:stretch>
            <a:fillRect/>
          </a:stretch>
        </p:blipFill>
        <p:spPr>
          <a:xfrm>
            <a:off x="92964" y="6292596"/>
            <a:ext cx="440436" cy="446529"/>
          </a:xfrm>
          <a:prstGeom prst="rect">
            <a:avLst/>
          </a:prstGeom>
        </p:spPr>
      </p:pic>
      <p:sp>
        <p:nvSpPr>
          <p:cNvPr id="2" name="Holder 2"/>
          <p:cNvSpPr>
            <a:spLocks noGrp="1"/>
          </p:cNvSpPr>
          <p:nvPr>
            <p:ph type="title"/>
          </p:nvPr>
        </p:nvSpPr>
        <p:spPr>
          <a:xfrm>
            <a:off x="4725924" y="190957"/>
            <a:ext cx="2740151" cy="635000"/>
          </a:xfrm>
          <a:prstGeom prst="rect">
            <a:avLst/>
          </a:prstGeom>
        </p:spPr>
        <p:txBody>
          <a:bodyPr wrap="square" lIns="0" tIns="0" rIns="0" bIns="0">
            <a:spAutoFit/>
          </a:bodyPr>
          <a:lstStyle>
            <a:lvl1pPr>
              <a:defRPr sz="4000" b="1" i="0">
                <a:solidFill>
                  <a:srgbClr val="0033CC"/>
                </a:solidFill>
                <a:latin typeface="Arial"/>
                <a:cs typeface="Arial"/>
              </a:defRPr>
            </a:lvl1pPr>
          </a:lstStyle>
          <a:p>
            <a:endParaRPr dirty="0"/>
          </a:p>
        </p:txBody>
      </p:sp>
      <p:sp>
        <p:nvSpPr>
          <p:cNvPr id="3" name="Holder 3"/>
          <p:cNvSpPr>
            <a:spLocks noGrp="1"/>
          </p:cNvSpPr>
          <p:nvPr>
            <p:ph type="body" idx="1"/>
          </p:nvPr>
        </p:nvSpPr>
        <p:spPr>
          <a:xfrm>
            <a:off x="301853" y="1290065"/>
            <a:ext cx="9516745" cy="1904364"/>
          </a:xfrm>
          <a:prstGeom prst="rect">
            <a:avLst/>
          </a:prstGeom>
        </p:spPr>
        <p:txBody>
          <a:bodyPr wrap="square" lIns="0" tIns="0" rIns="0" bIns="0">
            <a:spAutoFit/>
          </a:bodyPr>
          <a:lstStyle>
            <a:lvl1pPr>
              <a:defRPr sz="3600" b="0" i="0">
                <a:solidFill>
                  <a:srgbClr val="072C6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D4B2AF0E-7B36-49FB-8BAE-6E297094741C}" type="datetime1">
              <a:rPr lang="en-US" smtClean="0"/>
              <a:t>11/18/2021</a:t>
            </a:fld>
            <a:endParaRPr lang="en-US" dirty="0"/>
          </a:p>
        </p:txBody>
      </p:sp>
      <p:sp>
        <p:nvSpPr>
          <p:cNvPr id="6" name="Holder 6"/>
          <p:cNvSpPr>
            <a:spLocks noGrp="1"/>
          </p:cNvSpPr>
          <p:nvPr>
            <p:ph type="sldNum" sz="quarter" idx="7"/>
          </p:nvPr>
        </p:nvSpPr>
        <p:spPr>
          <a:xfrm>
            <a:off x="11712575" y="6398589"/>
            <a:ext cx="287020" cy="224790"/>
          </a:xfrm>
          <a:prstGeom prst="rect">
            <a:avLst/>
          </a:prstGeom>
        </p:spPr>
        <p:txBody>
          <a:bodyPr wrap="square" lIns="0" tIns="0" rIns="0" bIns="0">
            <a:spAutoFit/>
          </a:bodyPr>
          <a:lstStyle>
            <a:lvl1pPr>
              <a:defRPr sz="1400" b="0" i="0">
                <a:solidFill>
                  <a:srgbClr val="0033CC"/>
                </a:solidFill>
                <a:latin typeface="Arial"/>
                <a:cs typeface="Arial"/>
              </a:defRPr>
            </a:lvl1pPr>
          </a:lstStyle>
          <a:p>
            <a:pPr marL="38100">
              <a:lnSpc>
                <a:spcPts val="1650"/>
              </a:lnSpc>
            </a:pPr>
            <a:fld id="{81D60167-4931-47E6-BA6A-407CBD079E47}" type="slidenum">
              <a:rPr dirty="0"/>
              <a:t>‹#›</a:t>
            </a:fld>
            <a:endParaRPr dirty="0"/>
          </a:p>
        </p:txBody>
      </p:sp>
    </p:spTree>
    <p:extLst>
      <p:ext uri="{BB962C8B-B14F-4D97-AF65-F5344CB8AC3E}">
        <p14:creationId xmlns:p14="http://schemas.microsoft.com/office/powerpoint/2010/main" val="137584081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152402"/>
            <a:ext cx="109728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a:t>Modifiez le style du titre</a:t>
            </a:r>
            <a:endParaRPr lang="en-US" altLang="fr-FR"/>
          </a:p>
        </p:txBody>
      </p:sp>
      <p:sp>
        <p:nvSpPr>
          <p:cNvPr id="1027" name="Espace réservé du texte 12"/>
          <p:cNvSpPr>
            <a:spLocks noGrp="1"/>
          </p:cNvSpPr>
          <p:nvPr>
            <p:ph type="body" idx="1"/>
          </p:nvPr>
        </p:nvSpPr>
        <p:spPr bwMode="auto">
          <a:xfrm>
            <a:off x="533400" y="1177863"/>
            <a:ext cx="10972800" cy="478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endParaRPr lang="en-US" altLang="fr-FR" dirty="0"/>
          </a:p>
        </p:txBody>
      </p:sp>
      <p:sp>
        <p:nvSpPr>
          <p:cNvPr id="3" name="Espace réservé du pied de page 2"/>
          <p:cNvSpPr>
            <a:spLocks noGrp="1"/>
          </p:cNvSpPr>
          <p:nvPr>
            <p:ph type="ftr" sz="quarter" idx="3"/>
          </p:nvPr>
        </p:nvSpPr>
        <p:spPr>
          <a:xfrm>
            <a:off x="864704" y="6356355"/>
            <a:ext cx="10546241"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dirty="0"/>
          </a:p>
        </p:txBody>
      </p:sp>
      <p:sp>
        <p:nvSpPr>
          <p:cNvPr id="23" name="Espace réservé du numéro de diapositive 22"/>
          <p:cNvSpPr>
            <a:spLocks noGrp="1"/>
          </p:cNvSpPr>
          <p:nvPr>
            <p:ph type="sldNum" sz="quarter" idx="4"/>
          </p:nvPr>
        </p:nvSpPr>
        <p:spPr>
          <a:xfrm>
            <a:off x="11506200" y="6469068"/>
            <a:ext cx="68580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dirty="0"/>
          </a:p>
        </p:txBody>
      </p:sp>
      <p:sp>
        <p:nvSpPr>
          <p:cNvPr id="1031" name="Connecteur droit 27"/>
          <p:cNvSpPr>
            <a:spLocks noChangeShapeType="1"/>
          </p:cNvSpPr>
          <p:nvPr/>
        </p:nvSpPr>
        <p:spPr bwMode="auto">
          <a:xfrm>
            <a:off x="609600" y="6198503"/>
            <a:ext cx="109728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sz="2400" dirty="0">
              <a:ln>
                <a:solidFill>
                  <a:schemeClr val="tx1"/>
                </a:solidFill>
                <a:prstDash val="solid"/>
              </a:ln>
            </a:endParaRPr>
          </a:p>
        </p:txBody>
      </p:sp>
      <p:sp>
        <p:nvSpPr>
          <p:cNvPr id="1032" name="Connecteur droit 28"/>
          <p:cNvSpPr>
            <a:spLocks noChangeShapeType="1"/>
          </p:cNvSpPr>
          <p:nvPr userDrawn="1"/>
        </p:nvSpPr>
        <p:spPr bwMode="auto">
          <a:xfrm>
            <a:off x="609600" y="1125538"/>
            <a:ext cx="109728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sz="2400" dirty="0"/>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93137" y="6291910"/>
            <a:ext cx="440263" cy="44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1278621"/>
      </p:ext>
    </p:extLst>
  </p:cSld>
  <p:clrMap bg1="lt1" tx1="dk1" bg2="lt2" tx2="dk2" accent1="accent1" accent2="accent2" accent3="accent3" accent4="accent4" accent5="accent5" accent6="accent6" hlink="hlink" folHlink="folHlink"/>
  <p:sldLayoutIdLst>
    <p:sldLayoutId id="2147483823" r:id="rId1"/>
    <p:sldLayoutId id="2147483824"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189" algn="l" rtl="0" fontAlgn="base">
        <a:spcBef>
          <a:spcPct val="0"/>
        </a:spcBef>
        <a:spcAft>
          <a:spcPct val="0"/>
        </a:spcAft>
        <a:defRPr sz="3200">
          <a:solidFill>
            <a:schemeClr val="tx2"/>
          </a:solidFill>
          <a:latin typeface="Bookman Old Style" pitchFamily="18" charset="0"/>
        </a:defRPr>
      </a:lvl6pPr>
      <a:lvl7pPr marL="914377" algn="l" rtl="0" fontAlgn="base">
        <a:spcBef>
          <a:spcPct val="0"/>
        </a:spcBef>
        <a:spcAft>
          <a:spcPct val="0"/>
        </a:spcAft>
        <a:defRPr sz="3200">
          <a:solidFill>
            <a:schemeClr val="tx2"/>
          </a:solidFill>
          <a:latin typeface="Bookman Old Style" pitchFamily="18" charset="0"/>
        </a:defRPr>
      </a:lvl7pPr>
      <a:lvl8pPr marL="1371566" algn="l" rtl="0" fontAlgn="base">
        <a:spcBef>
          <a:spcPct val="0"/>
        </a:spcBef>
        <a:spcAft>
          <a:spcPct val="0"/>
        </a:spcAft>
        <a:defRPr sz="3200">
          <a:solidFill>
            <a:schemeClr val="tx2"/>
          </a:solidFill>
          <a:latin typeface="Bookman Old Style" pitchFamily="18" charset="0"/>
        </a:defRPr>
      </a:lvl8pPr>
      <a:lvl9pPr marL="1828754" algn="l" rtl="0" fontAlgn="base">
        <a:spcBef>
          <a:spcPct val="0"/>
        </a:spcBef>
        <a:spcAft>
          <a:spcPct val="0"/>
        </a:spcAft>
        <a:defRPr sz="3200">
          <a:solidFill>
            <a:schemeClr val="tx2"/>
          </a:solidFill>
          <a:latin typeface="Bookman Old Style" pitchFamily="18" charset="0"/>
        </a:defRPr>
      </a:lvl9pPr>
    </p:titleStyle>
    <p:bodyStyle>
      <a:lvl1pPr marL="357179" indent="-357179"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284" indent="-347654"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677" indent="-307967"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784" indent="-298443"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890" indent="-288918"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879" indent="-182875"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754" indent="-182875"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30" indent="-182875"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05" indent="-182875"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daptech.org/" TargetMode="External"/><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9.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9.xml"/><Relationship Id="rId1" Type="http://schemas.openxmlformats.org/officeDocument/2006/relationships/vmlDrawing" Target="../drawings/vmlDrawing2.vml"/><Relationship Id="rId5" Type="http://schemas.openxmlformats.org/officeDocument/2006/relationships/image" Target="../media/image13.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www.adaptech.org/"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5" Type="http://schemas.openxmlformats.org/officeDocument/2006/relationships/image" Target="../media/image15.jpeg"/><Relationship Id="rId4" Type="http://schemas.openxmlformats.org/officeDocument/2006/relationships/hyperlink" Target="mailto:mjorgensen@dawsoncollege.qc.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3CAAA5C7-6DCB-4432-8426-FB239A65EB7D}"/>
              </a:ext>
            </a:extLst>
          </p:cNvPr>
          <p:cNvSpPr>
            <a:spLocks noGrp="1"/>
          </p:cNvSpPr>
          <p:nvPr>
            <p:ph type="sldNum" sz="quarter" idx="7"/>
          </p:nvPr>
        </p:nvSpPr>
        <p:spPr/>
        <p:txBody>
          <a:bodyPr/>
          <a:lstStyle/>
          <a:p>
            <a:pPr marL="38100" marR="0" lvl="0" indent="0" algn="l" defTabSz="914400" rtl="0" eaLnBrk="1" fontAlgn="auto" latinLnBrk="0" hangingPunct="1">
              <a:lnSpc>
                <a:spcPts val="1650"/>
              </a:lnSpc>
              <a:spcBef>
                <a:spcPts val="0"/>
              </a:spcBef>
              <a:spcAft>
                <a:spcPts val="0"/>
              </a:spcAft>
              <a:buClrTx/>
              <a:buSzTx/>
              <a:buFontTx/>
              <a:buNone/>
              <a:tabLst/>
              <a:defRPr/>
            </a:pPr>
            <a:fld id="{81D60167-4931-47E6-BA6A-407CBD079E47}" type="slidenum">
              <a:rPr kumimoji="0" lang="en-US" sz="1400" b="0" i="0" u="none" strike="noStrike" kern="1200" cap="none" spc="0" normalizeH="0" baseline="0" noProof="0" smtClean="0">
                <a:ln>
                  <a:noFill/>
                </a:ln>
                <a:solidFill>
                  <a:srgbClr val="0033CC"/>
                </a:solidFill>
                <a:effectLst/>
                <a:uLnTx/>
                <a:uFillTx/>
                <a:latin typeface="Arial"/>
                <a:ea typeface="+mn-ea"/>
                <a:cs typeface="Arial"/>
              </a:rPr>
              <a:pPr marL="38100" marR="0" lvl="0" indent="0" algn="l" defTabSz="914400" rtl="0" eaLnBrk="1" fontAlgn="auto" latinLnBrk="0" hangingPunct="1">
                <a:lnSpc>
                  <a:spcPts val="165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0033CC"/>
              </a:solidFill>
              <a:effectLst/>
              <a:uLnTx/>
              <a:uFillTx/>
              <a:latin typeface="Arial"/>
              <a:ea typeface="+mn-ea"/>
              <a:cs typeface="Arial"/>
            </a:endParaRPr>
          </a:p>
        </p:txBody>
      </p:sp>
      <p:sp>
        <p:nvSpPr>
          <p:cNvPr id="2" name="object 2"/>
          <p:cNvSpPr txBox="1">
            <a:spLocks noGrp="1"/>
          </p:cNvSpPr>
          <p:nvPr>
            <p:ph type="title"/>
          </p:nvPr>
        </p:nvSpPr>
        <p:spPr>
          <a:xfrm>
            <a:off x="304800" y="613967"/>
            <a:ext cx="11582400" cy="1952458"/>
          </a:xfrm>
          <a:prstGeom prst="rect">
            <a:avLst/>
          </a:prstGeom>
        </p:spPr>
        <p:txBody>
          <a:bodyPr vert="horz" wrap="square" lIns="0" tIns="13335" rIns="0" bIns="0" rtlCol="0">
            <a:spAutoFit/>
          </a:bodyPr>
          <a:lstStyle/>
          <a:p>
            <a:pPr marR="5080" indent="12700" algn="ctr">
              <a:spcBef>
                <a:spcPts val="105"/>
              </a:spcBef>
            </a:pPr>
            <a:r>
              <a:rPr lang="en-CA" sz="4200" b="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Has Covid-19 Affected Mobile Tech Use by Students with Disabilities?</a:t>
            </a:r>
            <a:r>
              <a:rPr lang="en-US" sz="4200" b="1" i="0" dirty="0">
                <a:solidFill>
                  <a:srgbClr val="003344"/>
                </a:solidFill>
                <a:effectLst/>
                <a:latin typeface="+mn-lt"/>
              </a:rPr>
              <a:t/>
            </a:r>
            <a:br>
              <a:rPr lang="en-US" sz="4200" b="1" i="0" dirty="0">
                <a:solidFill>
                  <a:srgbClr val="003344"/>
                </a:solidFill>
                <a:effectLst/>
                <a:latin typeface="+mn-lt"/>
              </a:rPr>
            </a:br>
            <a:endParaRPr sz="4200" dirty="0">
              <a:latin typeface="+mn-lt"/>
            </a:endParaRPr>
          </a:p>
        </p:txBody>
      </p:sp>
      <p:sp>
        <p:nvSpPr>
          <p:cNvPr id="3" name="object 3" descr="Decorative."/>
          <p:cNvSpPr/>
          <p:nvPr/>
        </p:nvSpPr>
        <p:spPr>
          <a:xfrm>
            <a:off x="1981961" y="2137410"/>
            <a:ext cx="8229600" cy="0"/>
          </a:xfrm>
          <a:custGeom>
            <a:avLst/>
            <a:gdLst/>
            <a:ahLst/>
            <a:cxnLst/>
            <a:rect l="l" t="t" r="r" b="b"/>
            <a:pathLst>
              <a:path w="8229600">
                <a:moveTo>
                  <a:pt x="0" y="0"/>
                </a:moveTo>
                <a:lnTo>
                  <a:pt x="8229600" y="0"/>
                </a:lnTo>
              </a:path>
            </a:pathLst>
          </a:custGeom>
          <a:ln w="19812">
            <a:solidFill>
              <a:srgbClr val="0033C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533400" y="2223896"/>
            <a:ext cx="11125200" cy="2877711"/>
          </a:xfrm>
          <a:prstGeom prst="rect">
            <a:avLst/>
          </a:prstGeom>
        </p:spPr>
        <p:txBody>
          <a:bodyPr vert="horz" wrap="square" lIns="0" tIns="63500" rIns="0" bIns="0" rtlCol="0">
            <a:spAutoFit/>
          </a:bodyPr>
          <a:lstStyle/>
          <a:p>
            <a:pPr marL="252095" marR="5080" lvl="0" indent="-3810" algn="ctr" defTabSz="914400" rtl="0" eaLnBrk="1" fontAlgn="auto" latinLnBrk="0" hangingPunct="1">
              <a:lnSpc>
                <a:spcPts val="4000"/>
              </a:lnSpc>
              <a:spcBef>
                <a:spcPts val="500"/>
              </a:spcBef>
              <a:spcAft>
                <a:spcPts val="0"/>
              </a:spcAft>
              <a:buClrTx/>
              <a:buSzTx/>
              <a:buFontTx/>
              <a:buNone/>
              <a:tabLst/>
              <a:defRPr/>
            </a:pPr>
            <a:r>
              <a:rPr kumimoji="0" lang="en-US" sz="3600" b="0" i="0" u="none" strike="noStrike" kern="1200" cap="none" spc="-5" normalizeH="0" baseline="0" noProof="0" dirty="0">
                <a:ln>
                  <a:noFill/>
                </a:ln>
                <a:solidFill>
                  <a:srgbClr val="0033CC"/>
                </a:solidFill>
                <a:effectLst/>
                <a:uLnTx/>
                <a:uFillTx/>
                <a:latin typeface="Arial"/>
                <a:ea typeface="+mn-ea"/>
                <a:cs typeface="Arial"/>
              </a:rPr>
              <a:t>Mary Jorgensen, Susie Wileman, Catherine Fichten, and </a:t>
            </a:r>
            <a:r>
              <a:rPr kumimoji="0" lang="en-CA" sz="3600" b="0" i="0" u="none" strike="noStrike" kern="1200" cap="none" spc="0" normalizeH="0" baseline="0" noProof="0" dirty="0">
                <a:ln>
                  <a:noFill/>
                </a:ln>
                <a:solidFill>
                  <a:srgbClr val="0033CC"/>
                </a:solidFill>
                <a:effectLst/>
                <a:uLnTx/>
                <a:uFillTx/>
                <a:latin typeface="Arial"/>
                <a:ea typeface="+mn-ea"/>
                <a:cs typeface="Arial"/>
              </a:rPr>
              <a:t>Alice Havel </a:t>
            </a:r>
          </a:p>
          <a:p>
            <a:pPr marL="252095" marR="5080" lvl="0" indent="-3810" algn="ctr" defTabSz="914400" rtl="0" eaLnBrk="1" fontAlgn="auto" latinLnBrk="0" hangingPunct="1">
              <a:lnSpc>
                <a:spcPts val="4000"/>
              </a:lnSpc>
              <a:spcBef>
                <a:spcPts val="500"/>
              </a:spcBef>
              <a:spcAft>
                <a:spcPts val="0"/>
              </a:spcAft>
              <a:buClrTx/>
              <a:buSzTx/>
              <a:buFontTx/>
              <a:buNone/>
              <a:tabLst/>
              <a:defRPr/>
            </a:pPr>
            <a:r>
              <a:rPr kumimoji="0" sz="3200" b="0" i="0" u="sng" strike="noStrike" kern="1200" cap="none" spc="-5" normalizeH="0" baseline="0" noProof="0" dirty="0">
                <a:ln>
                  <a:noFill/>
                </a:ln>
                <a:solidFill>
                  <a:srgbClr val="0000CC"/>
                </a:solidFill>
                <a:effectLst/>
                <a:uLnTx/>
                <a:uFill>
                  <a:solidFill>
                    <a:srgbClr val="0000CC"/>
                  </a:solidFill>
                </a:uFill>
                <a:latin typeface="Arial"/>
                <a:ea typeface="+mn-ea"/>
                <a:cs typeface="Arial"/>
                <a:hlinkClick r:id="rId3"/>
              </a:rPr>
              <a:t>Adaptech Research</a:t>
            </a:r>
            <a:r>
              <a:rPr kumimoji="0" sz="3200" b="0" i="0" u="sng" strike="noStrike" kern="1200" cap="none" spc="15" normalizeH="0" baseline="0" noProof="0" dirty="0">
                <a:ln>
                  <a:noFill/>
                </a:ln>
                <a:solidFill>
                  <a:srgbClr val="0000CC"/>
                </a:solidFill>
                <a:effectLst/>
                <a:uLnTx/>
                <a:uFill>
                  <a:solidFill>
                    <a:srgbClr val="0000CC"/>
                  </a:solidFill>
                </a:uFill>
                <a:latin typeface="Arial"/>
                <a:ea typeface="+mn-ea"/>
                <a:cs typeface="Arial"/>
                <a:hlinkClick r:id="rId3"/>
              </a:rPr>
              <a:t> </a:t>
            </a:r>
            <a:r>
              <a:rPr kumimoji="0" sz="3200" b="0" i="0" u="sng" strike="noStrike" kern="1200" cap="none" spc="-5" normalizeH="0" baseline="0" noProof="0" dirty="0">
                <a:ln>
                  <a:noFill/>
                </a:ln>
                <a:solidFill>
                  <a:srgbClr val="0000CC"/>
                </a:solidFill>
                <a:effectLst/>
                <a:uLnTx/>
                <a:uFill>
                  <a:solidFill>
                    <a:srgbClr val="0000CC"/>
                  </a:solidFill>
                </a:uFill>
                <a:latin typeface="Arial"/>
                <a:ea typeface="+mn-ea"/>
                <a:cs typeface="Arial"/>
                <a:hlinkClick r:id="rId3"/>
              </a:rPr>
              <a:t>Network</a:t>
            </a:r>
            <a:endParaRPr kumimoji="0" sz="3200" b="0" i="0" u="none" strike="noStrike" kern="1200" cap="none" spc="0" normalizeH="0" baseline="0" noProof="0" dirty="0">
              <a:ln>
                <a:noFill/>
              </a:ln>
              <a:solidFill>
                <a:prstClr val="black"/>
              </a:solidFill>
              <a:effectLst/>
              <a:uLnTx/>
              <a:uFillTx/>
              <a:latin typeface="Arial"/>
              <a:ea typeface="+mn-ea"/>
              <a:cs typeface="Arial"/>
            </a:endParaRPr>
          </a:p>
          <a:p>
            <a:pPr marL="0" marR="381635" lvl="0" indent="0" algn="ctr" defTabSz="914400" rtl="0" eaLnBrk="1" fontAlgn="auto" latinLnBrk="0" hangingPunct="1">
              <a:lnSpc>
                <a:spcPct val="100000"/>
              </a:lnSpc>
              <a:spcBef>
                <a:spcPts val="1585"/>
              </a:spcBef>
              <a:spcAft>
                <a:spcPts val="0"/>
              </a:spcAft>
              <a:buClrTx/>
              <a:buSzTx/>
              <a:buFontTx/>
              <a:buNone/>
              <a:tabLst/>
              <a:defRPr/>
            </a:pPr>
            <a:r>
              <a:rPr kumimoji="0" lang="en-CA" sz="2600" b="0" i="0" u="none" strike="noStrike" kern="1200" cap="none" spc="-5" normalizeH="0" baseline="0" noProof="0" dirty="0">
                <a:ln>
                  <a:noFill/>
                </a:ln>
                <a:solidFill>
                  <a:srgbClr val="0033CC"/>
                </a:solidFill>
                <a:effectLst/>
                <a:uLnTx/>
                <a:uFillTx/>
                <a:latin typeface="Arial"/>
                <a:ea typeface="+mn-ea"/>
                <a:cs typeface="Arial"/>
              </a:rPr>
              <a:t>Accessing Higher Ground </a:t>
            </a:r>
            <a:r>
              <a:rPr kumimoji="0" sz="2600" b="0" i="0" u="none" strike="noStrike" kern="1200" cap="none" spc="-5" normalizeH="0" baseline="0" noProof="0" dirty="0">
                <a:ln>
                  <a:noFill/>
                </a:ln>
                <a:solidFill>
                  <a:srgbClr val="0033CC"/>
                </a:solidFill>
                <a:effectLst/>
                <a:uLnTx/>
                <a:uFillTx/>
                <a:latin typeface="Arial"/>
                <a:ea typeface="+mn-ea"/>
                <a:cs typeface="Arial"/>
              </a:rPr>
              <a:t>Conference,</a:t>
            </a:r>
            <a:r>
              <a:rPr kumimoji="0" sz="2600" b="0" i="0" u="none" strike="noStrike" kern="1200" cap="none" spc="35" normalizeH="0" baseline="0" noProof="0" dirty="0">
                <a:ln>
                  <a:noFill/>
                </a:ln>
                <a:solidFill>
                  <a:srgbClr val="0033CC"/>
                </a:solidFill>
                <a:effectLst/>
                <a:uLnTx/>
                <a:uFillTx/>
                <a:latin typeface="Arial"/>
                <a:ea typeface="+mn-ea"/>
                <a:cs typeface="Arial"/>
              </a:rPr>
              <a:t> </a:t>
            </a:r>
            <a:endParaRPr kumimoji="0" lang="en-CA" sz="2600" b="0" i="0" u="none" strike="noStrike" kern="1200" cap="none" spc="35" normalizeH="0" baseline="0" noProof="0" dirty="0">
              <a:ln>
                <a:noFill/>
              </a:ln>
              <a:solidFill>
                <a:srgbClr val="0033CC"/>
              </a:solidFill>
              <a:effectLst/>
              <a:uLnTx/>
              <a:uFillTx/>
              <a:latin typeface="Arial"/>
              <a:ea typeface="+mn-ea"/>
              <a:cs typeface="Arial"/>
            </a:endParaRPr>
          </a:p>
          <a:p>
            <a:pPr marL="0" marR="381635" lvl="0" indent="0" algn="ctr" defTabSz="914400" rtl="0" eaLnBrk="1" fontAlgn="auto" latinLnBrk="0" hangingPunct="1">
              <a:lnSpc>
                <a:spcPct val="100000"/>
              </a:lnSpc>
              <a:spcBef>
                <a:spcPts val="1585"/>
              </a:spcBef>
              <a:spcAft>
                <a:spcPts val="0"/>
              </a:spcAft>
              <a:buClrTx/>
              <a:buSzTx/>
              <a:buFontTx/>
              <a:buNone/>
              <a:tabLst/>
              <a:defRPr/>
            </a:pPr>
            <a:r>
              <a:rPr kumimoji="0" lang="en-CA" sz="2600" b="0" i="0" u="none" strike="noStrike" kern="1200" cap="none" spc="35" normalizeH="0" baseline="0" noProof="0" dirty="0">
                <a:ln>
                  <a:noFill/>
                </a:ln>
                <a:solidFill>
                  <a:srgbClr val="0033CC"/>
                </a:solidFill>
                <a:effectLst/>
                <a:uLnTx/>
                <a:uFillTx/>
                <a:latin typeface="Arial"/>
                <a:ea typeface="+mn-ea"/>
                <a:cs typeface="Arial"/>
              </a:rPr>
              <a:t>November</a:t>
            </a:r>
            <a:r>
              <a:rPr kumimoji="0" lang="en-CA" sz="2600" b="0" i="0" u="none" strike="noStrike" kern="1200" cap="none" spc="35" normalizeH="0" noProof="0" dirty="0">
                <a:ln>
                  <a:noFill/>
                </a:ln>
                <a:solidFill>
                  <a:srgbClr val="0033CC"/>
                </a:solidFill>
                <a:effectLst/>
                <a:uLnTx/>
                <a:uFillTx/>
                <a:latin typeface="Arial"/>
                <a:ea typeface="+mn-ea"/>
                <a:cs typeface="Arial"/>
              </a:rPr>
              <a:t> 18,</a:t>
            </a:r>
            <a:r>
              <a:rPr kumimoji="0" lang="en-CA" sz="2600" b="0" i="0" u="none" strike="noStrike" kern="1200" cap="none" spc="35" normalizeH="0" baseline="0" noProof="0" dirty="0">
                <a:ln>
                  <a:noFill/>
                </a:ln>
                <a:solidFill>
                  <a:srgbClr val="0033CC"/>
                </a:solidFill>
                <a:effectLst/>
                <a:uLnTx/>
                <a:uFillTx/>
                <a:latin typeface="Arial"/>
                <a:ea typeface="+mn-ea"/>
                <a:cs typeface="Arial"/>
              </a:rPr>
              <a:t> </a:t>
            </a:r>
            <a:r>
              <a:rPr kumimoji="0" sz="2600" b="0" i="0" u="none" strike="noStrike" kern="1200" cap="none" spc="-5" normalizeH="0" baseline="0" noProof="0" dirty="0">
                <a:ln>
                  <a:noFill/>
                </a:ln>
                <a:solidFill>
                  <a:srgbClr val="0033CC"/>
                </a:solidFill>
                <a:effectLst/>
                <a:uLnTx/>
                <a:uFillTx/>
                <a:latin typeface="Arial"/>
                <a:ea typeface="+mn-ea"/>
                <a:cs typeface="Arial"/>
              </a:rPr>
              <a:t>2021</a:t>
            </a:r>
            <a:endParaRPr kumimoji="0" sz="2600" b="0" i="0" u="none" strike="noStrike" kern="1200" cap="none" spc="0" normalizeH="0" baseline="0" noProof="0" dirty="0">
              <a:ln>
                <a:noFill/>
              </a:ln>
              <a:solidFill>
                <a:prstClr val="black"/>
              </a:solidFill>
              <a:effectLst/>
              <a:uLnTx/>
              <a:uFillTx/>
              <a:latin typeface="Arial"/>
              <a:ea typeface="+mn-ea"/>
              <a:cs typeface="Arial"/>
            </a:endParaRPr>
          </a:p>
        </p:txBody>
      </p:sp>
      <p:pic>
        <p:nvPicPr>
          <p:cNvPr id="5" name="object 5" descr="Decorative."/>
          <p:cNvPicPr/>
          <p:nvPr/>
        </p:nvPicPr>
        <p:blipFill>
          <a:blip r:embed="rId4" cstate="print"/>
          <a:stretch>
            <a:fillRect/>
          </a:stretch>
        </p:blipFill>
        <p:spPr>
          <a:xfrm>
            <a:off x="5598413" y="5234769"/>
            <a:ext cx="996696" cy="347472"/>
          </a:xfrm>
          <a:prstGeom prst="rect">
            <a:avLst/>
          </a:prstGeom>
        </p:spPr>
      </p:pic>
      <p:pic>
        <p:nvPicPr>
          <p:cNvPr id="6" name="object 6" descr="Decorative. "/>
          <p:cNvPicPr/>
          <p:nvPr/>
        </p:nvPicPr>
        <p:blipFill>
          <a:blip r:embed="rId5" cstate="print"/>
          <a:stretch>
            <a:fillRect/>
          </a:stretch>
        </p:blipFill>
        <p:spPr>
          <a:xfrm>
            <a:off x="1412749" y="5701658"/>
            <a:ext cx="630935" cy="632460"/>
          </a:xfrm>
          <a:prstGeom prst="rect">
            <a:avLst/>
          </a:prstGeom>
        </p:spPr>
      </p:pic>
      <p:pic>
        <p:nvPicPr>
          <p:cNvPr id="7" name="object 7" descr="Decorative."/>
          <p:cNvPicPr/>
          <p:nvPr/>
        </p:nvPicPr>
        <p:blipFill>
          <a:blip r:embed="rId6" cstate="print"/>
          <a:stretch>
            <a:fillRect/>
          </a:stretch>
        </p:blipFill>
        <p:spPr>
          <a:xfrm>
            <a:off x="9497569" y="5819006"/>
            <a:ext cx="1281683" cy="397764"/>
          </a:xfrm>
          <a:prstGeom prst="rect">
            <a:avLst/>
          </a:prstGeom>
        </p:spPr>
      </p:pic>
      <p:pic>
        <p:nvPicPr>
          <p:cNvPr id="8" name="object 8" descr="Decorative."/>
          <p:cNvPicPr/>
          <p:nvPr/>
        </p:nvPicPr>
        <p:blipFill>
          <a:blip r:embed="rId7" cstate="print"/>
          <a:stretch>
            <a:fillRect/>
          </a:stretch>
        </p:blipFill>
        <p:spPr>
          <a:xfrm>
            <a:off x="3456433" y="5921114"/>
            <a:ext cx="4628388" cy="193548"/>
          </a:xfrm>
          <a:prstGeom prst="rect">
            <a:avLst/>
          </a:prstGeom>
        </p:spPr>
      </p:pic>
      <p:sp>
        <p:nvSpPr>
          <p:cNvPr id="9" name="TextBox 8"/>
          <p:cNvSpPr txBox="1"/>
          <p:nvPr/>
        </p:nvSpPr>
        <p:spPr>
          <a:xfrm>
            <a:off x="0" y="0"/>
            <a:ext cx="11887200" cy="830997"/>
          </a:xfrm>
          <a:prstGeom prst="rect">
            <a:avLst/>
          </a:prstGeom>
          <a:noFill/>
        </p:spPr>
        <p:txBody>
          <a:bodyPr wrap="square" rtlCol="0">
            <a:spAutoFit/>
          </a:bodyPr>
          <a:lstStyle/>
          <a:p>
            <a:r>
              <a:rPr lang="en-CA" sz="1600" dirty="0" smtClean="0"/>
              <a:t>Jorgensen, M., </a:t>
            </a:r>
            <a:r>
              <a:rPr lang="en-CA" sz="1600" dirty="0" err="1" smtClean="0"/>
              <a:t>Wileman</a:t>
            </a:r>
            <a:r>
              <a:rPr lang="en-CA" sz="1600" dirty="0" smtClean="0"/>
              <a:t>, S., </a:t>
            </a:r>
            <a:r>
              <a:rPr lang="en-CA" sz="1600" dirty="0" err="1" smtClean="0"/>
              <a:t>Fichten</a:t>
            </a:r>
            <a:r>
              <a:rPr lang="en-CA" sz="1600" dirty="0" smtClean="0"/>
              <a:t>, C., &amp; Havel, A. (2021, </a:t>
            </a:r>
            <a:r>
              <a:rPr lang="en-CA" sz="1600" smtClean="0"/>
              <a:t>November </a:t>
            </a:r>
            <a:r>
              <a:rPr lang="en-CA" sz="1600" smtClean="0"/>
              <a:t>15-19</a:t>
            </a:r>
            <a:r>
              <a:rPr lang="en-CA" sz="1600" dirty="0" smtClean="0"/>
              <a:t>). </a:t>
            </a:r>
            <a:r>
              <a:rPr lang="en-CA" sz="1600" i="1" dirty="0" smtClean="0"/>
              <a:t>How has Covid-19 affected mobile tech use by students with disabilities</a:t>
            </a:r>
            <a:r>
              <a:rPr lang="en-CA" sz="1600" dirty="0" smtClean="0"/>
              <a:t> [Conference presentation]? 24</a:t>
            </a:r>
            <a:r>
              <a:rPr lang="en-CA" sz="1600" baseline="30000" dirty="0" smtClean="0"/>
              <a:t>th</a:t>
            </a:r>
            <a:r>
              <a:rPr lang="en-CA" sz="1600" dirty="0" smtClean="0"/>
              <a:t> Annual Accessing </a:t>
            </a:r>
            <a:r>
              <a:rPr lang="en-CA" sz="1600" dirty="0"/>
              <a:t>Higher Ground: Accessible Media, Web and Technology </a:t>
            </a:r>
            <a:r>
              <a:rPr lang="en-CA" sz="1600" dirty="0" smtClean="0"/>
              <a:t>Conference, Denver, CO, United States.</a:t>
            </a:r>
            <a:endParaRPr lang="en-CA" sz="1600" dirty="0"/>
          </a:p>
        </p:txBody>
      </p:sp>
    </p:spTree>
    <p:extLst>
      <p:ext uri="{BB962C8B-B14F-4D97-AF65-F5344CB8AC3E}">
        <p14:creationId xmlns:p14="http://schemas.microsoft.com/office/powerpoint/2010/main" val="3154470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32" indent="-285744">
              <a:defRPr sz="2400">
                <a:solidFill>
                  <a:schemeClr val="tx1"/>
                </a:solidFill>
                <a:latin typeface="Tahoma" pitchFamily="34" charset="0"/>
                <a:cs typeface="Arial" charset="0"/>
              </a:defRPr>
            </a:lvl2pPr>
            <a:lvl3pPr marL="1142971" indent="-228594">
              <a:defRPr sz="2400">
                <a:solidFill>
                  <a:schemeClr val="tx1"/>
                </a:solidFill>
                <a:latin typeface="Tahoma" pitchFamily="34" charset="0"/>
                <a:cs typeface="Arial" charset="0"/>
              </a:defRPr>
            </a:lvl3pPr>
            <a:lvl4pPr marL="1600160" indent="-228594">
              <a:defRPr sz="2400">
                <a:solidFill>
                  <a:schemeClr val="tx1"/>
                </a:solidFill>
                <a:latin typeface="Tahoma" pitchFamily="34" charset="0"/>
                <a:cs typeface="Arial" charset="0"/>
              </a:defRPr>
            </a:lvl4pPr>
            <a:lvl5pPr marL="2057349" indent="-228594">
              <a:defRPr sz="2400">
                <a:solidFill>
                  <a:schemeClr val="tx1"/>
                </a:solidFill>
                <a:latin typeface="Tahoma" pitchFamily="34" charset="0"/>
                <a:cs typeface="Arial" charset="0"/>
              </a:defRPr>
            </a:lvl5pPr>
            <a:lvl6pPr marL="2514537" indent="-228594" eaLnBrk="0" fontAlgn="base" hangingPunct="0">
              <a:spcBef>
                <a:spcPct val="0"/>
              </a:spcBef>
              <a:spcAft>
                <a:spcPct val="0"/>
              </a:spcAft>
              <a:defRPr sz="2400">
                <a:solidFill>
                  <a:schemeClr val="tx1"/>
                </a:solidFill>
                <a:latin typeface="Tahoma" pitchFamily="34" charset="0"/>
                <a:cs typeface="Arial" charset="0"/>
              </a:defRPr>
            </a:lvl6pPr>
            <a:lvl7pPr marL="2971726" indent="-228594" eaLnBrk="0" fontAlgn="base" hangingPunct="0">
              <a:spcBef>
                <a:spcPct val="0"/>
              </a:spcBef>
              <a:spcAft>
                <a:spcPct val="0"/>
              </a:spcAft>
              <a:defRPr sz="2400">
                <a:solidFill>
                  <a:schemeClr val="tx1"/>
                </a:solidFill>
                <a:latin typeface="Tahoma" pitchFamily="34" charset="0"/>
                <a:cs typeface="Arial" charset="0"/>
              </a:defRPr>
            </a:lvl7pPr>
            <a:lvl8pPr marL="3428914" indent="-228594" eaLnBrk="0" fontAlgn="base" hangingPunct="0">
              <a:spcBef>
                <a:spcPct val="0"/>
              </a:spcBef>
              <a:spcAft>
                <a:spcPct val="0"/>
              </a:spcAft>
              <a:defRPr sz="2400">
                <a:solidFill>
                  <a:schemeClr val="tx1"/>
                </a:solidFill>
                <a:latin typeface="Tahoma" pitchFamily="34" charset="0"/>
                <a:cs typeface="Arial" charset="0"/>
              </a:defRPr>
            </a:lvl8pPr>
            <a:lvl9pPr marL="3886103" indent="-228594" eaLnBrk="0" fontAlgn="base" hangingPunct="0">
              <a:spcBef>
                <a:spcPct val="0"/>
              </a:spcBef>
              <a:spcAft>
                <a:spcPct val="0"/>
              </a:spcAft>
              <a:defRPr sz="2400">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8F8F8B03-436C-4694-876F-0660F5DD90A0}" type="slidenum">
              <a:rPr kumimoji="0" lang="fr-FR" altLang="fr-FR" sz="1400" b="0" i="0" u="none" strike="noStrike" kern="1200" cap="none" spc="0" normalizeH="0" baseline="0" noProof="0">
                <a:ln>
                  <a:noFill/>
                </a:ln>
                <a:solidFill>
                  <a:srgbClr val="0033CC"/>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fr-FR" altLang="fr-FR" sz="1400" b="0" i="0" u="none" strike="noStrike" kern="1200" cap="none" spc="0" normalizeH="0" baseline="0" noProof="0" dirty="0">
              <a:ln>
                <a:noFill/>
              </a:ln>
              <a:solidFill>
                <a:srgbClr val="0033CC"/>
              </a:solidFill>
              <a:effectLst/>
              <a:uLnTx/>
              <a:uFillTx/>
              <a:latin typeface="Arial" charset="0"/>
              <a:ea typeface="+mn-ea"/>
              <a:cs typeface="Arial" charset="0"/>
            </a:endParaRPr>
          </a:p>
        </p:txBody>
      </p:sp>
      <p:sp>
        <p:nvSpPr>
          <p:cNvPr id="8" name="Title 1"/>
          <p:cNvSpPr>
            <a:spLocks noGrp="1"/>
          </p:cNvSpPr>
          <p:nvPr>
            <p:ph type="title"/>
          </p:nvPr>
        </p:nvSpPr>
        <p:spPr>
          <a:xfrm>
            <a:off x="1965316" y="259086"/>
            <a:ext cx="8302625" cy="684213"/>
          </a:xfrm>
        </p:spPr>
        <p:txBody>
          <a:bodyPr/>
          <a:lstStyle/>
          <a:p>
            <a:pPr>
              <a:defRPr/>
            </a:pPr>
            <a:r>
              <a:rPr lang="en-US" altLang="en-US" noProof="0" dirty="0"/>
              <a:t> </a:t>
            </a:r>
            <a:r>
              <a:rPr lang="en-US" altLang="en-US" sz="4400" noProof="0" dirty="0"/>
              <a:t>Study 2: Methodology</a:t>
            </a:r>
            <a:endParaRPr lang="en-US" sz="4400" noProof="0" dirty="0">
              <a:effectLst/>
            </a:endParaRPr>
          </a:p>
        </p:txBody>
      </p:sp>
      <p:sp>
        <p:nvSpPr>
          <p:cNvPr id="7" name="Content Placeholder 2"/>
          <p:cNvSpPr txBox="1">
            <a:spLocks/>
          </p:cNvSpPr>
          <p:nvPr/>
        </p:nvSpPr>
        <p:spPr bwMode="auto">
          <a:xfrm>
            <a:off x="284789" y="1142746"/>
            <a:ext cx="11622422" cy="457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indent="-361950"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8650" indent="-354013"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2pPr>
            <a:lvl3pPr marL="895350" indent="-301625" algn="l" rtl="0" eaLnBrk="0" fontAlgn="base" hangingPunct="0">
              <a:spcBef>
                <a:spcPts val="5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3pPr>
            <a:lvl4pPr marL="1162050" indent="-293688" algn="l" rtl="0" eaLnBrk="0" fontAlgn="base" hangingPunct="0">
              <a:spcBef>
                <a:spcPts val="400"/>
              </a:spcBef>
              <a:spcAft>
                <a:spcPct val="0"/>
              </a:spcAft>
              <a:buClr>
                <a:srgbClr val="0033CC"/>
              </a:buClr>
              <a:buSzPct val="110000"/>
              <a:buFont typeface="Arial" charset="0"/>
              <a:buChar char="•"/>
              <a:defRPr sz="2400" kern="1200">
                <a:solidFill>
                  <a:srgbClr val="072C62"/>
                </a:solidFill>
                <a:latin typeface="Arial" panose="020B0604020202020204" pitchFamily="34" charset="0"/>
                <a:ea typeface="+mn-ea"/>
                <a:cs typeface="Arial" panose="020B0604020202020204" pitchFamily="34" charset="0"/>
              </a:defRPr>
            </a:lvl4pPr>
            <a:lvl5pPr marL="1438275" indent="-295275" algn="l" rtl="0" eaLnBrk="0" fontAlgn="base" hangingPunct="0">
              <a:spcBef>
                <a:spcPts val="300"/>
              </a:spcBef>
              <a:spcAft>
                <a:spcPct val="0"/>
              </a:spcAft>
              <a:buClr>
                <a:srgbClr val="0033CC"/>
              </a:buClr>
              <a:buSzPct val="110000"/>
              <a:buFont typeface="Arial" charset="0"/>
              <a:buChar char="•"/>
              <a:defRPr sz="20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1000"/>
              </a:spcBef>
              <a:spcAft>
                <a:spcPts val="600"/>
              </a:spcAf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Participants</a:t>
            </a:r>
          </a:p>
          <a:p>
            <a:pPr lvl="1" indent="-361950">
              <a:spcBef>
                <a:spcPts val="1000"/>
              </a:spcBef>
              <a:spcAft>
                <a:spcPts val="600"/>
              </a:spcAft>
              <a:defRPr/>
            </a:pP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24 students (15 </a:t>
            </a:r>
            <a:r>
              <a:rPr kumimoji="0" lang="en-US"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2-year </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college, 9 </a:t>
            </a:r>
            <a:r>
              <a:rPr kumimoji="0" lang="en-US"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university</a:t>
            </a:r>
            <a:r>
              <a:rPr kumimoji="0" lang="en-US"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a:t>
            </a:r>
          </a:p>
          <a:p>
            <a:pPr lvl="2" indent="-354013">
              <a:spcBef>
                <a:spcPts val="1000"/>
              </a:spcBef>
              <a:spcAft>
                <a:spcPts val="600"/>
              </a:spcAft>
              <a:defRPr/>
            </a:pPr>
            <a:r>
              <a:rPr kumimoji="0" lang="en-US" sz="3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15 females, 8 males, 1 </a:t>
            </a:r>
            <a:r>
              <a:rPr kumimoji="0" lang="en-US" sz="3000" b="0" i="0" u="none" strike="noStrike" kern="1200" cap="none" spc="0" normalizeH="0" baseline="0" noProof="0" dirty="0" smtClean="0">
                <a:ln>
                  <a:noFill/>
                </a:ln>
                <a:solidFill>
                  <a:srgbClr val="002060"/>
                </a:solidFill>
                <a:effectLst/>
                <a:uLnTx/>
                <a:uFillTx/>
                <a:latin typeface="Arial" panose="020B0604020202020204" pitchFamily="34" charset="0"/>
                <a:ea typeface="+mn-ea"/>
                <a:cs typeface="Arial" panose="020B0604020202020204" pitchFamily="34" charset="0"/>
              </a:rPr>
              <a:t>Genderqueer</a:t>
            </a:r>
            <a:endParaRPr kumimoji="0" lang="en-US" sz="30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lvl="1" indent="-361950">
              <a:spcBef>
                <a:spcPts val="1000"/>
              </a:spcBef>
              <a:spcAft>
                <a:spcPts val="600"/>
              </a:spcAft>
              <a:defRPr/>
            </a:pPr>
            <a:r>
              <a:rPr kumimoji="0" lang="en-US" sz="36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Responses to 4 emailed questions</a:t>
            </a:r>
          </a:p>
          <a:p>
            <a:pPr lvl="2" indent="-354013">
              <a:spcBef>
                <a:spcPts val="1000"/>
              </a:spcBef>
              <a:spcAft>
                <a:spcPts val="600"/>
              </a:spcAf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Tech professors asked students to use during COVID-19</a:t>
            </a:r>
          </a:p>
          <a:p>
            <a:pPr lvl="2" indent="-354013">
              <a:spcBef>
                <a:spcPts val="1000"/>
              </a:spcBef>
              <a:spcAft>
                <a:spcPts val="600"/>
              </a:spcAf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Difficulties encountered in use of tech</a:t>
            </a:r>
          </a:p>
          <a:p>
            <a:pPr marL="593725" marR="0" lvl="2" indent="0" algn="l" defTabSz="914400" rtl="0" eaLnBrk="0" fontAlgn="base" latinLnBrk="0" hangingPunct="0">
              <a:lnSpc>
                <a:spcPct val="100000"/>
              </a:lnSpc>
              <a:spcBef>
                <a:spcPts val="1200"/>
              </a:spcBef>
              <a:spcAft>
                <a:spcPts val="1200"/>
              </a:spcAft>
              <a:buClr>
                <a:srgbClr val="0033CC"/>
              </a:buClr>
              <a:buSzPct val="110000"/>
              <a:buNone/>
              <a:tabLst/>
              <a:defRPr/>
            </a:pPr>
            <a:endParaRPr kumimoji="0" lang="en-US" sz="27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361950" marR="0" lvl="0" indent="-361950" algn="l" defTabSz="914400" rtl="0" eaLnBrk="0" fontAlgn="base" latinLnBrk="0" hangingPunct="0">
              <a:lnSpc>
                <a:spcPct val="100000"/>
              </a:lnSpc>
              <a:spcBef>
                <a:spcPts val="1200"/>
              </a:spcBef>
              <a:spcAft>
                <a:spcPts val="1200"/>
              </a:spcAft>
              <a:buClr>
                <a:srgbClr val="0033CC"/>
              </a:buClr>
              <a:buSzPct val="110000"/>
              <a:buFont typeface="Arial" charset="0"/>
              <a:buChar char="•"/>
              <a:tabLst/>
              <a:defRPr/>
            </a:pPr>
            <a:endParaRPr kumimoji="0" lang="en-US" sz="35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361950" marR="0" lvl="0" indent="-361950" algn="l" defTabSz="914400" rtl="0" eaLnBrk="0" fontAlgn="base" latinLnBrk="0" hangingPunct="0">
              <a:lnSpc>
                <a:spcPct val="100000"/>
              </a:lnSpc>
              <a:spcBef>
                <a:spcPts val="1200"/>
              </a:spcBef>
              <a:spcAft>
                <a:spcPts val="1200"/>
              </a:spcAft>
              <a:buClr>
                <a:srgbClr val="0033CC"/>
              </a:buClr>
              <a:buSzPct val="110000"/>
              <a:buFont typeface="Arial" charset="0"/>
              <a:buChar char="•"/>
              <a:tabLst/>
              <a:defRPr/>
            </a:pPr>
            <a:endParaRPr kumimoji="0" lang="en-US" sz="35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361950" marR="0" lvl="0" indent="-361950" algn="l" defTabSz="914400" rtl="0" eaLnBrk="0" fontAlgn="base" latinLnBrk="0" hangingPunct="0">
              <a:lnSpc>
                <a:spcPct val="100000"/>
              </a:lnSpc>
              <a:spcBef>
                <a:spcPts val="1200"/>
              </a:spcBef>
              <a:spcAft>
                <a:spcPts val="1200"/>
              </a:spcAft>
              <a:buClr>
                <a:srgbClr val="0033CC"/>
              </a:buClr>
              <a:buSzPct val="110000"/>
              <a:buFont typeface="Arial" charset="0"/>
              <a:buChar char="•"/>
              <a:tabLst/>
              <a:defRPr/>
            </a:pPr>
            <a:endParaRPr kumimoji="0" lang="en-US" sz="35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1202039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6281582-CF13-4328-AE52-164E8406DB8F}" type="slidenum">
              <a:rPr kumimoji="0" lang="fr-FR" altLang="fr-FR" sz="1400" b="0" i="0" u="none" strike="noStrike" kern="1200" cap="none" spc="0" normalizeH="0" baseline="0" noProof="0" smtClean="0">
                <a:ln>
                  <a:noFill/>
                </a:ln>
                <a:solidFill>
                  <a:srgbClr val="0033CC"/>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fr-FR" altLang="fr-FR" sz="1400" b="0" i="0" u="none" strike="noStrike" kern="1200" cap="none" spc="0" normalizeH="0" baseline="0" noProof="0" dirty="0">
              <a:ln>
                <a:noFill/>
              </a:ln>
              <a:solidFill>
                <a:srgbClr val="0033CC"/>
              </a:solidFill>
              <a:effectLst/>
              <a:uLnTx/>
              <a:uFillTx/>
              <a:latin typeface="Arial" charset="0"/>
              <a:ea typeface="+mn-ea"/>
              <a:cs typeface="Arial" charset="0"/>
            </a:endParaRPr>
          </a:p>
        </p:txBody>
      </p:sp>
      <p:sp>
        <p:nvSpPr>
          <p:cNvPr id="2" name="Title 1"/>
          <p:cNvSpPr>
            <a:spLocks noGrp="1"/>
          </p:cNvSpPr>
          <p:nvPr>
            <p:ph type="title"/>
          </p:nvPr>
        </p:nvSpPr>
        <p:spPr>
          <a:xfrm>
            <a:off x="238760" y="500267"/>
            <a:ext cx="11714480" cy="684213"/>
          </a:xfrm>
        </p:spPr>
        <p:txBody>
          <a:bodyPr/>
          <a:lstStyle/>
          <a:p>
            <a:pPr>
              <a:lnSpc>
                <a:spcPts val="4000"/>
              </a:lnSpc>
            </a:pPr>
            <a:r>
              <a:rPr lang="en-CA" dirty="0"/>
              <a:t>Study 2: Technologies Profs Asked </a:t>
            </a:r>
            <a:br>
              <a:rPr lang="en-CA" dirty="0"/>
            </a:br>
            <a:r>
              <a:rPr lang="en-CA" dirty="0"/>
              <a:t>Students to Use</a:t>
            </a:r>
          </a:p>
        </p:txBody>
      </p:sp>
      <p:graphicFrame>
        <p:nvGraphicFramePr>
          <p:cNvPr id="5" name="Object 4" descr="Table showing most student indicated that their teachers asked them to use course management systems, with half the students reporting that they worked well. Students, also, indicated they their teachers asked them to use Zoom and Microsoft Teams, with Zoom being more effective than Teams. Finally, eight students said that they were asked to use other videoconderencing platforms, with 6 reporting that they worked well. "/>
          <p:cNvGraphicFramePr>
            <a:graphicFrameLocks noChangeAspect="1"/>
          </p:cNvGraphicFramePr>
          <p:nvPr>
            <p:extLst>
              <p:ext uri="{D42A27DB-BD31-4B8C-83A1-F6EECF244321}">
                <p14:modId xmlns:p14="http://schemas.microsoft.com/office/powerpoint/2010/main" val="2830947049"/>
              </p:ext>
            </p:extLst>
          </p:nvPr>
        </p:nvGraphicFramePr>
        <p:xfrm>
          <a:off x="590073" y="1505107"/>
          <a:ext cx="11011854" cy="2593640"/>
        </p:xfrm>
        <a:graphic>
          <a:graphicData uri="http://schemas.openxmlformats.org/presentationml/2006/ole">
            <mc:AlternateContent xmlns:mc="http://schemas.openxmlformats.org/markup-compatibility/2006">
              <mc:Choice xmlns:v="urn:schemas-microsoft-com:vml" Requires="v">
                <p:oleObj spid="_x0000_s1068" name="Worksheet" r:id="rId4" imgW="4717846" imgH="1111412" progId="Excel.Sheet.12">
                  <p:embed/>
                </p:oleObj>
              </mc:Choice>
              <mc:Fallback>
                <p:oleObj name="Worksheet" r:id="rId4" imgW="4717846" imgH="1111412" progId="Excel.Sheet.12">
                  <p:embed/>
                  <p:pic>
                    <p:nvPicPr>
                      <p:cNvPr id="5" name="Object 4" descr="Table showing most student indicated that their teachers asked them to use course management systems, with half the students reprting that they worked well. Students, also, indicated they their teachers asked them to use Zoom and Microsoft Teams, with Zoom being more effective than Teams. Finally, eight students said that they were asked to use other videoconderencing platforms, with 6 reporting that they worked well. "/>
                      <p:cNvPicPr/>
                      <p:nvPr/>
                    </p:nvPicPr>
                    <p:blipFill>
                      <a:blip r:embed="rId5"/>
                      <a:stretch>
                        <a:fillRect/>
                      </a:stretch>
                    </p:blipFill>
                    <p:spPr>
                      <a:xfrm>
                        <a:off x="590073" y="1505107"/>
                        <a:ext cx="11011854" cy="259364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9663A47-6AC1-4D21-9B2B-FE0BBF207AFF}"/>
              </a:ext>
            </a:extLst>
          </p:cNvPr>
          <p:cNvSpPr txBox="1"/>
          <p:nvPr/>
        </p:nvSpPr>
        <p:spPr>
          <a:xfrm>
            <a:off x="160653" y="4521896"/>
            <a:ext cx="11870695" cy="830997"/>
          </a:xfrm>
          <a:prstGeom prst="rect">
            <a:avLst/>
          </a:prstGeom>
          <a:noFill/>
        </p:spPr>
        <p:txBody>
          <a:bodyPr wrap="square" rtlCol="0">
            <a:spAutoFit/>
          </a:bodyPr>
          <a:lstStyle/>
          <a:p>
            <a:r>
              <a:rPr lang="en-CA" dirty="0"/>
              <a:t>There were also 30 technologies </a:t>
            </a:r>
            <a:r>
              <a:rPr lang="en-CA" dirty="0" smtClean="0"/>
              <a:t>that 1 </a:t>
            </a:r>
            <a:r>
              <a:rPr lang="en-CA" dirty="0"/>
              <a:t>or 2 </a:t>
            </a:r>
            <a:r>
              <a:rPr lang="en-CA" dirty="0" smtClean="0"/>
              <a:t>students said teachers asked them to use</a:t>
            </a:r>
            <a:endParaRPr lang="en-CA" dirty="0"/>
          </a:p>
          <a:p>
            <a:endParaRPr lang="en-US" dirty="0"/>
          </a:p>
        </p:txBody>
      </p:sp>
    </p:spTree>
    <p:extLst>
      <p:ext uri="{BB962C8B-B14F-4D97-AF65-F5344CB8AC3E}">
        <p14:creationId xmlns:p14="http://schemas.microsoft.com/office/powerpoint/2010/main" val="1966914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56" y="274850"/>
            <a:ext cx="11736888" cy="684213"/>
          </a:xfrm>
        </p:spPr>
        <p:txBody>
          <a:bodyPr/>
          <a:lstStyle/>
          <a:p>
            <a:r>
              <a:rPr lang="en-CA" dirty="0"/>
              <a:t>Study 2: Apps Mentioned by a Few Students</a:t>
            </a:r>
          </a:p>
        </p:txBody>
      </p:sp>
      <p:sp>
        <p:nvSpPr>
          <p:cNvPr id="3" name="Content Placeholder 2"/>
          <p:cNvSpPr>
            <a:spLocks noGrp="1"/>
          </p:cNvSpPr>
          <p:nvPr>
            <p:ph sz="quarter" idx="1"/>
          </p:nvPr>
        </p:nvSpPr>
        <p:spPr>
          <a:xfrm>
            <a:off x="609600" y="1268760"/>
            <a:ext cx="10972800" cy="4888200"/>
          </a:xfrm>
        </p:spPr>
        <p:txBody>
          <a:bodyPr/>
          <a:lstStyle/>
          <a:p>
            <a:r>
              <a:rPr lang="en-CA" dirty="0" err="1"/>
              <a:t>Kahoot</a:t>
            </a:r>
            <a:r>
              <a:rPr lang="en-CA" dirty="0"/>
              <a:t>!</a:t>
            </a:r>
          </a:p>
          <a:p>
            <a:r>
              <a:rPr lang="en-CA" dirty="0"/>
              <a:t>Discord</a:t>
            </a:r>
          </a:p>
          <a:p>
            <a:r>
              <a:rPr lang="en-CA" dirty="0"/>
              <a:t>Google Drive</a:t>
            </a:r>
          </a:p>
          <a:p>
            <a:r>
              <a:rPr lang="en-CA" dirty="0"/>
              <a:t>Discipline specific apps</a:t>
            </a:r>
          </a:p>
          <a:p>
            <a:pPr lvl="1"/>
            <a:r>
              <a:rPr lang="en-CA" dirty="0"/>
              <a:t>Dr. Java</a:t>
            </a:r>
          </a:p>
          <a:p>
            <a:pPr lvl="1"/>
            <a:r>
              <a:rPr lang="en-CA" dirty="0" err="1"/>
              <a:t>PuTTY</a:t>
            </a:r>
            <a:endParaRPr lang="en-CA" dirty="0"/>
          </a:p>
          <a:p>
            <a:pPr lvl="1"/>
            <a:r>
              <a:rPr lang="en-CA" dirty="0"/>
              <a:t>Brackets</a:t>
            </a:r>
          </a:p>
          <a:p>
            <a:pPr lvl="1"/>
            <a:r>
              <a:rPr lang="en-CA" dirty="0"/>
              <a:t>Cisco Packet Tracer</a:t>
            </a:r>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12</a:t>
            </a:fld>
            <a:endParaRPr lang="fr-FR" altLang="fr-FR" dirty="0"/>
          </a:p>
        </p:txBody>
      </p:sp>
    </p:spTree>
    <p:extLst>
      <p:ext uri="{BB962C8B-B14F-4D97-AF65-F5344CB8AC3E}">
        <p14:creationId xmlns:p14="http://schemas.microsoft.com/office/powerpoint/2010/main" val="3903758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6281582-CF13-4328-AE52-164E8406DB8F}" type="slidenum">
              <a:rPr kumimoji="0" lang="fr-FR" altLang="fr-FR" sz="1400" b="0" i="0" u="none" strike="noStrike" kern="1200" cap="none" spc="0" normalizeH="0" baseline="0" noProof="0" smtClean="0">
                <a:ln>
                  <a:noFill/>
                </a:ln>
                <a:solidFill>
                  <a:srgbClr val="0033CC"/>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fr-FR" altLang="fr-FR" sz="1400" b="0" i="0" u="none" strike="noStrike" kern="1200" cap="none" spc="0" normalizeH="0" baseline="0" noProof="0" dirty="0">
              <a:ln>
                <a:noFill/>
              </a:ln>
              <a:solidFill>
                <a:srgbClr val="0033CC"/>
              </a:solidFill>
              <a:effectLst/>
              <a:uLnTx/>
              <a:uFillTx/>
              <a:latin typeface="Arial" charset="0"/>
              <a:ea typeface="+mn-ea"/>
              <a:cs typeface="Arial" charset="0"/>
            </a:endParaRPr>
          </a:p>
        </p:txBody>
      </p:sp>
      <p:sp>
        <p:nvSpPr>
          <p:cNvPr id="2" name="Title 1"/>
          <p:cNvSpPr>
            <a:spLocks noGrp="1"/>
          </p:cNvSpPr>
          <p:nvPr>
            <p:ph type="title"/>
          </p:nvPr>
        </p:nvSpPr>
        <p:spPr>
          <a:xfrm>
            <a:off x="609600" y="175484"/>
            <a:ext cx="10972800" cy="684213"/>
          </a:xfrm>
        </p:spPr>
        <p:txBody>
          <a:bodyPr/>
          <a:lstStyle/>
          <a:p>
            <a:r>
              <a:rPr lang="en-CA" sz="4400" dirty="0"/>
              <a:t>Study 2: Difficulties Encountered</a:t>
            </a:r>
          </a:p>
        </p:txBody>
      </p:sp>
      <p:graphicFrame>
        <p:nvGraphicFramePr>
          <p:cNvPr id="5" name="Object 4" descr="Table showing the difficulties that students encountered using technology during remote learning in decreasing order of frequency: Problems with software and apps (54%), connection issues (29%), problems with hardware (25%), teachers' management of the course (25%), students' computer skills and behaviours (25%), and difficulties regarding evaluation (17%)."/>
          <p:cNvGraphicFramePr>
            <a:graphicFrameLocks noChangeAspect="1"/>
          </p:cNvGraphicFramePr>
          <p:nvPr>
            <p:extLst>
              <p:ext uri="{D42A27DB-BD31-4B8C-83A1-F6EECF244321}">
                <p14:modId xmlns:p14="http://schemas.microsoft.com/office/powerpoint/2010/main" val="3138620352"/>
              </p:ext>
            </p:extLst>
          </p:nvPr>
        </p:nvGraphicFramePr>
        <p:xfrm>
          <a:off x="730568" y="1608421"/>
          <a:ext cx="10730865" cy="3972952"/>
        </p:xfrm>
        <a:graphic>
          <a:graphicData uri="http://schemas.openxmlformats.org/presentationml/2006/ole">
            <mc:AlternateContent xmlns:mc="http://schemas.openxmlformats.org/markup-compatibility/2006">
              <mc:Choice xmlns:v="urn:schemas-microsoft-com:vml" Requires="v">
                <p:oleObj spid="_x0000_s2091" name="Worksheet" r:id="rId4" imgW="3498646" imgH="1295539" progId="Excel.Sheet.12">
                  <p:embed/>
                </p:oleObj>
              </mc:Choice>
              <mc:Fallback>
                <p:oleObj name="Worksheet" r:id="rId4" imgW="3498646" imgH="1295539" progId="Excel.Sheet.12">
                  <p:embed/>
                  <p:pic>
                    <p:nvPicPr>
                      <p:cNvPr id="5" name="Object 4" descr="Graph showing the difficulties that students encountered using technology during remote learning in decreasing order of frequency: Problems with software and apps, connection issues, problems with hardware. teachers' management of the course, students' computer skills and behaviours, and difficulties regarding evaluation."/>
                      <p:cNvPicPr/>
                      <p:nvPr/>
                    </p:nvPicPr>
                    <p:blipFill>
                      <a:blip r:embed="rId5"/>
                      <a:stretch>
                        <a:fillRect/>
                      </a:stretch>
                    </p:blipFill>
                    <p:spPr>
                      <a:xfrm>
                        <a:off x="730568" y="1608421"/>
                        <a:ext cx="10730865" cy="3972952"/>
                      </a:xfrm>
                      <a:prstGeom prst="rect">
                        <a:avLst/>
                      </a:prstGeom>
                    </p:spPr>
                  </p:pic>
                </p:oleObj>
              </mc:Fallback>
            </mc:AlternateContent>
          </a:graphicData>
        </a:graphic>
      </p:graphicFrame>
    </p:spTree>
    <p:extLst>
      <p:ext uri="{BB962C8B-B14F-4D97-AF65-F5344CB8AC3E}">
        <p14:creationId xmlns:p14="http://schemas.microsoft.com/office/powerpoint/2010/main" val="258503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6995"/>
            <a:ext cx="10972800" cy="684213"/>
          </a:xfrm>
        </p:spPr>
        <p:txBody>
          <a:bodyPr/>
          <a:lstStyle/>
          <a:p>
            <a:r>
              <a:rPr lang="en-CA" sz="4400" dirty="0"/>
              <a:t>Study 2: Implications</a:t>
            </a:r>
          </a:p>
        </p:txBody>
      </p:sp>
      <p:sp>
        <p:nvSpPr>
          <p:cNvPr id="3" name="Content Placeholder 2"/>
          <p:cNvSpPr>
            <a:spLocks noGrp="1"/>
          </p:cNvSpPr>
          <p:nvPr>
            <p:ph sz="quarter" idx="1"/>
          </p:nvPr>
        </p:nvSpPr>
        <p:spPr>
          <a:xfrm>
            <a:off x="609600" y="1288053"/>
            <a:ext cx="10972800" cy="4888200"/>
          </a:xfrm>
        </p:spPr>
        <p:txBody>
          <a:bodyPr/>
          <a:lstStyle/>
          <a:p>
            <a:r>
              <a:rPr lang="en-CA" dirty="0" smtClean="0"/>
              <a:t>Students need to be taught how to</a:t>
            </a:r>
            <a:endParaRPr lang="en-CA" dirty="0"/>
          </a:p>
          <a:p>
            <a:pPr lvl="1"/>
            <a:r>
              <a:rPr lang="en-CA" dirty="0" smtClean="0"/>
              <a:t>Use </a:t>
            </a:r>
            <a:r>
              <a:rPr lang="en-CA" dirty="0"/>
              <a:t>breakout rooms in Zoom</a:t>
            </a:r>
          </a:p>
          <a:p>
            <a:pPr lvl="1"/>
            <a:r>
              <a:rPr lang="en-CA" dirty="0" smtClean="0"/>
              <a:t>Upload </a:t>
            </a:r>
            <a:r>
              <a:rPr lang="en-CA" dirty="0"/>
              <a:t>assignments</a:t>
            </a:r>
          </a:p>
          <a:p>
            <a:pPr lvl="2"/>
            <a:r>
              <a:rPr lang="en-CA" dirty="0"/>
              <a:t>File formats and sizes that students can submit</a:t>
            </a:r>
          </a:p>
          <a:p>
            <a:r>
              <a:rPr lang="en-CA" dirty="0" smtClean="0"/>
              <a:t>Professors </a:t>
            </a:r>
            <a:r>
              <a:rPr lang="en-CA" dirty="0"/>
              <a:t>need to check the chat in Zoom</a:t>
            </a:r>
          </a:p>
          <a:p>
            <a:r>
              <a:rPr lang="en-CA" dirty="0" smtClean="0"/>
              <a:t>Rules </a:t>
            </a:r>
            <a:r>
              <a:rPr lang="en-CA" dirty="0"/>
              <a:t>for student behavior during online classes </a:t>
            </a:r>
            <a:r>
              <a:rPr lang="en-CA" dirty="0" smtClean="0"/>
              <a:t>required</a:t>
            </a:r>
            <a:endParaRPr lang="en-CA" dirty="0"/>
          </a:p>
          <a:p>
            <a:r>
              <a:rPr lang="en-CA" dirty="0"/>
              <a:t>Students find recording lectures helpful</a:t>
            </a:r>
          </a:p>
          <a:p>
            <a:pPr lvl="1"/>
            <a:endParaRPr lang="en-CA" dirty="0"/>
          </a:p>
          <a:p>
            <a:endParaRPr lang="en-CA"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14</a:t>
            </a:fld>
            <a:endParaRPr lang="fr-FR" altLang="fr-FR" dirty="0"/>
          </a:p>
        </p:txBody>
      </p:sp>
    </p:spTree>
    <p:extLst>
      <p:ext uri="{BB962C8B-B14F-4D97-AF65-F5344CB8AC3E}">
        <p14:creationId xmlns:p14="http://schemas.microsoft.com/office/powerpoint/2010/main" val="1911594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6437"/>
            <a:ext cx="10972800" cy="684213"/>
          </a:xfrm>
        </p:spPr>
        <p:txBody>
          <a:bodyPr/>
          <a:lstStyle/>
          <a:p>
            <a:pPr>
              <a:lnSpc>
                <a:spcPts val="3800"/>
              </a:lnSpc>
            </a:pPr>
            <a:r>
              <a:rPr lang="en-CA" sz="3800" dirty="0"/>
              <a:t>Study 2: Strategies to Show Students How to Use Technology</a:t>
            </a:r>
          </a:p>
        </p:txBody>
      </p:sp>
      <p:sp>
        <p:nvSpPr>
          <p:cNvPr id="3" name="Content Placeholder 2"/>
          <p:cNvSpPr>
            <a:spLocks noGrp="1"/>
          </p:cNvSpPr>
          <p:nvPr>
            <p:ph sz="quarter" idx="1"/>
          </p:nvPr>
        </p:nvSpPr>
        <p:spPr>
          <a:xfrm>
            <a:off x="304800" y="1268760"/>
            <a:ext cx="11582400" cy="4888200"/>
          </a:xfrm>
        </p:spPr>
        <p:txBody>
          <a:bodyPr/>
          <a:lstStyle/>
          <a:p>
            <a:pPr>
              <a:spcAft>
                <a:spcPts val="600"/>
              </a:spcAft>
            </a:pPr>
            <a:r>
              <a:rPr lang="en-CA" dirty="0"/>
              <a:t>YouTube videos </a:t>
            </a:r>
          </a:p>
          <a:p>
            <a:pPr>
              <a:spcAft>
                <a:spcPts val="600"/>
              </a:spcAft>
            </a:pPr>
            <a:r>
              <a:rPr lang="en-CA" dirty="0"/>
              <a:t>PowerPoint </a:t>
            </a:r>
          </a:p>
          <a:p>
            <a:pPr>
              <a:spcAft>
                <a:spcPts val="600"/>
              </a:spcAft>
            </a:pPr>
            <a:r>
              <a:rPr lang="en-CA" dirty="0"/>
              <a:t>Word document </a:t>
            </a:r>
          </a:p>
          <a:p>
            <a:pPr>
              <a:spcAft>
                <a:spcPts val="600"/>
              </a:spcAft>
            </a:pPr>
            <a:r>
              <a:rPr lang="en-CA" dirty="0"/>
              <a:t>Live demonstration in class</a:t>
            </a:r>
          </a:p>
          <a:p>
            <a:pPr>
              <a:spcAft>
                <a:spcPts val="600"/>
              </a:spcAft>
            </a:pPr>
            <a:r>
              <a:rPr lang="en-CA" dirty="0"/>
              <a:t>Pre-recorded tutorial on course management system</a:t>
            </a:r>
          </a:p>
          <a:p>
            <a:pPr marL="0" indent="0">
              <a:spcAft>
                <a:spcPts val="600"/>
              </a:spcAft>
              <a:buNone/>
            </a:pPr>
            <a:endParaRPr lang="en-CA"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15</a:t>
            </a:fld>
            <a:endParaRPr lang="fr-FR" altLang="fr-FR" dirty="0"/>
          </a:p>
        </p:txBody>
      </p:sp>
    </p:spTree>
    <p:extLst>
      <p:ext uri="{BB962C8B-B14F-4D97-AF65-F5344CB8AC3E}">
        <p14:creationId xmlns:p14="http://schemas.microsoft.com/office/powerpoint/2010/main" val="1716468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76" y="260968"/>
            <a:ext cx="11574049" cy="684213"/>
          </a:xfrm>
        </p:spPr>
        <p:txBody>
          <a:bodyPr/>
          <a:lstStyle/>
          <a:p>
            <a:r>
              <a:rPr lang="en-CA" sz="3800" dirty="0"/>
              <a:t>Take Home Message: The Importance of Diversity</a:t>
            </a:r>
          </a:p>
        </p:txBody>
      </p:sp>
      <p:sp>
        <p:nvSpPr>
          <p:cNvPr id="3" name="Content Placeholder 2"/>
          <p:cNvSpPr>
            <a:spLocks noGrp="1"/>
          </p:cNvSpPr>
          <p:nvPr>
            <p:ph sz="quarter" idx="1"/>
          </p:nvPr>
        </p:nvSpPr>
        <p:spPr>
          <a:xfrm>
            <a:off x="609600" y="1268760"/>
            <a:ext cx="10972800" cy="4888200"/>
          </a:xfrm>
        </p:spPr>
        <p:txBody>
          <a:bodyPr/>
          <a:lstStyle/>
          <a:p>
            <a:pPr>
              <a:spcBef>
                <a:spcPts val="1000"/>
              </a:spcBef>
              <a:spcAft>
                <a:spcPts val="600"/>
              </a:spcAft>
            </a:pPr>
            <a:r>
              <a:rPr lang="en-CA" dirty="0"/>
              <a:t>All students had some difficulty adapting to remote learning</a:t>
            </a:r>
          </a:p>
          <a:p>
            <a:pPr>
              <a:spcBef>
                <a:spcPts val="1000"/>
              </a:spcBef>
              <a:spcAft>
                <a:spcPts val="600"/>
              </a:spcAft>
            </a:pPr>
            <a:r>
              <a:rPr lang="en-CA" dirty="0"/>
              <a:t>Important to take into account environmental factors that disadvantage students</a:t>
            </a:r>
          </a:p>
          <a:p>
            <a:pPr>
              <a:spcBef>
                <a:spcPts val="1000"/>
              </a:spcBef>
              <a:spcAft>
                <a:spcPts val="600"/>
              </a:spcAft>
            </a:pPr>
            <a:r>
              <a:rPr lang="en-CA" dirty="0"/>
              <a:t>The need to learn how to use new technology is common among all students</a:t>
            </a:r>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16</a:t>
            </a:fld>
            <a:endParaRPr lang="fr-FR" altLang="fr-FR" dirty="0"/>
          </a:p>
        </p:txBody>
      </p:sp>
    </p:spTree>
    <p:extLst>
      <p:ext uri="{BB962C8B-B14F-4D97-AF65-F5344CB8AC3E}">
        <p14:creationId xmlns:p14="http://schemas.microsoft.com/office/powerpoint/2010/main" val="101011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17</a:t>
            </a:fld>
            <a:endParaRPr lang="fr-FR" altLang="fr-FR" dirty="0"/>
          </a:p>
        </p:txBody>
      </p:sp>
      <p:sp>
        <p:nvSpPr>
          <p:cNvPr id="2" name="Title 1"/>
          <p:cNvSpPr>
            <a:spLocks noGrp="1"/>
          </p:cNvSpPr>
          <p:nvPr>
            <p:ph type="title"/>
          </p:nvPr>
        </p:nvSpPr>
        <p:spPr>
          <a:xfrm>
            <a:off x="609600" y="287701"/>
            <a:ext cx="10972800" cy="684213"/>
          </a:xfrm>
        </p:spPr>
        <p:txBody>
          <a:bodyPr/>
          <a:lstStyle/>
          <a:p>
            <a:r>
              <a:rPr lang="en-CA" sz="4400" dirty="0"/>
              <a:t>Study 2: Questions to Consider</a:t>
            </a:r>
          </a:p>
        </p:txBody>
      </p:sp>
      <p:sp>
        <p:nvSpPr>
          <p:cNvPr id="3" name="Content Placeholder 2"/>
          <p:cNvSpPr>
            <a:spLocks noGrp="1"/>
          </p:cNvSpPr>
          <p:nvPr>
            <p:ph sz="quarter" idx="1"/>
          </p:nvPr>
        </p:nvSpPr>
        <p:spPr>
          <a:xfrm>
            <a:off x="609600" y="1269554"/>
            <a:ext cx="10972800" cy="4888200"/>
          </a:xfrm>
        </p:spPr>
        <p:txBody>
          <a:bodyPr/>
          <a:lstStyle/>
          <a:p>
            <a:r>
              <a:rPr lang="en-CA" dirty="0"/>
              <a:t>Who is responsible for ensuring that students have updated versions of software?</a:t>
            </a:r>
          </a:p>
          <a:p>
            <a:r>
              <a:rPr lang="en-CA" dirty="0"/>
              <a:t>What are the best ways to show students how to use technology?</a:t>
            </a:r>
          </a:p>
          <a:p>
            <a:r>
              <a:rPr lang="en-CA" dirty="0"/>
              <a:t>Which of </a:t>
            </a:r>
            <a:r>
              <a:rPr lang="en-CA" dirty="0" smtClean="0"/>
              <a:t>the technologies </a:t>
            </a:r>
            <a:r>
              <a:rPr lang="en-CA" dirty="0"/>
              <a:t>used during the pandemic are likely to be helpful during in-person classes?</a:t>
            </a:r>
          </a:p>
          <a:p>
            <a:endParaRPr lang="en-CA" dirty="0"/>
          </a:p>
          <a:p>
            <a:endParaRPr lang="en-CA" dirty="0"/>
          </a:p>
          <a:p>
            <a:endParaRPr lang="en-CA" dirty="0"/>
          </a:p>
        </p:txBody>
      </p:sp>
      <p:pic>
        <p:nvPicPr>
          <p:cNvPr id="5" name="Picture 4" descr="Decorative."/>
          <p:cNvPicPr>
            <a:picLocks noChangeAspect="1"/>
          </p:cNvPicPr>
          <p:nvPr/>
        </p:nvPicPr>
        <p:blipFill>
          <a:blip r:embed="rId3"/>
          <a:stretch>
            <a:fillRect/>
          </a:stretch>
        </p:blipFill>
        <p:spPr>
          <a:xfrm>
            <a:off x="10689164" y="4752127"/>
            <a:ext cx="1374589" cy="1297212"/>
          </a:xfrm>
          <a:prstGeom prst="rect">
            <a:avLst/>
          </a:prstGeom>
        </p:spPr>
      </p:pic>
    </p:spTree>
    <p:extLst>
      <p:ext uri="{BB962C8B-B14F-4D97-AF65-F5344CB8AC3E}">
        <p14:creationId xmlns:p14="http://schemas.microsoft.com/office/powerpoint/2010/main" val="762323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5" name="Google Shape;195;p24"/>
          <p:cNvSpPr txBox="1">
            <a:spLocks noGrp="1"/>
          </p:cNvSpPr>
          <p:nvPr>
            <p:ph type="sldNum" idx="4294967295"/>
          </p:nvPr>
        </p:nvSpPr>
        <p:spPr>
          <a:xfrm>
            <a:off x="11037908" y="6333080"/>
            <a:ext cx="514351" cy="3857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1pPr>
            <a:lvl2pPr marL="0" marR="0" lvl="1"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2pPr>
            <a:lvl3pPr marL="0" marR="0" lvl="2"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3pPr>
            <a:lvl4pPr marL="0" marR="0" lvl="3"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4pPr>
            <a:lvl5pPr marL="0" marR="0" lvl="4"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5pPr>
            <a:lvl6pPr marL="0" marR="0" lvl="5"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6pPr>
            <a:lvl7pPr marL="0" marR="0" lvl="6"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7pPr>
            <a:lvl8pPr marL="0" marR="0" lvl="7"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8pPr>
            <a:lvl9pPr marL="0" marR="0" lvl="8"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9pPr>
          </a:lstStyle>
          <a:p>
            <a:pPr marL="0" marR="0" lvl="0" indent="0" algn="ctr" defTabSz="914400" rtl="0" eaLnBrk="0" fontAlgn="base" latinLnBrk="0" hangingPunct="0">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1200" cap="none" spc="0" normalizeH="0" baseline="0" noProof="0" smtClean="0">
                <a:ln>
                  <a:noFill/>
                </a:ln>
                <a:solidFill>
                  <a:srgbClr val="0033CC"/>
                </a:solidFill>
                <a:effectLst/>
                <a:uLnTx/>
                <a:uFillTx/>
                <a:latin typeface="Arial"/>
                <a:cs typeface="Arial"/>
                <a:sym typeface="Arial"/>
              </a:rPr>
              <a:pPr marL="0" marR="0" lvl="0" indent="0" algn="ctr" defTabSz="914400" rtl="0" eaLnBrk="0" fontAlgn="base" latinLnBrk="0" hangingPunct="0">
                <a:lnSpc>
                  <a:spcPct val="100000"/>
                </a:lnSpc>
                <a:spcBef>
                  <a:spcPts val="0"/>
                </a:spcBef>
                <a:spcAft>
                  <a:spcPts val="0"/>
                </a:spcAft>
                <a:buClr>
                  <a:srgbClr val="000000"/>
                </a:buClr>
                <a:buSzTx/>
                <a:buFont typeface="Arial"/>
                <a:buNone/>
                <a:tabLst/>
                <a:defRPr/>
              </a:pPr>
              <a:t>18</a:t>
            </a:fld>
            <a:endParaRPr kumimoji="0" sz="1400" b="0" i="0" u="none" strike="noStrike" kern="1200" cap="none" spc="0" normalizeH="0" baseline="0" noProof="0" dirty="0">
              <a:ln>
                <a:noFill/>
              </a:ln>
              <a:solidFill>
                <a:srgbClr val="0033CC"/>
              </a:solidFill>
              <a:effectLst/>
              <a:uLnTx/>
              <a:uFillTx/>
              <a:latin typeface="Arial"/>
              <a:cs typeface="Arial"/>
              <a:sym typeface="Arial"/>
            </a:endParaRPr>
          </a:p>
        </p:txBody>
      </p:sp>
      <p:sp>
        <p:nvSpPr>
          <p:cNvPr id="192" name="Google Shape;192;p24"/>
          <p:cNvSpPr txBox="1">
            <a:spLocks noGrp="1"/>
          </p:cNvSpPr>
          <p:nvPr>
            <p:ph type="title"/>
          </p:nvPr>
        </p:nvSpPr>
        <p:spPr>
          <a:xfrm>
            <a:off x="1981200" y="188642"/>
            <a:ext cx="8229600" cy="684213"/>
          </a:xfrm>
          <a:prstGeom prst="rect">
            <a:avLst/>
          </a:prstGeom>
          <a:noFill/>
          <a:ln>
            <a:noFill/>
          </a:ln>
        </p:spPr>
        <p:txBody>
          <a:bodyPr spcFirstLastPara="1" vert="horz" wrap="square" lIns="91425" tIns="45700" rIns="91425" bIns="45700" numCol="1" anchor="b" anchorCtr="0" compatLnSpc="1">
            <a:prstTxWarp prst="textNoShape">
              <a:avLst/>
            </a:prstTxWarp>
            <a:noAutofit/>
          </a:bodyPr>
          <a:lstStyle/>
          <a:p>
            <a:pPr>
              <a:spcBef>
                <a:spcPts val="0"/>
              </a:spcBef>
              <a:spcAft>
                <a:spcPts val="0"/>
              </a:spcAft>
            </a:pPr>
            <a:r>
              <a:rPr lang="en-US" sz="4400" noProof="0" dirty="0"/>
              <a:t>Thank You! </a:t>
            </a:r>
          </a:p>
        </p:txBody>
      </p:sp>
      <p:sp>
        <p:nvSpPr>
          <p:cNvPr id="2" name="TextBox 1">
            <a:extLst>
              <a:ext uri="{FF2B5EF4-FFF2-40B4-BE49-F238E27FC236}">
                <a16:creationId xmlns:a16="http://schemas.microsoft.com/office/drawing/2014/main" id="{156410DD-02E1-472E-AA80-8C6B9E4A9220}"/>
              </a:ext>
            </a:extLst>
          </p:cNvPr>
          <p:cNvSpPr txBox="1"/>
          <p:nvPr/>
        </p:nvSpPr>
        <p:spPr>
          <a:xfrm>
            <a:off x="330200" y="4817404"/>
            <a:ext cx="11531600" cy="95410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Tahoma" pitchFamily="34" charset="0"/>
                <a:ea typeface="+mn-ea"/>
                <a:cs typeface="Arial" charset="0"/>
              </a:rPr>
              <a:t>Adaptech Research Network: </a:t>
            </a:r>
            <a:r>
              <a:rPr kumimoji="0" lang="en-US" sz="2800" b="0" i="0" u="none" strike="noStrike" kern="1200" cap="none" spc="0" normalizeH="0" baseline="0" noProof="0" dirty="0">
                <a:ln>
                  <a:noFill/>
                </a:ln>
                <a:solidFill>
                  <a:srgbClr val="002060"/>
                </a:solidFill>
                <a:effectLst/>
                <a:uLnTx/>
                <a:uFillTx/>
                <a:latin typeface="Tahoma" pitchFamily="34" charset="0"/>
                <a:ea typeface="+mn-ea"/>
                <a:cs typeface="Arial" charset="0"/>
                <a:hlinkClick r:id="rId3" tooltip="http://www.adaptech.org/"/>
              </a:rPr>
              <a:t>www.adaptech.org</a:t>
            </a:r>
            <a:endParaRPr kumimoji="0" lang="en-US" sz="2800" b="0" i="0" u="none" strike="noStrike" kern="1200" cap="none" spc="0" normalizeH="0" baseline="0" noProof="0" dirty="0">
              <a:ln>
                <a:noFill/>
              </a:ln>
              <a:solidFill>
                <a:srgbClr val="002060"/>
              </a:solidFill>
              <a:effectLst/>
              <a:uLnTx/>
              <a:uFillTx/>
              <a:latin typeface="Tahoma" pitchFamily="34" charset="0"/>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Tahoma" pitchFamily="34" charset="0"/>
                <a:ea typeface="+mn-ea"/>
                <a:cs typeface="Arial" charset="0"/>
              </a:rPr>
              <a:t>Mary Jorgensen: </a:t>
            </a:r>
            <a:r>
              <a:rPr kumimoji="0" lang="en-US" sz="2800" b="0" i="0" u="sng" strike="noStrike" kern="1200" cap="none" spc="0" normalizeH="0" baseline="0" noProof="0" dirty="0">
                <a:ln>
                  <a:noFill/>
                </a:ln>
                <a:solidFill>
                  <a:srgbClr val="0033CC"/>
                </a:solidFill>
                <a:effectLst/>
                <a:uLnTx/>
                <a:uFillTx/>
                <a:latin typeface="Tahoma" pitchFamily="34" charset="0"/>
                <a:ea typeface="+mn-ea"/>
                <a:cs typeface="Arial" charset="0"/>
                <a:hlinkClick r:id="rId4"/>
              </a:rPr>
              <a:t>mjorgensen</a:t>
            </a:r>
            <a:r>
              <a:rPr kumimoji="0" lang="en-US" sz="2800" b="0" i="0" u="none" strike="noStrike" kern="1200" cap="none" spc="0" normalizeH="0" baseline="0" noProof="0" dirty="0">
                <a:ln>
                  <a:noFill/>
                </a:ln>
                <a:solidFill>
                  <a:srgbClr val="002060"/>
                </a:solidFill>
                <a:effectLst/>
                <a:uLnTx/>
                <a:uFillTx/>
                <a:latin typeface="Tahoma" pitchFamily="34" charset="0"/>
                <a:ea typeface="+mn-ea"/>
                <a:cs typeface="Arial" charset="0"/>
                <a:hlinkClick r:id="rId4"/>
              </a:rPr>
              <a:t>@dawsoncollege.qc.ca</a:t>
            </a:r>
            <a:endParaRPr kumimoji="0" lang="en-CA" sz="2800" b="0" i="0" u="none" strike="noStrike" kern="1200" cap="none" spc="0" normalizeH="0" baseline="0" noProof="0" dirty="0">
              <a:ln>
                <a:noFill/>
              </a:ln>
              <a:solidFill>
                <a:srgbClr val="002060"/>
              </a:solidFill>
              <a:effectLst/>
              <a:uLnTx/>
              <a:uFillTx/>
              <a:latin typeface="Tahoma" pitchFamily="34" charset="0"/>
              <a:ea typeface="+mn-ea"/>
              <a:cs typeface="Arial" charset="0"/>
            </a:endParaRPr>
          </a:p>
        </p:txBody>
      </p:sp>
      <p:pic>
        <p:nvPicPr>
          <p:cNvPr id="1028" name="Picture 4" descr="Decorative.">
            <a:extLst>
              <a:ext uri="{FF2B5EF4-FFF2-40B4-BE49-F238E27FC236}">
                <a16:creationId xmlns:a16="http://schemas.microsoft.com/office/drawing/2014/main" id="{AB092F84-1715-EE49-A043-112E50384404}"/>
              </a:ext>
            </a:extLst>
          </p:cNvPr>
          <p:cNvPicPr>
            <a:picLocks noGrp="1" noChangeAspect="1" noChangeArrowheads="1"/>
          </p:cNvPicPr>
          <p:nvPr>
            <p:ph sz="quarter" idx="1"/>
          </p:nvPr>
        </p:nvPicPr>
        <p:blipFill>
          <a:blip r:embed="rId5">
            <a:extLst>
              <a:ext uri="{28A0092B-C50C-407E-A947-70E740481C1C}">
                <a14:useLocalDpi xmlns:a14="http://schemas.microsoft.com/office/drawing/2010/main" val="0"/>
              </a:ext>
            </a:extLst>
          </a:blip>
          <a:srcRect/>
          <a:stretch>
            <a:fillRect/>
          </a:stretch>
        </p:blipFill>
        <p:spPr bwMode="auto">
          <a:xfrm>
            <a:off x="2656979" y="1371600"/>
            <a:ext cx="6878042" cy="328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17007"/>
      </p:ext>
    </p:extLst>
  </p:cSld>
  <p:clrMapOvr>
    <a:masterClrMapping/>
  </p:clrMapOvr>
  <mc:AlternateContent xmlns:mc="http://schemas.openxmlformats.org/markup-compatibility/2006" xmlns:p14="http://schemas.microsoft.com/office/powerpoint/2010/main">
    <mc:Choice Requires="p14">
      <p:transition spd="slow" p14:dur="2000" advTm="6288"/>
    </mc:Choice>
    <mc:Fallback xmlns="">
      <p:transition spd="slow" advTm="628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777F972-66C3-4298-9038-ECDE31BBF28F}"/>
              </a:ext>
            </a:extLst>
          </p:cNvPr>
          <p:cNvSpPr>
            <a:spLocks noGrp="1"/>
          </p:cNvSpPr>
          <p:nvPr>
            <p:ph type="sldNum" sz="quarter" idx="11"/>
          </p:nvPr>
        </p:nvSpPr>
        <p:spPr/>
        <p:txBody>
          <a:bodyPr/>
          <a:lstStyle/>
          <a:p>
            <a:pPr>
              <a:defRPr/>
            </a:pPr>
            <a:fld id="{A6281582-CF13-4328-AE52-164E8406DB8F}" type="slidenum">
              <a:rPr lang="fr-FR" altLang="fr-FR" smtClean="0"/>
              <a:pPr>
                <a:defRPr/>
              </a:pPr>
              <a:t>2</a:t>
            </a:fld>
            <a:endParaRPr lang="fr-FR" altLang="fr-FR"/>
          </a:p>
        </p:txBody>
      </p:sp>
      <p:sp>
        <p:nvSpPr>
          <p:cNvPr id="2" name="Title 1">
            <a:extLst>
              <a:ext uri="{FF2B5EF4-FFF2-40B4-BE49-F238E27FC236}">
                <a16:creationId xmlns:a16="http://schemas.microsoft.com/office/drawing/2014/main" id="{7C460A61-EFA8-4D8F-B918-F5747C5EC4D1}"/>
              </a:ext>
            </a:extLst>
          </p:cNvPr>
          <p:cNvSpPr>
            <a:spLocks noGrp="1"/>
          </p:cNvSpPr>
          <p:nvPr>
            <p:ph type="title"/>
          </p:nvPr>
        </p:nvSpPr>
        <p:spPr>
          <a:xfrm>
            <a:off x="609600" y="238924"/>
            <a:ext cx="10972800" cy="684213"/>
          </a:xfrm>
        </p:spPr>
        <p:txBody>
          <a:bodyPr/>
          <a:lstStyle/>
          <a:p>
            <a:r>
              <a:rPr lang="en-CA" dirty="0"/>
              <a:t>Goals</a:t>
            </a:r>
          </a:p>
        </p:txBody>
      </p:sp>
      <p:sp>
        <p:nvSpPr>
          <p:cNvPr id="3" name="Content Placeholder 2">
            <a:extLst>
              <a:ext uri="{FF2B5EF4-FFF2-40B4-BE49-F238E27FC236}">
                <a16:creationId xmlns:a16="http://schemas.microsoft.com/office/drawing/2014/main" id="{FEEC876C-1042-4C2D-9DB6-EFBA25A09AA4}"/>
              </a:ext>
            </a:extLst>
          </p:cNvPr>
          <p:cNvSpPr>
            <a:spLocks noGrp="1"/>
          </p:cNvSpPr>
          <p:nvPr>
            <p:ph sz="quarter" idx="1"/>
          </p:nvPr>
        </p:nvSpPr>
        <p:spPr>
          <a:xfrm>
            <a:off x="304800" y="1325435"/>
            <a:ext cx="11582400" cy="4207130"/>
          </a:xfrm>
        </p:spPr>
        <p:txBody>
          <a:bodyPr/>
          <a:lstStyle/>
          <a:p>
            <a:pPr>
              <a:spcBef>
                <a:spcPts val="1000"/>
              </a:spcBef>
              <a:spcAft>
                <a:spcPts val="600"/>
              </a:spcAft>
            </a:pPr>
            <a:r>
              <a:rPr lang="en-CA" sz="3600" dirty="0"/>
              <a:t>Conducted two studies to</a:t>
            </a:r>
          </a:p>
          <a:p>
            <a:pPr lvl="1">
              <a:spcBef>
                <a:spcPts val="1000"/>
              </a:spcBef>
              <a:spcAft>
                <a:spcPts val="600"/>
              </a:spcAft>
            </a:pPr>
            <a:r>
              <a:rPr lang="en-CA" sz="3200" dirty="0" smtClean="0"/>
              <a:t>Ask </a:t>
            </a:r>
            <a:r>
              <a:rPr lang="en-CA" sz="3200" dirty="0"/>
              <a:t>what mobile tech post-secondary students used</a:t>
            </a:r>
          </a:p>
          <a:p>
            <a:pPr lvl="1">
              <a:spcBef>
                <a:spcPts val="1000"/>
              </a:spcBef>
              <a:spcAft>
                <a:spcPts val="600"/>
              </a:spcAft>
            </a:pPr>
            <a:r>
              <a:rPr lang="en-CA" sz="3200" dirty="0" smtClean="0"/>
              <a:t>Ask </a:t>
            </a:r>
            <a:r>
              <a:rPr lang="en-CA" sz="3200" dirty="0"/>
              <a:t>what </a:t>
            </a:r>
            <a:r>
              <a:rPr lang="en-CA" sz="3200" dirty="0" smtClean="0"/>
              <a:t>tech </a:t>
            </a:r>
            <a:r>
              <a:rPr lang="en-CA" sz="3200" dirty="0"/>
              <a:t>professors </a:t>
            </a:r>
            <a:r>
              <a:rPr lang="en-CA" sz="3200" dirty="0" smtClean="0"/>
              <a:t>requested that </a:t>
            </a:r>
            <a:r>
              <a:rPr lang="en-CA" sz="3200" dirty="0"/>
              <a:t>students </a:t>
            </a:r>
            <a:r>
              <a:rPr lang="en-CA" sz="3200" dirty="0" smtClean="0"/>
              <a:t>use</a:t>
            </a:r>
            <a:endParaRPr lang="en-CA" sz="3200" dirty="0"/>
          </a:p>
          <a:p>
            <a:pPr lvl="1">
              <a:spcBef>
                <a:spcPts val="1000"/>
              </a:spcBef>
              <a:spcAft>
                <a:spcPts val="600"/>
              </a:spcAft>
            </a:pPr>
            <a:r>
              <a:rPr lang="en-CA" sz="3200" dirty="0"/>
              <a:t>Explore smartphone / tech use during the pandemic </a:t>
            </a:r>
            <a:endParaRPr lang="en-CA" sz="3200" i="1" dirty="0"/>
          </a:p>
          <a:p>
            <a:pPr lvl="1">
              <a:spcBef>
                <a:spcPts val="1000"/>
              </a:spcBef>
              <a:spcAft>
                <a:spcPts val="600"/>
              </a:spcAft>
            </a:pPr>
            <a:r>
              <a:rPr lang="en-CA" sz="3200" dirty="0"/>
              <a:t>Discuss problems students encountered</a:t>
            </a:r>
          </a:p>
          <a:p>
            <a:pPr marL="0" indent="0">
              <a:buNone/>
            </a:pPr>
            <a:endParaRPr lang="en-CA" dirty="0"/>
          </a:p>
        </p:txBody>
      </p:sp>
      <p:pic>
        <p:nvPicPr>
          <p:cNvPr id="5" name="Picture 4" descr="Decorative.">
            <a:extLst>
              <a:ext uri="{FF2B5EF4-FFF2-40B4-BE49-F238E27FC236}">
                <a16:creationId xmlns:a16="http://schemas.microsoft.com/office/drawing/2014/main" id="{D498907B-03FF-4AB6-94FD-CB7228504E80}"/>
              </a:ext>
              <a:ext uri="{C183D7F6-B498-43B3-948B-1728B52AA6E4}">
                <adec:decorative xmlns=""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6683" y="4670213"/>
            <a:ext cx="2125717" cy="1244322"/>
          </a:xfrm>
          <a:prstGeom prst="rect">
            <a:avLst/>
          </a:prstGeom>
        </p:spPr>
      </p:pic>
    </p:spTree>
    <p:extLst>
      <p:ext uri="{BB962C8B-B14F-4D97-AF65-F5344CB8AC3E}">
        <p14:creationId xmlns:p14="http://schemas.microsoft.com/office/powerpoint/2010/main" val="3638066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F4E0-7642-4757-AD89-CB4A4964AEAE}"/>
              </a:ext>
            </a:extLst>
          </p:cNvPr>
          <p:cNvSpPr>
            <a:spLocks noGrp="1"/>
          </p:cNvSpPr>
          <p:nvPr>
            <p:ph type="title"/>
          </p:nvPr>
        </p:nvSpPr>
        <p:spPr>
          <a:xfrm>
            <a:off x="609600" y="152402"/>
            <a:ext cx="10972800" cy="684213"/>
          </a:xfrm>
        </p:spPr>
        <p:txBody>
          <a:bodyPr/>
          <a:lstStyle/>
          <a:p>
            <a:r>
              <a:rPr lang="en-CA" dirty="0"/>
              <a:t>Pandemic-Related Tech Challenges </a:t>
            </a:r>
          </a:p>
        </p:txBody>
      </p:sp>
      <p:sp>
        <p:nvSpPr>
          <p:cNvPr id="3" name="Content Placeholder 2">
            <a:extLst>
              <a:ext uri="{FF2B5EF4-FFF2-40B4-BE49-F238E27FC236}">
                <a16:creationId xmlns:a16="http://schemas.microsoft.com/office/drawing/2014/main" id="{F6DB6984-2805-4817-B8F1-3BC74D12F797}"/>
              </a:ext>
            </a:extLst>
          </p:cNvPr>
          <p:cNvSpPr>
            <a:spLocks noGrp="1"/>
          </p:cNvSpPr>
          <p:nvPr>
            <p:ph sz="quarter" idx="1"/>
          </p:nvPr>
        </p:nvSpPr>
        <p:spPr>
          <a:xfrm>
            <a:off x="609600" y="1150797"/>
            <a:ext cx="10972800" cy="4888200"/>
          </a:xfrm>
        </p:spPr>
        <p:txBody>
          <a:bodyPr/>
          <a:lstStyle/>
          <a:p>
            <a:pPr>
              <a:spcBef>
                <a:spcPts val="1200"/>
              </a:spcBef>
              <a:spcAft>
                <a:spcPts val="0"/>
              </a:spcAft>
            </a:pPr>
            <a:r>
              <a:rPr lang="en-CA" sz="3600" dirty="0">
                <a:ea typeface="Times New Roman" panose="02020603050405020304" pitchFamily="18" charset="0"/>
              </a:rPr>
              <a:t>Sudden transition to remote learning</a:t>
            </a:r>
            <a:endParaRPr lang="en-CA" sz="1800" dirty="0">
              <a:latin typeface="Times New Roman" panose="02020603050405020304" pitchFamily="18" charset="0"/>
              <a:ea typeface="Times New Roman" panose="02020603050405020304" pitchFamily="18" charset="0"/>
            </a:endParaRPr>
          </a:p>
          <a:p>
            <a:pPr lvl="1">
              <a:spcBef>
                <a:spcPts val="1200"/>
              </a:spcBef>
              <a:spcAft>
                <a:spcPts val="0"/>
              </a:spcAft>
            </a:pPr>
            <a:r>
              <a:rPr lang="en-CA" sz="3200" dirty="0" smtClean="0">
                <a:effectLst/>
                <a:ea typeface="Times New Roman" panose="02020603050405020304" pitchFamily="18" charset="0"/>
              </a:rPr>
              <a:t>Professors </a:t>
            </a:r>
            <a:r>
              <a:rPr lang="en-CA" sz="3200" dirty="0">
                <a:effectLst/>
                <a:ea typeface="Times New Roman" panose="02020603050405020304" pitchFamily="18" charset="0"/>
              </a:rPr>
              <a:t>new to teaching online </a:t>
            </a:r>
            <a:endParaRPr lang="en-CA" sz="2400" dirty="0">
              <a:effectLst/>
              <a:ea typeface="Times New Roman" panose="02020603050405020304" pitchFamily="18" charset="0"/>
            </a:endParaRPr>
          </a:p>
          <a:p>
            <a:pPr lvl="1">
              <a:spcBef>
                <a:spcPts val="1200"/>
              </a:spcBef>
              <a:spcAft>
                <a:spcPts val="0"/>
              </a:spcAft>
            </a:pPr>
            <a:r>
              <a:rPr lang="en-CA" sz="3200" dirty="0">
                <a:ea typeface="Times New Roman" panose="02020603050405020304" pitchFamily="18" charset="0"/>
              </a:rPr>
              <a:t>Problems with </a:t>
            </a:r>
          </a:p>
          <a:p>
            <a:pPr lvl="2">
              <a:spcBef>
                <a:spcPts val="1200"/>
              </a:spcBef>
              <a:spcAft>
                <a:spcPts val="0"/>
              </a:spcAft>
            </a:pPr>
            <a:r>
              <a:rPr lang="en-CA" sz="2800" dirty="0">
                <a:ea typeface="Times New Roman" panose="02020603050405020304" pitchFamily="18" charset="0"/>
              </a:rPr>
              <a:t>V</a:t>
            </a:r>
            <a:r>
              <a:rPr lang="en-CA" sz="2800" dirty="0">
                <a:effectLst/>
                <a:ea typeface="Times New Roman" panose="02020603050405020304" pitchFamily="18" charset="0"/>
              </a:rPr>
              <a:t>ideoconferencing platforms </a:t>
            </a:r>
          </a:p>
          <a:p>
            <a:pPr lvl="2">
              <a:spcBef>
                <a:spcPts val="1200"/>
              </a:spcBef>
              <a:spcAft>
                <a:spcPts val="0"/>
              </a:spcAft>
            </a:pPr>
            <a:r>
              <a:rPr lang="en-CA" sz="2800" dirty="0">
                <a:effectLst/>
                <a:ea typeface="Times New Roman" panose="02020603050405020304" pitchFamily="18" charset="0"/>
              </a:rPr>
              <a:t>Course management systems</a:t>
            </a:r>
            <a:endParaRPr lang="en-CA" sz="2000" dirty="0">
              <a:effectLst/>
              <a:ea typeface="Times New Roman" panose="02020603050405020304" pitchFamily="18" charset="0"/>
            </a:endParaRPr>
          </a:p>
          <a:p>
            <a:pPr lvl="1">
              <a:spcBef>
                <a:spcPts val="1200"/>
              </a:spcBef>
              <a:spcAft>
                <a:spcPts val="0"/>
              </a:spcAft>
            </a:pPr>
            <a:r>
              <a:rPr lang="en-CA" sz="3200" dirty="0">
                <a:ea typeface="Times New Roman" panose="02020603050405020304" pitchFamily="18" charset="0"/>
              </a:rPr>
              <a:t>S</a:t>
            </a:r>
            <a:r>
              <a:rPr lang="en-CA" sz="3200" dirty="0">
                <a:effectLst/>
                <a:ea typeface="Times New Roman" panose="02020603050405020304" pitchFamily="18" charset="0"/>
              </a:rPr>
              <a:t>tudents did not </a:t>
            </a:r>
            <a:r>
              <a:rPr lang="en-CA" sz="3200" dirty="0" smtClean="0">
                <a:ea typeface="Times New Roman" panose="02020603050405020304" pitchFamily="18" charset="0"/>
              </a:rPr>
              <a:t>sign-up </a:t>
            </a:r>
            <a:r>
              <a:rPr lang="en-CA" sz="3200" dirty="0" smtClean="0">
                <a:effectLst/>
                <a:ea typeface="Times New Roman" panose="02020603050405020304" pitchFamily="18" charset="0"/>
              </a:rPr>
              <a:t>for </a:t>
            </a:r>
            <a:r>
              <a:rPr lang="en-CA" sz="3200" dirty="0">
                <a:effectLst/>
                <a:ea typeface="Times New Roman" panose="02020603050405020304" pitchFamily="18" charset="0"/>
              </a:rPr>
              <a:t>remote learning</a:t>
            </a:r>
            <a:endParaRPr lang="en-CA" sz="2400" dirty="0">
              <a:effectLst/>
              <a:ea typeface="Times New Roman" panose="02020603050405020304" pitchFamily="18" charset="0"/>
            </a:endParaRPr>
          </a:p>
          <a:p>
            <a:pPr lvl="1">
              <a:spcBef>
                <a:spcPts val="1200"/>
              </a:spcBef>
              <a:spcAft>
                <a:spcPts val="0"/>
              </a:spcAft>
            </a:pPr>
            <a:r>
              <a:rPr lang="en-CA" sz="3200" dirty="0">
                <a:ea typeface="Times New Roman" panose="02020603050405020304" pitchFamily="18" charset="0"/>
              </a:rPr>
              <a:t>S</a:t>
            </a:r>
            <a:r>
              <a:rPr lang="en-CA" sz="3200" dirty="0">
                <a:effectLst/>
                <a:ea typeface="Times New Roman" panose="02020603050405020304" pitchFamily="18" charset="0"/>
              </a:rPr>
              <a:t>tudents </a:t>
            </a:r>
            <a:r>
              <a:rPr lang="en-CA" sz="3200" dirty="0">
                <a:ea typeface="Times New Roman" panose="02020603050405020304" pitchFamily="18" charset="0"/>
              </a:rPr>
              <a:t>encountered unexpected difficulties using tech</a:t>
            </a:r>
            <a:r>
              <a:rPr lang="en-CA" sz="3200" dirty="0">
                <a:effectLst/>
                <a:ea typeface="Times New Roman" panose="02020603050405020304" pitchFamily="18" charset="0"/>
              </a:rPr>
              <a:t> </a:t>
            </a:r>
            <a:endParaRPr lang="en-CA" sz="3200" dirty="0"/>
          </a:p>
        </p:txBody>
      </p:sp>
      <p:sp>
        <p:nvSpPr>
          <p:cNvPr id="4" name="Slide Number Placeholder 3">
            <a:extLst>
              <a:ext uri="{FF2B5EF4-FFF2-40B4-BE49-F238E27FC236}">
                <a16:creationId xmlns:a16="http://schemas.microsoft.com/office/drawing/2014/main" id="{3D99C5D1-2CB6-465F-9D2A-FE9DA113815A}"/>
              </a:ext>
            </a:extLst>
          </p:cNvPr>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a:p>
        </p:txBody>
      </p:sp>
    </p:spTree>
    <p:extLst>
      <p:ext uri="{BB962C8B-B14F-4D97-AF65-F5344CB8AC3E}">
        <p14:creationId xmlns:p14="http://schemas.microsoft.com/office/powerpoint/2010/main" val="1757387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xfrm>
            <a:off x="11712575" y="6398589"/>
            <a:ext cx="287020" cy="224790"/>
          </a:xfrm>
          <a:prstGeom prst="rect">
            <a:avLst/>
          </a:prstGeom>
        </p:spPr>
        <p:txBody>
          <a:bodyPr vert="horz" wrap="square" lIns="0" tIns="0" rIns="0" bIns="0" rtlCol="0">
            <a:spAutoFit/>
          </a:bodyPr>
          <a:lstStyle>
            <a:defPPr>
              <a:defRPr lang="en-US"/>
            </a:defPPr>
            <a:lvl1pPr marL="0" algn="l" defTabSz="914400" rtl="0" eaLnBrk="1" latinLnBrk="0" hangingPunct="1">
              <a:defRPr sz="1400" b="0" i="0" kern="1200">
                <a:solidFill>
                  <a:srgbClr val="0033CC"/>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8100">
              <a:lnSpc>
                <a:spcPts val="1650"/>
              </a:lnSpc>
            </a:pPr>
            <a:fld id="{81D60167-4931-47E6-BA6A-407CBD079E47}" type="slidenum">
              <a:rPr lang="en-CA" smtClean="0"/>
              <a:pPr marL="38100">
                <a:lnSpc>
                  <a:spcPts val="1650"/>
                </a:lnSpc>
              </a:pPr>
              <a:t>4</a:t>
            </a:fld>
            <a:endParaRPr dirty="0"/>
          </a:p>
        </p:txBody>
      </p:sp>
      <p:sp>
        <p:nvSpPr>
          <p:cNvPr id="2" name="object 2"/>
          <p:cNvSpPr txBox="1">
            <a:spLocks noGrp="1"/>
          </p:cNvSpPr>
          <p:nvPr>
            <p:ph type="title"/>
          </p:nvPr>
        </p:nvSpPr>
        <p:spPr>
          <a:xfrm>
            <a:off x="309216" y="176011"/>
            <a:ext cx="11573568" cy="689291"/>
          </a:xfrm>
          <a:prstGeom prst="rect">
            <a:avLst/>
          </a:prstGeom>
        </p:spPr>
        <p:txBody>
          <a:bodyPr vert="horz" wrap="square" lIns="0" tIns="12065" rIns="0" bIns="0" rtlCol="0">
            <a:spAutoFit/>
          </a:bodyPr>
          <a:lstStyle/>
          <a:p>
            <a:pPr marL="12700">
              <a:lnSpc>
                <a:spcPct val="100000"/>
              </a:lnSpc>
              <a:spcBef>
                <a:spcPts val="95"/>
              </a:spcBef>
            </a:pPr>
            <a:r>
              <a:rPr lang="en-CA" spc="-10" dirty="0"/>
              <a:t>Study 1: LimeSurvey </a:t>
            </a:r>
            <a:r>
              <a:rPr spc="-10" dirty="0"/>
              <a:t>Methodology</a:t>
            </a:r>
            <a:endParaRPr spc="-5" dirty="0"/>
          </a:p>
        </p:txBody>
      </p:sp>
      <p:sp>
        <p:nvSpPr>
          <p:cNvPr id="3" name="object 3"/>
          <p:cNvSpPr txBox="1"/>
          <p:nvPr/>
        </p:nvSpPr>
        <p:spPr>
          <a:xfrm>
            <a:off x="517378" y="1290139"/>
            <a:ext cx="11157245" cy="5108450"/>
          </a:xfrm>
          <a:prstGeom prst="rect">
            <a:avLst/>
          </a:prstGeom>
        </p:spPr>
        <p:txBody>
          <a:bodyPr vert="horz" wrap="square" lIns="0" tIns="111125" rIns="0" bIns="0" rtlCol="0">
            <a:spAutoFit/>
          </a:bodyPr>
          <a:lstStyle/>
          <a:p>
            <a:pPr marL="583565" indent="-571500">
              <a:lnSpc>
                <a:spcPct val="100000"/>
              </a:lnSpc>
              <a:spcBef>
                <a:spcPts val="1000"/>
              </a:spcBef>
              <a:spcAft>
                <a:spcPts val="1000"/>
              </a:spcAft>
              <a:buClr>
                <a:srgbClr val="0033CC"/>
              </a:buClr>
              <a:buSzPct val="110000"/>
              <a:buFont typeface="Arial" panose="020B0604020202020204" pitchFamily="34" charset="0"/>
              <a:buChar char="•"/>
              <a:tabLst>
                <a:tab pos="375920" algn="l"/>
              </a:tabLst>
            </a:pPr>
            <a:r>
              <a:rPr sz="3600" dirty="0">
                <a:solidFill>
                  <a:srgbClr val="001F5F"/>
                </a:solidFill>
                <a:latin typeface="Arial"/>
                <a:cs typeface="Arial"/>
              </a:rPr>
              <a:t>Participants</a:t>
            </a:r>
            <a:r>
              <a:rPr lang="en-CA" sz="3600" dirty="0">
                <a:solidFill>
                  <a:srgbClr val="001F5F"/>
                </a:solidFill>
                <a:latin typeface="Arial"/>
                <a:cs typeface="Arial"/>
              </a:rPr>
              <a:t> n = </a:t>
            </a:r>
            <a:r>
              <a:rPr lang="en-CA" sz="3600" dirty="0" smtClean="0">
                <a:solidFill>
                  <a:srgbClr val="001F5F"/>
                </a:solidFill>
                <a:latin typeface="Arial"/>
                <a:cs typeface="Arial"/>
              </a:rPr>
              <a:t>172 current students</a:t>
            </a:r>
            <a:endParaRPr lang="en-CA" sz="3600" dirty="0">
              <a:solidFill>
                <a:srgbClr val="001F5F"/>
              </a:solidFill>
              <a:latin typeface="Arial"/>
              <a:cs typeface="Arial"/>
            </a:endParaRPr>
          </a:p>
          <a:p>
            <a:pPr marL="832485" lvl="1" indent="-363220">
              <a:spcBef>
                <a:spcPts val="1000"/>
              </a:spcBef>
              <a:spcAft>
                <a:spcPts val="1000"/>
              </a:spcAft>
              <a:buClr>
                <a:srgbClr val="0033CC"/>
              </a:buClr>
              <a:buSzPct val="110000"/>
              <a:buChar char="•"/>
              <a:tabLst>
                <a:tab pos="375920" algn="l"/>
              </a:tabLst>
            </a:pPr>
            <a:r>
              <a:rPr lang="en-US" sz="3200" spc="-5" dirty="0">
                <a:solidFill>
                  <a:srgbClr val="001F5F"/>
                </a:solidFill>
                <a:latin typeface="Arial"/>
                <a:cs typeface="Arial"/>
              </a:rPr>
              <a:t>55 </a:t>
            </a:r>
            <a:r>
              <a:rPr lang="en-US" sz="3200" spc="-5" dirty="0" smtClean="0">
                <a:solidFill>
                  <a:srgbClr val="001F5F"/>
                </a:solidFill>
                <a:latin typeface="Arial"/>
                <a:cs typeface="Arial"/>
              </a:rPr>
              <a:t>university</a:t>
            </a:r>
            <a:r>
              <a:rPr lang="en-US" sz="3200" spc="-5" dirty="0">
                <a:solidFill>
                  <a:srgbClr val="001F5F"/>
                </a:solidFill>
                <a:latin typeface="Arial"/>
                <a:cs typeface="Arial"/>
              </a:rPr>
              <a:t>, 112 </a:t>
            </a:r>
            <a:r>
              <a:rPr lang="en-US" sz="3200" spc="-5" dirty="0" smtClean="0">
                <a:solidFill>
                  <a:srgbClr val="001F5F"/>
                </a:solidFill>
                <a:latin typeface="Arial"/>
                <a:cs typeface="Arial"/>
              </a:rPr>
              <a:t>junior/community </a:t>
            </a:r>
            <a:r>
              <a:rPr lang="en-US" sz="3200" spc="-5" dirty="0">
                <a:solidFill>
                  <a:srgbClr val="001F5F"/>
                </a:solidFill>
                <a:latin typeface="Arial"/>
                <a:cs typeface="Arial"/>
              </a:rPr>
              <a:t>college</a:t>
            </a:r>
            <a:endParaRPr sz="3200" spc="-5" dirty="0">
              <a:solidFill>
                <a:srgbClr val="001F5F"/>
              </a:solidFill>
              <a:latin typeface="Arial"/>
              <a:cs typeface="Arial"/>
            </a:endParaRPr>
          </a:p>
          <a:p>
            <a:pPr marL="628650" lvl="1" indent="-158750">
              <a:spcBef>
                <a:spcPts val="1000"/>
              </a:spcBef>
              <a:spcAft>
                <a:spcPts val="1000"/>
              </a:spcAft>
              <a:buClr>
                <a:srgbClr val="0033CC"/>
              </a:buClr>
              <a:buSzPct val="110000"/>
              <a:buChar char="•"/>
              <a:tabLst>
                <a:tab pos="375920" algn="l"/>
              </a:tabLst>
            </a:pPr>
            <a:r>
              <a:rPr lang="en-CA" sz="3200" dirty="0">
                <a:solidFill>
                  <a:srgbClr val="001F5F"/>
                </a:solidFill>
                <a:latin typeface="Arial"/>
                <a:cs typeface="Arial"/>
              </a:rPr>
              <a:t>121</a:t>
            </a:r>
            <a:r>
              <a:rPr sz="3200" spc="-5" dirty="0">
                <a:solidFill>
                  <a:srgbClr val="001F5F"/>
                </a:solidFill>
                <a:latin typeface="Arial"/>
                <a:cs typeface="Arial"/>
              </a:rPr>
              <a:t> students</a:t>
            </a:r>
            <a:r>
              <a:rPr sz="3200" spc="25" dirty="0">
                <a:solidFill>
                  <a:srgbClr val="001F5F"/>
                </a:solidFill>
                <a:latin typeface="Arial"/>
                <a:cs typeface="Arial"/>
              </a:rPr>
              <a:t> </a:t>
            </a:r>
            <a:r>
              <a:rPr lang="en-CA" sz="3200" spc="25" dirty="0">
                <a:solidFill>
                  <a:srgbClr val="001F5F"/>
                </a:solidFill>
                <a:latin typeface="Arial"/>
                <a:cs typeface="Arial"/>
              </a:rPr>
              <a:t>with disabilities </a:t>
            </a:r>
          </a:p>
          <a:p>
            <a:pPr marL="1289685" lvl="2" indent="-363220">
              <a:spcBef>
                <a:spcPts val="1000"/>
              </a:spcBef>
              <a:spcAft>
                <a:spcPts val="1000"/>
              </a:spcAft>
              <a:buClr>
                <a:srgbClr val="0033CC"/>
              </a:buClr>
              <a:buSzPct val="110000"/>
              <a:buChar char="•"/>
              <a:tabLst>
                <a:tab pos="375920" algn="l"/>
              </a:tabLst>
            </a:pPr>
            <a:r>
              <a:rPr lang="en-US" sz="3000" spc="-40" dirty="0">
                <a:solidFill>
                  <a:srgbClr val="001F5F"/>
                </a:solidFill>
                <a:latin typeface="Arial"/>
                <a:cs typeface="Arial"/>
              </a:rPr>
              <a:t>75 females, 39 males, 7 non-binary gender</a:t>
            </a:r>
          </a:p>
          <a:p>
            <a:pPr marL="832485" lvl="1" indent="-363220">
              <a:spcBef>
                <a:spcPts val="1000"/>
              </a:spcBef>
              <a:spcAft>
                <a:spcPts val="1000"/>
              </a:spcAft>
              <a:buClr>
                <a:srgbClr val="0033CC"/>
              </a:buClr>
              <a:buSzPct val="110000"/>
              <a:buChar char="•"/>
              <a:tabLst>
                <a:tab pos="375920" algn="l"/>
              </a:tabLst>
            </a:pPr>
            <a:r>
              <a:rPr lang="en-CA" sz="3200" spc="25" dirty="0">
                <a:solidFill>
                  <a:srgbClr val="001F5F"/>
                </a:solidFill>
                <a:latin typeface="Arial"/>
                <a:cs typeface="Arial"/>
              </a:rPr>
              <a:t>51 students without disabilities</a:t>
            </a:r>
          </a:p>
          <a:p>
            <a:pPr marL="1289685" lvl="2" indent="-363220">
              <a:spcBef>
                <a:spcPts val="1000"/>
              </a:spcBef>
              <a:spcAft>
                <a:spcPts val="1000"/>
              </a:spcAft>
              <a:buClr>
                <a:srgbClr val="0033CC"/>
              </a:buClr>
              <a:buSzPct val="110000"/>
              <a:buChar char="•"/>
              <a:tabLst>
                <a:tab pos="375920" algn="l"/>
              </a:tabLst>
            </a:pPr>
            <a:r>
              <a:rPr lang="en-US" sz="3000" spc="-40" dirty="0">
                <a:solidFill>
                  <a:srgbClr val="001F5F"/>
                </a:solidFill>
                <a:latin typeface="Arial"/>
                <a:cs typeface="Arial"/>
              </a:rPr>
              <a:t>32 females, 18 males, 1 did not indicate</a:t>
            </a:r>
          </a:p>
          <a:p>
            <a:pPr marL="926465" lvl="2">
              <a:spcBef>
                <a:spcPts val="1200"/>
              </a:spcBef>
              <a:buClr>
                <a:srgbClr val="0033CC"/>
              </a:buClr>
              <a:buSzPct val="110000"/>
              <a:tabLst>
                <a:tab pos="375920" algn="l"/>
              </a:tabLst>
            </a:pPr>
            <a:endParaRPr sz="3100" spc="-40" dirty="0">
              <a:solidFill>
                <a:srgbClr val="001F5F"/>
              </a:solidFill>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a:p>
        </p:txBody>
      </p:sp>
      <p:sp>
        <p:nvSpPr>
          <p:cNvPr id="2" name="Title 1">
            <a:extLst>
              <a:ext uri="{FF2B5EF4-FFF2-40B4-BE49-F238E27FC236}">
                <a16:creationId xmlns:a16="http://schemas.microsoft.com/office/drawing/2014/main" id="{3DDF9C08-B0A4-4D22-BAA3-50D20A67CA8A}"/>
              </a:ext>
            </a:extLst>
          </p:cNvPr>
          <p:cNvSpPr>
            <a:spLocks noGrp="1"/>
          </p:cNvSpPr>
          <p:nvPr>
            <p:ph type="title"/>
          </p:nvPr>
        </p:nvSpPr>
        <p:spPr>
          <a:xfrm>
            <a:off x="1671145" y="264538"/>
            <a:ext cx="8849710" cy="615553"/>
          </a:xfrm>
        </p:spPr>
        <p:txBody>
          <a:bodyPr/>
          <a:lstStyle/>
          <a:p>
            <a:r>
              <a:rPr lang="en-US" dirty="0"/>
              <a:t>Study 1: Research Question # 1</a:t>
            </a:r>
          </a:p>
        </p:txBody>
      </p:sp>
      <p:sp>
        <p:nvSpPr>
          <p:cNvPr id="3" name="Text Placeholder 2">
            <a:extLst>
              <a:ext uri="{FF2B5EF4-FFF2-40B4-BE49-F238E27FC236}">
                <a16:creationId xmlns:a16="http://schemas.microsoft.com/office/drawing/2014/main" id="{024A4836-0E22-4100-949D-7261BAA7C998}"/>
              </a:ext>
            </a:extLst>
          </p:cNvPr>
          <p:cNvSpPr>
            <a:spLocks noGrp="1"/>
          </p:cNvSpPr>
          <p:nvPr>
            <p:ph type="body" idx="1"/>
          </p:nvPr>
        </p:nvSpPr>
        <p:spPr>
          <a:xfrm>
            <a:off x="248771" y="1290065"/>
            <a:ext cx="11694459" cy="1248740"/>
          </a:xfrm>
        </p:spPr>
        <p:txBody>
          <a:bodyPr/>
          <a:lstStyle/>
          <a:p>
            <a:pPr marL="714375" lvl="1" indent="-450850">
              <a:buFont typeface="Arial" panose="020B0604020202020204" pitchFamily="34" charset="0"/>
              <a:buChar char="•"/>
            </a:pPr>
            <a:r>
              <a:rPr lang="en-US" spc="-5" dirty="0">
                <a:solidFill>
                  <a:schemeClr val="tx2"/>
                </a:solidFill>
                <a:latin typeface="Arial"/>
                <a:cs typeface="Arial"/>
              </a:rPr>
              <a:t>Technologies used to do schoolwork</a:t>
            </a:r>
          </a:p>
          <a:p>
            <a:pPr marL="989013" lvl="2" indent="-361950">
              <a:buFont typeface="Arial" panose="020B0604020202020204" pitchFamily="34" charset="0"/>
              <a:buChar char="•"/>
            </a:pPr>
            <a:r>
              <a:rPr lang="en-US" spc="-5" dirty="0">
                <a:solidFill>
                  <a:schemeClr val="tx2"/>
                </a:solidFill>
                <a:latin typeface="Arial"/>
                <a:cs typeface="Arial"/>
              </a:rPr>
              <a:t>What technologies worked well </a:t>
            </a:r>
          </a:p>
          <a:p>
            <a:pPr marL="1339850" lvl="3" indent="-350838">
              <a:buFont typeface="Arial" panose="020B0604020202020204" pitchFamily="34" charset="0"/>
              <a:buChar char="•"/>
            </a:pPr>
            <a:r>
              <a:rPr lang="en-US" spc="-5" dirty="0">
                <a:solidFill>
                  <a:schemeClr val="tx2"/>
                </a:solidFill>
                <a:latin typeface="Arial"/>
                <a:cs typeface="Arial"/>
              </a:rPr>
              <a:t>For students with disabilities</a:t>
            </a:r>
          </a:p>
          <a:p>
            <a:pPr marL="1339850" lvl="3" indent="-350838">
              <a:buFont typeface="Arial" panose="020B0604020202020204" pitchFamily="34" charset="0"/>
              <a:buChar char="•"/>
            </a:pPr>
            <a:r>
              <a:rPr lang="en-US" spc="-5" dirty="0">
                <a:solidFill>
                  <a:schemeClr val="tx2"/>
                </a:solidFill>
                <a:latin typeface="Arial"/>
                <a:cs typeface="Arial"/>
              </a:rPr>
              <a:t>For students without disabilities</a:t>
            </a:r>
          </a:p>
        </p:txBody>
      </p:sp>
      <p:graphicFrame>
        <p:nvGraphicFramePr>
          <p:cNvPr id="5" name="Table 4" descr="Table showing that among students without disabilities 64% found that Zoom worked well and 100% found that Google Docs, Microsoft Word, Omnivox, Calendar, Microsoft Teams, and Google Drive work well. Students with disabilities said that the following technologies worked well: Zoom (66%), Google Docs (96%), Microsoft Word (79%). Omnivox (82%), Calendar (93%), Microsoft Teams (50%), and Google Drive (100%)."/>
          <p:cNvGraphicFramePr>
            <a:graphicFrameLocks noGrp="1"/>
          </p:cNvGraphicFramePr>
          <p:nvPr>
            <p:extLst>
              <p:ext uri="{D42A27DB-BD31-4B8C-83A1-F6EECF244321}">
                <p14:modId xmlns:p14="http://schemas.microsoft.com/office/powerpoint/2010/main" val="1772538718"/>
              </p:ext>
            </p:extLst>
          </p:nvPr>
        </p:nvGraphicFramePr>
        <p:xfrm>
          <a:off x="753625" y="3429000"/>
          <a:ext cx="10684750" cy="2700292"/>
        </p:xfrm>
        <a:graphic>
          <a:graphicData uri="http://schemas.openxmlformats.org/drawingml/2006/table">
            <a:tbl>
              <a:tblPr/>
              <a:tblGrid>
                <a:gridCol w="4798958">
                  <a:extLst>
                    <a:ext uri="{9D8B030D-6E8A-4147-A177-3AD203B41FA5}">
                      <a16:colId xmlns:a16="http://schemas.microsoft.com/office/drawing/2014/main" val="885410609"/>
                    </a:ext>
                  </a:extLst>
                </a:gridCol>
                <a:gridCol w="3345545">
                  <a:extLst>
                    <a:ext uri="{9D8B030D-6E8A-4147-A177-3AD203B41FA5}">
                      <a16:colId xmlns:a16="http://schemas.microsoft.com/office/drawing/2014/main" val="2192801924"/>
                    </a:ext>
                  </a:extLst>
                </a:gridCol>
                <a:gridCol w="2540247">
                  <a:extLst>
                    <a:ext uri="{9D8B030D-6E8A-4147-A177-3AD203B41FA5}">
                      <a16:colId xmlns:a16="http://schemas.microsoft.com/office/drawing/2014/main" val="2508837092"/>
                    </a:ext>
                  </a:extLst>
                </a:gridCol>
              </a:tblGrid>
              <a:tr h="356594">
                <a:tc>
                  <a:txBody>
                    <a:bodyPr/>
                    <a:lstStyle/>
                    <a:p>
                      <a:pPr marL="0" indent="0" algn="l" fontAlgn="b">
                        <a:lnSpc>
                          <a:spcPts val="2400"/>
                        </a:lnSpc>
                      </a:pPr>
                      <a:r>
                        <a:rPr lang="en-CA" sz="2000" b="1" i="0" u="none" strike="noStrike" dirty="0" smtClean="0">
                          <a:solidFill>
                            <a:srgbClr val="000000"/>
                          </a:solidFill>
                          <a:effectLst/>
                          <a:latin typeface="Calibri" panose="020F0502020204030204" pitchFamily="34" charset="0"/>
                        </a:rPr>
                        <a:t>Technology used</a:t>
                      </a:r>
                      <a:endParaRPr lang="en-CA" sz="2000" b="1" i="0" u="none" strike="noStrike" dirty="0">
                        <a:solidFill>
                          <a:srgbClr val="000000"/>
                        </a:solidFill>
                        <a:effectLst/>
                        <a:latin typeface="Calibri" panose="020F0502020204030204" pitchFamily="34" charset="0"/>
                      </a:endParaRP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2400"/>
                        </a:lnSpc>
                      </a:pPr>
                      <a:r>
                        <a:rPr lang="en-CA" sz="2000" b="1" i="0" u="none" strike="noStrike" dirty="0">
                          <a:solidFill>
                            <a:srgbClr val="000000"/>
                          </a:solidFill>
                          <a:effectLst/>
                          <a:latin typeface="Calibri" panose="020F0502020204030204" pitchFamily="34" charset="0"/>
                        </a:rPr>
                        <a:t>No disability - worked well</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2400"/>
                        </a:lnSpc>
                      </a:pPr>
                      <a:r>
                        <a:rPr lang="en-CA" sz="2000" b="1" i="0" u="none" strike="noStrike" dirty="0">
                          <a:solidFill>
                            <a:srgbClr val="000000"/>
                          </a:solidFill>
                          <a:effectLst/>
                          <a:latin typeface="Calibri" panose="020F0502020204030204" pitchFamily="34" charset="0"/>
                        </a:rPr>
                        <a:t>Disability - worked well</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514481"/>
                  </a:ext>
                </a:extLst>
              </a:tr>
              <a:tr h="334814">
                <a:tc>
                  <a:txBody>
                    <a:bodyPr/>
                    <a:lstStyle/>
                    <a:p>
                      <a:pPr algn="l" fontAlgn="b"/>
                      <a:r>
                        <a:rPr lang="en-CA" sz="2000" b="0" i="0" u="none" strike="noStrike" dirty="0">
                          <a:solidFill>
                            <a:srgbClr val="000000"/>
                          </a:solidFill>
                          <a:effectLst/>
                          <a:latin typeface="Calibri" panose="020F0502020204030204" pitchFamily="34" charset="0"/>
                        </a:rPr>
                        <a:t>Zoom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64%</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66%</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23473021"/>
                  </a:ext>
                </a:extLst>
              </a:tr>
              <a:tr h="334814">
                <a:tc>
                  <a:txBody>
                    <a:bodyPr/>
                    <a:lstStyle/>
                    <a:p>
                      <a:pPr algn="l" fontAlgn="b"/>
                      <a:r>
                        <a:rPr lang="en-CA" sz="2000" b="0" i="0" u="none" strike="noStrike" dirty="0">
                          <a:solidFill>
                            <a:srgbClr val="000000"/>
                          </a:solidFill>
                          <a:effectLst/>
                          <a:latin typeface="Calibri" panose="020F0502020204030204" pitchFamily="34" charset="0"/>
                        </a:rPr>
                        <a:t>Google Docs </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96%</a:t>
                      </a:r>
                    </a:p>
                  </a:txBody>
                  <a:tcPr marL="6350" marR="6350" marT="6350" marB="0" anchor="b">
                    <a:lnL>
                      <a:noFill/>
                    </a:lnL>
                    <a:lnR>
                      <a:noFill/>
                    </a:lnR>
                    <a:lnT>
                      <a:noFill/>
                    </a:lnT>
                    <a:lnB>
                      <a:noFill/>
                    </a:lnB>
                  </a:tcPr>
                </a:tc>
                <a:extLst>
                  <a:ext uri="{0D108BD9-81ED-4DB2-BD59-A6C34878D82A}">
                    <a16:rowId xmlns:a16="http://schemas.microsoft.com/office/drawing/2014/main" val="1288684960"/>
                  </a:ext>
                </a:extLst>
              </a:tr>
              <a:tr h="334814">
                <a:tc>
                  <a:txBody>
                    <a:bodyPr/>
                    <a:lstStyle/>
                    <a:p>
                      <a:pPr algn="l" fontAlgn="b"/>
                      <a:r>
                        <a:rPr lang="en-CA" sz="2000" b="0" i="0" u="none" strike="noStrike" dirty="0">
                          <a:solidFill>
                            <a:srgbClr val="000000"/>
                          </a:solidFill>
                          <a:effectLst/>
                          <a:latin typeface="Calibri" panose="020F0502020204030204" pitchFamily="34" charset="0"/>
                        </a:rPr>
                        <a:t>Microsoft Word </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79%</a:t>
                      </a:r>
                    </a:p>
                  </a:txBody>
                  <a:tcPr marL="6350" marR="6350" marT="6350" marB="0" anchor="b">
                    <a:lnL>
                      <a:noFill/>
                    </a:lnL>
                    <a:lnR>
                      <a:noFill/>
                    </a:lnR>
                    <a:lnT>
                      <a:noFill/>
                    </a:lnT>
                    <a:lnB>
                      <a:noFill/>
                    </a:lnB>
                  </a:tcPr>
                </a:tc>
                <a:extLst>
                  <a:ext uri="{0D108BD9-81ED-4DB2-BD59-A6C34878D82A}">
                    <a16:rowId xmlns:a16="http://schemas.microsoft.com/office/drawing/2014/main" val="3970488523"/>
                  </a:ext>
                </a:extLst>
              </a:tr>
              <a:tr h="334814">
                <a:tc>
                  <a:txBody>
                    <a:bodyPr/>
                    <a:lstStyle/>
                    <a:p>
                      <a:pPr algn="l" fontAlgn="b"/>
                      <a:r>
                        <a:rPr lang="en-CA" sz="2000" b="0" i="0" u="none" strike="noStrike" dirty="0">
                          <a:solidFill>
                            <a:srgbClr val="000000"/>
                          </a:solidFill>
                          <a:effectLst/>
                          <a:latin typeface="Calibri" panose="020F0502020204030204" pitchFamily="34" charset="0"/>
                        </a:rPr>
                        <a:t>Omnivox (Quebec university/college portal)</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82%</a:t>
                      </a:r>
                    </a:p>
                  </a:txBody>
                  <a:tcPr marL="6350" marR="6350" marT="6350" marB="0" anchor="b">
                    <a:lnL>
                      <a:noFill/>
                    </a:lnL>
                    <a:lnR>
                      <a:noFill/>
                    </a:lnR>
                    <a:lnT>
                      <a:noFill/>
                    </a:lnT>
                    <a:lnB>
                      <a:noFill/>
                    </a:lnB>
                  </a:tcPr>
                </a:tc>
                <a:extLst>
                  <a:ext uri="{0D108BD9-81ED-4DB2-BD59-A6C34878D82A}">
                    <a16:rowId xmlns:a16="http://schemas.microsoft.com/office/drawing/2014/main" val="912592195"/>
                  </a:ext>
                </a:extLst>
              </a:tr>
              <a:tr h="334814">
                <a:tc>
                  <a:txBody>
                    <a:bodyPr/>
                    <a:lstStyle/>
                    <a:p>
                      <a:pPr algn="l" fontAlgn="b"/>
                      <a:r>
                        <a:rPr lang="en-CA" sz="2000" b="0" i="0" u="none" strike="noStrike">
                          <a:solidFill>
                            <a:srgbClr val="000000"/>
                          </a:solidFill>
                          <a:effectLst/>
                          <a:latin typeface="Calibri" panose="020F0502020204030204" pitchFamily="34" charset="0"/>
                        </a:rPr>
                        <a:t>Calendar  (excluding Google Calendar)</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93%</a:t>
                      </a:r>
                    </a:p>
                  </a:txBody>
                  <a:tcPr marL="6350" marR="6350" marT="6350" marB="0" anchor="b">
                    <a:lnL>
                      <a:noFill/>
                    </a:lnL>
                    <a:lnR>
                      <a:noFill/>
                    </a:lnR>
                    <a:lnT>
                      <a:noFill/>
                    </a:lnT>
                    <a:lnB>
                      <a:noFill/>
                    </a:lnB>
                  </a:tcPr>
                </a:tc>
                <a:extLst>
                  <a:ext uri="{0D108BD9-81ED-4DB2-BD59-A6C34878D82A}">
                    <a16:rowId xmlns:a16="http://schemas.microsoft.com/office/drawing/2014/main" val="4075909096"/>
                  </a:ext>
                </a:extLst>
              </a:tr>
              <a:tr h="334814">
                <a:tc>
                  <a:txBody>
                    <a:bodyPr/>
                    <a:lstStyle/>
                    <a:p>
                      <a:pPr algn="l" fontAlgn="b"/>
                      <a:r>
                        <a:rPr lang="en-CA" sz="2000" b="0" i="0" u="none" strike="noStrike">
                          <a:solidFill>
                            <a:srgbClr val="000000"/>
                          </a:solidFill>
                          <a:effectLst/>
                          <a:latin typeface="Calibri" panose="020F0502020204030204" pitchFamily="34" charset="0"/>
                        </a:rPr>
                        <a:t>Microsoft Teams </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100%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50%</a:t>
                      </a:r>
                    </a:p>
                  </a:txBody>
                  <a:tcPr marL="6350" marR="6350" marT="6350" marB="0" anchor="b">
                    <a:lnL>
                      <a:noFill/>
                    </a:lnL>
                    <a:lnR>
                      <a:noFill/>
                    </a:lnR>
                    <a:lnT>
                      <a:noFill/>
                    </a:lnT>
                    <a:lnB>
                      <a:noFill/>
                    </a:lnB>
                  </a:tcPr>
                </a:tc>
                <a:extLst>
                  <a:ext uri="{0D108BD9-81ED-4DB2-BD59-A6C34878D82A}">
                    <a16:rowId xmlns:a16="http://schemas.microsoft.com/office/drawing/2014/main" val="4257123076"/>
                  </a:ext>
                </a:extLst>
              </a:tr>
              <a:tr h="334814">
                <a:tc>
                  <a:txBody>
                    <a:bodyPr/>
                    <a:lstStyle/>
                    <a:p>
                      <a:pPr algn="l" fontAlgn="b"/>
                      <a:r>
                        <a:rPr lang="en-CA" sz="2000" b="0" i="0" u="none" strike="noStrike">
                          <a:solidFill>
                            <a:srgbClr val="000000"/>
                          </a:solidFill>
                          <a:effectLst/>
                          <a:latin typeface="Calibri" panose="020F0502020204030204" pitchFamily="34" charset="0"/>
                        </a:rPr>
                        <a:t>Google Drive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CA" sz="2000" b="0" i="0" u="none" strike="noStrike" dirty="0">
                          <a:solidFill>
                            <a:srgbClr val="000000"/>
                          </a:solidFill>
                          <a:effectLst/>
                          <a:latin typeface="Calibri" panose="020F0502020204030204" pitchFamily="34" charset="0"/>
                        </a:rPr>
                        <a:t>100%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CA" sz="2000" b="0" i="0" u="none" strike="noStrike" dirty="0">
                          <a:solidFill>
                            <a:srgbClr val="000000"/>
                          </a:solidFill>
                          <a:effectLst/>
                          <a:latin typeface="Calibri" panose="020F0502020204030204" pitchFamily="34" charset="0"/>
                        </a:rPr>
                        <a:t>100%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5930467"/>
                  </a:ext>
                </a:extLst>
              </a:tr>
            </a:tbl>
          </a:graphicData>
        </a:graphic>
      </p:graphicFrame>
    </p:spTree>
    <p:extLst>
      <p:ext uri="{BB962C8B-B14F-4D97-AF65-F5344CB8AC3E}">
        <p14:creationId xmlns:p14="http://schemas.microsoft.com/office/powerpoint/2010/main" val="179419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6</a:t>
            </a:fld>
            <a:endParaRPr lang="fr-FR" altLang="fr-FR"/>
          </a:p>
        </p:txBody>
      </p:sp>
      <p:sp>
        <p:nvSpPr>
          <p:cNvPr id="2" name="Title 1"/>
          <p:cNvSpPr>
            <a:spLocks noGrp="1"/>
          </p:cNvSpPr>
          <p:nvPr>
            <p:ph type="title"/>
          </p:nvPr>
        </p:nvSpPr>
        <p:spPr>
          <a:xfrm>
            <a:off x="609600" y="152402"/>
            <a:ext cx="10972800" cy="684213"/>
          </a:xfrm>
        </p:spPr>
        <p:txBody>
          <a:bodyPr/>
          <a:lstStyle/>
          <a:p>
            <a:r>
              <a:rPr lang="en-US" dirty="0"/>
              <a:t>Study 1: Research Question # 1 (Cont’d)</a:t>
            </a:r>
            <a:endParaRPr lang="en-CA" dirty="0"/>
          </a:p>
        </p:txBody>
      </p:sp>
      <p:sp>
        <p:nvSpPr>
          <p:cNvPr id="3" name="Content Placeholder 2"/>
          <p:cNvSpPr>
            <a:spLocks noGrp="1"/>
          </p:cNvSpPr>
          <p:nvPr>
            <p:ph sz="quarter" idx="1"/>
          </p:nvPr>
        </p:nvSpPr>
        <p:spPr>
          <a:xfrm>
            <a:off x="609600" y="1268760"/>
            <a:ext cx="10972800" cy="4888200"/>
          </a:xfrm>
        </p:spPr>
        <p:txBody>
          <a:bodyPr/>
          <a:lstStyle/>
          <a:p>
            <a:r>
              <a:rPr lang="en-CA" dirty="0"/>
              <a:t>What technologies did not work well </a:t>
            </a:r>
          </a:p>
          <a:p>
            <a:pPr marL="1295393" lvl="2" indent="-571500">
              <a:buFont typeface="Arial" panose="020B0604020202020204" pitchFamily="34" charset="0"/>
              <a:buChar char="•"/>
            </a:pPr>
            <a:r>
              <a:rPr lang="en-US" spc="-5" dirty="0">
                <a:solidFill>
                  <a:schemeClr val="tx2"/>
                </a:solidFill>
                <a:latin typeface="Arial"/>
                <a:cs typeface="Arial"/>
              </a:rPr>
              <a:t>For students with disabilities</a:t>
            </a:r>
          </a:p>
          <a:p>
            <a:pPr marL="1295393" lvl="2" indent="-571500">
              <a:buFont typeface="Arial" panose="020B0604020202020204" pitchFamily="34" charset="0"/>
              <a:buChar char="•"/>
            </a:pPr>
            <a:r>
              <a:rPr lang="en-US" spc="-5" dirty="0">
                <a:solidFill>
                  <a:schemeClr val="tx2"/>
                </a:solidFill>
                <a:latin typeface="Arial"/>
                <a:cs typeface="Arial"/>
              </a:rPr>
              <a:t>For students without disabilities</a:t>
            </a:r>
          </a:p>
          <a:p>
            <a:pPr marL="0" indent="0">
              <a:buNone/>
            </a:pPr>
            <a:endParaRPr lang="en-CA" dirty="0"/>
          </a:p>
        </p:txBody>
      </p:sp>
      <p:graphicFrame>
        <p:nvGraphicFramePr>
          <p:cNvPr id="5" name="Table 4" descr="Table showing that among students without disabilities 36% found that Zoom did not work well and 0% found that Google Docs, Microsoft Word, Omnivox, Calendar, Microsoft Teams, and Google Drive did not work well. Students with disabilities said that the following technologies did not work well: Zoom (34%), Google Docs (4%), Microsoft Word (21%). Omnivox (18%), Calendar (7%), Microsoft Teams (50%), and Google Drive (0%)."/>
          <p:cNvGraphicFramePr>
            <a:graphicFrameLocks noGrp="1"/>
          </p:cNvGraphicFramePr>
          <p:nvPr>
            <p:extLst>
              <p:ext uri="{D42A27DB-BD31-4B8C-83A1-F6EECF244321}">
                <p14:modId xmlns:p14="http://schemas.microsoft.com/office/powerpoint/2010/main" val="405424517"/>
              </p:ext>
            </p:extLst>
          </p:nvPr>
        </p:nvGraphicFramePr>
        <p:xfrm>
          <a:off x="609600" y="2993721"/>
          <a:ext cx="10972800" cy="3220118"/>
        </p:xfrm>
        <a:graphic>
          <a:graphicData uri="http://schemas.openxmlformats.org/drawingml/2006/table">
            <a:tbl>
              <a:tblPr/>
              <a:tblGrid>
                <a:gridCol w="5701553">
                  <a:extLst>
                    <a:ext uri="{9D8B030D-6E8A-4147-A177-3AD203B41FA5}">
                      <a16:colId xmlns:a16="http://schemas.microsoft.com/office/drawing/2014/main" val="2833801863"/>
                    </a:ext>
                  </a:extLst>
                </a:gridCol>
                <a:gridCol w="2662518">
                  <a:extLst>
                    <a:ext uri="{9D8B030D-6E8A-4147-A177-3AD203B41FA5}">
                      <a16:colId xmlns:a16="http://schemas.microsoft.com/office/drawing/2014/main" val="2575658014"/>
                    </a:ext>
                  </a:extLst>
                </a:gridCol>
                <a:gridCol w="2608729">
                  <a:extLst>
                    <a:ext uri="{9D8B030D-6E8A-4147-A177-3AD203B41FA5}">
                      <a16:colId xmlns:a16="http://schemas.microsoft.com/office/drawing/2014/main" val="3716375987"/>
                    </a:ext>
                  </a:extLst>
                </a:gridCol>
              </a:tblGrid>
              <a:tr h="663879">
                <a:tc>
                  <a:txBody>
                    <a:bodyPr/>
                    <a:lstStyle/>
                    <a:p>
                      <a:pPr marL="0" indent="0" algn="l" fontAlgn="b">
                        <a:lnSpc>
                          <a:spcPts val="2400"/>
                        </a:lnSpc>
                      </a:pPr>
                      <a:r>
                        <a:rPr lang="en-CA" sz="2000" b="1" i="0" u="none" strike="noStrike" dirty="0">
                          <a:solidFill>
                            <a:srgbClr val="000000"/>
                          </a:solidFill>
                          <a:effectLst/>
                          <a:latin typeface="Calibri" panose="020F0502020204030204" pitchFamily="34" charset="0"/>
                        </a:rPr>
                        <a:t>Technology</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ctr" fontAlgn="b">
                        <a:lnSpc>
                          <a:spcPts val="2400"/>
                        </a:lnSpc>
                      </a:pPr>
                      <a:r>
                        <a:rPr lang="en-CA" sz="2000" b="1" i="0" u="none" strike="noStrike" dirty="0">
                          <a:solidFill>
                            <a:srgbClr val="000000"/>
                          </a:solidFill>
                          <a:effectLst/>
                          <a:latin typeface="Calibri" panose="020F0502020204030204" pitchFamily="34" charset="0"/>
                        </a:rPr>
                        <a:t>No disability - worked poorly</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lnSpc>
                          <a:spcPts val="2400"/>
                        </a:lnSpc>
                      </a:pPr>
                      <a:r>
                        <a:rPr lang="en-CA" sz="2000" b="1" i="0" u="none" strike="noStrike" dirty="0">
                          <a:solidFill>
                            <a:srgbClr val="000000"/>
                          </a:solidFill>
                          <a:effectLst/>
                          <a:latin typeface="Calibri" panose="020F0502020204030204" pitchFamily="34" charset="0"/>
                        </a:rPr>
                        <a:t>Disability - worked poorly</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890195"/>
                  </a:ext>
                </a:extLst>
              </a:tr>
              <a:tr h="365177">
                <a:tc>
                  <a:txBody>
                    <a:bodyPr/>
                    <a:lstStyle/>
                    <a:p>
                      <a:pPr algn="l" fontAlgn="b"/>
                      <a:r>
                        <a:rPr lang="en-CA" sz="2000" b="0" i="0" u="none" strike="noStrike">
                          <a:solidFill>
                            <a:srgbClr val="000000"/>
                          </a:solidFill>
                          <a:effectLst/>
                          <a:latin typeface="Calibri" panose="020F0502020204030204" pitchFamily="34" charset="0"/>
                        </a:rPr>
                        <a:t>Zoom </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36%</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CA" sz="2000" b="0" i="0" u="none" strike="noStrike">
                          <a:solidFill>
                            <a:srgbClr val="000000"/>
                          </a:solidFill>
                          <a:effectLst/>
                          <a:latin typeface="Calibri" panose="020F0502020204030204" pitchFamily="34" charset="0"/>
                        </a:rPr>
                        <a:t>34%</a:t>
                      </a: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60378294"/>
                  </a:ext>
                </a:extLst>
              </a:tr>
              <a:tr h="365177">
                <a:tc>
                  <a:txBody>
                    <a:bodyPr/>
                    <a:lstStyle/>
                    <a:p>
                      <a:pPr algn="l" fontAlgn="b"/>
                      <a:r>
                        <a:rPr lang="en-CA" sz="2000" b="0" i="0" u="none" strike="noStrike" dirty="0">
                          <a:solidFill>
                            <a:srgbClr val="000000"/>
                          </a:solidFill>
                          <a:effectLst/>
                          <a:latin typeface="Calibri" panose="020F0502020204030204" pitchFamily="34" charset="0"/>
                        </a:rPr>
                        <a:t>Google Docs </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4%</a:t>
                      </a:r>
                    </a:p>
                  </a:txBody>
                  <a:tcPr marL="6350" marR="6350" marT="6350" marB="0" anchor="b">
                    <a:lnL>
                      <a:noFill/>
                    </a:lnL>
                    <a:lnR>
                      <a:noFill/>
                    </a:lnR>
                    <a:lnT>
                      <a:noFill/>
                    </a:lnT>
                    <a:lnB>
                      <a:noFill/>
                    </a:lnB>
                  </a:tcPr>
                </a:tc>
                <a:extLst>
                  <a:ext uri="{0D108BD9-81ED-4DB2-BD59-A6C34878D82A}">
                    <a16:rowId xmlns:a16="http://schemas.microsoft.com/office/drawing/2014/main" val="1876411300"/>
                  </a:ext>
                </a:extLst>
              </a:tr>
              <a:tr h="365177">
                <a:tc>
                  <a:txBody>
                    <a:bodyPr/>
                    <a:lstStyle/>
                    <a:p>
                      <a:pPr algn="l" fontAlgn="b"/>
                      <a:r>
                        <a:rPr lang="en-CA" sz="2000" b="0" i="0" u="none" strike="noStrike">
                          <a:solidFill>
                            <a:srgbClr val="000000"/>
                          </a:solidFill>
                          <a:effectLst/>
                          <a:latin typeface="Calibri" panose="020F0502020204030204" pitchFamily="34" charset="0"/>
                        </a:rPr>
                        <a:t>Microsoft Word </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21%</a:t>
                      </a:r>
                    </a:p>
                  </a:txBody>
                  <a:tcPr marL="6350" marR="6350" marT="6350" marB="0" anchor="b">
                    <a:lnL>
                      <a:noFill/>
                    </a:lnL>
                    <a:lnR>
                      <a:noFill/>
                    </a:lnR>
                    <a:lnT>
                      <a:noFill/>
                    </a:lnT>
                    <a:lnB>
                      <a:noFill/>
                    </a:lnB>
                  </a:tcPr>
                </a:tc>
                <a:extLst>
                  <a:ext uri="{0D108BD9-81ED-4DB2-BD59-A6C34878D82A}">
                    <a16:rowId xmlns:a16="http://schemas.microsoft.com/office/drawing/2014/main" val="3859417783"/>
                  </a:ext>
                </a:extLst>
              </a:tr>
              <a:tr h="365177">
                <a:tc>
                  <a:txBody>
                    <a:bodyPr/>
                    <a:lstStyle/>
                    <a:p>
                      <a:pPr algn="l" fontAlgn="b"/>
                      <a:r>
                        <a:rPr lang="en-CA" sz="2000" b="0" i="0" u="none" strike="noStrike">
                          <a:solidFill>
                            <a:srgbClr val="000000"/>
                          </a:solidFill>
                          <a:effectLst/>
                          <a:latin typeface="Calibri" panose="020F0502020204030204" pitchFamily="34" charset="0"/>
                        </a:rPr>
                        <a:t>Omnivox (Quebec university/college portal)</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18%</a:t>
                      </a:r>
                    </a:p>
                  </a:txBody>
                  <a:tcPr marL="6350" marR="6350" marT="6350" marB="0" anchor="b">
                    <a:lnL>
                      <a:noFill/>
                    </a:lnL>
                    <a:lnR>
                      <a:noFill/>
                    </a:lnR>
                    <a:lnT>
                      <a:noFill/>
                    </a:lnT>
                    <a:lnB>
                      <a:noFill/>
                    </a:lnB>
                  </a:tcPr>
                </a:tc>
                <a:extLst>
                  <a:ext uri="{0D108BD9-81ED-4DB2-BD59-A6C34878D82A}">
                    <a16:rowId xmlns:a16="http://schemas.microsoft.com/office/drawing/2014/main" val="4213731448"/>
                  </a:ext>
                </a:extLst>
              </a:tr>
              <a:tr h="365177">
                <a:tc>
                  <a:txBody>
                    <a:bodyPr/>
                    <a:lstStyle/>
                    <a:p>
                      <a:pPr algn="l" fontAlgn="b"/>
                      <a:r>
                        <a:rPr lang="en-CA" sz="2000" b="0" i="0" u="none" strike="noStrike">
                          <a:solidFill>
                            <a:srgbClr val="000000"/>
                          </a:solidFill>
                          <a:effectLst/>
                          <a:latin typeface="Calibri" panose="020F0502020204030204" pitchFamily="34" charset="0"/>
                        </a:rPr>
                        <a:t>Calendar  (excluding Google Calendar)</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4277932371"/>
                  </a:ext>
                </a:extLst>
              </a:tr>
              <a:tr h="365177">
                <a:tc>
                  <a:txBody>
                    <a:bodyPr/>
                    <a:lstStyle/>
                    <a:p>
                      <a:pPr algn="l" fontAlgn="b"/>
                      <a:r>
                        <a:rPr lang="en-CA" sz="2000" b="0" i="0" u="none" strike="noStrike">
                          <a:solidFill>
                            <a:srgbClr val="000000"/>
                          </a:solidFill>
                          <a:effectLst/>
                          <a:latin typeface="Calibri" panose="020F0502020204030204" pitchFamily="34" charset="0"/>
                        </a:rPr>
                        <a:t>Microsoft Teams </a:t>
                      </a:r>
                    </a:p>
                  </a:txBody>
                  <a:tcPr marL="6350" marR="6350" marT="6350" marB="0" anchor="b">
                    <a:lnL>
                      <a:noFill/>
                    </a:lnL>
                    <a:lnR>
                      <a:noFill/>
                    </a:lnR>
                    <a:lnT>
                      <a:noFill/>
                    </a:lnT>
                    <a:lnB>
                      <a:noFill/>
                    </a:lnB>
                  </a:tcPr>
                </a:tc>
                <a:tc>
                  <a:txBody>
                    <a:bodyPr/>
                    <a:lstStyle/>
                    <a:p>
                      <a:pPr algn="ctr" fontAlgn="b"/>
                      <a:r>
                        <a:rPr lang="en-CA" sz="20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tc>
                  <a:txBody>
                    <a:bodyPr/>
                    <a:lstStyle/>
                    <a:p>
                      <a:pPr algn="ctr" fontAlgn="b"/>
                      <a:r>
                        <a:rPr lang="en-CA" sz="2000" b="0" i="0" u="none" strike="noStrike" dirty="0">
                          <a:solidFill>
                            <a:srgbClr val="000000"/>
                          </a:solidFill>
                          <a:effectLst/>
                          <a:latin typeface="Calibri" panose="020F0502020204030204" pitchFamily="34" charset="0"/>
                        </a:rPr>
                        <a:t>50%</a:t>
                      </a:r>
                    </a:p>
                  </a:txBody>
                  <a:tcPr marL="6350" marR="6350" marT="6350" marB="0" anchor="b">
                    <a:lnL>
                      <a:noFill/>
                    </a:lnL>
                    <a:lnR>
                      <a:noFill/>
                    </a:lnR>
                    <a:lnT>
                      <a:noFill/>
                    </a:lnT>
                    <a:lnB>
                      <a:noFill/>
                    </a:lnB>
                  </a:tcPr>
                </a:tc>
                <a:extLst>
                  <a:ext uri="{0D108BD9-81ED-4DB2-BD59-A6C34878D82A}">
                    <a16:rowId xmlns:a16="http://schemas.microsoft.com/office/drawing/2014/main" val="3899856401"/>
                  </a:ext>
                </a:extLst>
              </a:tr>
              <a:tr h="365177">
                <a:tc>
                  <a:txBody>
                    <a:bodyPr/>
                    <a:lstStyle/>
                    <a:p>
                      <a:pPr algn="l" fontAlgn="b"/>
                      <a:r>
                        <a:rPr lang="en-CA" sz="2000" b="0" i="0" u="none" strike="noStrike">
                          <a:solidFill>
                            <a:srgbClr val="000000"/>
                          </a:solidFill>
                          <a:effectLst/>
                          <a:latin typeface="Calibri" panose="020F0502020204030204" pitchFamily="34" charset="0"/>
                        </a:rPr>
                        <a:t>Google Drive </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CA" sz="20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CA" sz="2000" b="0" i="0" u="none" strike="noStrike" dirty="0">
                          <a:solidFill>
                            <a:srgbClr val="000000"/>
                          </a:solidFill>
                          <a:effectLst/>
                          <a:latin typeface="Calibri" panose="020F0502020204030204" pitchFamily="34" charset="0"/>
                        </a:rPr>
                        <a:t>0%</a:t>
                      </a:r>
                    </a:p>
                  </a:txBody>
                  <a:tcPr marL="6350" marR="6350" marT="635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4539821"/>
                  </a:ext>
                </a:extLst>
              </a:tr>
            </a:tbl>
          </a:graphicData>
        </a:graphic>
      </p:graphicFrame>
    </p:spTree>
    <p:extLst>
      <p:ext uri="{BB962C8B-B14F-4D97-AF65-F5344CB8AC3E}">
        <p14:creationId xmlns:p14="http://schemas.microsoft.com/office/powerpoint/2010/main" val="2964341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a:p>
        </p:txBody>
      </p:sp>
      <p:sp>
        <p:nvSpPr>
          <p:cNvPr id="2" name="Title 1">
            <a:extLst>
              <a:ext uri="{FF2B5EF4-FFF2-40B4-BE49-F238E27FC236}">
                <a16:creationId xmlns:a16="http://schemas.microsoft.com/office/drawing/2014/main" id="{B4F235C2-18A4-4340-B3B0-0E1268A92651}"/>
              </a:ext>
            </a:extLst>
          </p:cNvPr>
          <p:cNvSpPr>
            <a:spLocks noGrp="1"/>
          </p:cNvSpPr>
          <p:nvPr>
            <p:ph type="title"/>
          </p:nvPr>
        </p:nvSpPr>
        <p:spPr>
          <a:xfrm>
            <a:off x="1960860" y="211978"/>
            <a:ext cx="8270281" cy="615553"/>
          </a:xfrm>
        </p:spPr>
        <p:txBody>
          <a:bodyPr/>
          <a:lstStyle/>
          <a:p>
            <a:r>
              <a:rPr lang="en-US" dirty="0"/>
              <a:t>Study 1: Research Question 2</a:t>
            </a:r>
          </a:p>
        </p:txBody>
      </p:sp>
      <p:sp>
        <p:nvSpPr>
          <p:cNvPr id="3" name="Text Placeholder 2">
            <a:extLst>
              <a:ext uri="{FF2B5EF4-FFF2-40B4-BE49-F238E27FC236}">
                <a16:creationId xmlns:a16="http://schemas.microsoft.com/office/drawing/2014/main" id="{5C56F5FB-43DD-4079-9981-2A33EE9B9B7C}"/>
              </a:ext>
            </a:extLst>
          </p:cNvPr>
          <p:cNvSpPr>
            <a:spLocks noGrp="1"/>
          </p:cNvSpPr>
          <p:nvPr>
            <p:ph type="body" idx="1"/>
          </p:nvPr>
        </p:nvSpPr>
        <p:spPr>
          <a:xfrm>
            <a:off x="308386" y="1177664"/>
            <a:ext cx="11575228" cy="4970886"/>
          </a:xfrm>
        </p:spPr>
        <p:txBody>
          <a:bodyPr/>
          <a:lstStyle/>
          <a:p>
            <a:pPr marL="0" indent="0">
              <a:buNone/>
            </a:pPr>
            <a:r>
              <a:rPr lang="en-US" sz="3400" spc="-5" dirty="0">
                <a:solidFill>
                  <a:schemeClr val="tx2"/>
                </a:solidFill>
                <a:latin typeface="Arial"/>
                <a:cs typeface="Arial"/>
              </a:rPr>
              <a:t>What smartphone or tablet did you use to do schoolwork?</a:t>
            </a:r>
          </a:p>
          <a:p>
            <a:r>
              <a:rPr lang="en-US" sz="3000" spc="-5" dirty="0">
                <a:solidFill>
                  <a:schemeClr val="tx2"/>
                </a:solidFill>
                <a:latin typeface="Arial"/>
                <a:cs typeface="Arial"/>
              </a:rPr>
              <a:t>Smartphones </a:t>
            </a:r>
            <a:r>
              <a:rPr lang="en-US" sz="3000" spc="-5" dirty="0" smtClean="0">
                <a:solidFill>
                  <a:schemeClr val="tx2"/>
                </a:solidFill>
                <a:latin typeface="Arial"/>
                <a:cs typeface="Arial"/>
              </a:rPr>
              <a:t>used by</a:t>
            </a:r>
            <a:endParaRPr lang="en-US" sz="3000" spc="-5" dirty="0">
              <a:solidFill>
                <a:schemeClr val="tx2"/>
              </a:solidFill>
              <a:latin typeface="Arial"/>
              <a:cs typeface="Arial"/>
            </a:endParaRPr>
          </a:p>
          <a:p>
            <a:pPr lvl="1">
              <a:spcBef>
                <a:spcPts val="0"/>
              </a:spcBef>
            </a:pPr>
            <a:r>
              <a:rPr lang="en-US" sz="2800" spc="-5" dirty="0" smtClean="0">
                <a:solidFill>
                  <a:schemeClr val="tx2"/>
                </a:solidFill>
                <a:latin typeface="Arial"/>
                <a:cs typeface="Arial"/>
              </a:rPr>
              <a:t>68% of students with disabilities </a:t>
            </a:r>
          </a:p>
          <a:p>
            <a:pPr lvl="1">
              <a:spcBef>
                <a:spcPts val="0"/>
              </a:spcBef>
            </a:pPr>
            <a:r>
              <a:rPr lang="en-US" sz="2800" spc="-5" dirty="0" smtClean="0">
                <a:solidFill>
                  <a:schemeClr val="tx2"/>
                </a:solidFill>
                <a:latin typeface="Arial"/>
                <a:cs typeface="Arial"/>
              </a:rPr>
              <a:t>61% of students without disabilities</a:t>
            </a:r>
          </a:p>
          <a:p>
            <a:r>
              <a:rPr lang="en-US" sz="3000" spc="-5" dirty="0" smtClean="0">
                <a:solidFill>
                  <a:schemeClr val="tx2"/>
                </a:solidFill>
                <a:latin typeface="Arial"/>
                <a:cs typeface="Arial"/>
              </a:rPr>
              <a:t>Tablet used by </a:t>
            </a:r>
            <a:r>
              <a:rPr lang="en-US" sz="2600" spc="-5" dirty="0" smtClean="0">
                <a:solidFill>
                  <a:schemeClr val="tx2"/>
                </a:solidFill>
                <a:latin typeface="Arial"/>
                <a:cs typeface="Arial"/>
              </a:rPr>
              <a:t>27% of students with and without disabilities</a:t>
            </a:r>
          </a:p>
          <a:p>
            <a:endParaRPr lang="en-US" sz="3200" spc="-5" dirty="0">
              <a:solidFill>
                <a:schemeClr val="tx2"/>
              </a:solidFill>
              <a:latin typeface="Arial"/>
              <a:cs typeface="Arial"/>
            </a:endParaRPr>
          </a:p>
          <a:p>
            <a:pPr marL="0" indent="0">
              <a:buNone/>
            </a:pPr>
            <a:endParaRPr lang="en-US" dirty="0"/>
          </a:p>
          <a:p>
            <a:pPr marL="0" indent="0">
              <a:buNone/>
            </a:pPr>
            <a:endParaRPr lang="en-US" dirty="0"/>
          </a:p>
        </p:txBody>
      </p:sp>
      <p:graphicFrame>
        <p:nvGraphicFramePr>
          <p:cNvPr id="6" name="Table 5" descr="Table showing that among students with disabilities 40% use an iPhone, 28% an Android smartphone, 19% an iPad, 6% an Android tablet, and 2% another type of tablet. Among students without disabilities 46% use an iPhone, 15% an Android smartphone, 24% an iPad, 1% an Android tablet, and 1% another type of tablet."/>
          <p:cNvGraphicFramePr>
            <a:graphicFrameLocks noGrp="1"/>
          </p:cNvGraphicFramePr>
          <p:nvPr>
            <p:extLst>
              <p:ext uri="{D42A27DB-BD31-4B8C-83A1-F6EECF244321}">
                <p14:modId xmlns:p14="http://schemas.microsoft.com/office/powerpoint/2010/main" val="323021665"/>
              </p:ext>
            </p:extLst>
          </p:nvPr>
        </p:nvGraphicFramePr>
        <p:xfrm>
          <a:off x="607903" y="3820033"/>
          <a:ext cx="10976194" cy="2328517"/>
        </p:xfrm>
        <a:graphic>
          <a:graphicData uri="http://schemas.openxmlformats.org/drawingml/2006/table">
            <a:tbl>
              <a:tblPr/>
              <a:tblGrid>
                <a:gridCol w="3368653">
                  <a:extLst>
                    <a:ext uri="{9D8B030D-6E8A-4147-A177-3AD203B41FA5}">
                      <a16:colId xmlns:a16="http://schemas.microsoft.com/office/drawing/2014/main" val="2138439386"/>
                    </a:ext>
                  </a:extLst>
                </a:gridCol>
                <a:gridCol w="3621302">
                  <a:extLst>
                    <a:ext uri="{9D8B030D-6E8A-4147-A177-3AD203B41FA5}">
                      <a16:colId xmlns:a16="http://schemas.microsoft.com/office/drawing/2014/main" val="1489328433"/>
                    </a:ext>
                  </a:extLst>
                </a:gridCol>
                <a:gridCol w="3986239">
                  <a:extLst>
                    <a:ext uri="{9D8B030D-6E8A-4147-A177-3AD203B41FA5}">
                      <a16:colId xmlns:a16="http://schemas.microsoft.com/office/drawing/2014/main" val="1634194937"/>
                    </a:ext>
                  </a:extLst>
                </a:gridCol>
              </a:tblGrid>
              <a:tr h="331336">
                <a:tc>
                  <a:txBody>
                    <a:bodyPr/>
                    <a:lstStyle/>
                    <a:p>
                      <a:pPr marL="0" indent="0" algn="l" fontAlgn="b"/>
                      <a:r>
                        <a:rPr lang="en-CA" sz="2400" b="0" i="0" u="none" strike="noStrike" dirty="0">
                          <a:solidFill>
                            <a:srgbClr val="000000"/>
                          </a:solidFill>
                          <a:effectLst/>
                          <a:latin typeface="Calibri" panose="020F0502020204030204" pitchFamily="34" charset="0"/>
                        </a:rPr>
                        <a:t> </a:t>
                      </a:r>
                      <a:r>
                        <a:rPr lang="en-CA" sz="2400" b="1" i="0" u="none" strike="noStrike" dirty="0">
                          <a:solidFill>
                            <a:srgbClr val="000000"/>
                          </a:solidFill>
                          <a:effectLst/>
                          <a:latin typeface="Calibri" panose="020F0502020204030204" pitchFamily="34" charset="0"/>
                        </a:rPr>
                        <a:t>Technology</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2400" b="1" i="0" u="none" strike="noStrike" dirty="0">
                          <a:solidFill>
                            <a:srgbClr val="000000"/>
                          </a:solidFill>
                          <a:effectLst/>
                          <a:latin typeface="Calibri" panose="020F0502020204030204" pitchFamily="34" charset="0"/>
                        </a:rPr>
                        <a:t>Students with disabilities</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2400" b="1" i="0" u="none" strike="noStrike" dirty="0">
                          <a:solidFill>
                            <a:srgbClr val="000000"/>
                          </a:solidFill>
                          <a:effectLst/>
                          <a:latin typeface="Calibri" panose="020F0502020204030204" pitchFamily="34" charset="0"/>
                        </a:rPr>
                        <a:t>Students without disabilities</a:t>
                      </a:r>
                    </a:p>
                  </a:txBody>
                  <a:tcPr marL="6350" marR="6350" marT="635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773072"/>
                  </a:ext>
                </a:extLst>
              </a:tr>
              <a:tr h="284903">
                <a:tc>
                  <a:txBody>
                    <a:bodyPr/>
                    <a:lstStyle/>
                    <a:p>
                      <a:pPr algn="l" fontAlgn="b"/>
                      <a:r>
                        <a:rPr lang="en-CA" sz="2400" b="0" i="0" u="none" strike="noStrike" dirty="0">
                          <a:solidFill>
                            <a:srgbClr val="000000"/>
                          </a:solidFill>
                          <a:effectLst/>
                          <a:latin typeface="Calibri" panose="020F0502020204030204" pitchFamily="34" charset="0"/>
                        </a:rPr>
                        <a:t>Smartphone - iPhone</a:t>
                      </a:r>
                    </a:p>
                  </a:txBody>
                  <a:tcPr marL="6350" marR="6350" marT="635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40%</a:t>
                      </a:r>
                    </a:p>
                  </a:txBody>
                  <a:tcPr marL="6350" marR="6350" marT="635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46%</a:t>
                      </a:r>
                    </a:p>
                  </a:txBody>
                  <a:tcPr marL="6350" marR="6350" marT="635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43254261"/>
                  </a:ext>
                </a:extLst>
              </a:tr>
              <a:tr h="376256">
                <a:tc>
                  <a:txBody>
                    <a:bodyPr/>
                    <a:lstStyle/>
                    <a:p>
                      <a:pPr algn="l" fontAlgn="b"/>
                      <a:r>
                        <a:rPr lang="en-CA" sz="2400" b="0" i="0" u="none" strike="noStrike" dirty="0">
                          <a:solidFill>
                            <a:srgbClr val="000000"/>
                          </a:solidFill>
                          <a:effectLst/>
                          <a:latin typeface="Calibri" panose="020F0502020204030204" pitchFamily="34" charset="0"/>
                        </a:rPr>
                        <a:t>Smartphone - Android</a:t>
                      </a:r>
                    </a:p>
                  </a:txBody>
                  <a:tcPr marL="6350" marR="6350" marT="6350" marB="0">
                    <a:lnL>
                      <a:noFill/>
                    </a:lnL>
                    <a:lnR>
                      <a:noFill/>
                    </a:lnR>
                    <a:lnT>
                      <a:noFill/>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28%</a:t>
                      </a:r>
                    </a:p>
                  </a:txBody>
                  <a:tcPr marL="6350" marR="6350" marT="6350" marB="0">
                    <a:lnL>
                      <a:noFill/>
                    </a:lnL>
                    <a:lnR>
                      <a:noFill/>
                    </a:lnR>
                    <a:lnT>
                      <a:noFill/>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15%</a:t>
                      </a:r>
                    </a:p>
                  </a:txBody>
                  <a:tcPr marL="6350" marR="6350" marT="6350" marB="0">
                    <a:lnL>
                      <a:noFill/>
                    </a:lnL>
                    <a:lnR>
                      <a:noFill/>
                    </a:lnR>
                    <a:lnT>
                      <a:noFill/>
                    </a:lnT>
                    <a:lnB>
                      <a:noFill/>
                    </a:lnB>
                  </a:tcPr>
                </a:tc>
                <a:extLst>
                  <a:ext uri="{0D108BD9-81ED-4DB2-BD59-A6C34878D82A}">
                    <a16:rowId xmlns:a16="http://schemas.microsoft.com/office/drawing/2014/main" val="921375104"/>
                  </a:ext>
                </a:extLst>
              </a:tr>
              <a:tr h="350729">
                <a:tc>
                  <a:txBody>
                    <a:bodyPr/>
                    <a:lstStyle/>
                    <a:p>
                      <a:pPr algn="l" fontAlgn="b"/>
                      <a:r>
                        <a:rPr lang="en-CA" sz="2400" b="0" i="0" u="none" strike="noStrike" dirty="0">
                          <a:solidFill>
                            <a:srgbClr val="000000"/>
                          </a:solidFill>
                          <a:effectLst/>
                          <a:latin typeface="Calibri" panose="020F0502020204030204" pitchFamily="34" charset="0"/>
                        </a:rPr>
                        <a:t>Tablet - iPad</a:t>
                      </a:r>
                    </a:p>
                  </a:txBody>
                  <a:tcPr marL="6350" marR="6350" marT="6350" marB="0">
                    <a:lnL>
                      <a:noFill/>
                    </a:lnL>
                    <a:lnR>
                      <a:noFill/>
                    </a:lnR>
                    <a:lnT>
                      <a:noFill/>
                    </a:lnT>
                    <a:lnB>
                      <a:noFill/>
                    </a:lnB>
                  </a:tcPr>
                </a:tc>
                <a:tc>
                  <a:txBody>
                    <a:bodyPr/>
                    <a:lstStyle/>
                    <a:p>
                      <a:pPr algn="ctr" fontAlgn="b"/>
                      <a:r>
                        <a:rPr lang="en-CA" sz="2400" b="0" i="0" u="none" strike="noStrike">
                          <a:solidFill>
                            <a:srgbClr val="000000"/>
                          </a:solidFill>
                          <a:effectLst/>
                          <a:latin typeface="Calibri" panose="020F0502020204030204" pitchFamily="34" charset="0"/>
                        </a:rPr>
                        <a:t>19%</a:t>
                      </a:r>
                    </a:p>
                  </a:txBody>
                  <a:tcPr marL="6350" marR="6350" marT="6350" marB="0">
                    <a:lnL>
                      <a:noFill/>
                    </a:lnL>
                    <a:lnR>
                      <a:noFill/>
                    </a:lnR>
                    <a:lnT>
                      <a:noFill/>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24%</a:t>
                      </a:r>
                    </a:p>
                  </a:txBody>
                  <a:tcPr marL="6350" marR="6350" marT="6350" marB="0">
                    <a:lnL>
                      <a:noFill/>
                    </a:lnL>
                    <a:lnR>
                      <a:noFill/>
                    </a:lnR>
                    <a:lnT>
                      <a:noFill/>
                    </a:lnT>
                    <a:lnB>
                      <a:noFill/>
                    </a:lnB>
                  </a:tcPr>
                </a:tc>
                <a:extLst>
                  <a:ext uri="{0D108BD9-81ED-4DB2-BD59-A6C34878D82A}">
                    <a16:rowId xmlns:a16="http://schemas.microsoft.com/office/drawing/2014/main" val="615937923"/>
                  </a:ext>
                </a:extLst>
              </a:tr>
              <a:tr h="254191">
                <a:tc>
                  <a:txBody>
                    <a:bodyPr/>
                    <a:lstStyle/>
                    <a:p>
                      <a:pPr algn="l" fontAlgn="b"/>
                      <a:r>
                        <a:rPr lang="en-CA" sz="2400" b="0" i="0" u="none" strike="noStrike" dirty="0">
                          <a:solidFill>
                            <a:srgbClr val="000000"/>
                          </a:solidFill>
                          <a:effectLst/>
                          <a:latin typeface="Calibri" panose="020F0502020204030204" pitchFamily="34" charset="0"/>
                        </a:rPr>
                        <a:t>Tablet - Android</a:t>
                      </a:r>
                    </a:p>
                  </a:txBody>
                  <a:tcPr marL="6350" marR="6350" marT="6350" marB="0">
                    <a:lnL>
                      <a:noFill/>
                    </a:lnL>
                    <a:lnR>
                      <a:noFill/>
                    </a:lnR>
                    <a:lnT>
                      <a:noFill/>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6%</a:t>
                      </a:r>
                    </a:p>
                  </a:txBody>
                  <a:tcPr marL="6350" marR="6350" marT="6350" marB="0">
                    <a:lnL>
                      <a:noFill/>
                    </a:lnL>
                    <a:lnR>
                      <a:noFill/>
                    </a:lnR>
                    <a:lnT>
                      <a:noFill/>
                    </a:lnT>
                    <a:lnB>
                      <a:noFill/>
                    </a:lnB>
                  </a:tcPr>
                </a:tc>
                <a:tc>
                  <a:txBody>
                    <a:bodyPr/>
                    <a:lstStyle/>
                    <a:p>
                      <a:pPr algn="ctr" fontAlgn="b"/>
                      <a:r>
                        <a:rPr lang="en-CA" sz="2400" b="0" i="0" u="none" strike="noStrike" dirty="0">
                          <a:solidFill>
                            <a:srgbClr val="000000"/>
                          </a:solidFill>
                          <a:effectLst/>
                          <a:latin typeface="Calibri" panose="020F0502020204030204" pitchFamily="34" charset="0"/>
                        </a:rPr>
                        <a:t>1%</a:t>
                      </a:r>
                    </a:p>
                  </a:txBody>
                  <a:tcPr marL="6350" marR="6350" marT="6350" marB="0">
                    <a:lnL>
                      <a:noFill/>
                    </a:lnL>
                    <a:lnR>
                      <a:noFill/>
                    </a:lnR>
                    <a:lnT>
                      <a:noFill/>
                    </a:lnT>
                    <a:lnB>
                      <a:noFill/>
                    </a:lnB>
                  </a:tcPr>
                </a:tc>
                <a:extLst>
                  <a:ext uri="{0D108BD9-81ED-4DB2-BD59-A6C34878D82A}">
                    <a16:rowId xmlns:a16="http://schemas.microsoft.com/office/drawing/2014/main" val="2977894735"/>
                  </a:ext>
                </a:extLst>
              </a:tr>
              <a:tr h="463821">
                <a:tc>
                  <a:txBody>
                    <a:bodyPr/>
                    <a:lstStyle/>
                    <a:p>
                      <a:pPr algn="l" fontAlgn="b"/>
                      <a:r>
                        <a:rPr lang="en-CA" sz="2400" b="0" i="0" u="none" strike="noStrike" dirty="0">
                          <a:solidFill>
                            <a:srgbClr val="000000"/>
                          </a:solidFill>
                          <a:effectLst/>
                          <a:latin typeface="Calibri" panose="020F0502020204030204" pitchFamily="34" charset="0"/>
                        </a:rPr>
                        <a:t>Tablet -Other</a:t>
                      </a:r>
                    </a:p>
                  </a:txBody>
                  <a:tcPr marL="6350" marR="6350" marT="635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CA" sz="2400" b="0" i="0" u="none" strike="noStrike" dirty="0">
                          <a:solidFill>
                            <a:srgbClr val="000000"/>
                          </a:solidFill>
                          <a:effectLst/>
                          <a:latin typeface="Calibri" panose="020F0502020204030204" pitchFamily="34" charset="0"/>
                        </a:rPr>
                        <a:t>2%</a:t>
                      </a:r>
                    </a:p>
                  </a:txBody>
                  <a:tcPr marL="6350" marR="6350" marT="635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CA" sz="2400" b="0" i="0" u="none" strike="noStrike" dirty="0">
                          <a:solidFill>
                            <a:srgbClr val="000000"/>
                          </a:solidFill>
                          <a:effectLst/>
                          <a:latin typeface="Calibri" panose="020F0502020204030204" pitchFamily="34" charset="0"/>
                        </a:rPr>
                        <a:t>1%</a:t>
                      </a:r>
                    </a:p>
                  </a:txBody>
                  <a:tcPr marL="6350" marR="6350" marT="6350"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8304669"/>
                  </a:ext>
                </a:extLst>
              </a:tr>
            </a:tbl>
          </a:graphicData>
        </a:graphic>
      </p:graphicFrame>
    </p:spTree>
    <p:extLst>
      <p:ext uri="{BB962C8B-B14F-4D97-AF65-F5344CB8AC3E}">
        <p14:creationId xmlns:p14="http://schemas.microsoft.com/office/powerpoint/2010/main" val="4036008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E8D4D0-2B46-42C8-85A2-56B248E2D839}"/>
              </a:ext>
            </a:extLst>
          </p:cNvPr>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a:p>
        </p:txBody>
      </p:sp>
      <p:sp>
        <p:nvSpPr>
          <p:cNvPr id="2" name="Title 1">
            <a:extLst>
              <a:ext uri="{FF2B5EF4-FFF2-40B4-BE49-F238E27FC236}">
                <a16:creationId xmlns:a16="http://schemas.microsoft.com/office/drawing/2014/main" id="{500ABC84-0A72-459C-8A47-48B6D7D0B98E}"/>
              </a:ext>
            </a:extLst>
          </p:cNvPr>
          <p:cNvSpPr>
            <a:spLocks noGrp="1"/>
          </p:cNvSpPr>
          <p:nvPr>
            <p:ph type="title"/>
          </p:nvPr>
        </p:nvSpPr>
        <p:spPr>
          <a:xfrm>
            <a:off x="609600" y="268016"/>
            <a:ext cx="10972800" cy="684213"/>
          </a:xfrm>
        </p:spPr>
        <p:txBody>
          <a:bodyPr/>
          <a:lstStyle/>
          <a:p>
            <a:r>
              <a:rPr lang="en-CA" dirty="0"/>
              <a:t>Study 1: Conclusions</a:t>
            </a:r>
          </a:p>
        </p:txBody>
      </p:sp>
      <p:sp>
        <p:nvSpPr>
          <p:cNvPr id="3" name="Content Placeholder 2">
            <a:extLst>
              <a:ext uri="{FF2B5EF4-FFF2-40B4-BE49-F238E27FC236}">
                <a16:creationId xmlns:a16="http://schemas.microsoft.com/office/drawing/2014/main" id="{159F35DB-8319-45FD-8256-AADF32F694B2}"/>
              </a:ext>
            </a:extLst>
          </p:cNvPr>
          <p:cNvSpPr>
            <a:spLocks noGrp="1"/>
          </p:cNvSpPr>
          <p:nvPr>
            <p:ph sz="quarter" idx="1"/>
          </p:nvPr>
        </p:nvSpPr>
        <p:spPr>
          <a:xfrm>
            <a:off x="350729" y="1464980"/>
            <a:ext cx="11490542" cy="4888200"/>
          </a:xfrm>
        </p:spPr>
        <p:txBody>
          <a:bodyPr/>
          <a:lstStyle/>
          <a:p>
            <a:r>
              <a:rPr lang="en-CA" dirty="0"/>
              <a:t>2/3 students used some form of mobile tech for schoolwork</a:t>
            </a:r>
          </a:p>
          <a:p>
            <a:r>
              <a:rPr lang="en-CA" dirty="0"/>
              <a:t>Difficulties students encountered</a:t>
            </a:r>
          </a:p>
          <a:p>
            <a:pPr lvl="3">
              <a:buFont typeface="Arial" panose="020B0604020202020204" pitchFamily="34" charset="0"/>
              <a:buChar char="•"/>
            </a:pPr>
            <a:r>
              <a:rPr lang="en-CA" sz="3200" dirty="0"/>
              <a:t>Uploading assignments</a:t>
            </a:r>
          </a:p>
          <a:p>
            <a:pPr lvl="3">
              <a:buFont typeface="Arial" panose="020B0604020202020204" pitchFamily="34" charset="0"/>
              <a:buChar char="•"/>
            </a:pPr>
            <a:r>
              <a:rPr lang="en-CA" sz="3200" dirty="0" smtClean="0"/>
              <a:t>Keeping track of due </a:t>
            </a:r>
            <a:r>
              <a:rPr lang="en-CA" sz="3200" dirty="0"/>
              <a:t>dates</a:t>
            </a:r>
          </a:p>
          <a:p>
            <a:pPr lvl="3">
              <a:buFont typeface="Arial" panose="020B0604020202020204" pitchFamily="34" charset="0"/>
              <a:buChar char="•"/>
            </a:pPr>
            <a:r>
              <a:rPr lang="en-CA" sz="3200" dirty="0"/>
              <a:t>Problems with technologies </a:t>
            </a:r>
          </a:p>
          <a:p>
            <a:r>
              <a:rPr lang="en-CA" sz="3600" dirty="0"/>
              <a:t>Students with disabilities encountered more difficulties</a:t>
            </a:r>
          </a:p>
        </p:txBody>
      </p:sp>
      <p:pic>
        <p:nvPicPr>
          <p:cNvPr id="5" name="Picture 4" descr="Decorative."/>
          <p:cNvPicPr>
            <a:picLocks noChangeAspect="1"/>
          </p:cNvPicPr>
          <p:nvPr/>
        </p:nvPicPr>
        <p:blipFill>
          <a:blip r:embed="rId3" cstate="print"/>
          <a:stretch>
            <a:fillRect/>
          </a:stretch>
        </p:blipFill>
        <p:spPr>
          <a:xfrm>
            <a:off x="9220199" y="2409577"/>
            <a:ext cx="2286001" cy="2286001"/>
          </a:xfrm>
          <a:prstGeom prst="rect">
            <a:avLst/>
          </a:prstGeom>
        </p:spPr>
      </p:pic>
    </p:spTree>
    <p:extLst>
      <p:ext uri="{BB962C8B-B14F-4D97-AF65-F5344CB8AC3E}">
        <p14:creationId xmlns:p14="http://schemas.microsoft.com/office/powerpoint/2010/main" val="172946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9</a:t>
            </a:fld>
            <a:endParaRPr lang="fr-FR" altLang="fr-FR"/>
          </a:p>
        </p:txBody>
      </p:sp>
      <p:sp>
        <p:nvSpPr>
          <p:cNvPr id="2" name="Title 1"/>
          <p:cNvSpPr>
            <a:spLocks noGrp="1"/>
          </p:cNvSpPr>
          <p:nvPr>
            <p:ph type="title"/>
          </p:nvPr>
        </p:nvSpPr>
        <p:spPr>
          <a:xfrm>
            <a:off x="609600" y="152402"/>
            <a:ext cx="10972800" cy="684213"/>
          </a:xfrm>
        </p:spPr>
        <p:txBody>
          <a:bodyPr/>
          <a:lstStyle/>
          <a:p>
            <a:r>
              <a:rPr lang="en-CA" dirty="0"/>
              <a:t>Study 1: Implications</a:t>
            </a:r>
          </a:p>
        </p:txBody>
      </p:sp>
      <p:sp>
        <p:nvSpPr>
          <p:cNvPr id="3" name="Content Placeholder 2"/>
          <p:cNvSpPr>
            <a:spLocks noGrp="1"/>
          </p:cNvSpPr>
          <p:nvPr>
            <p:ph sz="quarter" idx="1"/>
          </p:nvPr>
        </p:nvSpPr>
        <p:spPr>
          <a:xfrm>
            <a:off x="396658" y="1268760"/>
            <a:ext cx="11398685" cy="4888200"/>
          </a:xfrm>
        </p:spPr>
        <p:txBody>
          <a:bodyPr/>
          <a:lstStyle/>
          <a:p>
            <a:pPr>
              <a:spcBef>
                <a:spcPts val="1000"/>
              </a:spcBef>
            </a:pPr>
            <a:r>
              <a:rPr lang="en-CA" dirty="0"/>
              <a:t>Why did students with disabilities encounter more difficulties</a:t>
            </a:r>
          </a:p>
          <a:p>
            <a:pPr lvl="1">
              <a:spcBef>
                <a:spcPts val="1000"/>
              </a:spcBef>
            </a:pPr>
            <a:r>
              <a:rPr lang="en-CA" sz="3400" dirty="0"/>
              <a:t>A</a:t>
            </a:r>
            <a:r>
              <a:rPr lang="en-CA" sz="3400" dirty="0" smtClean="0"/>
              <a:t>ccessibility issues?</a:t>
            </a:r>
            <a:endParaRPr lang="en-CA" sz="3400" dirty="0"/>
          </a:p>
          <a:p>
            <a:pPr lvl="1">
              <a:spcBef>
                <a:spcPts val="1000"/>
              </a:spcBef>
            </a:pPr>
            <a:r>
              <a:rPr lang="en-CA" sz="3400" dirty="0"/>
              <a:t>L</a:t>
            </a:r>
            <a:r>
              <a:rPr lang="en-CA" sz="3400" dirty="0" smtClean="0"/>
              <a:t>ack </a:t>
            </a:r>
            <a:r>
              <a:rPr lang="en-CA" sz="3400" dirty="0"/>
              <a:t>of support from </a:t>
            </a:r>
            <a:r>
              <a:rPr lang="en-CA" sz="3400" dirty="0" smtClean="0"/>
              <a:t>professors?</a:t>
            </a:r>
            <a:endParaRPr lang="en-CA" sz="3400" dirty="0"/>
          </a:p>
          <a:p>
            <a:pPr lvl="1">
              <a:spcBef>
                <a:spcPts val="1000"/>
              </a:spcBef>
            </a:pPr>
            <a:r>
              <a:rPr lang="en-CA" sz="3400" dirty="0"/>
              <a:t>O</a:t>
            </a:r>
            <a:r>
              <a:rPr lang="en-CA" sz="3400" dirty="0" smtClean="0"/>
              <a:t>ther </a:t>
            </a:r>
            <a:r>
              <a:rPr lang="en-CA" sz="3400" dirty="0"/>
              <a:t>possible </a:t>
            </a:r>
            <a:r>
              <a:rPr lang="en-CA" sz="3400" dirty="0" smtClean="0"/>
              <a:t>reasons?</a:t>
            </a:r>
            <a:endParaRPr lang="en-CA" sz="3400" dirty="0"/>
          </a:p>
        </p:txBody>
      </p:sp>
      <p:pic>
        <p:nvPicPr>
          <p:cNvPr id="5" name="Picture 2" descr="Decorative."/>
          <p:cNvPicPr>
            <a:picLocks noChangeAspect="1" noChangeArrowheads="1"/>
          </p:cNvPicPr>
          <p:nvPr/>
        </p:nvPicPr>
        <p:blipFill>
          <a:blip r:embed="rId2" cstate="print"/>
          <a:srcRect/>
          <a:stretch>
            <a:fillRect/>
          </a:stretch>
        </p:blipFill>
        <p:spPr bwMode="auto">
          <a:xfrm>
            <a:off x="9492360" y="4201511"/>
            <a:ext cx="2090040" cy="1452578"/>
          </a:xfrm>
          <a:prstGeom prst="rect">
            <a:avLst/>
          </a:prstGeom>
          <a:noFill/>
          <a:ln w="9525">
            <a:noFill/>
            <a:miter lim="800000"/>
            <a:headEnd/>
            <a:tailEnd/>
          </a:ln>
          <a:effectLst/>
        </p:spPr>
      </p:pic>
    </p:spTree>
    <p:extLst>
      <p:ext uri="{BB962C8B-B14F-4D97-AF65-F5344CB8AC3E}">
        <p14:creationId xmlns:p14="http://schemas.microsoft.com/office/powerpoint/2010/main" val="6178341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SLIDEINFO" val="{&quot;Guid&quot;:&quot;22d60883-fc35-413a-a897-e3fc17a97e3c&quot;,&quot;TimeStamp&quot;:&quot;2020-08-08T16:58:44.9142256-04:00&qu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daptechTemplate.potx" id="{E28C797D-506E-476C-8C78-3F34C7E7181D}" vid="{3F51B7E5-E82D-44EF-9F73-F4B355AFFD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adaptechTemplate</Template>
  <TotalTime>4869</TotalTime>
  <Words>890</Words>
  <Application>Microsoft Office PowerPoint</Application>
  <PresentationFormat>Widescreen</PresentationFormat>
  <Paragraphs>203</Paragraphs>
  <Slides>18</Slides>
  <Notes>14</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18</vt:i4>
      </vt:variant>
    </vt:vector>
  </HeadingPairs>
  <TitlesOfParts>
    <vt:vector size="29" baseType="lpstr">
      <vt:lpstr>Arial</vt:lpstr>
      <vt:lpstr>Bookman Old Style</vt:lpstr>
      <vt:lpstr>Calibri</vt:lpstr>
      <vt:lpstr>Gill Sans MT</vt:lpstr>
      <vt:lpstr>Tahoma</vt:lpstr>
      <vt:lpstr>Times New Roman</vt:lpstr>
      <vt:lpstr>Wingdings 3</vt:lpstr>
      <vt:lpstr>Origine</vt:lpstr>
      <vt:lpstr>Office Theme</vt:lpstr>
      <vt:lpstr>1_Origine</vt:lpstr>
      <vt:lpstr>Worksheet</vt:lpstr>
      <vt:lpstr>How Has Covid-19 Affected Mobile Tech Use by Students with Disabilities? </vt:lpstr>
      <vt:lpstr>Goals</vt:lpstr>
      <vt:lpstr>Pandemic-Related Tech Challenges </vt:lpstr>
      <vt:lpstr>Study 1: LimeSurvey Methodology</vt:lpstr>
      <vt:lpstr>Study 1: Research Question # 1</vt:lpstr>
      <vt:lpstr>Study 1: Research Question # 1 (Cont’d)</vt:lpstr>
      <vt:lpstr>Study 1: Research Question 2</vt:lpstr>
      <vt:lpstr>Study 1: Conclusions</vt:lpstr>
      <vt:lpstr>Study 1: Implications</vt:lpstr>
      <vt:lpstr> Study 2: Methodology</vt:lpstr>
      <vt:lpstr>Study 2: Technologies Profs Asked  Students to Use</vt:lpstr>
      <vt:lpstr>Study 2: Apps Mentioned by a Few Students</vt:lpstr>
      <vt:lpstr>Study 2: Difficulties Encountered</vt:lpstr>
      <vt:lpstr>Study 2: Implications</vt:lpstr>
      <vt:lpstr>Study 2: Strategies to Show Students How to Use Technology</vt:lpstr>
      <vt:lpstr>Take Home Message: The Importance of Diversity</vt:lpstr>
      <vt:lpstr>Study 2: Questions to Consider</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S. Fichten, Dr.</dc:creator>
  <cp:lastModifiedBy>Adaptech Research Network</cp:lastModifiedBy>
  <cp:revision>52</cp:revision>
  <dcterms:created xsi:type="dcterms:W3CDTF">2021-01-13T20:34:31Z</dcterms:created>
  <dcterms:modified xsi:type="dcterms:W3CDTF">2021-11-19T01:15:27Z</dcterms:modified>
</cp:coreProperties>
</file>