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41148000" cy="41148000"/>
  <p:notesSz cx="9313863" cy="6858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2417298" indent="-1950062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4834596" indent="-3900126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7253517" indent="-5851811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9670817" indent="-7801873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33618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803418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70652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73789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0" userDrawn="1">
          <p15:clr>
            <a:srgbClr val="A4A3A4"/>
          </p15:clr>
        </p15:guide>
        <p15:guide id="2" pos="7560" userDrawn="1">
          <p15:clr>
            <a:srgbClr val="A4A3A4"/>
          </p15:clr>
        </p15:guide>
        <p15:guide id="3" orient="horz" pos="12960" userDrawn="1">
          <p15:clr>
            <a:srgbClr val="A4A3A4"/>
          </p15:clr>
        </p15:guide>
        <p15:guide id="4" pos="12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  <p:cmAuthor id="1" name="Mai Nhu Nguyen" initials="MNN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C3FC5"/>
    <a:srgbClr val="F68222"/>
    <a:srgbClr val="00D25F"/>
    <a:srgbClr val="3333FF"/>
    <a:srgbClr val="C91103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978B0-472A-D1C0-8889-F54B954E0AC0}" v="464" dt="2023-05-05T15:55:02.353"/>
    <p1510:client id="{6A295951-8D8F-0C6F-834D-55DC00C13665}" v="122" dt="2023-05-05T17:13:59.223"/>
    <p1510:client id="{86ACDCF6-C964-48D9-A1B6-E74D7E5A037F}" v="133" dt="2023-05-05T17:21:46.359"/>
    <p1510:client id="{F8912FF8-2963-83F3-CD80-BD3E18A4F135}" v="27" dt="2023-05-04T18:03:35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1648" y="56"/>
      </p:cViewPr>
      <p:guideLst>
        <p:guide orient="horz" pos="7560"/>
        <p:guide pos="7560"/>
        <p:guide orient="horz" pos="12960"/>
        <p:guide pos="129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8438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257550"/>
            <a:ext cx="683101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8438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417298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834596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2535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6708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2090439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14508526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6926612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9344701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71850" y="514350"/>
            <a:ext cx="2571750" cy="257175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200"/>
              <a:pPr/>
              <a:t>1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315196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12782556"/>
            <a:ext cx="34975800" cy="882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23317200"/>
            <a:ext cx="28803600" cy="10515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8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6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5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38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2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0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9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7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00" y="1647834"/>
            <a:ext cx="9258300" cy="35109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647834"/>
            <a:ext cx="27089100" cy="35109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8" y="26441403"/>
            <a:ext cx="34975800" cy="8172450"/>
          </a:xfrm>
        </p:spPr>
        <p:txBody>
          <a:bodyPr anchor="t"/>
          <a:lstStyle>
            <a:lvl1pPr algn="l">
              <a:defRPr sz="1557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8" y="17440281"/>
            <a:ext cx="34975800" cy="9001123"/>
          </a:xfrm>
        </p:spPr>
        <p:txBody>
          <a:bodyPr anchor="b"/>
          <a:lstStyle>
            <a:lvl1pPr marL="0" indent="0">
              <a:buNone/>
              <a:defRPr sz="7875">
                <a:solidFill>
                  <a:schemeClr val="tx1">
                    <a:tint val="75000"/>
                  </a:schemeClr>
                </a:solidFill>
              </a:defRPr>
            </a:lvl1pPr>
            <a:lvl2pPr marL="17845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6906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353601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4pPr>
            <a:lvl5pPr marL="7138135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5pPr>
            <a:lvl6pPr marL="8922670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6pPr>
            <a:lvl7pPr marL="10707203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7pPr>
            <a:lvl8pPr marL="12491737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8pPr>
            <a:lvl9pPr marL="14276270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9601204"/>
            <a:ext cx="18173700" cy="27155778"/>
          </a:xfrm>
        </p:spPr>
        <p:txBody>
          <a:bodyPr/>
          <a:lstStyle>
            <a:lvl1pPr>
              <a:defRPr sz="10938"/>
            </a:lvl1pPr>
            <a:lvl2pPr>
              <a:defRPr sz="9363"/>
            </a:lvl2pPr>
            <a:lvl3pPr>
              <a:defRPr sz="7875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900" y="9601204"/>
            <a:ext cx="18173700" cy="27155778"/>
          </a:xfrm>
        </p:spPr>
        <p:txBody>
          <a:bodyPr/>
          <a:lstStyle>
            <a:lvl1pPr>
              <a:defRPr sz="10938"/>
            </a:lvl1pPr>
            <a:lvl2pPr>
              <a:defRPr sz="9363"/>
            </a:lvl2pPr>
            <a:lvl3pPr>
              <a:defRPr sz="7875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1" y="9210677"/>
            <a:ext cx="18180845" cy="3838573"/>
          </a:xfrm>
        </p:spPr>
        <p:txBody>
          <a:bodyPr anchor="b"/>
          <a:lstStyle>
            <a:lvl1pPr marL="0" indent="0">
              <a:buNone/>
              <a:defRPr sz="9363" b="1"/>
            </a:lvl1pPr>
            <a:lvl2pPr marL="1784535" indent="0">
              <a:buNone/>
              <a:defRPr sz="7875" b="1"/>
            </a:lvl2pPr>
            <a:lvl3pPr marL="3569067" indent="0">
              <a:buNone/>
              <a:defRPr sz="7000" b="1"/>
            </a:lvl3pPr>
            <a:lvl4pPr marL="5353601" indent="0">
              <a:buNone/>
              <a:defRPr sz="6300" b="1"/>
            </a:lvl4pPr>
            <a:lvl5pPr marL="7138135" indent="0">
              <a:buNone/>
              <a:defRPr sz="6300" b="1"/>
            </a:lvl5pPr>
            <a:lvl6pPr marL="8922670" indent="0">
              <a:buNone/>
              <a:defRPr sz="6300" b="1"/>
            </a:lvl6pPr>
            <a:lvl7pPr marL="10707203" indent="0">
              <a:buNone/>
              <a:defRPr sz="6300" b="1"/>
            </a:lvl7pPr>
            <a:lvl8pPr marL="12491737" indent="0">
              <a:buNone/>
              <a:defRPr sz="6300" b="1"/>
            </a:lvl8pPr>
            <a:lvl9pPr marL="14276270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1" y="13049257"/>
            <a:ext cx="18180845" cy="23707729"/>
          </a:xfrm>
        </p:spPr>
        <p:txBody>
          <a:bodyPr/>
          <a:lstStyle>
            <a:lvl1pPr>
              <a:defRPr sz="9363"/>
            </a:lvl1pPr>
            <a:lvl2pPr>
              <a:defRPr sz="7875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5" y="9210677"/>
            <a:ext cx="18187988" cy="3838573"/>
          </a:xfrm>
        </p:spPr>
        <p:txBody>
          <a:bodyPr anchor="b"/>
          <a:lstStyle>
            <a:lvl1pPr marL="0" indent="0">
              <a:buNone/>
              <a:defRPr sz="9363" b="1"/>
            </a:lvl1pPr>
            <a:lvl2pPr marL="1784535" indent="0">
              <a:buNone/>
              <a:defRPr sz="7875" b="1"/>
            </a:lvl2pPr>
            <a:lvl3pPr marL="3569067" indent="0">
              <a:buNone/>
              <a:defRPr sz="7000" b="1"/>
            </a:lvl3pPr>
            <a:lvl4pPr marL="5353601" indent="0">
              <a:buNone/>
              <a:defRPr sz="6300" b="1"/>
            </a:lvl4pPr>
            <a:lvl5pPr marL="7138135" indent="0">
              <a:buNone/>
              <a:defRPr sz="6300" b="1"/>
            </a:lvl5pPr>
            <a:lvl6pPr marL="8922670" indent="0">
              <a:buNone/>
              <a:defRPr sz="6300" b="1"/>
            </a:lvl6pPr>
            <a:lvl7pPr marL="10707203" indent="0">
              <a:buNone/>
              <a:defRPr sz="6300" b="1"/>
            </a:lvl7pPr>
            <a:lvl8pPr marL="12491737" indent="0">
              <a:buNone/>
              <a:defRPr sz="6300" b="1"/>
            </a:lvl8pPr>
            <a:lvl9pPr marL="14276270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13049257"/>
            <a:ext cx="18187988" cy="23707729"/>
          </a:xfrm>
        </p:spPr>
        <p:txBody>
          <a:bodyPr/>
          <a:lstStyle>
            <a:lvl1pPr>
              <a:defRPr sz="9363"/>
            </a:lvl1pPr>
            <a:lvl2pPr>
              <a:defRPr sz="7875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5" y="1638303"/>
            <a:ext cx="13537408" cy="6972300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7" y="1638304"/>
            <a:ext cx="23002875" cy="35118678"/>
          </a:xfrm>
        </p:spPr>
        <p:txBody>
          <a:bodyPr/>
          <a:lstStyle>
            <a:lvl1pPr>
              <a:defRPr sz="12513"/>
            </a:lvl1pPr>
            <a:lvl2pPr>
              <a:defRPr sz="10938"/>
            </a:lvl2pPr>
            <a:lvl3pPr>
              <a:defRPr sz="9363"/>
            </a:lvl3pPr>
            <a:lvl4pPr>
              <a:defRPr sz="7875"/>
            </a:lvl4pPr>
            <a:lvl5pPr>
              <a:defRPr sz="7875"/>
            </a:lvl5pPr>
            <a:lvl6pPr>
              <a:defRPr sz="7875"/>
            </a:lvl6pPr>
            <a:lvl7pPr>
              <a:defRPr sz="7875"/>
            </a:lvl7pPr>
            <a:lvl8pPr>
              <a:defRPr sz="7875"/>
            </a:lvl8pPr>
            <a:lvl9pPr>
              <a:defRPr sz="7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5" y="8610604"/>
            <a:ext cx="13537408" cy="28146378"/>
          </a:xfrm>
        </p:spPr>
        <p:txBody>
          <a:bodyPr/>
          <a:lstStyle>
            <a:lvl1pPr marL="0" indent="0">
              <a:buNone/>
              <a:defRPr sz="5425"/>
            </a:lvl1pPr>
            <a:lvl2pPr marL="1784535" indent="0">
              <a:buNone/>
              <a:defRPr sz="4638"/>
            </a:lvl2pPr>
            <a:lvl3pPr marL="3569067" indent="0">
              <a:buNone/>
              <a:defRPr sz="3938"/>
            </a:lvl3pPr>
            <a:lvl4pPr marL="5353601" indent="0">
              <a:buNone/>
              <a:defRPr sz="3588"/>
            </a:lvl4pPr>
            <a:lvl5pPr marL="7138135" indent="0">
              <a:buNone/>
              <a:defRPr sz="3588"/>
            </a:lvl5pPr>
            <a:lvl6pPr marL="8922670" indent="0">
              <a:buNone/>
              <a:defRPr sz="3588"/>
            </a:lvl6pPr>
            <a:lvl7pPr marL="10707203" indent="0">
              <a:buNone/>
              <a:defRPr sz="3588"/>
            </a:lvl7pPr>
            <a:lvl8pPr marL="12491737" indent="0">
              <a:buNone/>
              <a:defRPr sz="3588"/>
            </a:lvl8pPr>
            <a:lvl9pPr marL="14276270" indent="0">
              <a:buNone/>
              <a:defRPr sz="3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5" y="28803600"/>
            <a:ext cx="24688800" cy="3400428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5" y="3676650"/>
            <a:ext cx="24688800" cy="24688800"/>
          </a:xfrm>
        </p:spPr>
        <p:txBody>
          <a:bodyPr rtlCol="0">
            <a:normAutofit/>
          </a:bodyPr>
          <a:lstStyle>
            <a:lvl1pPr marL="0" indent="0">
              <a:buNone/>
              <a:defRPr sz="12513"/>
            </a:lvl1pPr>
            <a:lvl2pPr marL="1784535" indent="0">
              <a:buNone/>
              <a:defRPr sz="10938"/>
            </a:lvl2pPr>
            <a:lvl3pPr marL="3569067" indent="0">
              <a:buNone/>
              <a:defRPr sz="9363"/>
            </a:lvl3pPr>
            <a:lvl4pPr marL="5353601" indent="0">
              <a:buNone/>
              <a:defRPr sz="7875"/>
            </a:lvl4pPr>
            <a:lvl5pPr marL="7138135" indent="0">
              <a:buNone/>
              <a:defRPr sz="7875"/>
            </a:lvl5pPr>
            <a:lvl6pPr marL="8922670" indent="0">
              <a:buNone/>
              <a:defRPr sz="7875"/>
            </a:lvl6pPr>
            <a:lvl7pPr marL="10707203" indent="0">
              <a:buNone/>
              <a:defRPr sz="7875"/>
            </a:lvl7pPr>
            <a:lvl8pPr marL="12491737" indent="0">
              <a:buNone/>
              <a:defRPr sz="7875"/>
            </a:lvl8pPr>
            <a:lvl9pPr marL="14276270" indent="0">
              <a:buNone/>
              <a:defRPr sz="7875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5" y="32204037"/>
            <a:ext cx="24688800" cy="4829171"/>
          </a:xfrm>
        </p:spPr>
        <p:txBody>
          <a:bodyPr/>
          <a:lstStyle>
            <a:lvl1pPr marL="0" indent="0">
              <a:buNone/>
              <a:defRPr sz="5425"/>
            </a:lvl1pPr>
            <a:lvl2pPr marL="1784535" indent="0">
              <a:buNone/>
              <a:defRPr sz="4638"/>
            </a:lvl2pPr>
            <a:lvl3pPr marL="3569067" indent="0">
              <a:buNone/>
              <a:defRPr sz="3938"/>
            </a:lvl3pPr>
            <a:lvl4pPr marL="5353601" indent="0">
              <a:buNone/>
              <a:defRPr sz="3588"/>
            </a:lvl4pPr>
            <a:lvl5pPr marL="7138135" indent="0">
              <a:buNone/>
              <a:defRPr sz="3588"/>
            </a:lvl5pPr>
            <a:lvl6pPr marL="8922670" indent="0">
              <a:buNone/>
              <a:defRPr sz="3588"/>
            </a:lvl6pPr>
            <a:lvl7pPr marL="10707203" indent="0">
              <a:buNone/>
              <a:defRPr sz="3588"/>
            </a:lvl7pPr>
            <a:lvl8pPr marL="12491737" indent="0">
              <a:buNone/>
              <a:defRPr sz="3588"/>
            </a:lvl8pPr>
            <a:lvl9pPr marL="14276270" indent="0">
              <a:buNone/>
              <a:defRPr sz="3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57728" y="1646889"/>
            <a:ext cx="37032552" cy="685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57728" y="9601134"/>
            <a:ext cx="37032552" cy="2715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728" y="38138457"/>
            <a:ext cx="9600552" cy="2191146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9387" y="38138457"/>
            <a:ext cx="13029229" cy="2191146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726" y="38138457"/>
            <a:ext cx="9600552" cy="2191146"/>
          </a:xfrm>
          <a:prstGeom prst="rect">
            <a:avLst/>
          </a:prstGeom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>
            <a:lvl1pPr algn="r">
              <a:defRPr sz="4638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8"/>
          <p:cNvSpPr>
            <a:spLocks noChangeShapeType="1"/>
          </p:cNvSpPr>
          <p:nvPr/>
        </p:nvSpPr>
        <p:spPr bwMode="auto">
          <a:xfrm>
            <a:off x="413360" y="7498680"/>
            <a:ext cx="40321283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56878" tIns="178439" rIns="356878" bIns="178439"/>
          <a:lstStyle/>
          <a:p>
            <a:endParaRPr lang="en-CA" sz="5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ctr" defTabSz="4077604" rtl="0" eaLnBrk="0" fontAlgn="base" hangingPunct="0">
        <a:spcBef>
          <a:spcPct val="0"/>
        </a:spcBef>
        <a:spcAft>
          <a:spcPct val="0"/>
        </a:spcAft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2pPr>
      <a:lvl3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3pPr>
      <a:lvl4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4pPr>
      <a:lvl5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5pPr>
      <a:lvl6pPr marL="394077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6pPr>
      <a:lvl7pPr marL="788153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7pPr>
      <a:lvl8pPr marL="1182231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8pPr>
      <a:lvl9pPr marL="1576308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9pPr>
    </p:titleStyle>
    <p:bodyStyle>
      <a:lvl1pPr marL="1528418" indent="-1528418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4080" indent="-1273909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8374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717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734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17070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256538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296004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335471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9468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8934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40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7869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973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36803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7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57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emf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wmf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3511425" y="9541963"/>
            <a:ext cx="34217340" cy="2438793"/>
          </a:xfrm>
        </p:spPr>
        <p:txBody>
          <a:bodyPr rtlCol="0">
            <a:normAutofit fontScale="90000"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defTabSz="3569067"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3511425" y="12620088"/>
            <a:ext cx="35029074" cy="18080836"/>
          </a:xfrm>
        </p:spPr>
        <p:txBody>
          <a:bodyPr/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1114670" lvl="1" eaLnBrk="1" hangingPunct="1">
              <a:spcAft>
                <a:spcPts val="2338"/>
              </a:spcAft>
            </a:pPr>
            <a:r>
              <a:rPr lang="en-US" altLang="en-US" sz="14000">
                <a:latin typeface="Arial" panose="020B0604020202020204" pitchFamily="34" charset="0"/>
              </a:rPr>
              <a:t>Items</a:t>
            </a:r>
          </a:p>
          <a:p>
            <a:pPr marL="2156307" lvl="2" eaLnBrk="1" hangingPunct="1">
              <a:spcAft>
                <a:spcPts val="2338"/>
              </a:spcAft>
            </a:pPr>
            <a:r>
              <a:rPr lang="en-US" altLang="en-US" sz="12513">
                <a:latin typeface="Arial" panose="020B0604020202020204" pitchFamily="34" charset="0"/>
              </a:rPr>
              <a:t>Items</a:t>
            </a:r>
          </a:p>
          <a:p>
            <a:pPr marL="3196745" lvl="3" eaLnBrk="1" hangingPunct="1">
              <a:spcAft>
                <a:spcPts val="2338"/>
              </a:spcAft>
            </a:pPr>
            <a:r>
              <a:rPr lang="en-US" altLang="en-US" sz="10938">
                <a:latin typeface="Arial" panose="020B0604020202020204" pitchFamily="34" charset="0"/>
              </a:rPr>
              <a:t>Items</a:t>
            </a:r>
          </a:p>
          <a:p>
            <a:pPr marL="4274299" lvl="4" eaLnBrk="1" hangingPunct="1">
              <a:spcAft>
                <a:spcPts val="2338"/>
              </a:spcAft>
            </a:pPr>
            <a:r>
              <a:rPr lang="en-US" altLang="en-US" sz="9363">
                <a:latin typeface="Arial" panose="020B0604020202020204" pitchFamily="34" charset="0"/>
              </a:rPr>
              <a:t>Items</a:t>
            </a:r>
          </a:p>
          <a:p>
            <a:pPr marL="4274299" lvl="4" eaLnBrk="1" hangingPunct="1">
              <a:spcAft>
                <a:spcPts val="2338"/>
              </a:spcAft>
            </a:pPr>
            <a:endParaRPr lang="en-US" altLang="en-US" sz="9363">
              <a:latin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1313266" y="261835"/>
            <a:ext cx="38078237" cy="294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53" tIns="68576" rIns="137153" bIns="68576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357"/>
              </a:spcAft>
            </a:pPr>
            <a:endParaRPr lang="fr-CA" altLang="en-US" sz="85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CA" sz="6000" b="1">
                <a:latin typeface="Segoe UI"/>
                <a:cs typeface="Times"/>
              </a:rPr>
              <a:t>Comment les expériences récentes d’enseignement et de travail à distance ont-elles affecté le sommeil et le bien-être du personnel du collège?</a:t>
            </a:r>
            <a:endParaRPr lang="fr-CA" sz="14650" b="1">
              <a:latin typeface="Segoe UI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r-CA" altLang="en-US" sz="4200" dirty="0">
              <a:latin typeface="Segoe UI"/>
              <a:cs typeface="Segoe U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4872" y="9251508"/>
            <a:ext cx="12081253" cy="30924099"/>
          </a:xfrm>
          <a:prstGeom prst="rect">
            <a:avLst/>
          </a:prstGeom>
          <a:noFill/>
          <a:ln w="3175">
            <a:noFill/>
          </a:ln>
        </p:spPr>
        <p:txBody>
          <a:bodyPr wrap="square" lIns="137153" tIns="68576" rIns="137153" bIns="68576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424815" algn="ctr">
              <a:spcBef>
                <a:spcPts val="905"/>
              </a:spcBef>
              <a:spcAft>
                <a:spcPts val="905"/>
              </a:spcAft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24815" algn="ctr">
              <a:spcBef>
                <a:spcPts val="905"/>
              </a:spcBef>
              <a:spcAft>
                <a:spcPts val="905"/>
              </a:spcAft>
              <a:defRPr/>
            </a:pPr>
            <a:endParaRPr lang="fr-CA" sz="3400">
              <a:latin typeface="Segoe UI"/>
              <a:ea typeface="Segoe UI" panose="020B0502040204020203" pitchFamily="34" charset="0"/>
              <a:cs typeface="Segoe UI"/>
            </a:endParaRPr>
          </a:p>
          <a:p>
            <a:pPr marL="424815" indent="-4305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Examiner les expériences de sommeil et de bien-être</a:t>
            </a:r>
            <a:endParaRPr lang="fr-CA" sz="9600" dirty="0">
              <a:latin typeface="Segoe UI"/>
              <a:ea typeface="Tahoma" panose="020B0604030504040204" pitchFamily="34" charset="0"/>
            </a:endParaRP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cs typeface="Segoe UI"/>
              </a:rPr>
              <a:t>Du personnel enseignant et n</a:t>
            </a:r>
            <a:r>
              <a:rPr lang="fr-CA" sz="4000" dirty="0">
                <a:latin typeface="Segoe UI"/>
                <a:ea typeface="Tahoma"/>
                <a:cs typeface="Tahoma"/>
              </a:rPr>
              <a:t>on enseignant du collège Dawson</a:t>
            </a:r>
            <a:endParaRPr lang="fr-CA" sz="4000" dirty="0">
              <a:latin typeface="Segoe UI"/>
              <a:ea typeface="Tahoma"/>
              <a:cs typeface="Segoe UI" panose="020B0502040204020203" pitchFamily="34" charset="0"/>
            </a:endParaRPr>
          </a:p>
          <a:p>
            <a:pPr marL="1543050" indent="-57150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>
                <a:latin typeface="Segoe UI"/>
                <a:ea typeface="Tahoma"/>
                <a:cs typeface="Tahoma"/>
              </a:rPr>
              <a:t>Pendant la récente période de travail à distance de la COVID-19 ainsi que pendant le retour au travail en personne.</a:t>
            </a:r>
            <a:endParaRPr lang="fr-CA" sz="4000"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pPr marL="1543050" indent="-57150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Mise en évidence des conséquences positives et négatives de chaque période.</a:t>
            </a:r>
            <a:endParaRPr lang="fr-CA" sz="4000" dirty="0">
              <a:latin typeface="Segoe UI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fr-CA" sz="4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r>
              <a:rPr lang="fr-CA" sz="4000" b="1" dirty="0">
                <a:latin typeface="Segoe UI"/>
                <a:ea typeface="Segoe UI" panose="020B0502040204020203" pitchFamily="34" charset="0"/>
                <a:cs typeface="Segoe UI"/>
              </a:rPr>
              <a:t>Participants (1 collège)</a:t>
            </a:r>
            <a:endParaRPr lang="fr-CA" sz="4000" dirty="0">
              <a:ea typeface="Tahoma"/>
            </a:endParaRPr>
          </a:p>
          <a:p>
            <a:pPr marL="499745" indent="-499745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4 groupes de discussion + 20 entretiens individuels</a:t>
            </a:r>
            <a:endParaRPr lang="fr-CA" sz="4000" dirty="0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60170" lvl="1" indent="-33147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 Enseignants (n = 22)</a:t>
            </a:r>
          </a:p>
          <a:p>
            <a:pPr marL="1360170" lvl="1" indent="-33147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 Personnel non-enseignant (n = 21)</a:t>
            </a:r>
          </a:p>
          <a:p>
            <a:pPr marL="0" lvl="1" indent="0">
              <a:spcBef>
                <a:spcPts val="905"/>
              </a:spcBef>
              <a:spcAft>
                <a:spcPts val="905"/>
              </a:spcAft>
              <a:defRPr/>
            </a:pPr>
            <a:endParaRPr lang="fr-CA" sz="4000" b="1" dirty="0">
              <a:latin typeface="Segoe UI"/>
              <a:cs typeface="Segoe UI"/>
            </a:endParaRPr>
          </a:p>
          <a:p>
            <a:pPr marL="0" lvl="1" indent="0">
              <a:spcBef>
                <a:spcPts val="905"/>
              </a:spcBef>
              <a:spcAft>
                <a:spcPts val="905"/>
              </a:spcAft>
              <a:defRPr/>
            </a:pPr>
            <a:r>
              <a:rPr lang="fr-CA" sz="4000" b="1" dirty="0">
                <a:latin typeface="Segoe UI"/>
                <a:cs typeface="Segoe UI"/>
              </a:rPr>
              <a:t>Mesures</a:t>
            </a:r>
            <a:endParaRPr lang="fr-CA" sz="4000" dirty="0">
              <a:latin typeface="Segoe UI"/>
              <a:cs typeface="Segoe UI"/>
            </a:endParaRPr>
          </a:p>
          <a:p>
            <a:pPr marL="424815" indent="-4305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Questions des </a:t>
            </a:r>
            <a:r>
              <a:rPr lang="fr-CA" sz="4000" dirty="0">
                <a:latin typeface="Tahoma"/>
                <a:ea typeface="Tahoma"/>
                <a:cs typeface="Tahoma"/>
              </a:rPr>
              <a:t>groupes de discussion/entretiens</a:t>
            </a: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Quels sont les facteurs positifs et négatifs qui ont affecté votre sommeil et votre bien-être pendant la période d'enseignement/de travail </a:t>
            </a:r>
            <a:r>
              <a:rPr lang="fr-CA" sz="4000" b="1" dirty="0">
                <a:latin typeface="Segoe UI"/>
                <a:ea typeface="Segoe UI" panose="020B0502040204020203" pitchFamily="34" charset="0"/>
                <a:cs typeface="Segoe UI"/>
              </a:rPr>
              <a:t>à distance?</a:t>
            </a:r>
            <a:endParaRPr lang="fr-CA" sz="4000" b="1" dirty="0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428750" indent="-457200">
              <a:spcBef>
                <a:spcPts val="905"/>
              </a:spcBef>
              <a:spcAft>
                <a:spcPts val="905"/>
              </a:spcAft>
              <a:buFont typeface="Arial" panose="05000000000000000000" pitchFamily="2" charset="2"/>
              <a:buChar char="•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Quels </a:t>
            </a:r>
            <a:r>
              <a:rPr lang="fr-CA" sz="4000" dirty="0">
                <a:latin typeface="Tahoma"/>
                <a:ea typeface="Tahoma"/>
                <a:cs typeface="Tahoma"/>
              </a:rPr>
              <a:t>sont les facteurs positifs et négatifs qui ont affecté votre sommeil et votre bien-être lors de la reprise de l’enseignement/du travail </a:t>
            </a:r>
            <a:r>
              <a:rPr lang="fr-CA" sz="4000" b="1" dirty="0">
                <a:latin typeface="Tahoma"/>
                <a:ea typeface="Tahoma"/>
                <a:cs typeface="Tahoma"/>
              </a:rPr>
              <a:t>en personne?</a:t>
            </a: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Est-ce qu'il y a autre chose que vous aimeriez nous dire à propos de votre sommeil? </a:t>
            </a:r>
          </a:p>
          <a:p>
            <a:pPr marL="1120140" indent="-1705610">
              <a:spcBef>
                <a:spcPts val="905"/>
              </a:spcBef>
              <a:spcAft>
                <a:spcPts val="905"/>
              </a:spcAft>
              <a:defRPr/>
            </a:pPr>
            <a:endParaRPr lang="fr-CA" sz="4000" b="1" dirty="0">
              <a:latin typeface="Tahoma"/>
              <a:ea typeface="Tahoma"/>
              <a:cs typeface="Tahoma"/>
            </a:endParaRPr>
          </a:p>
          <a:p>
            <a:pPr marL="1120140" indent="-1705610">
              <a:spcBef>
                <a:spcPts val="905"/>
              </a:spcBef>
              <a:spcAft>
                <a:spcPts val="905"/>
              </a:spcAft>
              <a:defRPr/>
            </a:pPr>
            <a:r>
              <a:rPr lang="fr-CA" sz="4000" b="1" dirty="0">
                <a:latin typeface="Tahoma"/>
                <a:ea typeface="Tahoma"/>
                <a:cs typeface="Tahoma"/>
              </a:rPr>
              <a:t>Analyses</a:t>
            </a:r>
            <a:endParaRPr lang="fr-CA" sz="14650" dirty="0">
              <a:ea typeface="Tahoma"/>
            </a:endParaRPr>
          </a:p>
          <a:p>
            <a:pPr marL="499745" indent="-499745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Codage thématique en groupe</a:t>
            </a:r>
            <a:endParaRPr lang="fr-CA" sz="4000" dirty="0">
              <a:latin typeface="Segoe UI" panose="020B0502040204020203" pitchFamily="34" charset="0"/>
              <a:ea typeface="Tahoma"/>
              <a:cs typeface="Tahoma"/>
            </a:endParaRPr>
          </a:p>
          <a:p>
            <a:pPr marL="1371600" indent="-457200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Catégories de sommeil</a:t>
            </a:r>
            <a:endParaRPr lang="fr-CA" sz="4000" dirty="0">
              <a:latin typeface="Segoe UI" panose="020B0502040204020203" pitchFamily="34" charset="0"/>
              <a:ea typeface="Tahoma"/>
              <a:cs typeface="Tahoma"/>
            </a:endParaRPr>
          </a:p>
          <a:p>
            <a:pPr marL="1371600" indent="-457200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fr-CA" sz="4000" dirty="0">
                <a:latin typeface="Segoe UI"/>
                <a:ea typeface="Tahoma"/>
                <a:cs typeface="Tahoma"/>
              </a:rPr>
              <a:t>Catégories de bien-être</a:t>
            </a:r>
            <a:endParaRPr lang="fr-CA" sz="4000" dirty="0">
              <a:latin typeface="Segoe UI"/>
              <a:ea typeface="Tahoma" panose="020B0604030504040204" pitchFamily="34" charset="0"/>
              <a:cs typeface="Tahoma"/>
            </a:endParaRPr>
          </a:p>
          <a:p>
            <a:pPr marL="1120140" lvl="1" indent="0">
              <a:spcBef>
                <a:spcPts val="905"/>
              </a:spcBef>
              <a:spcAft>
                <a:spcPts val="905"/>
              </a:spcAft>
              <a:defRPr/>
            </a:pPr>
            <a:endParaRPr lang="fr-CA" sz="4000" dirty="0"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pPr marL="1120140">
              <a:spcBef>
                <a:spcPts val="905"/>
              </a:spcBef>
              <a:spcAft>
                <a:spcPts val="905"/>
              </a:spcAft>
              <a:defRPr/>
            </a:pPr>
            <a:endParaRPr lang="fr-CA" sz="4000" dirty="0"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pPr marL="1360170" indent="-2400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855142" y="12078290"/>
            <a:ext cx="12112357" cy="2816404"/>
          </a:xfrm>
          <a:prstGeom prst="rect">
            <a:avLst/>
          </a:prstGeom>
          <a:noFill/>
        </p:spPr>
        <p:txBody>
          <a:bodyPr wrap="square" lIns="137153" tIns="68576" rIns="137153" bIns="68576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424815" indent="-513715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</a:pPr>
            <a:endParaRPr lang="fr-CA" sz="3413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4805" indent="-34480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1409" y="4388326"/>
            <a:ext cx="1955029" cy="216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30723"/>
              </p:ext>
            </p:extLst>
          </p:nvPr>
        </p:nvGraphicFramePr>
        <p:xfrm>
          <a:off x="1209897" y="17690087"/>
          <a:ext cx="12079034" cy="132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1207">
                <a:tc>
                  <a:txBody>
                    <a:bodyPr/>
                    <a:lstStyle/>
                    <a:p>
                      <a:pPr algn="ctr"/>
                      <a:r>
                        <a:rPr lang="fr-CA" sz="7000" b="0" noProof="0">
                          <a:solidFill>
                            <a:schemeClr val="tx1"/>
                          </a:solidFill>
                          <a:latin typeface="Segoe UI"/>
                          <a:ea typeface="Segoe UI" panose="020B0502040204020203" pitchFamily="34" charset="0"/>
                          <a:cs typeface="Segoe UI"/>
                        </a:rPr>
                        <a:t>Méthodologie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5" name="Picture 1029" descr="Logo du Collège Dawson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242455" y="40131889"/>
            <a:ext cx="1625826" cy="54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" descr="Logo de l'Hôpital Général Ju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11235" y="40057978"/>
            <a:ext cx="2158307" cy="6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7" descr="Logo de l'Université McGill&#10;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2257616" y="40207218"/>
            <a:ext cx="1880502" cy="4417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8414547" y="30491971"/>
            <a:ext cx="12307295" cy="8441478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fr-CA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Des effets positifs et négatifs sur le sommeil et le bien-être ont été observés au cours des deux périodes. </a:t>
            </a: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Les résultats en matière de sommeil et de bien-être ont été légèrement meilleurs pendant la période à distance, en particulier pour les membres du personnel non-enseignant.</a:t>
            </a:r>
            <a:endParaRPr lang="fr-CA" sz="4000" dirty="0">
              <a:latin typeface="Segoe UI"/>
              <a:ea typeface="Tahoma"/>
              <a:cs typeface="Segoe UI"/>
            </a:endParaRP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fr-CA" sz="4000" dirty="0">
                <a:latin typeface="Segoe UI"/>
                <a:ea typeface="Segoe UI" panose="020B0502040204020203" pitchFamily="34" charset="0"/>
                <a:cs typeface="Segoe UI"/>
              </a:rPr>
              <a:t>Le retour en personne semble contribuer à des résultats nettement plus négatifs en matière de sommeil et de bien-être, tant pour le corps enseignant que pour le personnel non-enseignant. </a:t>
            </a:r>
          </a:p>
          <a:p>
            <a:pPr marL="499745" indent="-499745">
              <a:spcBef>
                <a:spcPts val="525"/>
              </a:spcBef>
              <a:spcAft>
                <a:spcPts val="525"/>
              </a:spcAft>
              <a:buFont typeface="Wingdings" panose="05000000000000000000" pitchFamily="2" charset="2"/>
              <a:buChar char="§"/>
            </a:pPr>
            <a:endParaRPr lang="fr-CA" sz="3400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75133" y="10932171"/>
            <a:ext cx="11845736" cy="604012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fr-CA" sz="3400" b="1">
                <a:latin typeface="Segoe UI"/>
                <a:ea typeface="Segoe UI" panose="020B0502040204020203" pitchFamily="34" charset="0"/>
                <a:cs typeface="Segoe UI"/>
              </a:rPr>
              <a:t>Expériences de sommeil lors du retour en personne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360712" y="10933899"/>
            <a:ext cx="11845736" cy="604012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fr-CA" sz="3400" b="1">
                <a:latin typeface="Segoe UI"/>
                <a:ea typeface="Segoe UI" panose="020B0502040204020203" pitchFamily="34" charset="0"/>
                <a:cs typeface="Segoe UI"/>
              </a:rPr>
              <a:t>Expériences de sommeil à distance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875133" y="16592966"/>
            <a:ext cx="11845736" cy="604012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fr-CA" sz="3400" b="1">
                <a:latin typeface="Segoe UI"/>
                <a:ea typeface="Segoe UI" panose="020B0502040204020203" pitchFamily="34" charset="0"/>
                <a:cs typeface="Segoe UI"/>
              </a:rPr>
              <a:t>Bien-être lors du retour en personne</a:t>
            </a:r>
            <a:endParaRPr lang="fr-CA" sz="3400" b="1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1532" y="5489902"/>
            <a:ext cx="32209440" cy="1219565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fr-CA" sz="3700">
                <a:latin typeface="Segoe UI"/>
                <a:ea typeface="Segoe UI" panose="020B0502040204020203" pitchFamily="34" charset="0"/>
                <a:cs typeface="Segoe UI"/>
              </a:rPr>
              <a:t>Présentation à la conférence ACFAS, Montréal</a:t>
            </a:r>
            <a:endParaRPr lang="fr-CA" sz="3700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fr-CA" sz="3700">
                <a:latin typeface="Segoe UI"/>
                <a:ea typeface="Segoe UI" panose="020B0502040204020203" pitchFamily="34" charset="0"/>
                <a:cs typeface="Segoe UI"/>
              </a:rPr>
              <a:t>8 mai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291" y="38742421"/>
            <a:ext cx="5041325" cy="511679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CA" sz="2800">
                <a:latin typeface="Segoe UI"/>
                <a:cs typeface="Segoe UI"/>
              </a:rPr>
              <a:t>samantha.wing@mail.mcgill.ca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95A4C-561E-205F-513E-463EEBC43E3E}"/>
              </a:ext>
            </a:extLst>
          </p:cNvPr>
          <p:cNvSpPr txBox="1"/>
          <p:nvPr/>
        </p:nvSpPr>
        <p:spPr>
          <a:xfrm>
            <a:off x="14764160" y="16603440"/>
            <a:ext cx="11845736" cy="604012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fr-CA" sz="3400" b="1">
                <a:latin typeface="Segoe UI"/>
                <a:ea typeface="Segoe UI" panose="020B0502040204020203" pitchFamily="34" charset="0"/>
                <a:cs typeface="Segoe UI"/>
              </a:rPr>
              <a:t>Bien-être à distance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C01B5B-527E-15B7-FB04-FA8FADD4F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07597"/>
              </p:ext>
            </p:extLst>
          </p:nvPr>
        </p:nvGraphicFramePr>
        <p:xfrm>
          <a:off x="28189713" y="29261276"/>
          <a:ext cx="12318549" cy="134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8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1261">
                <a:tc>
                  <a:txBody>
                    <a:bodyPr/>
                    <a:lstStyle/>
                    <a:p>
                      <a:pPr algn="ctr"/>
                      <a:r>
                        <a:rPr lang="fr-CA" sz="7000" b="0" noProof="0">
                          <a:solidFill>
                            <a:schemeClr val="tx1"/>
                          </a:solidFill>
                          <a:latin typeface="Segoe UI"/>
                          <a:ea typeface="Segoe UI" panose="020B0502040204020203" pitchFamily="34" charset="0"/>
                          <a:cs typeface="Segoe UI"/>
                        </a:rPr>
                        <a:t>Conclusions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9D2420-2743-8053-5480-46ABA3893F41}"/>
              </a:ext>
            </a:extLst>
          </p:cNvPr>
          <p:cNvSpPr txBox="1"/>
          <p:nvPr/>
        </p:nvSpPr>
        <p:spPr>
          <a:xfrm>
            <a:off x="14371610" y="23337285"/>
            <a:ext cx="25712727" cy="80021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Wingdings"/>
              <a:buChar char="§"/>
            </a:pPr>
            <a:r>
              <a:rPr lang="fr-CA" sz="4000" dirty="0">
                <a:latin typeface="Segoe UI"/>
                <a:ea typeface="Tahoma"/>
                <a:cs typeface="Arial"/>
              </a:rPr>
              <a:t>Les participants ont été plus nombreux à parler de leur bien-être que de leur sommeil.</a:t>
            </a:r>
            <a:endParaRPr lang="fr-CA" sz="40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fr-CA" sz="4000" dirty="0">
                <a:latin typeface="Segoe UI"/>
                <a:ea typeface="Tahoma"/>
                <a:cs typeface="Arial"/>
              </a:rPr>
              <a:t>Les enseignants ont connu une quantité légèrement plus élevée de problèmes de sommeil et de bien-être pendant la période de COVID-19 à distance. </a:t>
            </a:r>
            <a:endParaRPr lang="fr-CA" sz="40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fr-CA" sz="4000" dirty="0">
                <a:latin typeface="Segoe UI"/>
                <a:ea typeface="Tahoma"/>
                <a:cs typeface="Arial"/>
              </a:rPr>
              <a:t>Dans l'ensemble, le plus grand nombre de participants ont discuté des effets positifs concernant le bien-être au travail lors du retour en personne.</a:t>
            </a:r>
            <a:endParaRPr lang="fr-CA" sz="40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fr-CA" sz="4000" dirty="0">
                <a:latin typeface="Segoe UI"/>
                <a:ea typeface="Tahoma"/>
                <a:cs typeface="Arial"/>
              </a:rPr>
              <a:t>Cependant, les enseignants et le personnel non-enseignant ont davantage déclaré des conséquences négatives sur le sommeil et le bien-être lors du retour de l'enseignement/du travail en personne. </a:t>
            </a:r>
            <a:endParaRPr lang="fr-CA" sz="40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fr-CA" sz="3900" dirty="0">
              <a:latin typeface="Segoe UI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9AEB93-D805-E9BF-327A-A5FFCA93DD6E}"/>
              </a:ext>
            </a:extLst>
          </p:cNvPr>
          <p:cNvSpPr txBox="1"/>
          <p:nvPr/>
        </p:nvSpPr>
        <p:spPr>
          <a:xfrm>
            <a:off x="953766" y="3244743"/>
            <a:ext cx="38797911" cy="1819729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>
            <a:defPPr>
              <a:defRPr lang="fr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2789078" indent="-2249982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5578157" indent="-4499965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8369108" indent="-6751820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1158189" indent="-9001801" algn="l" rtl="0" eaLnBrk="0" fontAlgn="base" hangingPunct="0">
              <a:spcBef>
                <a:spcPct val="0"/>
              </a:spcBef>
              <a:spcAft>
                <a:spcPct val="0"/>
              </a:spcAft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6954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3234584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773678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4312777" algn="l" defTabSz="1078194" rtl="0" eaLnBrk="1" latinLnBrk="0" hangingPunct="1">
              <a:defRPr sz="14653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CA" sz="3900">
                <a:latin typeface="Tahoma"/>
                <a:ea typeface="Tahoma"/>
                <a:cs typeface="Tahoma"/>
              </a:rPr>
              <a:t> Samantha Wing</a:t>
            </a:r>
            <a:r>
              <a:rPr lang="fr-CA" sz="3900" baseline="30000">
                <a:latin typeface="Tahoma"/>
                <a:ea typeface="Tahoma"/>
                <a:cs typeface="Tahoma"/>
              </a:rPr>
              <a:t>1,2</a:t>
            </a:r>
            <a:r>
              <a:rPr lang="fr-CA" sz="3900">
                <a:latin typeface="Tahoma"/>
                <a:ea typeface="Tahoma"/>
                <a:cs typeface="Tahoma"/>
              </a:rPr>
              <a:t>, Georgiana Costin</a:t>
            </a:r>
            <a:r>
              <a:rPr lang="fr-CA" sz="3900" baseline="30000">
                <a:latin typeface="Tahoma"/>
                <a:ea typeface="Tahoma"/>
                <a:cs typeface="Tahoma"/>
              </a:rPr>
              <a:t>1,2</a:t>
            </a:r>
            <a:r>
              <a:rPr lang="fr-CA" sz="3900">
                <a:latin typeface="Tahoma"/>
                <a:ea typeface="Tahoma"/>
                <a:cs typeface="Tahoma"/>
              </a:rPr>
              <a:t>, Alice Havel</a:t>
            </a:r>
            <a:r>
              <a:rPr lang="fr-CA" sz="3900" baseline="30000">
                <a:latin typeface="Tahoma"/>
                <a:ea typeface="Tahoma"/>
                <a:cs typeface="Tahoma"/>
              </a:rPr>
              <a:t>1,3</a:t>
            </a:r>
            <a:r>
              <a:rPr lang="fr-CA" sz="3900">
                <a:latin typeface="Tahoma"/>
                <a:ea typeface="Tahoma"/>
                <a:cs typeface="Tahoma"/>
              </a:rPr>
              <a:t>, Susie Wileman</a:t>
            </a:r>
            <a:r>
              <a:rPr lang="fr-CA" sz="3900" baseline="30000">
                <a:latin typeface="Tahoma"/>
                <a:ea typeface="Tahoma"/>
                <a:cs typeface="Tahoma"/>
              </a:rPr>
              <a:t>1,3</a:t>
            </a:r>
            <a:r>
              <a:rPr lang="fr-CA" sz="3900">
                <a:latin typeface="Tahoma"/>
                <a:ea typeface="Tahoma"/>
                <a:cs typeface="Tahoma"/>
              </a:rPr>
              <a:t>, Mary Jorgensen</a:t>
            </a:r>
            <a:r>
              <a:rPr lang="fr-CA" sz="3900" baseline="30000">
                <a:latin typeface="Tahoma"/>
                <a:ea typeface="Tahoma"/>
                <a:cs typeface="Tahoma"/>
              </a:rPr>
              <a:t>1</a:t>
            </a:r>
            <a:r>
              <a:rPr lang="fr-CA" sz="3900">
                <a:latin typeface="Tahoma"/>
                <a:ea typeface="Tahoma"/>
                <a:cs typeface="Tahoma"/>
              </a:rPr>
              <a:t>, Maegan Harvison</a:t>
            </a:r>
            <a:r>
              <a:rPr lang="fr-CA" sz="3900" baseline="30000">
                <a:latin typeface="Tahoma"/>
                <a:ea typeface="Tahoma"/>
                <a:cs typeface="Tahoma"/>
              </a:rPr>
              <a:t>1</a:t>
            </a:r>
            <a:r>
              <a:rPr lang="fr-CA" sz="3900">
                <a:latin typeface="Tahoma"/>
                <a:ea typeface="Tahoma"/>
                <a:cs typeface="Tahoma"/>
              </a:rPr>
              <a:t>, Abi Vasseur</a:t>
            </a:r>
            <a:r>
              <a:rPr lang="fr-CA" sz="3900" baseline="30000">
                <a:latin typeface="Tahoma"/>
                <a:ea typeface="Tahoma"/>
                <a:cs typeface="Tahoma"/>
              </a:rPr>
              <a:t>1,3</a:t>
            </a:r>
            <a:r>
              <a:rPr lang="fr-CA" sz="3900">
                <a:latin typeface="Tahoma"/>
                <a:ea typeface="Tahoma"/>
                <a:cs typeface="Tahoma"/>
              </a:rPr>
              <a:t>, Daniel Ereshchenko</a:t>
            </a:r>
            <a:r>
              <a:rPr lang="fr-CA" sz="3900" baseline="30000">
                <a:latin typeface="Tahoma"/>
                <a:ea typeface="Tahoma"/>
                <a:cs typeface="Tahoma"/>
              </a:rPr>
              <a:t>1,3</a:t>
            </a:r>
            <a:r>
              <a:rPr lang="fr-CA" sz="3900">
                <a:latin typeface="Tahoma"/>
                <a:ea typeface="Tahoma"/>
                <a:cs typeface="Tahoma"/>
              </a:rPr>
              <a:t>, Gilda Boffa</a:t>
            </a:r>
            <a:r>
              <a:rPr lang="fr-CA" sz="3900" baseline="30000">
                <a:latin typeface="Tahoma"/>
                <a:ea typeface="Tahoma"/>
                <a:cs typeface="Tahoma"/>
              </a:rPr>
              <a:t>5</a:t>
            </a:r>
            <a:r>
              <a:rPr lang="fr-CA" sz="3900">
                <a:latin typeface="Tahoma"/>
                <a:ea typeface="Tahoma"/>
                <a:cs typeface="Tahoma"/>
              </a:rPr>
              <a:t>, Christine Vo</a:t>
            </a:r>
            <a:r>
              <a:rPr lang="fr-CA" sz="3900" baseline="30000">
                <a:latin typeface="Tahoma"/>
                <a:ea typeface="Tahoma"/>
                <a:cs typeface="Tahoma"/>
              </a:rPr>
              <a:t>1</a:t>
            </a:r>
            <a:r>
              <a:rPr lang="fr-CA" sz="3900">
                <a:latin typeface="Tahoma"/>
                <a:ea typeface="Tahoma"/>
                <a:cs typeface="Tahoma"/>
              </a:rPr>
              <a:t>, Laura Creti</a:t>
            </a:r>
            <a:r>
              <a:rPr lang="fr-CA" sz="3900" baseline="30000">
                <a:latin typeface="Tahoma"/>
                <a:ea typeface="Tahoma"/>
                <a:cs typeface="Tahoma"/>
              </a:rPr>
              <a:t>2,4</a:t>
            </a:r>
            <a:r>
              <a:rPr lang="fr-CA" sz="3900">
                <a:latin typeface="Tahoma"/>
                <a:ea typeface="Tahoma"/>
                <a:cs typeface="Tahoma"/>
              </a:rPr>
              <a:t>, Sally Bailes</a:t>
            </a:r>
            <a:r>
              <a:rPr lang="fr-CA" sz="3900" baseline="30000">
                <a:latin typeface="Tahoma"/>
                <a:ea typeface="Tahoma"/>
                <a:cs typeface="Tahoma"/>
              </a:rPr>
              <a:t>2,4</a:t>
            </a:r>
            <a:r>
              <a:rPr lang="fr-CA" sz="3900">
                <a:latin typeface="Tahoma"/>
                <a:ea typeface="Tahoma"/>
                <a:cs typeface="Tahoma"/>
              </a:rPr>
              <a:t>, Eva Libman</a:t>
            </a:r>
            <a:r>
              <a:rPr lang="fr-CA" sz="3900" baseline="30000">
                <a:latin typeface="Tahoma"/>
                <a:ea typeface="Tahoma"/>
                <a:cs typeface="Tahoma"/>
              </a:rPr>
              <a:t>2,4</a:t>
            </a:r>
            <a:r>
              <a:rPr lang="fr-CA" sz="3900">
                <a:latin typeface="Tahoma"/>
                <a:ea typeface="Tahoma"/>
                <a:cs typeface="Tahoma"/>
              </a:rPr>
              <a:t>, Catherine Fichten</a:t>
            </a:r>
            <a:r>
              <a:rPr lang="fr-CA" sz="3900" baseline="30000">
                <a:latin typeface="Tahoma"/>
                <a:ea typeface="Tahoma"/>
                <a:cs typeface="Tahoma"/>
              </a:rPr>
              <a:t>1,2,3,4</a:t>
            </a:r>
          </a:p>
          <a:p>
            <a:pPr marL="3737610" lvl="8" indent="-7801610" algn="ctr">
              <a:spcBef>
                <a:spcPts val="0"/>
              </a:spcBef>
              <a:spcAft>
                <a:spcPts val="0"/>
              </a:spcAft>
            </a:pPr>
            <a:r>
              <a:rPr lang="fr-CA" sz="3500" baseline="30000">
                <a:latin typeface="Tahoma"/>
                <a:ea typeface="Tahoma"/>
                <a:cs typeface="Tahoma"/>
              </a:rPr>
              <a:t>1</a:t>
            </a:r>
            <a:r>
              <a:rPr lang="fr-CA" sz="3500">
                <a:latin typeface="Tahoma"/>
                <a:ea typeface="Tahoma"/>
                <a:cs typeface="Tahoma"/>
              </a:rPr>
              <a:t>Réseau de recherche Adaptech </a:t>
            </a:r>
            <a:r>
              <a:rPr lang="fr-CA" sz="3500" baseline="30000">
                <a:latin typeface="Tahoma"/>
                <a:ea typeface="Tahoma"/>
                <a:cs typeface="Tahoma"/>
              </a:rPr>
              <a:t>2</a:t>
            </a:r>
            <a:r>
              <a:rPr lang="fr-CA" sz="3500">
                <a:latin typeface="Tahoma"/>
                <a:ea typeface="Tahoma"/>
                <a:cs typeface="Tahoma"/>
              </a:rPr>
              <a:t>Université McGill </a:t>
            </a:r>
            <a:r>
              <a:rPr lang="fr-CA" sz="3500" baseline="30000">
                <a:latin typeface="Tahoma"/>
                <a:ea typeface="Tahoma"/>
                <a:cs typeface="Tahoma"/>
              </a:rPr>
              <a:t>3</a:t>
            </a:r>
            <a:r>
              <a:rPr lang="fr-CA" sz="3500">
                <a:latin typeface="Tahoma"/>
                <a:ea typeface="Tahoma"/>
                <a:cs typeface="Tahoma"/>
              </a:rPr>
              <a:t>Collège Dawson </a:t>
            </a:r>
            <a:r>
              <a:rPr lang="fr-CA" sz="3500" baseline="30000">
                <a:latin typeface="Tahoma"/>
                <a:ea typeface="Tahoma"/>
                <a:cs typeface="Tahoma"/>
              </a:rPr>
              <a:t>4</a:t>
            </a:r>
            <a:r>
              <a:rPr lang="fr-CA" sz="3500">
                <a:latin typeface="Tahoma"/>
                <a:ea typeface="Tahoma"/>
                <a:cs typeface="Tahoma"/>
              </a:rPr>
              <a:t>Hôpital général juif </a:t>
            </a:r>
            <a:r>
              <a:rPr lang="fr-CA" sz="3500" baseline="30000">
                <a:latin typeface="Tahoma"/>
                <a:ea typeface="Tahoma"/>
                <a:cs typeface="Tahoma"/>
              </a:rPr>
              <a:t>5</a:t>
            </a:r>
            <a:r>
              <a:rPr lang="fr-CA" sz="3500">
                <a:latin typeface="Tahoma"/>
                <a:ea typeface="Tahoma"/>
                <a:cs typeface="Tahoma"/>
              </a:rPr>
              <a:t>Association québécoise pour l'équité et l'inclusion au postsecondaire</a:t>
            </a:r>
            <a:endParaRPr lang="fr-CA" sz="3500">
              <a:ea typeface="Tahoma"/>
              <a:cs typeface="Tahoma"/>
            </a:endParaRPr>
          </a:p>
        </p:txBody>
      </p:sp>
      <p:pic>
        <p:nvPicPr>
          <p:cNvPr id="12" name="Picture 14" descr="Text&#10;&#10;Description automatically generated">
            <a:extLst>
              <a:ext uri="{FF2B5EF4-FFF2-40B4-BE49-F238E27FC236}">
                <a16:creationId xmlns:a16="http://schemas.microsoft.com/office/drawing/2014/main" id="{9E2B1D86-CDA7-7634-085B-CEC2A286A1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87731" y="40046565"/>
            <a:ext cx="1761026" cy="733425"/>
          </a:xfrm>
          <a:prstGeom prst="rect">
            <a:avLst/>
          </a:prstGeom>
        </p:spPr>
      </p:pic>
      <p:pic>
        <p:nvPicPr>
          <p:cNvPr id="15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7DD6B1-CBCA-A6F0-3E32-F8381F0D85D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71" r="11671"/>
          <a:stretch/>
        </p:blipFill>
        <p:spPr>
          <a:xfrm>
            <a:off x="11693785" y="20337798"/>
            <a:ext cx="2675452" cy="1926379"/>
          </a:xfrm>
          <a:prstGeom prst="rect">
            <a:avLst/>
          </a:prstGeom>
        </p:spPr>
      </p:pic>
      <p:pic>
        <p:nvPicPr>
          <p:cNvPr id="21" name="Picture 2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F6D741-71D7-6F46-393D-0F1A029854A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2908" t="2694" r="15097" b="11278"/>
          <a:stretch/>
        </p:blipFill>
        <p:spPr>
          <a:xfrm>
            <a:off x="1297145" y="4398274"/>
            <a:ext cx="2566043" cy="2292247"/>
          </a:xfrm>
          <a:prstGeom prst="rect">
            <a:avLst/>
          </a:prstGeom>
        </p:spPr>
      </p:pic>
      <p:pic>
        <p:nvPicPr>
          <p:cNvPr id="23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F9A89A14-6F99-C529-4CBF-86C36DAD16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15859" y="39859675"/>
            <a:ext cx="1975623" cy="109052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D90FB8B-9CC9-AAFF-68D6-B43DCC9864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483982" y="12005683"/>
            <a:ext cx="12406315" cy="40653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F049063-9C93-B01B-A762-39C103246E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83982" y="17690087"/>
            <a:ext cx="12858986" cy="397774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9201EE8-B281-6CEB-B722-D4CE65B9954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099988" y="12005684"/>
            <a:ext cx="13012213" cy="39995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6FE8F99-CF1A-6AD9-8FF4-3AF8435E58D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450862" y="17690087"/>
            <a:ext cx="12690855" cy="3974124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232BF92-B0BF-7125-8D88-5090C06D0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58014"/>
              </p:ext>
            </p:extLst>
          </p:nvPr>
        </p:nvGraphicFramePr>
        <p:xfrm>
          <a:off x="1209897" y="8944365"/>
          <a:ext cx="12079034" cy="132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1207">
                <a:tc>
                  <a:txBody>
                    <a:bodyPr/>
                    <a:lstStyle/>
                    <a:p>
                      <a:pPr algn="ctr"/>
                      <a:r>
                        <a:rPr lang="fr-CA" sz="7000" b="0" noProof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Objectif de l'étude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67E52F2-A83B-FABA-4EC1-35CC1A077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33733"/>
              </p:ext>
            </p:extLst>
          </p:nvPr>
        </p:nvGraphicFramePr>
        <p:xfrm>
          <a:off x="13843739" y="8944365"/>
          <a:ext cx="26528716" cy="132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1207">
                <a:tc>
                  <a:txBody>
                    <a:bodyPr/>
                    <a:lstStyle/>
                    <a:p>
                      <a:pPr algn="ctr"/>
                      <a:r>
                        <a:rPr lang="fr-CA" sz="7000" b="0" noProof="0">
                          <a:solidFill>
                            <a:schemeClr val="tx1"/>
                          </a:solidFill>
                          <a:latin typeface="Segoe UI"/>
                          <a:ea typeface="Segoe UI" panose="020B0502040204020203" pitchFamily="34" charset="0"/>
                          <a:cs typeface="Segoe UI"/>
                        </a:rPr>
                        <a:t>Résultats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4198E9F-C075-1CDF-9E91-D452C243CD1F}"/>
              </a:ext>
            </a:extLst>
          </p:cNvPr>
          <p:cNvSpPr txBox="1"/>
          <p:nvPr/>
        </p:nvSpPr>
        <p:spPr>
          <a:xfrm>
            <a:off x="21573506" y="22218206"/>
            <a:ext cx="531096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>
                <a:latin typeface="Tahoma"/>
                <a:ea typeface="Tahoma"/>
                <a:cs typeface="Tahoma"/>
              </a:rPr>
              <a:t>Enseignants (% calculé sur 22)</a:t>
            </a:r>
            <a:endParaRPr lang="fr-CA" sz="2400">
              <a:ea typeface="Tahoma"/>
              <a:cs typeface="Tahom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4CB704-6702-4EAE-AC9A-6FFE982CE329}"/>
              </a:ext>
            </a:extLst>
          </p:cNvPr>
          <p:cNvSpPr txBox="1"/>
          <p:nvPr/>
        </p:nvSpPr>
        <p:spPr>
          <a:xfrm>
            <a:off x="29410520" y="22266108"/>
            <a:ext cx="73843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latin typeface="Tahoma"/>
                <a:ea typeface="Tahoma"/>
                <a:cs typeface="Tahoma"/>
              </a:rPr>
              <a:t>Personnel non-enseignant (% calculé sur 21)</a:t>
            </a:r>
            <a:endParaRPr lang="fr-CA" sz="2400" dirty="0">
              <a:ea typeface="Tahoma"/>
              <a:cs typeface="Tahoma"/>
            </a:endParaRPr>
          </a:p>
        </p:txBody>
      </p:sp>
      <p:pic>
        <p:nvPicPr>
          <p:cNvPr id="53" name="Picture 53" descr="Icon&#10;&#10;Description automatically generated">
            <a:extLst>
              <a:ext uri="{FF2B5EF4-FFF2-40B4-BE49-F238E27FC236}">
                <a16:creationId xmlns:a16="http://schemas.microsoft.com/office/drawing/2014/main" id="{C7411BB3-C412-EBCA-862B-FA40C7EBD80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4200" t="7792" r="17195" b="26366"/>
          <a:stretch/>
        </p:blipFill>
        <p:spPr>
          <a:xfrm>
            <a:off x="11712871" y="35001661"/>
            <a:ext cx="2424561" cy="2050774"/>
          </a:xfrm>
          <a:prstGeom prst="rect">
            <a:avLst/>
          </a:prstGeom>
        </p:spPr>
      </p:pic>
      <p:pic>
        <p:nvPicPr>
          <p:cNvPr id="55" name="Picture 55" descr="Diagram&#10;&#10;Description automatically generated">
            <a:extLst>
              <a:ext uri="{FF2B5EF4-FFF2-40B4-BE49-F238E27FC236}">
                <a16:creationId xmlns:a16="http://schemas.microsoft.com/office/drawing/2014/main" id="{5E9C9F1A-8490-5D9D-C29E-DFEF19B0F4E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00343" y="37069062"/>
            <a:ext cx="2743200" cy="2001289"/>
          </a:xfrm>
          <a:prstGeom prst="rect">
            <a:avLst/>
          </a:prstGeom>
        </p:spPr>
      </p:pic>
      <p:pic>
        <p:nvPicPr>
          <p:cNvPr id="57" name="Picture 57" descr="Shape&#10;&#10;Description automatically generated">
            <a:extLst>
              <a:ext uri="{FF2B5EF4-FFF2-40B4-BE49-F238E27FC236}">
                <a16:creationId xmlns:a16="http://schemas.microsoft.com/office/drawing/2014/main" id="{DA320566-6B3B-719A-4ABD-48E9E7FFDEE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50325" y="33510060"/>
            <a:ext cx="2743200" cy="18166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0370C2-4A62-754A-325D-12DFA37B7AFB}"/>
              </a:ext>
            </a:extLst>
          </p:cNvPr>
          <p:cNvSpPr/>
          <p:nvPr/>
        </p:nvSpPr>
        <p:spPr>
          <a:xfrm>
            <a:off x="20009428" y="22218206"/>
            <a:ext cx="1149653" cy="4790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r-CA" dirty="0">
              <a:cs typeface="Calibri"/>
            </a:endParaRPr>
          </a:p>
        </p:txBody>
      </p:sp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7D52C184-7CB6-4227-D59F-0E3B22261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97195"/>
              </p:ext>
            </p:extLst>
          </p:nvPr>
        </p:nvGraphicFramePr>
        <p:xfrm>
          <a:off x="14768623" y="29282566"/>
          <a:ext cx="12435827" cy="9168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780">
                  <a:extLst>
                    <a:ext uri="{9D8B030D-6E8A-4147-A177-3AD203B41FA5}">
                      <a16:colId xmlns:a16="http://schemas.microsoft.com/office/drawing/2014/main" val="3300056807"/>
                    </a:ext>
                  </a:extLst>
                </a:gridCol>
                <a:gridCol w="1580704">
                  <a:extLst>
                    <a:ext uri="{9D8B030D-6E8A-4147-A177-3AD203B41FA5}">
                      <a16:colId xmlns:a16="http://schemas.microsoft.com/office/drawing/2014/main" val="1890807099"/>
                    </a:ext>
                  </a:extLst>
                </a:gridCol>
                <a:gridCol w="4578446">
                  <a:extLst>
                    <a:ext uri="{9D8B030D-6E8A-4147-A177-3AD203B41FA5}">
                      <a16:colId xmlns:a16="http://schemas.microsoft.com/office/drawing/2014/main" val="3065002181"/>
                    </a:ext>
                  </a:extLst>
                </a:gridCol>
                <a:gridCol w="2262248">
                  <a:extLst>
                    <a:ext uri="{9D8B030D-6E8A-4147-A177-3AD203B41FA5}">
                      <a16:colId xmlns:a16="http://schemas.microsoft.com/office/drawing/2014/main" val="797006203"/>
                    </a:ext>
                  </a:extLst>
                </a:gridCol>
                <a:gridCol w="2387649">
                  <a:extLst>
                    <a:ext uri="{9D8B030D-6E8A-4147-A177-3AD203B41FA5}">
                      <a16:colId xmlns:a16="http://schemas.microsoft.com/office/drawing/2014/main" val="1296077134"/>
                    </a:ext>
                  </a:extLst>
                </a:gridCol>
              </a:tblGrid>
              <a:tr h="542260">
                <a:tc>
                  <a:txBody>
                    <a:bodyPr/>
                    <a:lstStyle/>
                    <a:p>
                      <a:r>
                        <a:rPr lang="fr-CA" sz="2000" b="1" noProof="0">
                          <a:latin typeface="Segoe UI"/>
                        </a:rPr>
                        <a:t>Sommeil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1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1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La catégorie inclut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1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Impacts positifs</a:t>
                      </a:r>
                      <a:endParaRPr lang="fr-CA" sz="2000" b="1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1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Impacts négatifs</a:t>
                      </a:r>
                      <a:endParaRPr lang="fr-CA" sz="2000" b="1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00138"/>
                  </a:ext>
                </a:extLst>
              </a:tr>
              <a:tr h="15392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Sommeil général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 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général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Réponses pertinentes n’entrant pas dans les autres catégories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“Bien dormi pendant la COVID-19”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“Sait qu’il a pris de mauvaises habitudes de sommeil pendant la COVID-19”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630281"/>
                  </a:ext>
                </a:extLst>
              </a:tr>
              <a:tr h="15392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Sommeil: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anxiété/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stress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Bien-être: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anxiété/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stress 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Préoccupations liées au virus COVID-19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“Réduction du niveau de stress = meilleur sommeil”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“La COVID-19 a joué un rôle important sur l’anxiété”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622715"/>
                  </a:ext>
                </a:extLst>
              </a:tr>
              <a:tr h="15392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Sommeil:</a:t>
                      </a: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trajet domicile-travail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Bien-être:</a:t>
                      </a:r>
                      <a:endParaRPr lang="fr-CA" sz="2000" noProof="0">
                        <a:latin typeface="Segoe U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trajet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domicile-travail</a:t>
                      </a:r>
                      <a:endParaRPr lang="fr-CA" sz="2000" noProof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Trajets domicile-travail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“Soulagement de ne pas avoir à se déplacer pour travailler”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“Se précipiter au travail et rentrer chez soi aux heures de pointe”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22781"/>
                  </a:ext>
                </a:extLst>
              </a:tr>
              <a:tr h="15392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Sommeil:</a:t>
                      </a: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travail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Bien-être: travail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Enseignement, technologie, administration, interactions sociales sur le lieu de travail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“Dort mieux en sachant qu’il peut travailler efficacement en ligne ou en personne”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“Le stress lié à l’utilisation d’Internet a affecté leur sommeil”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931087"/>
                  </a:ext>
                </a:extLst>
              </a:tr>
              <a:tr h="15392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Sommeil:</a:t>
                      </a: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mode de vie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Bien-être:</a:t>
                      </a:r>
                    </a:p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mode de vie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Situation familiale, séparation entre vie professionnelle et vie privée, routine, temps libre (achats, exercice, détente, etc.), problèmes de santé non liés à la COVID-19, toute interaction sociale en dehors du travail</a:t>
                      </a:r>
                    </a:p>
                  </a:txBody>
                  <a:tcPr marT="91440" marB="9144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“A aimé être à la maison avec son mari et ses enfants”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2000" b="0" i="0" u="none" strike="noStrike" noProof="0">
                          <a:solidFill>
                            <a:srgbClr val="000000"/>
                          </a:solidFill>
                          <a:latin typeface="Segoe UI"/>
                        </a:rPr>
                        <a:t>“La présence de deux adolescents dans la maison a rendu les choses plus difficiles”</a:t>
                      </a:r>
                      <a:endParaRPr lang="fr-CA" sz="2000" noProof="0">
                        <a:latin typeface="Segoe U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0527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116B6A-E327-E031-519D-0E977323B1F6}"/>
              </a:ext>
            </a:extLst>
          </p:cNvPr>
          <p:cNvSpPr txBox="1"/>
          <p:nvPr/>
        </p:nvSpPr>
        <p:spPr>
          <a:xfrm>
            <a:off x="14768623" y="28548418"/>
            <a:ext cx="688989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b="1">
                <a:latin typeface="Tahoma"/>
                <a:ea typeface="Tahoma"/>
                <a:cs typeface="Arial"/>
              </a:rPr>
              <a:t>Les catégories de codage thématique</a:t>
            </a:r>
            <a:endParaRPr lang="fr-CA" sz="2800" b="1">
              <a:ea typeface="Tahoma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9C0746-0CCB-4F05-7C1B-0A08E28265F1}"/>
              </a:ext>
            </a:extLst>
          </p:cNvPr>
          <p:cNvSpPr/>
          <p:nvPr/>
        </p:nvSpPr>
        <p:spPr>
          <a:xfrm>
            <a:off x="27865390" y="22218206"/>
            <a:ext cx="1149653" cy="4790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r-CA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804</Words>
  <Application>Microsoft Office PowerPoint</Application>
  <PresentationFormat>Custom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</vt:lpstr>
      <vt:lpstr>Times New Roman</vt:lpstr>
      <vt:lpstr>Wingdings</vt:lpstr>
      <vt:lpstr>Office Theme</vt:lpstr>
      <vt:lpstr>Title</vt:lpstr>
    </vt:vector>
  </TitlesOfParts>
  <Company>TRADINTEK - Services linguistiques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Adaptech Research Network</cp:lastModifiedBy>
  <cp:revision>31</cp:revision>
  <dcterms:created xsi:type="dcterms:W3CDTF">2002-08-29T15:31:57Z</dcterms:created>
  <dcterms:modified xsi:type="dcterms:W3CDTF">2023-05-08T13:30:58Z</dcterms:modified>
</cp:coreProperties>
</file>